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77" r:id="rId3"/>
    <p:sldId id="273" r:id="rId4"/>
    <p:sldId id="274" r:id="rId5"/>
    <p:sldId id="265" r:id="rId6"/>
    <p:sldId id="266" r:id="rId7"/>
    <p:sldId id="267" r:id="rId8"/>
    <p:sldId id="271" r:id="rId9"/>
    <p:sldId id="272" r:id="rId10"/>
    <p:sldId id="278" r:id="rId11"/>
    <p:sldId id="261" r:id="rId12"/>
    <p:sldId id="262" r:id="rId13"/>
    <p:sldId id="263" r:id="rId14"/>
    <p:sldId id="256" r:id="rId15"/>
    <p:sldId id="279" r:id="rId16"/>
    <p:sldId id="258" r:id="rId17"/>
    <p:sldId id="257" r:id="rId18"/>
    <p:sldId id="259" r:id="rId19"/>
    <p:sldId id="276" r:id="rId20"/>
    <p:sldId id="26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ADFF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5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9203-0A51-4933-AF44-A84384434D41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E0E28-4AD1-4B05-B691-44646D195A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9203-0A51-4933-AF44-A84384434D41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E0E28-4AD1-4B05-B691-44646D195A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9203-0A51-4933-AF44-A84384434D41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E0E28-4AD1-4B05-B691-44646D195A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9203-0A51-4933-AF44-A84384434D41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E0E28-4AD1-4B05-B691-44646D195A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9203-0A51-4933-AF44-A84384434D41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E0E28-4AD1-4B05-B691-44646D195A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9203-0A51-4933-AF44-A84384434D41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E0E28-4AD1-4B05-B691-44646D195A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9203-0A51-4933-AF44-A84384434D41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E0E28-4AD1-4B05-B691-44646D195A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9203-0A51-4933-AF44-A84384434D41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E0E28-4AD1-4B05-B691-44646D195A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9203-0A51-4933-AF44-A84384434D41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E0E28-4AD1-4B05-B691-44646D195A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9203-0A51-4933-AF44-A84384434D41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E0E28-4AD1-4B05-B691-44646D195A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9203-0A51-4933-AF44-A84384434D41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E0E28-4AD1-4B05-B691-44646D195A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F9203-0A51-4933-AF44-A84384434D41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E0E28-4AD1-4B05-B691-44646D195AD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5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Суммарный спектр электронов и позитронов по калориметру выше 300 </a:t>
            </a:r>
            <a:r>
              <a:rPr lang="ru-RU" dirty="0" smtClean="0"/>
              <a:t>ГэВ</a:t>
            </a:r>
            <a:r>
              <a:rPr lang="en-US" dirty="0" smtClean="0"/>
              <a:t> </a:t>
            </a:r>
            <a:r>
              <a:rPr lang="ru-RU" dirty="0" smtClean="0"/>
              <a:t>в спутниковом эксперименте ПАМЕЛА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Карелин А.В.</a:t>
            </a:r>
          </a:p>
          <a:p>
            <a:r>
              <a:rPr lang="ru-RU" dirty="0" smtClean="0"/>
              <a:t>08.11.12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060848"/>
            <a:ext cx="8041035" cy="3537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374848" y="260648"/>
            <a:ext cx="8769152" cy="1143000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Взаимодействие в магнитной системе</a:t>
            </a:r>
            <a:endParaRPr lang="ru-RU" sz="4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48" y="1268760"/>
            <a:ext cx="8920152" cy="5315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74848" y="188640"/>
            <a:ext cx="876915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Пример</a:t>
            </a:r>
            <a:r>
              <a:rPr kumimoji="0" lang="ru-RU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отобранного события 1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8821112" cy="5401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79512" y="0"/>
            <a:ext cx="876915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Пример</a:t>
            </a:r>
            <a:r>
              <a:rPr kumimoji="0" lang="ru-RU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отобранного события 2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9136986" cy="533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374848" y="188640"/>
            <a:ext cx="876915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Пример</a:t>
            </a:r>
            <a:r>
              <a:rPr kumimoji="0" lang="ru-RU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отобранного события 3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51520" y="1196752"/>
          <a:ext cx="8418513" cy="5938838"/>
        </p:xfrm>
        <a:graphic>
          <a:graphicData uri="http://schemas.openxmlformats.org/presentationml/2006/ole">
            <p:oleObj spid="_x0000_s1026" name="Graph" r:id="rId3" imgW="4302720" imgH="3035520" progId="Origin50.Graph">
              <p:embed/>
            </p:oleObj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374848" y="188640"/>
            <a:ext cx="876915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Темп счета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28800"/>
            <a:ext cx="7258799" cy="52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374848" y="188640"/>
            <a:ext cx="876915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Эффективность отбора электронов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3851920" y="3545632"/>
          <a:ext cx="4838468" cy="3312368"/>
        </p:xfrm>
        <a:graphic>
          <a:graphicData uri="http://schemas.openxmlformats.org/presentationml/2006/ole">
            <p:oleObj spid="_x0000_s2051" name="Graph" r:id="rId3" imgW="4399200" imgH="3011040" progId="Origin50.Graph">
              <p:embed/>
            </p:oleObj>
          </a:graphicData>
        </a:graphic>
      </p:graphicFrame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251520" y="1124744"/>
          <a:ext cx="4032448" cy="3256781"/>
        </p:xfrm>
        <a:graphic>
          <a:graphicData uri="http://schemas.openxmlformats.org/presentationml/2006/ole">
            <p:oleObj spid="_x0000_s2052" name="Graph" r:id="rId4" imgW="4068000" imgH="3048480" progId="Origin50.Graph">
              <p:embed/>
            </p:oleObj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374848" y="188640"/>
            <a:ext cx="876915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Имитация электронов протонами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179512" y="1556792"/>
          <a:ext cx="8767763" cy="4822304"/>
        </p:xfrm>
        <a:graphic>
          <a:graphicData uri="http://schemas.openxmlformats.org/presentationml/2006/ole">
            <p:oleObj spid="_x0000_s3074" name="Graph" r:id="rId3" imgW="7639200" imgH="3385440" progId="Origin50.Graph">
              <p:embed/>
            </p:oleObj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179512" y="548680"/>
            <a:ext cx="876915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Распределения по числу нейтронов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0" y="1124744"/>
          <a:ext cx="4125913" cy="3203575"/>
        </p:xfrm>
        <a:graphic>
          <a:graphicData uri="http://schemas.openxmlformats.org/presentationml/2006/ole">
            <p:oleObj spid="_x0000_s4098" name="Graph" r:id="rId3" imgW="3892320" imgH="3021120" progId="Origin50.Graph">
              <p:embed/>
            </p:oleObj>
          </a:graphicData>
        </a:graphic>
      </p:graphicFrame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3185592"/>
            <a:ext cx="5073512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374848" y="188640"/>
            <a:ext cx="876915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Учет фона протонов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333375"/>
            <a:ext cx="3914775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838" y="3213100"/>
            <a:ext cx="489585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Прямоугольник 7"/>
          <p:cNvSpPr>
            <a:spLocks noChangeArrowheads="1"/>
          </p:cNvSpPr>
          <p:nvPr/>
        </p:nvSpPr>
        <p:spPr bwMode="auto">
          <a:xfrm>
            <a:off x="250825" y="4437063"/>
            <a:ext cx="2916238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What we have to add to restored electron energy due to strip saturation</a:t>
            </a:r>
            <a:endParaRPr lang="ru-RU" sz="2400"/>
          </a:p>
        </p:txBody>
      </p:sp>
      <p:sp>
        <p:nvSpPr>
          <p:cNvPr id="28677" name="Прямоугольник 7"/>
          <p:cNvSpPr>
            <a:spLocks noChangeArrowheads="1"/>
          </p:cNvSpPr>
          <p:nvPr/>
        </p:nvSpPr>
        <p:spPr bwMode="auto">
          <a:xfrm>
            <a:off x="4859338" y="692150"/>
            <a:ext cx="2916237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The Geant3 curve that was used to associate primary electron energy and deposited energy  </a:t>
            </a:r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51050" y="1557338"/>
            <a:ext cx="5072063" cy="4525962"/>
          </a:xfrm>
          <a:noFill/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8400" y="4941888"/>
            <a:ext cx="215900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Заголовок 2"/>
          <p:cNvSpPr>
            <a:spLocks noGrp="1"/>
          </p:cNvSpPr>
          <p:nvPr>
            <p:ph type="title"/>
          </p:nvPr>
        </p:nvSpPr>
        <p:spPr>
          <a:xfrm>
            <a:off x="395288" y="404813"/>
            <a:ext cx="8229600" cy="1143000"/>
          </a:xfrm>
        </p:spPr>
        <p:txBody>
          <a:bodyPr/>
          <a:lstStyle/>
          <a:p>
            <a:pPr eaLnBrk="1" hangingPunct="1"/>
            <a:r>
              <a:rPr lang="en-US" sz="5400" smtClean="0"/>
              <a:t>The wide aperture</a:t>
            </a:r>
            <a:endParaRPr lang="ru-RU" sz="540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838" y="4581525"/>
            <a:ext cx="151288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2500" y="5157788"/>
            <a:ext cx="2016125" cy="10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7538" y="4292600"/>
            <a:ext cx="2000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79838" y="4581525"/>
            <a:ext cx="1512887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4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4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400"/>
                            </p:stCondLst>
                            <p:childTnLst>
                              <p:par>
                                <p:cTn id="1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3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00"/>
                            </p:stCondLst>
                            <p:childTnLst>
                              <p:par>
                                <p:cTn id="23" presetID="35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8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80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566 -0.10601 L 0.04323 -0.0326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" y="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800"/>
                            </p:stCondLst>
                            <p:childTnLst>
                              <p:par>
                                <p:cTn id="2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3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1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200"/>
                            </p:stCondLst>
                            <p:childTnLst>
                              <p:par>
                                <p:cTn id="40" presetID="35" presetClass="emph" presetSubtype="0" repeatCount="1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18" name="Object 2"/>
          <p:cNvGraphicFramePr>
            <a:graphicFrameLocks noChangeAspect="1"/>
          </p:cNvGraphicFramePr>
          <p:nvPr/>
        </p:nvGraphicFramePr>
        <p:xfrm>
          <a:off x="467544" y="836712"/>
          <a:ext cx="7959725" cy="6384925"/>
        </p:xfrm>
        <a:graphic>
          <a:graphicData uri="http://schemas.openxmlformats.org/presentationml/2006/ole">
            <p:oleObj spid="_x0000_s34818" name="Graph" r:id="rId3" imgW="3749760" imgH="3008160" progId="Origin50.Graph">
              <p:embed/>
            </p:oleObj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374848" y="188640"/>
            <a:ext cx="876915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Суммарный</a:t>
            </a:r>
            <a:r>
              <a:rPr kumimoji="0" lang="ru-RU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спектр </a:t>
            </a:r>
            <a:r>
              <a:rPr lang="en-US" sz="4400" noProof="0" dirty="0" smtClean="0">
                <a:latin typeface="+mj-lt"/>
                <a:ea typeface="+mj-ea"/>
                <a:cs typeface="+mj-cs"/>
              </a:rPr>
              <a:t>e+ e-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Отбор событий</a:t>
            </a: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340769"/>
            <a:ext cx="8820472" cy="3888432"/>
          </a:xfrm>
        </p:spPr>
        <p:txBody>
          <a:bodyPr/>
          <a:lstStyle/>
          <a:p>
            <a:pPr algn="just"/>
            <a:r>
              <a:rPr lang="ru-RU" sz="2800" dirty="0" smtClean="0"/>
              <a:t>Цель первого шага: </a:t>
            </a:r>
            <a:r>
              <a:rPr lang="ru-RU" sz="2800" dirty="0" err="1"/>
              <a:t>р</a:t>
            </a:r>
            <a:r>
              <a:rPr lang="ru-RU" sz="2800" dirty="0" err="1" smtClean="0"/>
              <a:t>ежекция</a:t>
            </a:r>
            <a:r>
              <a:rPr lang="ru-RU" sz="2800" dirty="0" smtClean="0"/>
              <a:t> событий у которых в калориметре нет выделенного направления</a:t>
            </a:r>
          </a:p>
          <a:p>
            <a:pPr algn="just"/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492896"/>
            <a:ext cx="7488832" cy="1987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653136"/>
            <a:ext cx="7488832" cy="1987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Отбор событий со стволом каскада</a:t>
            </a:r>
            <a:endParaRPr lang="ru-RU" dirty="0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-180528" y="2780928"/>
          <a:ext cx="4827512" cy="3837631"/>
        </p:xfrm>
        <a:graphic>
          <a:graphicData uri="http://schemas.openxmlformats.org/presentationml/2006/ole">
            <p:oleObj spid="_x0000_s11266" name="Graph" r:id="rId3" imgW="3646080" imgH="2898720" progId="Origin50.Graph">
              <p:embed/>
            </p:oleObj>
          </a:graphicData>
        </a:graphic>
      </p:graphicFrame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4283968" y="2852936"/>
          <a:ext cx="4860032" cy="3683496"/>
        </p:xfrm>
        <a:graphic>
          <a:graphicData uri="http://schemas.openxmlformats.org/presentationml/2006/ole">
            <p:oleObj spid="_x0000_s11267" name="Graph" r:id="rId4" imgW="3614400" imgH="2819520" progId="Origin50.Graph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95536" y="1700808"/>
            <a:ext cx="4176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Распределение энерговыделений  в плоскости калориметра в случае события без выраженного направления оси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788024" y="1700808"/>
            <a:ext cx="4176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Распределение энерговыделений  в плоскости калориметра в случае события с выраженным направлением оси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404664"/>
            <a:ext cx="8229600" cy="1143000"/>
          </a:xfrm>
        </p:spPr>
        <p:txBody>
          <a:bodyPr/>
          <a:lstStyle/>
          <a:p>
            <a:r>
              <a:rPr lang="ru-RU" dirty="0" smtClean="0"/>
              <a:t>Поперечный </a:t>
            </a:r>
            <a:r>
              <a:rPr lang="en-US" dirty="0" smtClean="0"/>
              <a:t>RMS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28800"/>
            <a:ext cx="8686800" cy="5861248"/>
          </a:xfrm>
        </p:spPr>
        <p:txBody>
          <a:bodyPr>
            <a:normAutofit/>
          </a:bodyPr>
          <a:lstStyle/>
          <a:p>
            <a:pPr algn="just"/>
            <a:r>
              <a:rPr lang="en-US" sz="2000" dirty="0" smtClean="0"/>
              <a:t>RMS </a:t>
            </a:r>
            <a:r>
              <a:rPr lang="ru-RU" sz="2000" dirty="0" smtClean="0"/>
              <a:t>отражает </a:t>
            </a:r>
            <a:r>
              <a:rPr lang="ru-RU" sz="2000" dirty="0"/>
              <a:t>среднеквадратичные отклонения энерговыделений на некоторых расстояниях от оси ливня от значения энерговыделения на самой оси ливня, тем самым характеризуя пространственную поперечную плотность каскада вторичных частиц в калориметре. </a:t>
            </a:r>
          </a:p>
          <a:p>
            <a:r>
              <a:rPr lang="ru-RU" sz="1800" dirty="0"/>
              <a:t>								</a:t>
            </a:r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endParaRPr lang="en-US" sz="1800" dirty="0" smtClean="0"/>
          </a:p>
          <a:p>
            <a:endParaRPr lang="ru-RU" sz="1800" dirty="0"/>
          </a:p>
          <a:p>
            <a:pPr algn="just"/>
            <a:r>
              <a:rPr lang="ru-RU" sz="2000" dirty="0"/>
              <a:t>где </a:t>
            </a:r>
            <a:r>
              <a:rPr lang="en-US" sz="2000" i="1" dirty="0"/>
              <a:t>l</a:t>
            </a:r>
            <a:r>
              <a:rPr lang="ru-RU" sz="2000" dirty="0"/>
              <a:t> – номер плоскости в калориметре, </a:t>
            </a:r>
            <a:r>
              <a:rPr lang="en-US" sz="2000" i="1" dirty="0" err="1"/>
              <a:t>i</a:t>
            </a:r>
            <a:r>
              <a:rPr lang="ru-RU" sz="2000" dirty="0"/>
              <a:t> – номер чувствительного детектора в плоскости (в калориметре ПАМЕЛА </a:t>
            </a:r>
            <a:r>
              <a:rPr lang="ru-RU" sz="2000" dirty="0" err="1"/>
              <a:t>стрип</a:t>
            </a:r>
            <a:r>
              <a:rPr lang="ru-RU" sz="2000" dirty="0"/>
              <a:t>), </a:t>
            </a:r>
            <a:r>
              <a:rPr lang="en-US" sz="2000" i="1" dirty="0"/>
              <a:t>E</a:t>
            </a:r>
            <a:r>
              <a:rPr lang="ru-RU" sz="2000" dirty="0"/>
              <a:t> – величина энерговыделения, </a:t>
            </a:r>
            <a:r>
              <a:rPr lang="en-US" sz="2000" i="1" dirty="0"/>
              <a:t>X</a:t>
            </a:r>
            <a:r>
              <a:rPr lang="ru-RU" sz="2000" i="1" baseline="30000" dirty="0"/>
              <a:t>с</a:t>
            </a:r>
            <a:r>
              <a:rPr lang="ru-RU" sz="2000" dirty="0"/>
              <a:t> – координата оси ливня, </a:t>
            </a:r>
            <a:r>
              <a:rPr lang="en-US" sz="2000" i="1" dirty="0"/>
              <a:t>X</a:t>
            </a:r>
            <a:r>
              <a:rPr lang="ru-RU" sz="2000" dirty="0"/>
              <a:t> – координата </a:t>
            </a:r>
            <a:r>
              <a:rPr lang="ru-RU" sz="2000" dirty="0" err="1"/>
              <a:t>стрипа</a:t>
            </a:r>
            <a:r>
              <a:rPr lang="ru-RU" sz="2000" dirty="0"/>
              <a:t>.</a:t>
            </a:r>
          </a:p>
          <a:p>
            <a:endParaRPr lang="ru-RU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 t="4526"/>
          <a:stretch>
            <a:fillRect/>
          </a:stretch>
        </p:blipFill>
        <p:spPr bwMode="auto">
          <a:xfrm>
            <a:off x="2843808" y="3212972"/>
            <a:ext cx="3238500" cy="151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000" dirty="0"/>
              <a:t>Для каждого </a:t>
            </a:r>
            <a:r>
              <a:rPr lang="ru-RU" sz="2000" dirty="0" smtClean="0"/>
              <a:t>набора</a:t>
            </a:r>
            <a:r>
              <a:rPr lang="en-US" sz="2000" dirty="0" smtClean="0"/>
              <a:t> (</a:t>
            </a:r>
            <a:r>
              <a:rPr lang="ru-RU" sz="2000" dirty="0" smtClean="0"/>
              <a:t>из трех) </a:t>
            </a:r>
            <a:r>
              <a:rPr lang="ru-RU" sz="2000" dirty="0"/>
              <a:t>в отдельности было произведено «усреднение» значений </a:t>
            </a:r>
            <a:r>
              <a:rPr lang="en-US" sz="2000" dirty="0"/>
              <a:t>RMS</a:t>
            </a:r>
            <a:r>
              <a:rPr lang="ru-RU" sz="2000" dirty="0"/>
              <a:t> по плоскостям согласно выражению:</a:t>
            </a:r>
          </a:p>
          <a:p>
            <a:pPr algn="just"/>
            <a:r>
              <a:rPr lang="ru-RU" sz="2000" i="1" dirty="0"/>
              <a:t>    		</a:t>
            </a:r>
            <a:endParaRPr lang="en-US" sz="2000" i="1" dirty="0" smtClean="0"/>
          </a:p>
          <a:p>
            <a:pPr algn="just"/>
            <a:endParaRPr lang="en-US" sz="2000" i="1" dirty="0" smtClean="0"/>
          </a:p>
          <a:p>
            <a:pPr algn="just"/>
            <a:endParaRPr lang="en-US" sz="2000" i="1" dirty="0" smtClean="0"/>
          </a:p>
          <a:p>
            <a:pPr algn="just"/>
            <a:endParaRPr lang="en-US" sz="2000" i="1" dirty="0" smtClean="0"/>
          </a:p>
          <a:p>
            <a:pPr algn="just"/>
            <a:r>
              <a:rPr lang="ru-RU" sz="2000" i="1" dirty="0"/>
              <a:t>				</a:t>
            </a:r>
            <a:endParaRPr lang="en-US" sz="2000" i="1" dirty="0" smtClean="0"/>
          </a:p>
          <a:p>
            <a:pPr algn="just"/>
            <a:endParaRPr lang="ru-RU" sz="2000" dirty="0"/>
          </a:p>
          <a:p>
            <a:pPr algn="just"/>
            <a:r>
              <a:rPr lang="ru-RU" sz="2000" dirty="0"/>
              <a:t>где </a:t>
            </a:r>
            <a:r>
              <a:rPr lang="en-US" sz="2000" i="1" dirty="0"/>
              <a:t>l</a:t>
            </a:r>
            <a:r>
              <a:rPr lang="ru-RU" sz="2000" dirty="0"/>
              <a:t> – номер плоскости в наборе, – среднее значение </a:t>
            </a:r>
            <a:r>
              <a:rPr lang="en-US" sz="2000" i="1" dirty="0"/>
              <a:t>RMS</a:t>
            </a:r>
            <a:r>
              <a:rPr lang="ru-RU" sz="2000" dirty="0"/>
              <a:t> в данном наборе плоскостей, </a:t>
            </a:r>
            <a:r>
              <a:rPr lang="en-US" sz="2000" dirty="0"/>
              <a:t>n</a:t>
            </a:r>
            <a:r>
              <a:rPr lang="ru-RU" sz="2000" dirty="0"/>
              <a:t> – количество плоскостей в данном наборе плоскостей, </a:t>
            </a:r>
            <a:r>
              <a:rPr lang="en-US" sz="2000" i="1" dirty="0"/>
              <a:t>k</a:t>
            </a:r>
            <a:r>
              <a:rPr lang="ru-RU" sz="2000" dirty="0"/>
              <a:t> – порядковый номер набора.</a:t>
            </a:r>
          </a:p>
          <a:p>
            <a:endParaRPr lang="ru-RU" dirty="0"/>
          </a:p>
        </p:txBody>
      </p:sp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996952"/>
            <a:ext cx="478155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8229600" cy="1143000"/>
          </a:xfrm>
        </p:spPr>
        <p:txBody>
          <a:bodyPr/>
          <a:lstStyle/>
          <a:p>
            <a:r>
              <a:rPr lang="ru-RU" dirty="0" smtClean="0"/>
              <a:t>Поперечный </a:t>
            </a:r>
            <a:r>
              <a:rPr lang="en-US" dirty="0" smtClean="0"/>
              <a:t>RMS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835696" y="404664"/>
            <a:ext cx="8229600" cy="1143000"/>
          </a:xfrm>
        </p:spPr>
        <p:txBody>
          <a:bodyPr/>
          <a:lstStyle/>
          <a:p>
            <a:r>
              <a:rPr lang="ru-RU" dirty="0" smtClean="0"/>
              <a:t>Поперечный </a:t>
            </a:r>
            <a:r>
              <a:rPr lang="en-US" dirty="0" smtClean="0"/>
              <a:t>RMS</a:t>
            </a:r>
            <a:endParaRPr lang="ru-RU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008" y="1844824"/>
            <a:ext cx="8928992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907704" y="116632"/>
            <a:ext cx="8229600" cy="1143000"/>
          </a:xfrm>
        </p:spPr>
        <p:txBody>
          <a:bodyPr/>
          <a:lstStyle/>
          <a:p>
            <a:r>
              <a:rPr lang="ru-RU" dirty="0" smtClean="0"/>
              <a:t>Продольный </a:t>
            </a:r>
            <a:r>
              <a:rPr lang="en-US" dirty="0" smtClean="0"/>
              <a:t>RMS</a:t>
            </a:r>
            <a:endParaRPr lang="ru-RU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132856"/>
            <a:ext cx="8217862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74848" y="260648"/>
            <a:ext cx="8769152" cy="1143000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Энерговыделение  вдоль оси ливня</a:t>
            </a:r>
            <a:endParaRPr lang="ru-RU" sz="4400" dirty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44824"/>
            <a:ext cx="8317284" cy="3553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1928</TotalTime>
  <Words>193</Words>
  <Application>Microsoft Office PowerPoint</Application>
  <PresentationFormat>Экран (4:3)</PresentationFormat>
  <Paragraphs>42</Paragraphs>
  <Slides>20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Тема Office</vt:lpstr>
      <vt:lpstr>Graph</vt:lpstr>
      <vt:lpstr>Суммарный спектр электронов и позитронов по калориметру выше 300 ГэВ в спутниковом эксперименте ПАМЕЛА</vt:lpstr>
      <vt:lpstr>The wide aperture</vt:lpstr>
      <vt:lpstr>Отбор событий</vt:lpstr>
      <vt:lpstr>Отбор событий со стволом каскада</vt:lpstr>
      <vt:lpstr>Поперечный RMS</vt:lpstr>
      <vt:lpstr>Поперечный RMS</vt:lpstr>
      <vt:lpstr>Поперечный RMS</vt:lpstr>
      <vt:lpstr>Продольный RMS</vt:lpstr>
      <vt:lpstr>Энерговыделение  вдоль оси ливня</vt:lpstr>
      <vt:lpstr>Взаимодействие в магнитной системе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Sasha</dc:creator>
  <cp:lastModifiedBy>Sasha</cp:lastModifiedBy>
  <cp:revision>81</cp:revision>
  <dcterms:created xsi:type="dcterms:W3CDTF">2013-10-01T09:28:26Z</dcterms:created>
  <dcterms:modified xsi:type="dcterms:W3CDTF">2013-11-06T12:56:23Z</dcterms:modified>
</cp:coreProperties>
</file>