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6" r:id="rId2"/>
    <p:sldMasterId id="2147483664" r:id="rId3"/>
  </p:sldMasterIdLst>
  <p:notesMasterIdLst>
    <p:notesMasterId r:id="rId34"/>
  </p:notesMasterIdLst>
  <p:handoutMasterIdLst>
    <p:handoutMasterId r:id="rId35"/>
  </p:handoutMasterIdLst>
  <p:sldIdLst>
    <p:sldId id="256" r:id="rId4"/>
    <p:sldId id="304" r:id="rId5"/>
    <p:sldId id="305" r:id="rId6"/>
    <p:sldId id="306" r:id="rId7"/>
    <p:sldId id="354" r:id="rId8"/>
    <p:sldId id="311" r:id="rId9"/>
    <p:sldId id="352" r:id="rId10"/>
    <p:sldId id="353" r:id="rId11"/>
    <p:sldId id="315" r:id="rId12"/>
    <p:sldId id="345" r:id="rId13"/>
    <p:sldId id="346" r:id="rId14"/>
    <p:sldId id="348" r:id="rId15"/>
    <p:sldId id="275" r:id="rId16"/>
    <p:sldId id="276" r:id="rId17"/>
    <p:sldId id="277" r:id="rId18"/>
    <p:sldId id="278" r:id="rId19"/>
    <p:sldId id="318" r:id="rId20"/>
    <p:sldId id="291" r:id="rId21"/>
    <p:sldId id="290" r:id="rId22"/>
    <p:sldId id="317" r:id="rId23"/>
    <p:sldId id="349" r:id="rId24"/>
    <p:sldId id="320" r:id="rId25"/>
    <p:sldId id="358" r:id="rId26"/>
    <p:sldId id="343" r:id="rId27"/>
    <p:sldId id="344" r:id="rId28"/>
    <p:sldId id="266" r:id="rId29"/>
    <p:sldId id="355" r:id="rId30"/>
    <p:sldId id="295" r:id="rId31"/>
    <p:sldId id="293" r:id="rId32"/>
    <p:sldId id="300" r:id="rId33"/>
  </p:sldIdLst>
  <p:sldSz cx="9144000" cy="6858000" type="screen4x3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F80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872" y="-216"/>
      </p:cViewPr>
      <p:guideLst>
        <p:guide orient="horz" pos="4319"/>
        <p:guide pos="51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D0DA0-E3FE-544B-8229-788FF0889AB5}" type="datetimeFigureOut">
              <a:rPr lang="en-US" smtClean="0"/>
              <a:pPr/>
              <a:t>06.11.13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6B776-8F8D-8549-9892-4AE00AEEB2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915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ACFA2-2BAB-2040-B6F2-E4C414EF049C}" type="datetimeFigureOut">
              <a:rPr lang="en-US" smtClean="0"/>
              <a:pPr/>
              <a:t>06.11.13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32000-5138-F343-9B7C-7253A351D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236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55843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288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55843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247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6096000" cy="365125"/>
          </a:xfrm>
        </p:spPr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8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55843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Kornoukhov V. (ITEP&amp;INR RAS): GERDA Phase I results                 Protvino, November 6th, 2013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33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55843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Kornoukhov V. (ITEP&amp;INR RAS): GERDA Phase I results                 Protvino, November 6th, 2013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83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60960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Kornoukhov V. (ITEP&amp;INR RAS): GERDA Phase I results                 Protvino, November 6th, 2013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1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55843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Kornoukhov V. (ITEP&amp;INR RAS): GERDA Phase I results                 Protvino, November 6th, 2013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612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55843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Kornoukhov V. (ITEP&amp;INR RAS): GERDA Phase I results                 Protvino, November 6th, 2013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231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60960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Kornoukhov V. (ITEP&amp;INR RAS): GERDA Phase I results                 Protvino, November 6th, 2013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07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theme" Target="../theme/theme2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theme" Target="../theme/theme3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55843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7DAA2-ACDE-8140-95D5-94FD652E1CB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0" y="-6090"/>
            <a:ext cx="9144000" cy="82156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dirty="0"/>
          </a:p>
        </p:txBody>
      </p:sp>
      <p:pic>
        <p:nvPicPr>
          <p:cNvPr id="8" name="Picture 28"/>
          <p:cNvPicPr>
            <a:picLocks noChangeAspect="1" noChangeArrowheads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3" y="125177"/>
            <a:ext cx="503639" cy="5350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700302" y="119412"/>
            <a:ext cx="7986497" cy="54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08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hf hdr="0" dt="0"/>
  <p:txStyles>
    <p:titleStyle>
      <a:lvl1pPr algn="r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55843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Kornoukhov V. (ITEP&amp;INR RAS): GERDA Phase I results                 Protvino, November 6th, 2013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7DAA2-ACDE-8140-95D5-94FD652E1C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0" y="-6090"/>
            <a:ext cx="9144000" cy="82156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28"/>
          <p:cNvPicPr>
            <a:picLocks noChangeAspect="1" noChangeArrowheads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3" y="125177"/>
            <a:ext cx="503639" cy="5350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700302" y="119412"/>
            <a:ext cx="7986497" cy="54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28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hf hdr="0" dt="0"/>
  <p:txStyles>
    <p:titleStyle>
      <a:lvl1pPr algn="r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55843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Kornoukhov V. (ITEP&amp;INR RAS): GERDA Phase I results                 Protvino, November 6th, 2013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7DAA2-ACDE-8140-95D5-94FD652E1C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0" y="-6090"/>
            <a:ext cx="9144000" cy="82156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28"/>
          <p:cNvPicPr>
            <a:picLocks noChangeAspect="1" noChangeArrowheads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3" y="125177"/>
            <a:ext cx="503639" cy="5350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700302" y="119412"/>
            <a:ext cx="7986497" cy="54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30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dt="0"/>
  <p:txStyles>
    <p:titleStyle>
      <a:lvl1pPr algn="r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hyperlink" Target="http://arxiv.org/abs/1306.508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306.5084" TargetMode="Externa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png"/><Relationship Id="rId3" Type="http://schemas.openxmlformats.org/officeDocument/2006/relationships/hyperlink" Target="http://arxiv.org/abs/1306.508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hyperlink" Target="http://arxiv.org/abs/1012.4300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4" Type="http://schemas.openxmlformats.org/officeDocument/2006/relationships/image" Target="../media/image3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emf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hyperlink" Target="http://arxiv.org/abs/arXiv:1212.4067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Relationship Id="rId3" Type="http://schemas.openxmlformats.org/officeDocument/2006/relationships/hyperlink" Target="http://arxiv.org/abs/arXiv:1212.4067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Relationship Id="rId3" Type="http://schemas.openxmlformats.org/officeDocument/2006/relationships/image" Target="../media/image6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hyperlink" Target="http://arxiv.org/abs/arXiv:1212.4067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hyperlink" Target="http://arxiv.org/abs/arXiv:1212.4067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wmf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7" Type="http://schemas.openxmlformats.org/officeDocument/2006/relationships/image" Target="../media/image20.wmf"/><Relationship Id="rId8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hyperlink" Target="http://arxiv.org/abs/1306.5084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4" Type="http://schemas.openxmlformats.org/officeDocument/2006/relationships/image" Target="../media/image26.w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 txBox="1">
            <a:spLocks/>
          </p:cNvSpPr>
          <p:nvPr/>
        </p:nvSpPr>
        <p:spPr>
          <a:xfrm>
            <a:off x="0" y="747889"/>
            <a:ext cx="9144000" cy="61101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dirty="0"/>
          </a:p>
        </p:txBody>
      </p:sp>
      <p:pic>
        <p:nvPicPr>
          <p:cNvPr id="6" name="Picture 5" descr="Dubna_GERDA_Photo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7" y="1202267"/>
            <a:ext cx="8411986" cy="411259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Kornoukhov</a:t>
            </a:r>
            <a:r>
              <a:rPr lang="en-US" dirty="0" smtClean="0"/>
              <a:t> V. (ITEP&amp;INR RAS): GERDA Phase I results                 </a:t>
            </a:r>
            <a:r>
              <a:rPr lang="en-US" dirty="0" err="1" smtClean="0"/>
              <a:t>Protvino</a:t>
            </a:r>
            <a:r>
              <a:rPr lang="en-US" dirty="0" smtClean="0"/>
              <a:t>, November </a:t>
            </a:r>
            <a:r>
              <a:rPr lang="ru-RU" dirty="0" smtClean="0"/>
              <a:t>6</a:t>
            </a:r>
            <a:r>
              <a:rPr lang="en-US" dirty="0" err="1" smtClean="0"/>
              <a:t>th</a:t>
            </a:r>
            <a:r>
              <a:rPr lang="en-US" dirty="0" smtClean="0"/>
              <a:t>, 2013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12964" y="-128711"/>
            <a:ext cx="8431036" cy="876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GERDA Collaboration: the first results on 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neutrinoless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double beta decay of 76Ge from Phase </a:t>
            </a:r>
            <a:r>
              <a:rPr lang="en-US" b="1" dirty="0" smtClean="0">
                <a:solidFill>
                  <a:srgbClr val="FF0000"/>
                </a:solidFill>
              </a:rPr>
              <a:t>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37360" y="5398680"/>
            <a:ext cx="6400800" cy="118745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Kornoukhov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Vasily</a:t>
            </a:r>
            <a:r>
              <a:rPr lang="en-US" b="1" dirty="0" smtClean="0">
                <a:solidFill>
                  <a:srgbClr val="FF0000"/>
                </a:solidFill>
              </a:rPr>
              <a:t> (ITEP&amp;INR RAS) 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for the GERDA collaboration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International Session-Conference </a:t>
            </a:r>
            <a:r>
              <a:rPr lang="en-US" b="1" dirty="0">
                <a:solidFill>
                  <a:srgbClr val="FF0000"/>
                </a:solidFill>
              </a:rPr>
              <a:t>of </a:t>
            </a:r>
            <a:r>
              <a:rPr lang="en-US" b="1" dirty="0" smtClean="0">
                <a:solidFill>
                  <a:srgbClr val="FF0000"/>
                </a:solidFill>
              </a:rPr>
              <a:t>Nuclear Physics </a:t>
            </a:r>
            <a:r>
              <a:rPr lang="en-US" b="1" dirty="0">
                <a:solidFill>
                  <a:srgbClr val="FF0000"/>
                </a:solidFill>
              </a:rPr>
              <a:t>section </a:t>
            </a:r>
            <a:r>
              <a:rPr lang="en-US" b="1" dirty="0" smtClean="0">
                <a:solidFill>
                  <a:srgbClr val="FF0000"/>
                </a:solidFill>
              </a:rPr>
              <a:t>RAS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November </a:t>
            </a:r>
            <a:r>
              <a:rPr lang="ru-RU" b="1" dirty="0" smtClean="0">
                <a:solidFill>
                  <a:srgbClr val="FF0000"/>
                </a:solidFill>
              </a:rPr>
              <a:t>6</a:t>
            </a:r>
            <a:r>
              <a:rPr lang="en-US" b="1" dirty="0" err="1" smtClean="0">
                <a:solidFill>
                  <a:srgbClr val="FF0000"/>
                </a:solidFill>
              </a:rPr>
              <a:t>th</a:t>
            </a:r>
            <a:r>
              <a:rPr lang="en-US" b="1" dirty="0" smtClean="0">
                <a:solidFill>
                  <a:srgbClr val="FF0000"/>
                </a:solidFill>
              </a:rPr>
              <a:t>, 2013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17000" y="2681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950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4" y="1329657"/>
            <a:ext cx="6032698" cy="49416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6908" y="205494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Physics energy spectra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9098" y="4651632"/>
            <a:ext cx="709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natural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17957" y="756405"/>
            <a:ext cx="1544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hlinkClick r:id="rId3"/>
              </a:rPr>
              <a:t>arXiv:1306.5084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2254" y="1602120"/>
            <a:ext cx="283693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Phase I data split into 3 sets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- “golden coax” </a:t>
            </a:r>
            <a:r>
              <a:rPr lang="en-US" sz="1600" b="1" dirty="0">
                <a:solidFill>
                  <a:schemeClr val="accent1"/>
                </a:solidFill>
              </a:rPr>
              <a:t>= 17.9 kg </a:t>
            </a:r>
            <a:r>
              <a:rPr lang="en-US" sz="1600" b="1" dirty="0" err="1">
                <a:solidFill>
                  <a:schemeClr val="accent1"/>
                </a:solidFill>
              </a:rPr>
              <a:t>yr</a:t>
            </a:r>
            <a:endParaRPr lang="en-US" sz="1600" b="1" dirty="0">
              <a:solidFill>
                <a:schemeClr val="accent1"/>
              </a:solidFill>
            </a:endParaRPr>
          </a:p>
          <a:p>
            <a:r>
              <a:rPr lang="en-US" sz="1600" b="1" dirty="0">
                <a:solidFill>
                  <a:srgbClr val="FF0000"/>
                </a:solidFill>
              </a:rPr>
              <a:t>all semi-coax data but 4 weeks</a:t>
            </a:r>
          </a:p>
          <a:p>
            <a:r>
              <a:rPr lang="pt-BR" sz="1600" b="1" dirty="0">
                <a:solidFill>
                  <a:srgbClr val="FF0000"/>
                </a:solidFill>
              </a:rPr>
              <a:t>- “silver coax” </a:t>
            </a:r>
            <a:r>
              <a:rPr lang="pt-BR" sz="1600" b="1" dirty="0" smtClean="0">
                <a:solidFill>
                  <a:srgbClr val="FF0000"/>
                </a:solidFill>
              </a:rPr>
              <a:t> </a:t>
            </a:r>
            <a:r>
              <a:rPr lang="pt-BR" sz="1600" b="1" dirty="0" smtClean="0">
                <a:solidFill>
                  <a:schemeClr val="accent1"/>
                </a:solidFill>
              </a:rPr>
              <a:t>= </a:t>
            </a:r>
            <a:r>
              <a:rPr lang="pt-BR" sz="1600" b="1" dirty="0">
                <a:solidFill>
                  <a:schemeClr val="accent1"/>
                </a:solidFill>
              </a:rPr>
              <a:t>1.3 kg yr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4 weeks when </a:t>
            </a:r>
            <a:r>
              <a:rPr lang="en-US" sz="1600" b="1" dirty="0" err="1">
                <a:solidFill>
                  <a:srgbClr val="FF0000"/>
                </a:solidFill>
              </a:rPr>
              <a:t>BEGe</a:t>
            </a:r>
            <a:r>
              <a:rPr lang="en-US" sz="1600" b="1" dirty="0">
                <a:solidFill>
                  <a:srgbClr val="FF0000"/>
                </a:solidFill>
              </a:rPr>
              <a:t> inserted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-  “</a:t>
            </a:r>
            <a:r>
              <a:rPr lang="en-US" sz="1600" b="1" dirty="0" err="1">
                <a:solidFill>
                  <a:srgbClr val="FF0000"/>
                </a:solidFill>
              </a:rPr>
              <a:t>BEGe</a:t>
            </a:r>
            <a:r>
              <a:rPr lang="en-US" sz="1600" b="1" dirty="0">
                <a:solidFill>
                  <a:srgbClr val="FF0000"/>
                </a:solidFill>
              </a:rPr>
              <a:t>” </a:t>
            </a:r>
            <a:r>
              <a:rPr lang="en-US" sz="1600" b="1" dirty="0" smtClean="0">
                <a:solidFill>
                  <a:srgbClr val="FF0000"/>
                </a:solidFill>
              </a:rPr>
              <a:t>          </a:t>
            </a:r>
            <a:r>
              <a:rPr lang="en-US" sz="1600" b="1" dirty="0" smtClean="0">
                <a:solidFill>
                  <a:schemeClr val="accent1"/>
                </a:solidFill>
              </a:rPr>
              <a:t>= </a:t>
            </a:r>
            <a:r>
              <a:rPr lang="en-US" sz="1600" b="1" dirty="0">
                <a:solidFill>
                  <a:schemeClr val="accent1"/>
                </a:solidFill>
              </a:rPr>
              <a:t>2.4 kg </a:t>
            </a:r>
            <a:r>
              <a:rPr lang="en-US" sz="1600" b="1" dirty="0" err="1">
                <a:solidFill>
                  <a:schemeClr val="accent1"/>
                </a:solidFill>
              </a:rPr>
              <a:t>yr</a:t>
            </a:r>
            <a:endParaRPr lang="ru-RU" sz="1600" b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1780" y="3556614"/>
            <a:ext cx="187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background level</a:t>
            </a:r>
            <a:r>
              <a:rPr lang="en-US" b="1" dirty="0" smtClean="0"/>
              <a:t>: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973075"/>
              </p:ext>
            </p:extLst>
          </p:nvPr>
        </p:nvGraphicFramePr>
        <p:xfrm>
          <a:off x="6170826" y="3996312"/>
          <a:ext cx="2888358" cy="1780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6950"/>
                <a:gridCol w="891540"/>
                <a:gridCol w="799868"/>
              </a:tblGrid>
              <a:tr h="4092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GERDA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HdM</a:t>
                      </a:r>
                      <a:endParaRPr lang="ru-RU" dirty="0"/>
                    </a:p>
                  </a:txBody>
                  <a:tcPr/>
                </a:tc>
              </a:tr>
              <a:tr h="409272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2615 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keV</a:t>
                      </a:r>
                      <a:endParaRPr lang="en-US" sz="12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cts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/(kg 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yr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)]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1,1+/-0,3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</a:tr>
              <a:tr h="409272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1764 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keV</a:t>
                      </a:r>
                      <a:endParaRPr lang="en-US" sz="12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cts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/(kg 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yr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)]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3,3+/-0,5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</a:tr>
              <a:tr h="409272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avg@Q</a:t>
                      </a:r>
                      <a:r>
                        <a:rPr lang="en-US" sz="1200" b="1" i="0" u="none" strike="noStrike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</a:t>
                      </a:r>
                      <a:endParaRPr lang="en-US" sz="1200" b="1" i="0" u="none" strike="noStrike" kern="1200" baseline="-250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cts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/(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kev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kg 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yr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)]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0,0</a:t>
                      </a:r>
                      <a:r>
                        <a:rPr lang="ru-RU" sz="1200" b="1" dirty="0" smtClean="0"/>
                        <a:t>18+/-0,002</a:t>
                      </a:r>
                      <a:r>
                        <a:rPr lang="ru-RU" sz="1200" b="1" baseline="30000" dirty="0" smtClean="0"/>
                        <a:t>1</a:t>
                      </a:r>
                      <a:endParaRPr lang="ru-RU" sz="12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0,17+/-0,05</a:t>
                      </a:r>
                      <a:r>
                        <a:rPr lang="en-US" sz="1200" b="1" baseline="30000" dirty="0" smtClean="0"/>
                        <a:t>2</a:t>
                      </a:r>
                      <a:endParaRPr lang="ru-RU" sz="1200" b="1" baseline="30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334297" y="5911334"/>
            <a:ext cx="24511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 “golden coax” in 1930 – 2190 </a:t>
            </a:r>
            <a:r>
              <a:rPr lang="en-US" sz="1200" dirty="0" err="1" smtClean="0"/>
              <a:t>keV</a:t>
            </a:r>
            <a:endParaRPr lang="en-US" sz="1200" dirty="0" smtClean="0"/>
          </a:p>
          <a:p>
            <a:r>
              <a:rPr lang="en-US" sz="1200" dirty="0" smtClean="0"/>
              <a:t>2 1995-2003 data, 2000 – 2100 </a:t>
            </a:r>
            <a:r>
              <a:rPr lang="en-US" sz="1200" dirty="0" err="1" smtClean="0"/>
              <a:t>keV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318260" y="6158746"/>
            <a:ext cx="1264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B050"/>
                </a:solidFill>
              </a:rPr>
              <a:t>Blinding window</a:t>
            </a:r>
          </a:p>
          <a:p>
            <a:pPr algn="ctr"/>
            <a:r>
              <a:rPr lang="en-US" sz="1200" b="1" dirty="0" smtClean="0">
                <a:solidFill>
                  <a:srgbClr val="00B050"/>
                </a:solidFill>
              </a:rPr>
              <a:t>Q</a:t>
            </a:r>
            <a:r>
              <a:rPr lang="en-US" sz="1200" b="1" baseline="-25000" dirty="0" smtClean="0">
                <a:solidFill>
                  <a:srgbClr val="00B050"/>
                </a:solidFill>
                <a:sym typeface="Symbol"/>
              </a:rPr>
              <a:t></a:t>
            </a:r>
            <a:r>
              <a:rPr lang="en-US" sz="1200" b="1" dirty="0" smtClean="0">
                <a:solidFill>
                  <a:srgbClr val="00B050"/>
                </a:solidFill>
                <a:sym typeface="Symbol"/>
              </a:rPr>
              <a:t>+/-20 </a:t>
            </a:r>
            <a:r>
              <a:rPr lang="en-US" sz="1200" b="1" dirty="0" err="1" smtClean="0">
                <a:solidFill>
                  <a:srgbClr val="00B050"/>
                </a:solidFill>
                <a:sym typeface="Symbol"/>
              </a:rPr>
              <a:t>keV</a:t>
            </a:r>
            <a:endParaRPr lang="ru-RU" sz="1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530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9" y="914586"/>
            <a:ext cx="9144000" cy="2865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6908" y="167148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Background model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0019" y="3937073"/>
            <a:ext cx="484433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- simulate known &amp; observed backgrounds</a:t>
            </a:r>
          </a:p>
          <a:p>
            <a:r>
              <a:rPr lang="en-US" b="1" dirty="0"/>
              <a:t>- fit combination of MC spectra to data</a:t>
            </a:r>
          </a:p>
          <a:p>
            <a:r>
              <a:rPr lang="en-US" b="1" dirty="0"/>
              <a:t>in interval 570 </a:t>
            </a:r>
            <a:r>
              <a:rPr lang="en-US" b="1" dirty="0" err="1"/>
              <a:t>keV</a:t>
            </a:r>
            <a:r>
              <a:rPr lang="en-US" b="1" dirty="0"/>
              <a:t> – 7500 </a:t>
            </a:r>
            <a:r>
              <a:rPr lang="en-US" b="1" dirty="0" err="1"/>
              <a:t>keV</a:t>
            </a:r>
            <a:endParaRPr lang="en-US" b="1" dirty="0"/>
          </a:p>
          <a:p>
            <a:r>
              <a:rPr lang="en-US" b="1" dirty="0"/>
              <a:t>→ relative contribution of backgrounds</a:t>
            </a:r>
          </a:p>
          <a:p>
            <a:r>
              <a:rPr lang="en-US" b="1" dirty="0"/>
              <a:t>- no unique determination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“Close” </a:t>
            </a:r>
            <a:r>
              <a:rPr lang="en-US" b="1" dirty="0">
                <a:solidFill>
                  <a:srgbClr val="FF0000"/>
                </a:solidFill>
              </a:rPr>
              <a:t>background sources dominate:</a:t>
            </a:r>
          </a:p>
          <a:p>
            <a:r>
              <a:rPr lang="en-US" b="1" baseline="30000" dirty="0">
                <a:solidFill>
                  <a:srgbClr val="FF0000"/>
                </a:solidFill>
              </a:rPr>
              <a:t>42</a:t>
            </a:r>
            <a:r>
              <a:rPr lang="en-US" b="1" dirty="0">
                <a:solidFill>
                  <a:srgbClr val="FF0000"/>
                </a:solidFill>
              </a:rPr>
              <a:t>Ar, </a:t>
            </a:r>
            <a:r>
              <a:rPr lang="en-US" b="1" baseline="30000" dirty="0">
                <a:solidFill>
                  <a:srgbClr val="FF0000"/>
                </a:solidFill>
              </a:rPr>
              <a:t>228</a:t>
            </a:r>
            <a:r>
              <a:rPr lang="en-US" b="1" dirty="0">
                <a:solidFill>
                  <a:srgbClr val="FF0000"/>
                </a:solidFill>
              </a:rPr>
              <a:t>Th &amp; </a:t>
            </a:r>
            <a:r>
              <a:rPr lang="en-US" b="1" baseline="30000" dirty="0">
                <a:solidFill>
                  <a:srgbClr val="FF0000"/>
                </a:solidFill>
              </a:rPr>
              <a:t>226</a:t>
            </a:r>
            <a:r>
              <a:rPr lang="en-US" b="1" dirty="0">
                <a:solidFill>
                  <a:srgbClr val="FF0000"/>
                </a:solidFill>
              </a:rPr>
              <a:t>Ra in holder,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α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on detector </a:t>
            </a:r>
            <a:r>
              <a:rPr lang="en-US" b="1" dirty="0" smtClean="0">
                <a:solidFill>
                  <a:srgbClr val="FF0000"/>
                </a:solidFill>
              </a:rPr>
              <a:t>surface.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79169" y="459536"/>
            <a:ext cx="1544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3"/>
              </a:rPr>
              <a:t>arXiv:1306.5084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89192">
            <a:off x="3818396" y="2178796"/>
            <a:ext cx="544434" cy="1724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538421">
            <a:off x="3536421" y="2328332"/>
            <a:ext cx="476778" cy="14393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351" y="3766789"/>
            <a:ext cx="4157618" cy="264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1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9" y="1071820"/>
            <a:ext cx="5689322" cy="566586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8944" y="824798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Minimal model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1006" y="3737244"/>
            <a:ext cx="142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Maximum model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1344" y="1105092"/>
            <a:ext cx="3112236" cy="519116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u="sng" dirty="0" smtClean="0">
                <a:solidFill>
                  <a:prstClr val="black"/>
                </a:solidFill>
              </a:rPr>
              <a:t>Background model: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No background peak expected around Q</a:t>
            </a:r>
            <a:r>
              <a:rPr lang="en-US" sz="1400" baseline="-25000" dirty="0" smtClean="0">
                <a:solidFill>
                  <a:prstClr val="black"/>
                </a:solidFill>
              </a:rPr>
              <a:t>ββ</a:t>
            </a:r>
          </a:p>
          <a:p>
            <a:pPr marL="285750" indent="-285750">
              <a:buFont typeface="Arial"/>
              <a:buChar char="•"/>
            </a:pPr>
            <a:endParaRPr lang="en-US" sz="1400" baseline="-25000" dirty="0" smtClean="0">
              <a:solidFill>
                <a:prstClr val="black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Spectrum can be modeled with flat background (red line) in 1930-2190 </a:t>
            </a:r>
            <a:r>
              <a:rPr lang="en-US" sz="1400" dirty="0" err="1" smtClean="0">
                <a:solidFill>
                  <a:prstClr val="black"/>
                </a:solidFill>
              </a:rPr>
              <a:t>keV</a:t>
            </a:r>
            <a:r>
              <a:rPr lang="en-US" sz="1400" dirty="0" smtClean="0">
                <a:solidFill>
                  <a:prstClr val="black"/>
                </a:solidFill>
              </a:rPr>
              <a:t> excluding known peaks at 2104 and 2119 </a:t>
            </a:r>
            <a:r>
              <a:rPr lang="en-US" sz="1400" dirty="0" err="1" smtClean="0">
                <a:solidFill>
                  <a:prstClr val="black"/>
                </a:solidFill>
              </a:rPr>
              <a:t>keV</a:t>
            </a:r>
            <a:endParaRPr lang="en-US" sz="1400" dirty="0" smtClean="0">
              <a:solidFill>
                <a:prstClr val="black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Background index (BI) at Q</a:t>
            </a:r>
            <a:r>
              <a:rPr lang="en-US" sz="1400" baseline="-25000" dirty="0" smtClean="0">
                <a:solidFill>
                  <a:prstClr val="black"/>
                </a:solidFill>
              </a:rPr>
              <a:t>ββ</a:t>
            </a:r>
            <a:r>
              <a:rPr lang="en-US" sz="1400" dirty="0" smtClean="0">
                <a:solidFill>
                  <a:prstClr val="black"/>
                </a:solidFill>
              </a:rPr>
              <a:t> (17.6-23.8) 10</a:t>
            </a:r>
            <a:r>
              <a:rPr lang="en-US" sz="1400" baseline="30000" dirty="0" smtClean="0">
                <a:solidFill>
                  <a:prstClr val="black"/>
                </a:solidFill>
              </a:rPr>
              <a:t>-3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</a:rPr>
              <a:t>cts</a:t>
            </a:r>
            <a:r>
              <a:rPr lang="en-US" sz="1400" dirty="0" smtClean="0">
                <a:solidFill>
                  <a:prstClr val="black"/>
                </a:solidFill>
              </a:rPr>
              <a:t>/(</a:t>
            </a:r>
            <a:r>
              <a:rPr lang="en-US" sz="1400" dirty="0" err="1" smtClean="0">
                <a:solidFill>
                  <a:prstClr val="black"/>
                </a:solidFill>
              </a:rPr>
              <a:t>keV</a:t>
            </a:r>
            <a:r>
              <a:rPr lang="en-US" sz="1400" dirty="0" smtClean="0">
                <a:solidFill>
                  <a:prstClr val="black"/>
                </a:solidFill>
              </a:rPr>
              <a:t> kg </a:t>
            </a:r>
            <a:r>
              <a:rPr lang="en-US" sz="1400" dirty="0" err="1" smtClean="0">
                <a:solidFill>
                  <a:prstClr val="black"/>
                </a:solidFill>
              </a:rPr>
              <a:t>yr</a:t>
            </a:r>
            <a:r>
              <a:rPr lang="en-US" sz="1400" dirty="0" smtClean="0">
                <a:solidFill>
                  <a:prstClr val="black"/>
                </a:solidFill>
              </a:rPr>
              <a:t>) depending on assumptions for location of sources 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>
              <a:solidFill>
                <a:prstClr val="black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Statistical uncertainty of BI from interpolation coincides numerically with systematic uncertainty from model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Prediction for 30 </a:t>
            </a:r>
            <a:r>
              <a:rPr lang="en-US" sz="1400" dirty="0" err="1" smtClean="0">
                <a:solidFill>
                  <a:prstClr val="black"/>
                </a:solidFill>
              </a:rPr>
              <a:t>keV</a:t>
            </a:r>
            <a:r>
              <a:rPr lang="en-US" sz="1400" dirty="0" smtClean="0">
                <a:solidFill>
                  <a:prstClr val="black"/>
                </a:solidFill>
              </a:rPr>
              <a:t> BW: </a:t>
            </a:r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       Min./Max Mod: 8.2-9.1  / 9.7-11.1      </a:t>
            </a:r>
            <a:r>
              <a:rPr lang="en-US" sz="1400" dirty="0">
                <a:solidFill>
                  <a:prstClr val="black"/>
                </a:solidFill>
              </a:rPr>
              <a:t>  </a:t>
            </a:r>
            <a:r>
              <a:rPr lang="en-US" sz="1400" dirty="0" smtClean="0">
                <a:solidFill>
                  <a:prstClr val="black"/>
                </a:solidFill>
              </a:rPr>
              <a:t>	observed.: 13 </a:t>
            </a:r>
          </a:p>
          <a:p>
            <a:endParaRPr lang="en-US" sz="1400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charset="0"/>
              <a:buChar char="è"/>
            </a:pPr>
            <a:r>
              <a:rPr lang="en-US" sz="1400" dirty="0" smtClean="0">
                <a:solidFill>
                  <a:prstClr val="black"/>
                </a:solidFill>
                <a:sym typeface="Wingdings"/>
              </a:rPr>
              <a:t>linear fit with flat background 1930-2190 </a:t>
            </a:r>
            <a:r>
              <a:rPr lang="en-US" sz="1400" dirty="0" err="1" smtClean="0">
                <a:solidFill>
                  <a:prstClr val="black"/>
                </a:solidFill>
                <a:sym typeface="Wingdings"/>
              </a:rPr>
              <a:t>keV</a:t>
            </a:r>
            <a:r>
              <a:rPr lang="en-US" sz="1400" dirty="0" smtClean="0">
                <a:solidFill>
                  <a:prstClr val="black"/>
                </a:solidFill>
                <a:sym typeface="Wingdings"/>
              </a:rPr>
              <a:t> excluding peaks </a:t>
            </a:r>
            <a:endParaRPr lang="en-US" sz="1400" dirty="0" smtClean="0">
              <a:solidFill>
                <a:prstClr val="black"/>
              </a:solidFill>
            </a:endParaRPr>
          </a:p>
        </p:txBody>
      </p:sp>
      <p:sp>
        <p:nvSpPr>
          <p:cNvPr id="11" name="Right Bracket 10"/>
          <p:cNvSpPr/>
          <p:nvPr/>
        </p:nvSpPr>
        <p:spPr>
          <a:xfrm rot="5400000">
            <a:off x="2698115" y="2610863"/>
            <a:ext cx="104804" cy="743566"/>
          </a:xfrm>
          <a:prstGeom prst="rightBracket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25262" y="2968214"/>
            <a:ext cx="89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b</a:t>
            </a:r>
            <a:r>
              <a:rPr lang="en-US" dirty="0" smtClean="0">
                <a:solidFill>
                  <a:srgbClr val="008000"/>
                </a:solidFill>
              </a:rPr>
              <a:t>linded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ight Bracket 12"/>
          <p:cNvSpPr/>
          <p:nvPr/>
        </p:nvSpPr>
        <p:spPr>
          <a:xfrm rot="5400000">
            <a:off x="2743571" y="5530029"/>
            <a:ext cx="104804" cy="743566"/>
          </a:xfrm>
          <a:prstGeom prst="rightBracket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70718" y="5887380"/>
            <a:ext cx="89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b</a:t>
            </a:r>
            <a:r>
              <a:rPr lang="en-US" dirty="0" smtClean="0">
                <a:solidFill>
                  <a:srgbClr val="008000"/>
                </a:solidFill>
              </a:rPr>
              <a:t>linded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5696" y="205494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Physics run: background model and prediction of BI at Q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ββ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70718" y="1852988"/>
            <a:ext cx="751582" cy="1077256"/>
          </a:xfrm>
          <a:prstGeom prst="rect">
            <a:avLst/>
          </a:prstGeom>
          <a:solidFill>
            <a:srgbClr val="008000">
              <a:alpha val="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91745" y="1852988"/>
            <a:ext cx="246216" cy="1077256"/>
          </a:xfrm>
          <a:prstGeom prst="rect">
            <a:avLst/>
          </a:prstGeom>
          <a:solidFill>
            <a:srgbClr val="008000">
              <a:alpha val="1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92921" y="4772154"/>
            <a:ext cx="751582" cy="1077256"/>
          </a:xfrm>
          <a:prstGeom prst="rect">
            <a:avLst/>
          </a:prstGeom>
          <a:solidFill>
            <a:srgbClr val="008000">
              <a:alpha val="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13948" y="4772154"/>
            <a:ext cx="246216" cy="1077256"/>
          </a:xfrm>
          <a:prstGeom prst="rect">
            <a:avLst/>
          </a:prstGeom>
          <a:solidFill>
            <a:srgbClr val="008000">
              <a:alpha val="1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17957" y="756405"/>
            <a:ext cx="1544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hlinkClick r:id="rId3"/>
              </a:rPr>
              <a:t>arXiv:1306.5084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59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3604" y="6506770"/>
            <a:ext cx="6096000" cy="365125"/>
          </a:xfrm>
        </p:spPr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58601" y="6492875"/>
            <a:ext cx="2133600" cy="365125"/>
          </a:xfrm>
        </p:spPr>
        <p:txBody>
          <a:bodyPr/>
          <a:lstStyle/>
          <a:p>
            <a:fld id="{CDE7DAA2-ACDE-8140-95D5-94FD652E1CB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56908" y="205494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Pulse shape discrimination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153" y="2377863"/>
            <a:ext cx="2349082" cy="41077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98645" y="32459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Coax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56702" y="5236840"/>
            <a:ext cx="683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BEGe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464907" y="830108"/>
            <a:ext cx="16582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>
                <a:solidFill>
                  <a:srgbClr val="1F497D"/>
                </a:solidFill>
              </a:rPr>
              <a:t>EPJC 73 (2013) 2583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808" y="2379364"/>
            <a:ext cx="3019394" cy="20523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33606" y="1851349"/>
            <a:ext cx="2776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</a:t>
            </a:r>
            <a:r>
              <a:rPr lang="en-US" sz="1400" dirty="0" smtClean="0"/>
              <a:t>eighting potential for coax and </a:t>
            </a:r>
            <a:r>
              <a:rPr lang="en-US" sz="1400" dirty="0" err="1" smtClean="0"/>
              <a:t>BEGe</a:t>
            </a:r>
            <a:r>
              <a:rPr lang="en-US" sz="1400" dirty="0" smtClean="0"/>
              <a:t> detectors are different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135" y="4926591"/>
            <a:ext cx="3205852" cy="142374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98533" y="4979912"/>
            <a:ext cx="134391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5"/>
              </a:rPr>
              <a:t>arXiv:1012.4300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4526393" y="1890223"/>
            <a:ext cx="3119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Current pulses of simulated SSE  signals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43107" y="1065686"/>
            <a:ext cx="7323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Classification of (0νββ) signal-like (SSE) or background-like (MSE, p+)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79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56908" y="205494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Pulse shape discrimination: </a:t>
            </a:r>
            <a:r>
              <a:rPr lang="en-US" sz="2400" b="1" dirty="0" err="1" smtClean="0">
                <a:solidFill>
                  <a:srgbClr val="FF0000"/>
                </a:solidFill>
              </a:rPr>
              <a:t>BEGe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50797" y="834154"/>
            <a:ext cx="16582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>
                <a:solidFill>
                  <a:srgbClr val="1F497D"/>
                </a:solidFill>
              </a:rPr>
              <a:t>EPJC 73 (2013) 2583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117" y="3211712"/>
            <a:ext cx="6699661" cy="3249862"/>
          </a:xfrm>
          <a:prstGeom prst="rect">
            <a:avLst/>
          </a:prstGeom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302" y="1042988"/>
            <a:ext cx="2427287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100" y="1288495"/>
            <a:ext cx="2117224" cy="1439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8411" y="3529465"/>
            <a:ext cx="947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Signal-like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80064" y="3529465"/>
            <a:ext cx="1528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bgd</a:t>
            </a:r>
            <a:r>
              <a:rPr lang="en-US" sz="1400" dirty="0" smtClean="0"/>
              <a:t>-like (MSE </a:t>
            </a:r>
            <a:r>
              <a:rPr lang="en-US" sz="1400" dirty="0" err="1" smtClean="0"/>
              <a:t>γ’s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643276" y="5119683"/>
            <a:ext cx="10231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bgd</a:t>
            </a:r>
            <a:r>
              <a:rPr lang="en-US" sz="1400" dirty="0" smtClean="0"/>
              <a:t>-like</a:t>
            </a:r>
          </a:p>
          <a:p>
            <a:r>
              <a:rPr lang="en-US" sz="1400" dirty="0" smtClean="0"/>
              <a:t>(p+ surface α, β)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918210" y="5101308"/>
            <a:ext cx="1630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bgd</a:t>
            </a:r>
            <a:r>
              <a:rPr lang="en-US" sz="1400" dirty="0" smtClean="0"/>
              <a:t>-like</a:t>
            </a:r>
          </a:p>
          <a:p>
            <a:r>
              <a:rPr lang="en-US" sz="1400" dirty="0" smtClean="0"/>
              <a:t>(n+ surface β, </a:t>
            </a:r>
            <a:r>
              <a:rPr lang="en-US" sz="1400" baseline="30000" dirty="0" smtClean="0"/>
              <a:t>42</a:t>
            </a:r>
            <a:r>
              <a:rPr lang="en-US" sz="1400" dirty="0" smtClean="0"/>
              <a:t>K)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754146" y="2495226"/>
            <a:ext cx="42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22946" y="884378"/>
            <a:ext cx="42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n+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8522571" y="3343154"/>
            <a:ext cx="12959" cy="12050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8176842" y="4147579"/>
            <a:ext cx="0" cy="34986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96790" y="3874429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38153" y="2998788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17468" y="1973647"/>
            <a:ext cx="2096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PSD discrimination parameter: </a:t>
            </a:r>
            <a:r>
              <a:rPr lang="en-US" dirty="0" smtClean="0">
                <a:solidFill>
                  <a:srgbClr val="0000FF"/>
                </a:solidFill>
              </a:rPr>
              <a:t>A</a:t>
            </a:r>
            <a:r>
              <a:rPr lang="en-US" dirty="0" smtClean="0"/>
              <a:t>/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834154"/>
            <a:ext cx="1163216" cy="24020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214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56908" y="205494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Pulse shape discrimination: </a:t>
            </a:r>
            <a:r>
              <a:rPr lang="en-US" sz="2400" b="1" dirty="0" err="1" smtClean="0">
                <a:solidFill>
                  <a:srgbClr val="FF0000"/>
                </a:solidFill>
              </a:rPr>
              <a:t>BEGe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64907" y="814868"/>
            <a:ext cx="16582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EPJC 73 (2013) 2583</a:t>
            </a:r>
            <a:endParaRPr lang="en-US" sz="1400" b="1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" y="1993331"/>
            <a:ext cx="2711562" cy="17274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786" y="1773235"/>
            <a:ext cx="3098768" cy="1964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48" y="4104856"/>
            <a:ext cx="4055088" cy="1959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589" y="4104856"/>
            <a:ext cx="4051221" cy="2005067"/>
          </a:xfrm>
          <a:prstGeom prst="rect">
            <a:avLst/>
          </a:prstGeom>
        </p:spPr>
      </p:pic>
      <p:cxnSp>
        <p:nvCxnSpPr>
          <p:cNvPr id="11" name="Straight Connector 10"/>
          <p:cNvCxnSpPr>
            <a:endCxn id="6" idx="0"/>
          </p:cNvCxnSpPr>
          <p:nvPr/>
        </p:nvCxnSpPr>
        <p:spPr>
          <a:xfrm flipV="1">
            <a:off x="1361303" y="1993331"/>
            <a:ext cx="3642" cy="1495108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34837" y="2819588"/>
            <a:ext cx="626467" cy="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3108" y="2789223"/>
            <a:ext cx="702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rejected</a:t>
            </a:r>
            <a:endParaRPr lang="en-US" sz="1200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6455765" y="1860550"/>
            <a:ext cx="0" cy="163817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134098" y="2860299"/>
            <a:ext cx="321667" cy="1428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6000749" y="2359738"/>
            <a:ext cx="702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rejected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5334444" y="3846642"/>
            <a:ext cx="2229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2νββ acceptance: 0.91±0.05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194301" y="4079456"/>
            <a:ext cx="241299" cy="94974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95733" y="3846642"/>
            <a:ext cx="2226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/>
              <a:t>42</a:t>
            </a:r>
            <a:r>
              <a:rPr lang="en-US" sz="1400" dirty="0" smtClean="0"/>
              <a:t>K-β  n+ surface dominated </a:t>
            </a:r>
            <a:endParaRPr lang="en-US" sz="1400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816100" y="4079456"/>
            <a:ext cx="215901" cy="94534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1715" y="1240612"/>
            <a:ext cx="262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A/E of Compton continuum from calibration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5994400" y="1240612"/>
            <a:ext cx="3015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A/E for 2νββ, Compton (1-1.4 MeV), DEP (1592 </a:t>
            </a:r>
            <a:r>
              <a:rPr lang="en-US" sz="1400" dirty="0" err="1" smtClean="0"/>
              <a:t>keV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4902" y="1689314"/>
            <a:ext cx="2672886" cy="203072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16100" y="6100993"/>
            <a:ext cx="5855514" cy="369332"/>
          </a:xfrm>
          <a:prstGeom prst="rect">
            <a:avLst/>
          </a:prstGeom>
          <a:noFill/>
          <a:ln w="28575" cmpd="sng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Rejects &gt; 80% of </a:t>
            </a:r>
            <a:r>
              <a:rPr lang="en-US" b="1" dirty="0" err="1" smtClean="0">
                <a:solidFill>
                  <a:srgbClr val="FF0000"/>
                </a:solidFill>
              </a:rPr>
              <a:t>bkg</a:t>
            </a:r>
            <a:r>
              <a:rPr lang="en-US" b="1" dirty="0" smtClean="0">
                <a:solidFill>
                  <a:srgbClr val="FF0000"/>
                </a:solidFill>
              </a:rPr>
              <a:t>-like events &amp; 0νββ acceptance: 92±2 %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213100" y="1240612"/>
            <a:ext cx="2121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</a:t>
            </a:r>
            <a:r>
              <a:rPr lang="en-US" sz="1400" dirty="0" smtClean="0"/>
              <a:t>nergy dependence of A/E</a:t>
            </a:r>
            <a:endParaRPr lang="en-US" sz="1400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016251" y="2798227"/>
            <a:ext cx="222249" cy="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755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56908" y="205494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Pulse shape discrimination: Coax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51263" y="513270"/>
            <a:ext cx="16582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EPJC 73 (2013) 2583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08" y="2059110"/>
            <a:ext cx="3213100" cy="1576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640" y="2295926"/>
            <a:ext cx="2985934" cy="20321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57184" y="832900"/>
            <a:ext cx="7665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/>
              <a:t>Artificial Neural Network</a:t>
            </a:r>
            <a:r>
              <a:rPr lang="en-US" sz="1600" dirty="0" smtClean="0"/>
              <a:t> analysis of 50 rise time info (1,3,5,…99%) with TMVA / </a:t>
            </a:r>
            <a:r>
              <a:rPr lang="en-US" sz="1600" dirty="0" err="1" smtClean="0"/>
              <a:t>TMlpANN</a:t>
            </a:r>
            <a:endParaRPr lang="en-US" sz="1600" dirty="0" smtClean="0"/>
          </a:p>
          <a:p>
            <a:r>
              <a:rPr lang="en-US" sz="1600" dirty="0" smtClean="0"/>
              <a:t>Calibration data are used for training: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SSE training with signal-like </a:t>
            </a:r>
            <a:r>
              <a:rPr lang="en-US" sz="1600" baseline="30000" dirty="0" smtClean="0"/>
              <a:t>208</a:t>
            </a:r>
            <a:r>
              <a:rPr lang="en-US" sz="1600" dirty="0" smtClean="0"/>
              <a:t>Tl DEP events (1592 </a:t>
            </a:r>
            <a:r>
              <a:rPr lang="en-US" sz="1600" dirty="0" err="1" smtClean="0"/>
              <a:t>keV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MSE training with background-like </a:t>
            </a:r>
            <a:r>
              <a:rPr lang="en-US" sz="1600" baseline="30000" dirty="0" smtClean="0"/>
              <a:t>212</a:t>
            </a:r>
            <a:r>
              <a:rPr lang="en-US" sz="1600" dirty="0" smtClean="0"/>
              <a:t>Bi FEP (1621 </a:t>
            </a:r>
            <a:r>
              <a:rPr lang="en-US" sz="1600" dirty="0" err="1" smtClean="0"/>
              <a:t>keV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6287696" y="2323060"/>
            <a:ext cx="475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DEP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6676036" y="2059110"/>
            <a:ext cx="447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FEP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060769" y="1839894"/>
            <a:ext cx="2128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FF0000"/>
                </a:solidFill>
              </a:rPr>
              <a:t>228</a:t>
            </a:r>
            <a:r>
              <a:rPr lang="en-US" sz="1400" b="1" dirty="0" smtClean="0">
                <a:solidFill>
                  <a:srgbClr val="FF0000"/>
                </a:solidFill>
              </a:rPr>
              <a:t>Th calibration spectrum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21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42" y="3704304"/>
            <a:ext cx="3892098" cy="248113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614959" y="4475440"/>
            <a:ext cx="43537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select ANN cut position @ DEP survival = 90</a:t>
            </a:r>
            <a:r>
              <a:rPr lang="en-US" sz="1400" b="1" dirty="0" smtClean="0"/>
              <a:t>%</a:t>
            </a:r>
            <a:endParaRPr lang="en-US" sz="1400" dirty="0" smtClean="0"/>
          </a:p>
          <a:p>
            <a:r>
              <a:rPr lang="en-US" sz="1400" dirty="0" smtClean="0"/>
              <a:t>cross checks:</a:t>
            </a:r>
          </a:p>
          <a:p>
            <a:r>
              <a:rPr lang="en-US" sz="1400" dirty="0" smtClean="0"/>
              <a:t>2</a:t>
            </a:r>
            <a:r>
              <a:rPr lang="en-US" sz="1400" dirty="0" smtClean="0">
                <a:sym typeface="Symbol"/>
              </a:rPr>
              <a:t></a:t>
            </a:r>
            <a:r>
              <a:rPr lang="en-US" sz="1400" dirty="0" smtClean="0"/>
              <a:t> eff. = 85±5 %, Compton edge eff. = 85-94%,</a:t>
            </a:r>
          </a:p>
          <a:p>
            <a:r>
              <a:rPr lang="pl-PL" sz="1400" baseline="30000" dirty="0" smtClean="0"/>
              <a:t>56</a:t>
            </a:r>
            <a:r>
              <a:rPr lang="pl-PL" sz="1400" dirty="0" smtClean="0"/>
              <a:t>Co DEP (1576 keV) eff. = 83%-95%</a:t>
            </a:r>
          </a:p>
          <a:p>
            <a:r>
              <a:rPr lang="pl-PL" sz="1400" baseline="30000" dirty="0" smtClean="0"/>
              <a:t>56</a:t>
            </a:r>
            <a:r>
              <a:rPr lang="pl-PL" sz="1400" dirty="0" smtClean="0"/>
              <a:t>Co DEP (2231 keV) eff. = 83%-93%</a:t>
            </a:r>
            <a:endParaRPr lang="en-US" sz="1400" dirty="0" smtClean="0"/>
          </a:p>
          <a:p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ANN rejects 45% of background events</a:t>
            </a:r>
            <a:r>
              <a:rPr lang="en-US" sz="1600" dirty="0" smtClean="0"/>
              <a:t>		</a:t>
            </a:r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b="1" dirty="0" smtClean="0">
                <a:solidFill>
                  <a:srgbClr val="FF0000"/>
                </a:solidFill>
              </a:rPr>
              <a:t>0νββ </a:t>
            </a:r>
            <a:r>
              <a:rPr lang="en-US" sz="1600" b="1" dirty="0" smtClean="0">
                <a:solidFill>
                  <a:srgbClr val="FF0000"/>
                </a:solidFill>
              </a:rPr>
              <a:t>efficiency = 90%  +5%/-9%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374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9121" y="0"/>
            <a:ext cx="8544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Unblinding</a:t>
            </a:r>
            <a:r>
              <a:rPr lang="en-US" sz="2400" b="1" dirty="0" smtClean="0">
                <a:solidFill>
                  <a:srgbClr val="FF0000"/>
                </a:solidFill>
              </a:rPr>
              <a:t>: full data set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(21.6 kg </a:t>
            </a:r>
            <a:r>
              <a:rPr lang="en-US" sz="2400" b="1" dirty="0" err="1" smtClean="0">
                <a:solidFill>
                  <a:srgbClr val="FF0000"/>
                </a:solidFill>
              </a:rPr>
              <a:t>yr</a:t>
            </a:r>
            <a:r>
              <a:rPr lang="en-US" sz="2400" b="1" dirty="0" smtClean="0">
                <a:solidFill>
                  <a:srgbClr val="FF0000"/>
                </a:solidFill>
              </a:rPr>
              <a:t> &amp; 7 </a:t>
            </a:r>
            <a:r>
              <a:rPr lang="en-US" sz="2400" b="1" dirty="0">
                <a:solidFill>
                  <a:srgbClr val="FF0000"/>
                </a:solidFill>
              </a:rPr>
              <a:t>event in blinded </a:t>
            </a:r>
            <a:r>
              <a:rPr lang="en-US" sz="2400" b="1" dirty="0" smtClean="0">
                <a:solidFill>
                  <a:srgbClr val="FF0000"/>
                </a:solidFill>
              </a:rPr>
              <a:t>window &amp; 3 </a:t>
            </a:r>
            <a:r>
              <a:rPr lang="en-US" sz="2400" b="1" dirty="0">
                <a:solidFill>
                  <a:srgbClr val="FF0000"/>
                </a:solidFill>
              </a:rPr>
              <a:t>event survive PSD </a:t>
            </a:r>
            <a:r>
              <a:rPr lang="en-US" sz="2400" b="1" dirty="0" smtClean="0">
                <a:solidFill>
                  <a:srgbClr val="FF0000"/>
                </a:solidFill>
              </a:rPr>
              <a:t>cut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69" y="884337"/>
            <a:ext cx="6942137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17922" y="5410600"/>
            <a:ext cx="3742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 peak in spectrum at Q</a:t>
            </a:r>
            <a:r>
              <a:rPr lang="en-US" b="1" baseline="-25000" dirty="0" smtClean="0">
                <a:solidFill>
                  <a:srgbClr val="FF0000"/>
                </a:solidFill>
              </a:rPr>
              <a:t>ββ</a:t>
            </a:r>
            <a:r>
              <a:rPr lang="en-US" b="1" dirty="0" smtClean="0">
                <a:solidFill>
                  <a:srgbClr val="FF0000"/>
                </a:solidFill>
              </a:rPr>
              <a:t> +/- 5 </a:t>
            </a:r>
            <a:r>
              <a:rPr lang="en-US" b="1" dirty="0" err="1" smtClean="0">
                <a:solidFill>
                  <a:srgbClr val="FF0000"/>
                </a:solidFill>
              </a:rPr>
              <a:t>keV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vent count consistent with </a:t>
            </a:r>
            <a:r>
              <a:rPr lang="en-US" b="1" dirty="0" err="1" smtClean="0">
                <a:solidFill>
                  <a:srgbClr val="FF0000"/>
                </a:solidFill>
              </a:rPr>
              <a:t>bkg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 </a:t>
            </a:r>
            <a:r>
              <a:rPr lang="en-US" b="1" dirty="0" smtClean="0">
                <a:solidFill>
                  <a:srgbClr val="FF0000"/>
                </a:solidFill>
              </a:rPr>
              <a:t>GE</a:t>
            </a:r>
            <a:r>
              <a:rPr lang="en-US" b="1" dirty="0">
                <a:solidFill>
                  <a:srgbClr val="FF0000"/>
                </a:solidFill>
              </a:rPr>
              <a:t>R</a:t>
            </a:r>
            <a:r>
              <a:rPr lang="en-US" b="1" dirty="0" smtClean="0">
                <a:solidFill>
                  <a:srgbClr val="FF0000"/>
                </a:solidFill>
              </a:rPr>
              <a:t>DA sets a limit 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68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3900"/>
            <a:ext cx="9144000" cy="273893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6908" y="205494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L</a:t>
            </a:r>
            <a:r>
              <a:rPr lang="en-US" sz="2400" b="1" dirty="0" smtClean="0">
                <a:solidFill>
                  <a:srgbClr val="FF0000"/>
                </a:solidFill>
              </a:rPr>
              <a:t>ist of events in blinded window  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54000" y="3316111"/>
            <a:ext cx="8297333" cy="141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55412" y="3581399"/>
            <a:ext cx="8297333" cy="141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44124" y="4104917"/>
            <a:ext cx="8297333" cy="141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513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52" y="1117600"/>
            <a:ext cx="6671468" cy="32604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6908" y="205494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P</a:t>
            </a:r>
            <a:r>
              <a:rPr lang="en-US" sz="2400" b="1" dirty="0" smtClean="0">
                <a:solidFill>
                  <a:srgbClr val="FF0000"/>
                </a:solidFill>
              </a:rPr>
              <a:t>arameters of three data sets and counts in blinded window</a:t>
            </a:r>
            <a:r>
              <a:rPr lang="en-US" sz="2400" dirty="0" smtClean="0"/>
              <a:t>  </a:t>
            </a:r>
            <a:endParaRPr lang="en-US" sz="2400" baseline="-250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045250"/>
              </p:ext>
            </p:extLst>
          </p:nvPr>
        </p:nvGraphicFramePr>
        <p:xfrm>
          <a:off x="1314054" y="4707307"/>
          <a:ext cx="6096000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counts in BW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Expected (</a:t>
                      </a:r>
                      <a:r>
                        <a:rPr lang="en-US" dirty="0" err="1" smtClean="0"/>
                        <a:t>bgd</a:t>
                      </a:r>
                      <a:r>
                        <a:rPr lang="en-US" dirty="0" smtClean="0"/>
                        <a:t> only)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Observed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without</a:t>
                      </a:r>
                      <a:r>
                        <a:rPr lang="en-US" baseline="0" dirty="0" smtClean="0"/>
                        <a:t> PSD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with PSD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605889" y="1763889"/>
            <a:ext cx="254000" cy="9313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17178" y="2932290"/>
            <a:ext cx="254000" cy="9313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002411" y="2372056"/>
            <a:ext cx="1141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Counts</a:t>
            </a:r>
          </a:p>
          <a:p>
            <a:r>
              <a:rPr lang="en-US" dirty="0"/>
              <a:t>i</a:t>
            </a:r>
            <a:r>
              <a:rPr lang="en-US" dirty="0" smtClean="0"/>
              <a:t>n blinded window (BW)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flipH="1">
            <a:off x="1314052" y="1608668"/>
            <a:ext cx="1564613" cy="25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1283007" y="2737555"/>
            <a:ext cx="1564613" cy="25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18666" y="1552224"/>
            <a:ext cx="1056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(in 230 </a:t>
            </a:r>
            <a:r>
              <a:rPr lang="en-US" sz="1400" dirty="0" err="1" smtClean="0"/>
              <a:t>keV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5106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720" y="803601"/>
            <a:ext cx="5571881" cy="22834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87047"/>
            <a:ext cx="8024151" cy="3758605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2000" y="1272540"/>
            <a:ext cx="2567940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0000"/>
                </a:solidFill>
              </a:rPr>
              <a:t>~ 100 members</a:t>
            </a:r>
          </a:p>
          <a:p>
            <a:pPr eaLnBrk="1" hangingPunct="1"/>
            <a:r>
              <a:rPr lang="en-US" sz="2000" b="1" dirty="0" smtClean="0">
                <a:solidFill>
                  <a:srgbClr val="FF0000"/>
                </a:solidFill>
              </a:rPr>
              <a:t>    18 </a:t>
            </a:r>
            <a:r>
              <a:rPr lang="en-US" sz="2000" b="1" dirty="0">
                <a:solidFill>
                  <a:srgbClr val="FF0000"/>
                </a:solidFill>
              </a:rPr>
              <a:t>institutions</a:t>
            </a:r>
          </a:p>
          <a:p>
            <a:pPr eaLnBrk="1" hangingPunct="1"/>
            <a:r>
              <a:rPr lang="en-US" sz="2000" b="1" dirty="0" smtClean="0">
                <a:solidFill>
                  <a:srgbClr val="FF0000"/>
                </a:solidFill>
              </a:rPr>
              <a:t>      6 </a:t>
            </a:r>
            <a:r>
              <a:rPr lang="en-US" sz="2000" b="1" dirty="0">
                <a:solidFill>
                  <a:srgbClr val="FF0000"/>
                </a:solidFill>
              </a:rPr>
              <a:t>countries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6908" y="205494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The GERDA collaboration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245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6908" y="205494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F</a:t>
            </a:r>
            <a:r>
              <a:rPr lang="en-US" sz="2400" b="1" dirty="0" smtClean="0">
                <a:solidFill>
                  <a:srgbClr val="FF0000"/>
                </a:solidFill>
              </a:rPr>
              <a:t>rom counts to half-life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154986"/>
              </p:ext>
            </p:extLst>
          </p:nvPr>
        </p:nvGraphicFramePr>
        <p:xfrm>
          <a:off x="459352" y="4879892"/>
          <a:ext cx="7727244" cy="13235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6942"/>
                <a:gridCol w="1106367"/>
                <a:gridCol w="966481"/>
                <a:gridCol w="813878"/>
                <a:gridCol w="1876910"/>
                <a:gridCol w="2116666"/>
              </a:tblGrid>
              <a:tr h="394347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&lt;f</a:t>
                      </a:r>
                      <a:r>
                        <a:rPr lang="en-US" sz="1800" b="1" baseline="-25000" dirty="0" smtClean="0"/>
                        <a:t>76</a:t>
                      </a:r>
                      <a:r>
                        <a:rPr lang="en-US" sz="1800" b="1" baseline="0" dirty="0" smtClean="0"/>
                        <a:t>&gt;</a:t>
                      </a:r>
                      <a:endParaRPr lang="en-US" sz="1800" b="1" baseline="-25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&lt;</a:t>
                      </a:r>
                      <a:r>
                        <a:rPr lang="en-US" sz="1800" b="1" dirty="0" err="1" smtClean="0"/>
                        <a:t>f</a:t>
                      </a:r>
                      <a:r>
                        <a:rPr lang="en-US" sz="1800" b="1" baseline="-25000" dirty="0" err="1" smtClean="0"/>
                        <a:t>av</a:t>
                      </a:r>
                      <a:r>
                        <a:rPr lang="en-US" sz="1800" b="1" baseline="0" dirty="0" smtClean="0"/>
                        <a:t>&gt;</a:t>
                      </a:r>
                      <a:endParaRPr lang="en-US" sz="1800" b="1" baseline="-25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 smtClean="0"/>
                        <a:t>&lt;</a:t>
                      </a:r>
                      <a:r>
                        <a:rPr lang="en-US" sz="1800" b="1" baseline="0" dirty="0" err="1" smtClean="0"/>
                        <a:t>ε</a:t>
                      </a:r>
                      <a:r>
                        <a:rPr lang="en-US" sz="1800" b="1" baseline="-25000" dirty="0" err="1" smtClean="0"/>
                        <a:t>fep</a:t>
                      </a:r>
                      <a:r>
                        <a:rPr lang="en-US" sz="1800" b="1" baseline="0" dirty="0" smtClean="0"/>
                        <a:t>&gt;</a:t>
                      </a:r>
                      <a:endParaRPr lang="en-US" sz="1800" b="1" baseline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&lt;</a:t>
                      </a:r>
                      <a:r>
                        <a:rPr lang="en-US" sz="1800" b="1" dirty="0" err="1" smtClean="0"/>
                        <a:t>ε</a:t>
                      </a:r>
                      <a:r>
                        <a:rPr lang="en-US" sz="1800" b="1" baseline="-25000" dirty="0" err="1" smtClean="0"/>
                        <a:t>psd</a:t>
                      </a:r>
                      <a:r>
                        <a:rPr lang="en-US" sz="1800" b="1" dirty="0" smtClean="0"/>
                        <a:t>&gt;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&lt;</a:t>
                      </a:r>
                      <a:r>
                        <a:rPr lang="en-US" sz="1800" b="1" dirty="0" err="1" smtClean="0"/>
                        <a:t>ε</a:t>
                      </a:r>
                      <a:r>
                        <a:rPr lang="en-US" sz="1800" b="1" dirty="0" smtClean="0"/>
                        <a:t>&gt;</a:t>
                      </a:r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42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Coax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0.86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0.87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0.92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0.90</a:t>
                      </a:r>
                      <a:r>
                        <a:rPr lang="en-US" sz="1600" baseline="0" dirty="0" smtClean="0"/>
                        <a:t> +0.05/ -0.09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0.619 +0.044/-0.070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81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BEGe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0.88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0.92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0.90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0.92 ±0.02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0.663 ±0.022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60818" y="1449149"/>
            <a:ext cx="3934603" cy="286232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A</a:t>
            </a:r>
            <a:r>
              <a:rPr lang="en-US" dirty="0" smtClean="0"/>
              <a:t>: 	Avogadro number</a:t>
            </a:r>
          </a:p>
          <a:p>
            <a:r>
              <a:rPr lang="en-US" dirty="0" smtClean="0"/>
              <a:t>E: 	exposure</a:t>
            </a:r>
          </a:p>
          <a:p>
            <a:r>
              <a:rPr lang="en-US" dirty="0" err="1" smtClean="0"/>
              <a:t>ε</a:t>
            </a:r>
            <a:r>
              <a:rPr lang="en-US" dirty="0" smtClean="0"/>
              <a:t>: 	exposure averaged efficiency</a:t>
            </a:r>
          </a:p>
          <a:p>
            <a:r>
              <a:rPr lang="en-US" dirty="0" err="1" smtClean="0"/>
              <a:t>m</a:t>
            </a:r>
            <a:r>
              <a:rPr lang="en-US" baseline="-25000" dirty="0" err="1" smtClean="0"/>
              <a:t>enr</a:t>
            </a:r>
            <a:r>
              <a:rPr lang="en-US" dirty="0" smtClean="0"/>
              <a:t>: molar mass of enriched </a:t>
            </a:r>
            <a:r>
              <a:rPr lang="en-US" dirty="0" err="1" smtClean="0"/>
              <a:t>Ge</a:t>
            </a:r>
            <a:endParaRPr lang="en-US" dirty="0" smtClean="0"/>
          </a:p>
          <a:p>
            <a:r>
              <a:rPr lang="en-US" dirty="0" smtClean="0"/>
              <a:t>N </a:t>
            </a:r>
            <a:r>
              <a:rPr lang="en-US" baseline="30000" dirty="0" smtClean="0"/>
              <a:t>0ν</a:t>
            </a:r>
            <a:r>
              <a:rPr lang="en-US" dirty="0" smtClean="0"/>
              <a:t>: signal counts / limit</a:t>
            </a:r>
          </a:p>
          <a:p>
            <a:endParaRPr lang="en-US" dirty="0" smtClean="0"/>
          </a:p>
          <a:p>
            <a:r>
              <a:rPr lang="en-US" dirty="0" smtClean="0"/>
              <a:t>f</a:t>
            </a:r>
            <a:r>
              <a:rPr lang="en-US" baseline="-25000" dirty="0" smtClean="0"/>
              <a:t>76</a:t>
            </a:r>
            <a:r>
              <a:rPr lang="en-US" dirty="0" smtClean="0"/>
              <a:t>: 	enrichment fraction</a:t>
            </a:r>
          </a:p>
          <a:p>
            <a:r>
              <a:rPr lang="en-US" dirty="0" err="1"/>
              <a:t>f</a:t>
            </a:r>
            <a:r>
              <a:rPr lang="en-US" baseline="-25000" dirty="0" err="1" smtClean="0"/>
              <a:t>av</a:t>
            </a:r>
            <a:r>
              <a:rPr lang="en-US" dirty="0" smtClean="0"/>
              <a:t>: 	fraction of active detector volume</a:t>
            </a:r>
          </a:p>
          <a:p>
            <a:r>
              <a:rPr lang="en-US" dirty="0" err="1" smtClean="0"/>
              <a:t>ε</a:t>
            </a:r>
            <a:r>
              <a:rPr lang="en-US" baseline="-25000" dirty="0" err="1" smtClean="0"/>
              <a:t>fep</a:t>
            </a:r>
            <a:r>
              <a:rPr lang="en-US" dirty="0" smtClean="0"/>
              <a:t>: 	full energy peak efficiency for 0νββ</a:t>
            </a:r>
          </a:p>
          <a:p>
            <a:r>
              <a:rPr lang="en-US" dirty="0" err="1" smtClean="0"/>
              <a:t>ε</a:t>
            </a:r>
            <a:r>
              <a:rPr lang="en-US" baseline="-25000" dirty="0" err="1" smtClean="0"/>
              <a:t>psd</a:t>
            </a:r>
            <a:r>
              <a:rPr lang="en-US" dirty="0" smtClean="0"/>
              <a:t>: 	signal acceptance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925979"/>
              </p:ext>
            </p:extLst>
          </p:nvPr>
        </p:nvGraphicFramePr>
        <p:xfrm>
          <a:off x="457199" y="3049693"/>
          <a:ext cx="3924302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2151"/>
                <a:gridCol w="196215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Data set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Exposure</a:t>
                      </a:r>
                      <a:r>
                        <a:rPr lang="en-US" sz="1600" b="1" baseline="0" dirty="0" smtClean="0"/>
                        <a:t> (kg </a:t>
                      </a:r>
                      <a:r>
                        <a:rPr lang="en-US" sz="1600" b="1" baseline="0" dirty="0" err="1" smtClean="0"/>
                        <a:t>yr</a:t>
                      </a:r>
                      <a:r>
                        <a:rPr lang="en-US" sz="1600" b="1" baseline="0" dirty="0" smtClean="0"/>
                        <a:t>)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Golden-coax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17.9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Silver-coax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1.3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BEGe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2.4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457200" y="1132180"/>
            <a:ext cx="3861067" cy="1341437"/>
            <a:chOff x="457200" y="1132180"/>
            <a:chExt cx="3861067" cy="13414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132180"/>
              <a:ext cx="3861067" cy="134143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3922889" y="1368778"/>
              <a:ext cx="98778" cy="4233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94292" y="1380068"/>
              <a:ext cx="98778" cy="4233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28889" y="1902178"/>
              <a:ext cx="110074" cy="4233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86181" y="1941690"/>
              <a:ext cx="110074" cy="4233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953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Kornoukhov V. (ITEP&amp;INR RAS): GERDA Phase I results                 Protvino, November 6th, 2013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908" y="205494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Half-life limit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6908" y="847169"/>
            <a:ext cx="7961312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Fit three data sets in 1930-2190 </a:t>
            </a:r>
            <a:r>
              <a:rPr lang="en-US" dirty="0" err="1" smtClean="0">
                <a:solidFill>
                  <a:prstClr val="black"/>
                </a:solidFill>
              </a:rPr>
              <a:t>keV</a:t>
            </a:r>
            <a:r>
              <a:rPr lang="en-US" dirty="0" smtClean="0">
                <a:solidFill>
                  <a:prstClr val="black"/>
                </a:solidFill>
              </a:rPr>
              <a:t> interval: Constant (for </a:t>
            </a:r>
            <a:r>
              <a:rPr lang="en-US" dirty="0" err="1" smtClean="0">
                <a:solidFill>
                  <a:prstClr val="black"/>
                </a:solidFill>
              </a:rPr>
              <a:t>bkg</a:t>
            </a:r>
            <a:r>
              <a:rPr lang="en-US" dirty="0" smtClean="0">
                <a:solidFill>
                  <a:prstClr val="black"/>
                </a:solidFill>
              </a:rPr>
              <a:t>) + gauss (for signal)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Four parameters: 3 x </a:t>
            </a:r>
            <a:r>
              <a:rPr lang="en-US" dirty="0" err="1" smtClean="0">
                <a:solidFill>
                  <a:prstClr val="black"/>
                </a:solidFill>
              </a:rPr>
              <a:t>bkg</a:t>
            </a:r>
            <a:r>
              <a:rPr lang="en-US" dirty="0" smtClean="0">
                <a:solidFill>
                  <a:prstClr val="black"/>
                </a:solidFill>
              </a:rPr>
              <a:t> level &amp; 1/T</a:t>
            </a:r>
            <a:r>
              <a:rPr lang="en-US" baseline="30000" dirty="0" smtClean="0">
                <a:solidFill>
                  <a:prstClr val="black"/>
                </a:solidFill>
              </a:rPr>
              <a:t>0</a:t>
            </a:r>
            <a:r>
              <a:rPr lang="en-US" baseline="30000" dirty="0" smtClean="0">
                <a:solidFill>
                  <a:prstClr val="black"/>
                </a:solidFill>
                <a:sym typeface="Symbol"/>
              </a:rPr>
              <a:t></a:t>
            </a:r>
          </a:p>
          <a:p>
            <a:r>
              <a:rPr lang="en-US" dirty="0" smtClean="0">
                <a:solidFill>
                  <a:prstClr val="black"/>
                </a:solidFill>
                <a:sym typeface="Symbol"/>
              </a:rPr>
              <a:t>Fix </a:t>
            </a:r>
            <a:r>
              <a:rPr lang="en-US" dirty="0" err="1" smtClean="0">
                <a:solidFill>
                  <a:prstClr val="black"/>
                </a:solidFill>
                <a:sym typeface="Symbol"/>
              </a:rPr>
              <a:t>gaussian</a:t>
            </a:r>
            <a:r>
              <a:rPr lang="en-US" dirty="0" smtClean="0">
                <a:solidFill>
                  <a:prstClr val="black"/>
                </a:solidFill>
                <a:sym typeface="Symbol"/>
              </a:rPr>
              <a:t> µ = (2039,06+/-0,2) </a:t>
            </a:r>
            <a:r>
              <a:rPr lang="en-US" dirty="0" err="1" smtClean="0">
                <a:solidFill>
                  <a:prstClr val="black"/>
                </a:solidFill>
                <a:sym typeface="Symbol"/>
              </a:rPr>
              <a:t>keV</a:t>
            </a:r>
            <a:endParaRPr lang="en-US" dirty="0" smtClean="0">
              <a:solidFill>
                <a:prstClr val="black"/>
              </a:solidFill>
              <a:sym typeface="Symbol"/>
            </a:endParaRPr>
          </a:p>
          <a:p>
            <a:r>
              <a:rPr lang="el-GR" dirty="0">
                <a:solidFill>
                  <a:prstClr val="black"/>
                </a:solidFill>
                <a:sym typeface="Symbol"/>
              </a:rPr>
              <a:t>σ</a:t>
            </a:r>
            <a:r>
              <a:rPr lang="en-US" dirty="0" smtClean="0">
                <a:solidFill>
                  <a:prstClr val="black"/>
                </a:solidFill>
                <a:sym typeface="Symbol"/>
              </a:rPr>
              <a:t>=(2,0+/-0,1)/(1,4+/-0,1) </a:t>
            </a:r>
            <a:r>
              <a:rPr lang="en-US" dirty="0" err="1" smtClean="0">
                <a:solidFill>
                  <a:prstClr val="black"/>
                </a:solidFill>
                <a:sym typeface="Symbol"/>
              </a:rPr>
              <a:t>keV</a:t>
            </a:r>
            <a:r>
              <a:rPr lang="en-US" dirty="0" smtClean="0">
                <a:solidFill>
                  <a:prstClr val="black"/>
                </a:solidFill>
                <a:sym typeface="Symbol"/>
              </a:rPr>
              <a:t> for coax/</a:t>
            </a:r>
            <a:r>
              <a:rPr lang="en-US" dirty="0" err="1" smtClean="0">
                <a:solidFill>
                  <a:prstClr val="black"/>
                </a:solidFill>
                <a:sym typeface="Symbol"/>
              </a:rPr>
              <a:t>BEGe</a:t>
            </a:r>
            <a:endParaRPr lang="en-US" dirty="0" smtClean="0">
              <a:solidFill>
                <a:prstClr val="black"/>
              </a:solidFill>
              <a:sym typeface="Symbol"/>
            </a:endParaRPr>
          </a:p>
          <a:p>
            <a:endParaRPr lang="en-US" dirty="0">
              <a:solidFill>
                <a:prstClr val="black"/>
              </a:solidFill>
              <a:sym typeface="Symbol"/>
            </a:endParaRPr>
          </a:p>
          <a:p>
            <a:r>
              <a:rPr lang="en-US" dirty="0" smtClean="0">
                <a:solidFill>
                  <a:prstClr val="black"/>
                </a:solidFill>
                <a:sym typeface="Symbol"/>
              </a:rPr>
              <a:t>Systematic uncertainties on f, , µ, </a:t>
            </a:r>
            <a:r>
              <a:rPr lang="el-GR" dirty="0" smtClean="0">
                <a:solidFill>
                  <a:prstClr val="black"/>
                </a:solidFill>
                <a:sym typeface="Symbol"/>
              </a:rPr>
              <a:t>σ</a:t>
            </a:r>
            <a:r>
              <a:rPr lang="en-US" dirty="0" smtClean="0">
                <a:solidFill>
                  <a:prstClr val="black"/>
                </a:solidFill>
                <a:sym typeface="Symbol"/>
              </a:rPr>
              <a:t>: Monte Carlo sampling &amp; averaging</a:t>
            </a:r>
          </a:p>
          <a:p>
            <a:endParaRPr lang="en-US" baseline="30000" dirty="0" smtClean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6548" y="3063160"/>
            <a:ext cx="6987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Profile likelihood </a:t>
            </a:r>
            <a:r>
              <a:rPr lang="en-US" b="1" dirty="0" smtClean="0"/>
              <a:t>fit </a:t>
            </a:r>
            <a:r>
              <a:rPr lang="en-US" b="1" dirty="0" smtClean="0">
                <a:sym typeface="Symbol"/>
              </a:rPr>
              <a:t> </a:t>
            </a:r>
            <a:r>
              <a:rPr lang="en-US" b="1" dirty="0" smtClean="0"/>
              <a:t>best fit </a:t>
            </a:r>
            <a:r>
              <a:rPr lang="en-US" b="1" dirty="0" smtClean="0">
                <a:solidFill>
                  <a:srgbClr val="000000"/>
                </a:solidFill>
              </a:rPr>
              <a:t>N</a:t>
            </a:r>
            <a:r>
              <a:rPr lang="en-US" b="1" baseline="30000" dirty="0" smtClean="0">
                <a:solidFill>
                  <a:srgbClr val="000000"/>
                </a:solidFill>
              </a:rPr>
              <a:t>0ν</a:t>
            </a:r>
            <a:r>
              <a:rPr lang="en-US" b="1" dirty="0" smtClean="0">
                <a:solidFill>
                  <a:srgbClr val="000000"/>
                </a:solidFill>
              </a:rPr>
              <a:t>=0</a:t>
            </a:r>
            <a:r>
              <a:rPr lang="en-US" b="1" dirty="0"/>
              <a:t>,	</a:t>
            </a:r>
            <a:r>
              <a:rPr lang="en-US" b="1" dirty="0" smtClean="0"/>
              <a:t>T</a:t>
            </a:r>
            <a:r>
              <a:rPr lang="en-US" b="1" baseline="-25000" dirty="0" smtClean="0"/>
              <a:t>1/2</a:t>
            </a:r>
            <a:r>
              <a:rPr lang="en-US" b="1" baseline="30000" dirty="0" smtClean="0"/>
              <a:t>0ν</a:t>
            </a:r>
            <a:r>
              <a:rPr lang="en-US" b="1" dirty="0" smtClean="0"/>
              <a:t> </a:t>
            </a:r>
            <a:r>
              <a:rPr lang="en-US" b="1" dirty="0"/>
              <a:t>&gt; 2.1×10</a:t>
            </a:r>
            <a:r>
              <a:rPr lang="en-US" b="1" baseline="30000" dirty="0"/>
              <a:t>25</a:t>
            </a:r>
            <a:r>
              <a:rPr lang="en-US" b="1" dirty="0"/>
              <a:t> </a:t>
            </a:r>
            <a:r>
              <a:rPr lang="en-US" b="1" dirty="0" err="1"/>
              <a:t>yr</a:t>
            </a:r>
            <a:r>
              <a:rPr lang="en-US" b="1" dirty="0"/>
              <a:t> (90% C.L</a:t>
            </a:r>
            <a:r>
              <a:rPr lang="en-US" b="1" dirty="0" smtClean="0"/>
              <a:t>.) </a:t>
            </a:r>
          </a:p>
          <a:p>
            <a:pPr algn="ctr"/>
            <a:r>
              <a:rPr lang="en-US" b="1" dirty="0" smtClean="0"/>
              <a:t>(sensitivity = 2.4×10</a:t>
            </a:r>
            <a:r>
              <a:rPr lang="en-US" b="1" baseline="30000" dirty="0" smtClean="0"/>
              <a:t>25</a:t>
            </a:r>
            <a:r>
              <a:rPr lang="en-US" b="1" dirty="0" smtClean="0"/>
              <a:t> </a:t>
            </a:r>
            <a:r>
              <a:rPr lang="en-US" b="1" dirty="0" err="1" smtClean="0"/>
              <a:t>yr</a:t>
            </a:r>
            <a:r>
              <a:rPr lang="en-US" b="1" dirty="0" smtClean="0"/>
              <a:t>)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54635" y="3796129"/>
            <a:ext cx="8031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Bayes: flat </a:t>
            </a:r>
            <a:r>
              <a:rPr lang="en-US" b="1" dirty="0">
                <a:solidFill>
                  <a:prstClr val="black"/>
                </a:solidFill>
              </a:rPr>
              <a:t>1/T</a:t>
            </a:r>
            <a:r>
              <a:rPr lang="en-US" b="1" baseline="30000" dirty="0">
                <a:solidFill>
                  <a:prstClr val="black"/>
                </a:solidFill>
              </a:rPr>
              <a:t>0</a:t>
            </a:r>
            <a:r>
              <a:rPr lang="en-US" b="1" baseline="30000" dirty="0">
                <a:solidFill>
                  <a:prstClr val="black"/>
                </a:solidFill>
                <a:sym typeface="Symbol"/>
              </a:rPr>
              <a:t></a:t>
            </a:r>
            <a:r>
              <a:rPr lang="en-US" b="1" dirty="0" smtClean="0"/>
              <a:t> prior 0 - 10</a:t>
            </a:r>
            <a:r>
              <a:rPr lang="en-US" b="1" baseline="30000" dirty="0" smtClean="0"/>
              <a:t>24</a:t>
            </a:r>
            <a:r>
              <a:rPr lang="en-US" b="1" dirty="0" smtClean="0"/>
              <a:t> </a:t>
            </a:r>
            <a:r>
              <a:rPr lang="en-US" b="1" dirty="0" err="1" smtClean="0"/>
              <a:t>yr</a:t>
            </a:r>
            <a:r>
              <a:rPr lang="en-US" b="1" dirty="0" smtClean="0"/>
              <a:t>  </a:t>
            </a:r>
            <a:r>
              <a:rPr lang="en-US" b="1" dirty="0" smtClean="0">
                <a:sym typeface="Symbol"/>
              </a:rPr>
              <a:t></a:t>
            </a:r>
            <a:r>
              <a:rPr lang="en-US" b="1" dirty="0" smtClean="0"/>
              <a:t> </a:t>
            </a:r>
            <a:r>
              <a:rPr lang="en-US" b="1" dirty="0"/>
              <a:t>best fit </a:t>
            </a:r>
            <a:r>
              <a:rPr lang="en-US" b="1" dirty="0" smtClean="0">
                <a:solidFill>
                  <a:srgbClr val="000000"/>
                </a:solidFill>
              </a:rPr>
              <a:t>N</a:t>
            </a:r>
            <a:r>
              <a:rPr lang="en-US" b="1" baseline="30000" dirty="0" smtClean="0">
                <a:solidFill>
                  <a:srgbClr val="000000"/>
                </a:solidFill>
              </a:rPr>
              <a:t>0ν</a:t>
            </a:r>
            <a:r>
              <a:rPr lang="en-US" b="1" dirty="0" smtClean="0">
                <a:solidFill>
                  <a:srgbClr val="000000"/>
                </a:solidFill>
              </a:rPr>
              <a:t>=0</a:t>
            </a:r>
            <a:r>
              <a:rPr lang="en-US" b="1" dirty="0"/>
              <a:t>,	T</a:t>
            </a:r>
            <a:r>
              <a:rPr lang="en-US" b="1" baseline="-25000" dirty="0"/>
              <a:t>1/2</a:t>
            </a:r>
            <a:r>
              <a:rPr lang="en-US" b="1" baseline="30000" dirty="0"/>
              <a:t>0ν</a:t>
            </a:r>
            <a:r>
              <a:rPr lang="en-US" b="1" dirty="0"/>
              <a:t> &gt; </a:t>
            </a:r>
            <a:r>
              <a:rPr lang="en-US" b="1" dirty="0" smtClean="0"/>
              <a:t>1.9×10</a:t>
            </a:r>
            <a:r>
              <a:rPr lang="en-US" b="1" baseline="30000" dirty="0" smtClean="0"/>
              <a:t>25</a:t>
            </a:r>
            <a:r>
              <a:rPr lang="en-US" b="1" dirty="0" smtClean="0"/>
              <a:t> </a:t>
            </a:r>
            <a:r>
              <a:rPr lang="en-US" b="1" dirty="0" err="1" smtClean="0"/>
              <a:t>yr</a:t>
            </a:r>
            <a:r>
              <a:rPr lang="en-US" b="1" dirty="0" smtClean="0"/>
              <a:t> </a:t>
            </a:r>
            <a:r>
              <a:rPr lang="en-US" b="1" dirty="0"/>
              <a:t>(90% C.L.) </a:t>
            </a:r>
            <a:endParaRPr lang="en-US" b="1" dirty="0" smtClean="0"/>
          </a:p>
          <a:p>
            <a:pPr algn="ctr"/>
            <a:r>
              <a:rPr lang="en-US" b="1" dirty="0" smtClean="0"/>
              <a:t>(</a:t>
            </a:r>
            <a:r>
              <a:rPr lang="en-US" b="1" dirty="0"/>
              <a:t>sensitivity = </a:t>
            </a:r>
            <a:r>
              <a:rPr lang="en-US" b="1" dirty="0" smtClean="0"/>
              <a:t>2.0×10</a:t>
            </a:r>
            <a:r>
              <a:rPr lang="en-US" b="1" baseline="30000" dirty="0" smtClean="0"/>
              <a:t>25</a:t>
            </a:r>
            <a:r>
              <a:rPr lang="en-US" b="1" dirty="0" smtClean="0"/>
              <a:t> </a:t>
            </a:r>
            <a:r>
              <a:rPr lang="en-US" b="1" dirty="0" err="1"/>
              <a:t>yr</a:t>
            </a:r>
            <a:r>
              <a:rPr lang="en-US" b="1" dirty="0" smtClean="0"/>
              <a:t>)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56908" y="4686298"/>
            <a:ext cx="8287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Adding HdM</a:t>
            </a:r>
            <a:r>
              <a:rPr lang="en-US" b="1" baseline="30000" dirty="0" smtClean="0">
                <a:solidFill>
                  <a:srgbClr val="FF0000"/>
                </a:solidFill>
              </a:rPr>
              <a:t>1</a:t>
            </a:r>
            <a:r>
              <a:rPr lang="en-US" b="1" dirty="0" smtClean="0"/>
              <a:t> &amp; IGEX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/>
              <a:t> spectra to profile likelihood </a:t>
            </a:r>
            <a:r>
              <a:rPr lang="en-US" b="1" dirty="0"/>
              <a:t>fit </a:t>
            </a:r>
            <a:r>
              <a:rPr lang="en-US" b="1" dirty="0">
                <a:sym typeface="Symbol"/>
              </a:rPr>
              <a:t> </a:t>
            </a:r>
            <a:r>
              <a:rPr lang="en-US" b="1" dirty="0" smtClean="0"/>
              <a:t>T</a:t>
            </a:r>
            <a:r>
              <a:rPr lang="en-US" b="1" baseline="-25000" dirty="0" smtClean="0"/>
              <a:t>1/2</a:t>
            </a:r>
            <a:r>
              <a:rPr lang="en-US" b="1" baseline="30000" dirty="0" smtClean="0"/>
              <a:t>0ν</a:t>
            </a:r>
            <a:r>
              <a:rPr lang="en-US" b="1" dirty="0" smtClean="0"/>
              <a:t> </a:t>
            </a:r>
            <a:r>
              <a:rPr lang="en-US" b="1" dirty="0"/>
              <a:t>&gt; </a:t>
            </a:r>
            <a:r>
              <a:rPr lang="en-US" b="1" dirty="0" smtClean="0"/>
              <a:t>3.0×10</a:t>
            </a:r>
            <a:r>
              <a:rPr lang="en-US" b="1" baseline="30000" dirty="0" smtClean="0"/>
              <a:t>25</a:t>
            </a:r>
            <a:r>
              <a:rPr lang="en-US" b="1" dirty="0" smtClean="0"/>
              <a:t> </a:t>
            </a:r>
            <a:r>
              <a:rPr lang="en-US" b="1" dirty="0" err="1"/>
              <a:t>yr</a:t>
            </a:r>
            <a:r>
              <a:rPr lang="en-US" b="1" dirty="0"/>
              <a:t> (90% C.L.)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4409" y="5189220"/>
            <a:ext cx="837299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Assuming the claimed signal</a:t>
            </a:r>
            <a:r>
              <a:rPr lang="en-US" sz="1600" baseline="30000" dirty="0" smtClean="0">
                <a:solidFill>
                  <a:srgbClr val="FF0000"/>
                </a:solidFill>
              </a:rPr>
              <a:t>3</a:t>
            </a:r>
            <a:r>
              <a:rPr lang="en-US" sz="1600" dirty="0" smtClean="0"/>
              <a:t> GERDA should see 5,9+/-1,4 0</a:t>
            </a:r>
            <a:r>
              <a:rPr lang="en-US" sz="1600" dirty="0" smtClean="0">
                <a:sym typeface="Symbol"/>
              </a:rPr>
              <a:t> </a:t>
            </a:r>
            <a:r>
              <a:rPr lang="en-US" sz="1600" dirty="0" smtClean="0"/>
              <a:t>events in +/-2</a:t>
            </a:r>
            <a:r>
              <a:rPr lang="el-GR" sz="1600" dirty="0" smtClean="0">
                <a:solidFill>
                  <a:prstClr val="black"/>
                </a:solidFill>
                <a:sym typeface="Symbol"/>
              </a:rPr>
              <a:t>σ </a:t>
            </a:r>
            <a:r>
              <a:rPr lang="en-US" sz="1600" dirty="0" smtClean="0">
                <a:solidFill>
                  <a:prstClr val="black"/>
                </a:solidFill>
                <a:sym typeface="Symbol"/>
              </a:rPr>
              <a:t>interval </a:t>
            </a:r>
          </a:p>
          <a:p>
            <a:r>
              <a:rPr lang="en-US" sz="1600" dirty="0" smtClean="0">
                <a:solidFill>
                  <a:prstClr val="black"/>
                </a:solidFill>
                <a:sym typeface="Symbol"/>
              </a:rPr>
              <a:t>above </a:t>
            </a:r>
            <a:r>
              <a:rPr lang="en-US" sz="1600" dirty="0" err="1" smtClean="0">
                <a:solidFill>
                  <a:prstClr val="black"/>
                </a:solidFill>
                <a:sym typeface="Symbol"/>
              </a:rPr>
              <a:t>bkg</a:t>
            </a:r>
            <a:r>
              <a:rPr lang="en-US" sz="1600" dirty="0" smtClean="0">
                <a:solidFill>
                  <a:prstClr val="black"/>
                </a:solidFill>
                <a:sym typeface="Symbol"/>
              </a:rPr>
              <a:t> = 2,0+/-0,3, </a:t>
            </a:r>
            <a:r>
              <a:rPr lang="en-US" sz="1600" dirty="0" err="1" smtClean="0"/>
              <a:t>HdM</a:t>
            </a:r>
            <a:r>
              <a:rPr lang="en-US" sz="1600" dirty="0" smtClean="0"/>
              <a:t> </a:t>
            </a:r>
            <a:r>
              <a:rPr lang="en-US" sz="1600" dirty="0"/>
              <a:t>&amp; IGEX spectra to profile likelihood fit </a:t>
            </a:r>
            <a:r>
              <a:rPr lang="en-US" sz="1600" dirty="0">
                <a:sym typeface="Symbol"/>
              </a:rPr>
              <a:t> </a:t>
            </a:r>
            <a:r>
              <a:rPr lang="en-US" sz="1600" dirty="0"/>
              <a:t>T</a:t>
            </a:r>
            <a:r>
              <a:rPr lang="en-US" sz="1600" baseline="-25000" dirty="0"/>
              <a:t>1/2</a:t>
            </a:r>
            <a:r>
              <a:rPr lang="en-US" sz="1600" baseline="30000" dirty="0"/>
              <a:t>0ν</a:t>
            </a:r>
            <a:r>
              <a:rPr lang="en-US" sz="1600" dirty="0"/>
              <a:t> &gt; 3.0×10</a:t>
            </a:r>
            <a:r>
              <a:rPr lang="en-US" sz="1600" baseline="30000" dirty="0"/>
              <a:t>25</a:t>
            </a:r>
            <a:r>
              <a:rPr lang="en-US" sz="1600" dirty="0"/>
              <a:t> </a:t>
            </a:r>
            <a:r>
              <a:rPr lang="en-US" sz="1600" dirty="0" err="1"/>
              <a:t>yr</a:t>
            </a:r>
            <a:r>
              <a:rPr lang="en-US" sz="1600" dirty="0"/>
              <a:t> (90% C.L.) </a:t>
            </a:r>
            <a:endParaRPr lang="en-US" sz="1600" dirty="0" smtClean="0"/>
          </a:p>
          <a:p>
            <a:r>
              <a:rPr lang="en-US" sz="1600" dirty="0" smtClean="0">
                <a:sym typeface="Symbol"/>
              </a:rPr>
              <a:t> Probability to observe GEDA spectrum (best fit profile likelihood </a:t>
            </a:r>
            <a:r>
              <a:rPr lang="en-US" sz="1600" b="1" dirty="0" smtClean="0">
                <a:solidFill>
                  <a:srgbClr val="000000"/>
                </a:solidFill>
              </a:rPr>
              <a:t>N</a:t>
            </a:r>
            <a:r>
              <a:rPr lang="en-US" sz="1600" b="1" baseline="30000" dirty="0" smtClean="0">
                <a:solidFill>
                  <a:srgbClr val="000000"/>
                </a:solidFill>
              </a:rPr>
              <a:t>0ν</a:t>
            </a:r>
            <a:r>
              <a:rPr lang="en-US" sz="1600" b="1" dirty="0" smtClean="0">
                <a:solidFill>
                  <a:srgbClr val="000000"/>
                </a:solidFill>
              </a:rPr>
              <a:t>=0) is 1 %</a:t>
            </a:r>
            <a:r>
              <a:rPr lang="en-US" sz="1600" dirty="0" smtClean="0">
                <a:sym typeface="Symbol"/>
              </a:rPr>
              <a:t> </a:t>
            </a:r>
            <a:endParaRPr lang="en-US" sz="1600" dirty="0"/>
          </a:p>
          <a:p>
            <a:endParaRPr lang="en-US" dirty="0" smtClean="0"/>
          </a:p>
          <a:p>
            <a:r>
              <a:rPr lang="en-US" sz="1200" b="1" dirty="0" smtClean="0">
                <a:solidFill>
                  <a:srgbClr val="FF0000"/>
                </a:solidFill>
              </a:rPr>
              <a:t>1</a:t>
            </a:r>
            <a:r>
              <a:rPr lang="en-US" sz="1200" b="1" dirty="0" smtClean="0"/>
              <a:t> Euro </a:t>
            </a:r>
            <a:r>
              <a:rPr lang="en-US" sz="1200" b="1" dirty="0" err="1" smtClean="0"/>
              <a:t>Phys</a:t>
            </a:r>
            <a:r>
              <a:rPr lang="en-US" sz="1200" b="1" dirty="0" smtClean="0"/>
              <a:t> J A12 (2001) 147. </a:t>
            </a:r>
            <a:r>
              <a:rPr lang="en-US" sz="1200" b="1" dirty="0" smtClean="0">
                <a:solidFill>
                  <a:srgbClr val="FF0000"/>
                </a:solidFill>
              </a:rPr>
              <a:t>2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Phys</a:t>
            </a:r>
            <a:r>
              <a:rPr lang="en-US" sz="1200" b="1" dirty="0" smtClean="0"/>
              <a:t> Rev D65 (2002) 092007. </a:t>
            </a:r>
            <a:r>
              <a:rPr lang="en-US" sz="1200" b="1" dirty="0">
                <a:solidFill>
                  <a:srgbClr val="FF0000"/>
                </a:solidFill>
              </a:rPr>
              <a:t>3</a:t>
            </a:r>
            <a:r>
              <a:rPr lang="en-US" sz="1200" b="1" dirty="0"/>
              <a:t> T</a:t>
            </a:r>
            <a:r>
              <a:rPr lang="en-US" sz="1200" b="1" baseline="-25000" dirty="0"/>
              <a:t>1/2</a:t>
            </a:r>
            <a:r>
              <a:rPr lang="en-US" sz="1200" b="1" dirty="0"/>
              <a:t>0</a:t>
            </a:r>
            <a:r>
              <a:rPr lang="el-GR" sz="1200" b="1" dirty="0" smtClean="0"/>
              <a:t>ν</a:t>
            </a:r>
            <a:r>
              <a:rPr lang="en-US" sz="1200" b="1" dirty="0" smtClean="0"/>
              <a:t> (Ge76)</a:t>
            </a:r>
            <a:r>
              <a:rPr lang="el-GR" sz="1200" b="1" dirty="0" smtClean="0"/>
              <a:t> </a:t>
            </a:r>
            <a:r>
              <a:rPr lang="en-US" sz="1200" b="1" dirty="0" smtClean="0"/>
              <a:t>=</a:t>
            </a:r>
            <a:r>
              <a:rPr lang="el-GR" sz="1200" b="1" dirty="0" smtClean="0"/>
              <a:t> </a:t>
            </a:r>
            <a:r>
              <a:rPr lang="en-US" sz="1200" b="1" dirty="0" smtClean="0"/>
              <a:t>1</a:t>
            </a:r>
            <a:r>
              <a:rPr lang="el-GR" sz="1200" b="1" dirty="0" smtClean="0"/>
              <a:t>.</a:t>
            </a:r>
            <a:r>
              <a:rPr lang="en-US" sz="1200" b="1" dirty="0" smtClean="0"/>
              <a:t>19</a:t>
            </a:r>
            <a:r>
              <a:rPr lang="el-GR" sz="1200" b="1" dirty="0" smtClean="0"/>
              <a:t>×1025 </a:t>
            </a:r>
            <a:r>
              <a:rPr lang="en-US" sz="1200" b="1" dirty="0" err="1" smtClean="0"/>
              <a:t>yr</a:t>
            </a:r>
            <a:r>
              <a:rPr lang="en-US" sz="1200" b="1" dirty="0" smtClean="0"/>
              <a:t>, </a:t>
            </a:r>
            <a:r>
              <a:rPr lang="en-US" sz="1200" b="1" dirty="0" err="1" smtClean="0"/>
              <a:t>Phys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Lett</a:t>
            </a:r>
            <a:r>
              <a:rPr lang="en-US" sz="1200" b="1" dirty="0" smtClean="0"/>
              <a:t> B586 (2004) 198 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213779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56908" y="205494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Summary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5556" y="832559"/>
            <a:ext cx="817174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GERDA Phase I design goals reached: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Background index after PSD: 0.01 </a:t>
            </a:r>
            <a:r>
              <a:rPr lang="en-US" dirty="0" err="1" smtClean="0"/>
              <a:t>cts</a:t>
            </a:r>
            <a:r>
              <a:rPr lang="en-US" dirty="0" smtClean="0"/>
              <a:t> / (</a:t>
            </a:r>
            <a:r>
              <a:rPr lang="en-US" dirty="0" err="1" smtClean="0"/>
              <a:t>keV</a:t>
            </a:r>
            <a:r>
              <a:rPr lang="en-US" dirty="0" smtClean="0"/>
              <a:t> kg </a:t>
            </a:r>
            <a:r>
              <a:rPr lang="en-US" dirty="0" err="1" smtClean="0"/>
              <a:t>yr</a:t>
            </a:r>
            <a:r>
              <a:rPr lang="en-US" dirty="0" smtClean="0"/>
              <a:t>)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Exposure 21.6 kg </a:t>
            </a:r>
            <a:r>
              <a:rPr lang="en-US" dirty="0" err="1" smtClean="0"/>
              <a:t>yr</a:t>
            </a:r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Observe 3 events </a:t>
            </a:r>
            <a:r>
              <a:rPr lang="en-US" b="1" dirty="0"/>
              <a:t>in Q</a:t>
            </a:r>
            <a:r>
              <a:rPr lang="en-US" b="1" baseline="-25000" dirty="0"/>
              <a:t>ββ </a:t>
            </a:r>
            <a:r>
              <a:rPr lang="en-US" b="1" dirty="0" smtClean="0"/>
              <a:t>= </a:t>
            </a:r>
            <a:r>
              <a:rPr lang="en-US" dirty="0" smtClean="0">
                <a:solidFill>
                  <a:srgbClr val="3C3C3C"/>
                </a:solidFill>
                <a:latin typeface="LiberationSans"/>
              </a:rPr>
              <a:t>±</a:t>
            </a:r>
            <a:r>
              <a:rPr lang="en-US" dirty="0">
                <a:solidFill>
                  <a:srgbClr val="3C3C3C"/>
                </a:solidFill>
                <a:latin typeface="LiberationSans"/>
              </a:rPr>
              <a:t>5 </a:t>
            </a:r>
            <a:r>
              <a:rPr lang="en-US" dirty="0" err="1">
                <a:solidFill>
                  <a:srgbClr val="3C3C3C"/>
                </a:solidFill>
                <a:latin typeface="LiberationSans"/>
              </a:rPr>
              <a:t>keV</a:t>
            </a:r>
            <a:r>
              <a:rPr lang="en-US" dirty="0">
                <a:solidFill>
                  <a:srgbClr val="3C3C3C"/>
                </a:solidFill>
                <a:latin typeface="LiberationSans"/>
              </a:rPr>
              <a:t> with expected </a:t>
            </a:r>
            <a:r>
              <a:rPr lang="en-US" dirty="0" err="1">
                <a:solidFill>
                  <a:srgbClr val="3C3C3C"/>
                </a:solidFill>
                <a:latin typeface="LiberationSans"/>
              </a:rPr>
              <a:t>bkg</a:t>
            </a:r>
            <a:r>
              <a:rPr lang="en-US" dirty="0">
                <a:solidFill>
                  <a:srgbClr val="3C3C3C"/>
                </a:solidFill>
                <a:latin typeface="LiberationSans"/>
              </a:rPr>
              <a:t> of </a:t>
            </a:r>
            <a:r>
              <a:rPr lang="en-US" dirty="0" smtClean="0">
                <a:solidFill>
                  <a:srgbClr val="3C3C3C"/>
                </a:solidFill>
                <a:latin typeface="LiberationSans"/>
              </a:rPr>
              <a:t>2.5±0.3</a:t>
            </a:r>
          </a:p>
          <a:p>
            <a:r>
              <a:rPr lang="en-US" b="1" dirty="0">
                <a:solidFill>
                  <a:srgbClr val="3C3C3C"/>
                </a:solidFill>
                <a:latin typeface="LiberationSans"/>
              </a:rPr>
              <a:t> </a:t>
            </a:r>
            <a:r>
              <a:rPr lang="en-US" b="1" dirty="0" smtClean="0">
                <a:solidFill>
                  <a:srgbClr val="3C3C3C"/>
                </a:solidFill>
                <a:latin typeface="LiberationSans"/>
              </a:rPr>
              <a:t>  </a:t>
            </a:r>
            <a:r>
              <a:rPr lang="en-US" b="1" dirty="0" smtClean="0">
                <a:solidFill>
                  <a:srgbClr val="3C3C3C"/>
                </a:solidFill>
                <a:latin typeface="LiberationSans"/>
                <a:sym typeface="Symbol"/>
              </a:rPr>
              <a:t>  no signal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endParaRPr lang="en-US" b="1" dirty="0" smtClean="0"/>
          </a:p>
          <a:p>
            <a:pPr marL="285750" indent="-285750">
              <a:buFont typeface="Arial"/>
              <a:buChar char="•"/>
            </a:pP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No  0νββ-signal observed at Q</a:t>
            </a:r>
            <a:r>
              <a:rPr lang="en-US" b="1" baseline="-25000" dirty="0" smtClean="0"/>
              <a:t>ββ </a:t>
            </a:r>
            <a:r>
              <a:rPr lang="en-US" b="1" dirty="0" smtClean="0"/>
              <a:t>= 2039 </a:t>
            </a:r>
            <a:r>
              <a:rPr lang="en-US" b="1" dirty="0" err="1" smtClean="0"/>
              <a:t>keV</a:t>
            </a:r>
            <a:r>
              <a:rPr lang="en-US" b="1" dirty="0"/>
              <a:t>;</a:t>
            </a:r>
            <a:r>
              <a:rPr lang="en-US" b="1" dirty="0" smtClean="0"/>
              <a:t> best fit: </a:t>
            </a:r>
            <a:r>
              <a:rPr lang="en-US" b="1" dirty="0">
                <a:solidFill>
                  <a:srgbClr val="000000"/>
                </a:solidFill>
              </a:rPr>
              <a:t>N</a:t>
            </a:r>
            <a:r>
              <a:rPr lang="en-US" b="1" baseline="30000" dirty="0">
                <a:solidFill>
                  <a:srgbClr val="000000"/>
                </a:solidFill>
              </a:rPr>
              <a:t>0ν</a:t>
            </a:r>
            <a:r>
              <a:rPr lang="en-US" b="1" dirty="0">
                <a:solidFill>
                  <a:srgbClr val="000000"/>
                </a:solidFill>
              </a:rPr>
              <a:t>=</a:t>
            </a:r>
            <a:r>
              <a:rPr lang="en-US" b="1" dirty="0" smtClean="0">
                <a:solidFill>
                  <a:srgbClr val="000000"/>
                </a:solidFill>
              </a:rPr>
              <a:t>0 </a:t>
            </a:r>
            <a:endParaRPr lang="en-US" b="1" dirty="0">
              <a:solidFill>
                <a:srgbClr val="00000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Background-only hypothesis </a:t>
            </a:r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 smtClean="0"/>
              <a:t> strongly favored 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Claim strongly </a:t>
            </a:r>
            <a:r>
              <a:rPr lang="en-US" dirty="0"/>
              <a:t>disfavored (</a:t>
            </a:r>
            <a:r>
              <a:rPr lang="en-US" dirty="0" smtClean="0"/>
              <a:t>independent of NME and of leading term)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Profile likelihood fit: 			</a:t>
            </a:r>
            <a:r>
              <a:rPr lang="en-US" dirty="0" smtClean="0"/>
              <a:t>T</a:t>
            </a:r>
            <a:r>
              <a:rPr lang="en-US" baseline="-25000" dirty="0" smtClean="0"/>
              <a:t>1/2</a:t>
            </a:r>
            <a:r>
              <a:rPr lang="en-US" baseline="30000" dirty="0" smtClean="0"/>
              <a:t>0ν</a:t>
            </a:r>
            <a:r>
              <a:rPr lang="en-US" dirty="0" smtClean="0"/>
              <a:t> </a:t>
            </a:r>
            <a:r>
              <a:rPr lang="en-US" dirty="0"/>
              <a:t>&gt; 2.1×10</a:t>
            </a:r>
            <a:r>
              <a:rPr lang="en-US" baseline="30000" dirty="0"/>
              <a:t>25</a:t>
            </a:r>
            <a:r>
              <a:rPr lang="en-US" dirty="0"/>
              <a:t> </a:t>
            </a:r>
            <a:r>
              <a:rPr lang="en-US" dirty="0" err="1"/>
              <a:t>yr</a:t>
            </a:r>
            <a:r>
              <a:rPr lang="en-US" dirty="0"/>
              <a:t> (90% C.L.)</a:t>
            </a:r>
            <a:r>
              <a:rPr lang="en-US" b="1" dirty="0" smtClean="0"/>
              <a:t> </a:t>
            </a:r>
          </a:p>
          <a:p>
            <a:pPr marL="285750" indent="-285750">
              <a:buFont typeface="Arial"/>
              <a:buChar char="•"/>
            </a:pPr>
            <a:endParaRPr lang="en-US" b="1" dirty="0" smtClean="0"/>
          </a:p>
          <a:p>
            <a:r>
              <a:rPr lang="en-US" dirty="0" smtClean="0"/>
              <a:t> </a:t>
            </a:r>
            <a:r>
              <a:rPr lang="en-US" b="1" dirty="0" smtClean="0"/>
              <a:t>Limit on half-life:   </a:t>
            </a:r>
            <a:r>
              <a:rPr lang="en-US" dirty="0" smtClean="0"/>
              <a:t>	</a:t>
            </a:r>
          </a:p>
          <a:p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err="1" smtClean="0"/>
              <a:t>GERDA+IGEX+HdM</a:t>
            </a:r>
            <a:r>
              <a:rPr lang="en-US" dirty="0" smtClean="0"/>
              <a:t>: 	T</a:t>
            </a:r>
            <a:r>
              <a:rPr lang="en-US" baseline="-25000" dirty="0" smtClean="0"/>
              <a:t>1</a:t>
            </a:r>
            <a:r>
              <a:rPr lang="en-US" baseline="-25000" dirty="0"/>
              <a:t>/2</a:t>
            </a:r>
            <a:r>
              <a:rPr lang="en-US" baseline="30000" dirty="0"/>
              <a:t>0ν</a:t>
            </a:r>
            <a:r>
              <a:rPr lang="en-US" dirty="0"/>
              <a:t> </a:t>
            </a:r>
            <a:r>
              <a:rPr lang="en-US" dirty="0" smtClean="0"/>
              <a:t>&gt; 3.0×</a:t>
            </a:r>
            <a:r>
              <a:rPr lang="en-US" dirty="0"/>
              <a:t>10</a:t>
            </a:r>
            <a:r>
              <a:rPr lang="en-US" baseline="30000" dirty="0"/>
              <a:t>25</a:t>
            </a:r>
            <a:r>
              <a:rPr lang="en-US" dirty="0"/>
              <a:t> </a:t>
            </a:r>
            <a:r>
              <a:rPr lang="en-US" dirty="0" err="1"/>
              <a:t>yr</a:t>
            </a:r>
            <a:r>
              <a:rPr lang="en-US" dirty="0"/>
              <a:t> (90% C.L.)  </a:t>
            </a:r>
            <a:r>
              <a:rPr lang="en-US" dirty="0" smtClean="0"/>
              <a:t>(&lt;</a:t>
            </a:r>
            <a:r>
              <a:rPr lang="en-US" dirty="0" err="1" smtClean="0"/>
              <a:t>m</a:t>
            </a:r>
            <a:r>
              <a:rPr lang="en-US" baseline="-25000" dirty="0" err="1" smtClean="0"/>
              <a:t>ee</a:t>
            </a:r>
            <a:r>
              <a:rPr lang="en-US" dirty="0" smtClean="0"/>
              <a:t>&gt; </a:t>
            </a:r>
            <a:r>
              <a:rPr lang="en-US" dirty="0"/>
              <a:t>&lt; </a:t>
            </a:r>
            <a:r>
              <a:rPr lang="en-US" dirty="0" smtClean="0"/>
              <a:t>0.2-0.4 </a:t>
            </a:r>
            <a:r>
              <a:rPr lang="en-US" dirty="0" err="1" smtClean="0"/>
              <a:t>eV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The claimed signal (without PSD) is ruled out by GERDA at 99% without any model dependence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T</a:t>
            </a:r>
            <a:r>
              <a:rPr lang="en-US" b="1" baseline="-25000" dirty="0" smtClean="0"/>
              <a:t>1/2</a:t>
            </a:r>
            <a:r>
              <a:rPr lang="en-US" b="1" baseline="30000" dirty="0" smtClean="0"/>
              <a:t>0ν</a:t>
            </a:r>
            <a:r>
              <a:rPr lang="en-US" b="1" dirty="0" smtClean="0"/>
              <a:t> (central value &amp; error) of the KK analysis with PSD is wrong</a:t>
            </a:r>
            <a:endParaRPr lang="en-US" b="1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0279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384300"/>
            <a:ext cx="70485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85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34740" y="2554486"/>
            <a:ext cx="1929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Thank you !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53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25240" y="3154680"/>
            <a:ext cx="2271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Back up slides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285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4260275"/>
            <a:ext cx="2298321" cy="22298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1218048"/>
            <a:ext cx="2647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Read-out and signal structure 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71311" y="3806276"/>
            <a:ext cx="3320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Data selection and quality monitoring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699076" y="4218530"/>
            <a:ext cx="10740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Examples of non-physical events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56908" y="205494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Data processing and selection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78" y="1717322"/>
            <a:ext cx="1591498" cy="1852789"/>
          </a:xfrm>
          <a:prstGeom prst="rect">
            <a:avLst/>
          </a:prstGeom>
        </p:spPr>
      </p:pic>
      <p:pic>
        <p:nvPicPr>
          <p:cNvPr id="16" name="Picture 15" descr="ftt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2034" y="1441055"/>
            <a:ext cx="1579027" cy="22557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337" y="1658618"/>
            <a:ext cx="2128149" cy="21153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5205" y="1658617"/>
            <a:ext cx="2090279" cy="21153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8519" y="4041772"/>
            <a:ext cx="4347933" cy="16771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37551" y="1218048"/>
            <a:ext cx="4919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Digital signal processing to extract amplitude, rise time, etc. 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4652211" y="3675042"/>
            <a:ext cx="2978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  <a:r>
              <a:rPr lang="en-US" sz="1600" dirty="0" smtClean="0"/>
              <a:t>alibration of energy scale (</a:t>
            </a:r>
            <a:r>
              <a:rPr lang="en-US" sz="1600" baseline="30000" dirty="0" smtClean="0"/>
              <a:t>228</a:t>
            </a:r>
            <a:r>
              <a:rPr lang="en-US" sz="1600" dirty="0" smtClean="0"/>
              <a:t>Th)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275667" y="5672671"/>
            <a:ext cx="4487333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Data processing frame work ‘</a:t>
            </a:r>
            <a:r>
              <a:rPr lang="en-US" sz="1600" dirty="0" err="1" smtClean="0"/>
              <a:t>Gelatio</a:t>
            </a:r>
            <a:r>
              <a:rPr lang="en-US" sz="1600" dirty="0" smtClean="0"/>
              <a:t>’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independent data processing software for cross check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6829780" y="747890"/>
            <a:ext cx="2326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Eur. Phys. J. C (2013) 73:2330</a:t>
            </a:r>
          </a:p>
          <a:p>
            <a:r>
              <a:rPr lang="en-US" sz="1400" dirty="0">
                <a:hlinkClick r:id="rId8"/>
              </a:rPr>
              <a:t>arXiv:1212.4067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37696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Kornoukhov</a:t>
            </a:r>
            <a:r>
              <a:rPr lang="en-US" dirty="0"/>
              <a:t> V. (ITEP&amp;INR RAS): GERDA Phase I results                 </a:t>
            </a:r>
            <a:r>
              <a:rPr lang="en-US" dirty="0" err="1"/>
              <a:t>Protvino</a:t>
            </a:r>
            <a:r>
              <a:rPr lang="en-US" dirty="0"/>
              <a:t>, November 6th, 2013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89156" y="924110"/>
            <a:ext cx="4908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exposure for 0νββ analysis: </a:t>
            </a:r>
            <a:r>
              <a:rPr lang="en-US" dirty="0" smtClean="0">
                <a:solidFill>
                  <a:srgbClr val="FF0000"/>
                </a:solidFill>
              </a:rPr>
              <a:t>21.6 kg </a:t>
            </a:r>
            <a:r>
              <a:rPr lang="en-US" dirty="0" err="1" smtClean="0">
                <a:solidFill>
                  <a:srgbClr val="FF0000"/>
                </a:solidFill>
              </a:rPr>
              <a:t>yr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1410" y="1218497"/>
            <a:ext cx="3624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(bi-)weekly calibration runs (‘spikes’)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56908" y="1520495"/>
            <a:ext cx="5410865" cy="3711752"/>
            <a:chOff x="92468" y="1520495"/>
            <a:chExt cx="5410865" cy="37117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68" y="1520495"/>
              <a:ext cx="5410865" cy="3711752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H="1" flipV="1">
              <a:off x="743438" y="4317261"/>
              <a:ext cx="2685562" cy="739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4575868" y="4345479"/>
              <a:ext cx="449178" cy="13368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4386330" y="1919111"/>
              <a:ext cx="2226" cy="2904661"/>
            </a:xfrm>
            <a:prstGeom prst="line">
              <a:avLst/>
            </a:prstGeom>
            <a:ln w="57150" cmpd="sng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3250760" y="4211054"/>
              <a:ext cx="1355559" cy="2005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0νββ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306800" y="4494908"/>
              <a:ext cx="1802105" cy="2005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background paper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21283" y="205494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Data taking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208886" y="2469444"/>
            <a:ext cx="27375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Data blinding: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All events in Q</a:t>
            </a:r>
            <a:r>
              <a:rPr lang="en-US" baseline="-25000" dirty="0" smtClean="0"/>
              <a:t>ββ</a:t>
            </a:r>
            <a:r>
              <a:rPr lang="en-US" dirty="0" smtClean="0"/>
              <a:t>±20 </a:t>
            </a:r>
            <a:r>
              <a:rPr lang="en-US" dirty="0" err="1" smtClean="0"/>
              <a:t>keV</a:t>
            </a:r>
            <a:r>
              <a:rPr lang="en-US" dirty="0" smtClean="0"/>
              <a:t> removed in Tier 1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 copies of raw data kept for processing after </a:t>
            </a:r>
            <a:r>
              <a:rPr lang="en-US" dirty="0" err="1" smtClean="0"/>
              <a:t>unblinding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89009" y="6002349"/>
            <a:ext cx="3613489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physics: 2νββ analysis (5.04 kg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276601" y="5429955"/>
            <a:ext cx="3079314" cy="369332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Insertion of 5 Phase II </a:t>
            </a:r>
            <a:r>
              <a:rPr lang="en-US" baseline="30000" dirty="0" err="1" smtClean="0"/>
              <a:t>enr</a:t>
            </a:r>
            <a:r>
              <a:rPr lang="en-US" dirty="0" err="1" smtClean="0"/>
              <a:t>BEGe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19" idx="0"/>
          </p:cNvCxnSpPr>
          <p:nvPr/>
        </p:nvCxnSpPr>
        <p:spPr>
          <a:xfrm flipH="1" flipV="1">
            <a:off x="2667000" y="4967111"/>
            <a:ext cx="28754" cy="103523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904072" y="5071526"/>
            <a:ext cx="3" cy="55880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0" idx="1"/>
          </p:cNvCxnSpPr>
          <p:nvPr/>
        </p:nvCxnSpPr>
        <p:spPr>
          <a:xfrm flipH="1">
            <a:off x="2906889" y="5614621"/>
            <a:ext cx="369712" cy="160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29780" y="747890"/>
            <a:ext cx="2326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Eur. Phys. J. C (2013) 73:2330</a:t>
            </a:r>
          </a:p>
          <a:p>
            <a:r>
              <a:rPr lang="en-US" sz="1400" dirty="0">
                <a:hlinkClick r:id="rId3"/>
              </a:rPr>
              <a:t>arXiv:1212.4067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9426222" y="66040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441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56908" y="205494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Comparison with Phys. </a:t>
            </a:r>
            <a:r>
              <a:rPr lang="en-US" sz="2400" b="1" dirty="0" err="1" smtClean="0">
                <a:solidFill>
                  <a:srgbClr val="FF0000"/>
                </a:solidFill>
              </a:rPr>
              <a:t>Lett</a:t>
            </a:r>
            <a:r>
              <a:rPr lang="en-US" sz="2400" b="1" dirty="0" smtClean="0">
                <a:solidFill>
                  <a:srgbClr val="FF0000"/>
                </a:solidFill>
              </a:rPr>
              <a:t>. B 586 198 (2004) claim 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84" y="1114780"/>
            <a:ext cx="8672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Expectation for claimed  T</a:t>
            </a:r>
            <a:r>
              <a:rPr lang="en-US" baseline="-25000" dirty="0" smtClean="0"/>
              <a:t>1/2</a:t>
            </a:r>
            <a:r>
              <a:rPr lang="en-US" baseline="30000" dirty="0" smtClean="0"/>
              <a:t>0ν</a:t>
            </a:r>
            <a:r>
              <a:rPr lang="en-US" dirty="0" smtClean="0"/>
              <a:t> =1.19×10</a:t>
            </a:r>
            <a:r>
              <a:rPr lang="en-US" baseline="30000" dirty="0" smtClean="0"/>
              <a:t>25</a:t>
            </a:r>
            <a:r>
              <a:rPr lang="en-US" dirty="0" smtClean="0"/>
              <a:t> </a:t>
            </a:r>
            <a:r>
              <a:rPr lang="en-US" dirty="0" err="1" smtClean="0"/>
              <a:t>yr</a:t>
            </a:r>
            <a:r>
              <a:rPr lang="en-US" dirty="0" smtClean="0"/>
              <a:t> </a:t>
            </a:r>
            <a:r>
              <a:rPr lang="en-US" sz="1400" dirty="0" smtClean="0"/>
              <a:t>(Phys.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B 586 198 (2004))</a:t>
            </a:r>
            <a:r>
              <a:rPr lang="en-US" dirty="0" smtClean="0"/>
              <a:t>:  </a:t>
            </a:r>
          </a:p>
          <a:p>
            <a:endParaRPr lang="en-US" dirty="0"/>
          </a:p>
          <a:p>
            <a:r>
              <a:rPr lang="en-US" dirty="0" smtClean="0"/>
              <a:t> 5.9±1.4 signal over 2.0±0.3 </a:t>
            </a:r>
            <a:r>
              <a:rPr lang="en-US" dirty="0" err="1" smtClean="0"/>
              <a:t>bgd</a:t>
            </a:r>
            <a:r>
              <a:rPr lang="en-US" dirty="0" smtClean="0"/>
              <a:t> in ±2σ energy window to be compared with 3 </a:t>
            </a:r>
            <a:r>
              <a:rPr lang="en-US" dirty="0" err="1" smtClean="0"/>
              <a:t>cts</a:t>
            </a:r>
            <a:r>
              <a:rPr lang="en-US" dirty="0" smtClean="0"/>
              <a:t> (0 in ±1σ) </a:t>
            </a:r>
            <a:endParaRPr lang="en-US" baseline="300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15" y="2358013"/>
            <a:ext cx="3780320" cy="259498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56908" y="2038110"/>
            <a:ext cx="1177536" cy="9252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klapdor_exclusion_constrained_v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7837" y="1393320"/>
            <a:ext cx="2917257" cy="43075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5470224"/>
            <a:ext cx="3359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Bayes factor</a:t>
            </a:r>
            <a:r>
              <a:rPr lang="en-US" dirty="0" smtClean="0"/>
              <a:t>: P(H1)</a:t>
            </a:r>
            <a:r>
              <a:rPr lang="en-US" dirty="0"/>
              <a:t>/</a:t>
            </a:r>
            <a:r>
              <a:rPr lang="en-US" dirty="0" smtClean="0"/>
              <a:t>P(</a:t>
            </a:r>
            <a:r>
              <a:rPr lang="en-US" dirty="0"/>
              <a:t>H0 </a:t>
            </a:r>
            <a:r>
              <a:rPr lang="en-US" dirty="0" smtClean="0"/>
              <a:t>)=0</a:t>
            </a:r>
            <a:r>
              <a:rPr lang="en-US" b="1" dirty="0"/>
              <a:t>.</a:t>
            </a:r>
            <a:r>
              <a:rPr lang="en-US" dirty="0"/>
              <a:t> </a:t>
            </a:r>
            <a:r>
              <a:rPr lang="en-US" dirty="0" smtClean="0"/>
              <a:t>024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50657" y="5427891"/>
            <a:ext cx="4522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</a:t>
            </a:r>
            <a:r>
              <a:rPr lang="en-US" b="1" dirty="0" smtClean="0"/>
              <a:t>-value </a:t>
            </a:r>
            <a:r>
              <a:rPr lang="en-US" dirty="0" smtClean="0"/>
              <a:t>from profile likelihood</a:t>
            </a:r>
          </a:p>
          <a:p>
            <a:r>
              <a:rPr lang="en-US" dirty="0" smtClean="0"/>
              <a:t>P(N=0  </a:t>
            </a:r>
            <a:r>
              <a:rPr lang="en-US" dirty="0"/>
              <a:t>= 0|H1 ) = 0</a:t>
            </a:r>
            <a:r>
              <a:rPr lang="en-US" b="1" dirty="0"/>
              <a:t>.</a:t>
            </a:r>
            <a:r>
              <a:rPr lang="en-US" dirty="0"/>
              <a:t> </a:t>
            </a:r>
            <a:r>
              <a:rPr lang="en-US" dirty="0" smtClean="0"/>
              <a:t>01   </a:t>
            </a:r>
            <a:r>
              <a:rPr lang="en-US" sz="1400" dirty="0" smtClean="0"/>
              <a:t>(0.006 if 1/T unconstrained)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893216" y="6126667"/>
            <a:ext cx="370238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Claim refuted with high probability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63336" y="4882447"/>
            <a:ext cx="26982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H1</a:t>
            </a:r>
            <a:r>
              <a:rPr lang="en-US" dirty="0"/>
              <a:t>: claimed signal: 5.9±1.4 </a:t>
            </a:r>
          </a:p>
          <a:p>
            <a:r>
              <a:rPr lang="en-US" b="1" dirty="0"/>
              <a:t>H0</a:t>
            </a:r>
            <a:r>
              <a:rPr lang="en-US" dirty="0"/>
              <a:t>: background only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82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78764"/>
            <a:ext cx="2133600" cy="365125"/>
          </a:xfrm>
        </p:spPr>
        <p:txBody>
          <a:bodyPr/>
          <a:lstStyle/>
          <a:p>
            <a:fld id="{CDE7DAA2-ACDE-8140-95D5-94FD652E1CB1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9787" y="903113"/>
            <a:ext cx="4494213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/>
              <a:t>Frequentist</a:t>
            </a:r>
            <a:r>
              <a:rPr lang="en-US" u="sng" dirty="0" smtClean="0"/>
              <a:t> limit: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90% lower limit derived from profile likelihood fit to 3 data sets (constraint to physical 1/T range; excluding known </a:t>
            </a:r>
            <a:r>
              <a:rPr lang="en-US" dirty="0" err="1" smtClean="0"/>
              <a:t>γ</a:t>
            </a:r>
            <a:r>
              <a:rPr lang="en-US" dirty="0" smtClean="0"/>
              <a:t>-lines from </a:t>
            </a:r>
            <a:r>
              <a:rPr lang="en-US" dirty="0" err="1" smtClean="0"/>
              <a:t>bgd</a:t>
            </a:r>
            <a:r>
              <a:rPr lang="en-US" dirty="0" smtClean="0"/>
              <a:t> model at 2104±5 and 2119±5 </a:t>
            </a:r>
            <a:r>
              <a:rPr lang="en-US" dirty="0" err="1" smtClean="0"/>
              <a:t>keV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Best fit: </a:t>
            </a:r>
            <a:r>
              <a:rPr lang="en-US" b="1" dirty="0" smtClean="0">
                <a:solidFill>
                  <a:srgbClr val="FF0000"/>
                </a:solidFill>
              </a:rPr>
              <a:t>N</a:t>
            </a:r>
            <a:r>
              <a:rPr lang="en-US" b="1" baseline="30000" dirty="0" smtClean="0">
                <a:solidFill>
                  <a:srgbClr val="FF0000"/>
                </a:solidFill>
              </a:rPr>
              <a:t>0ν</a:t>
            </a:r>
            <a:r>
              <a:rPr lang="en-US" b="1" dirty="0" smtClean="0">
                <a:solidFill>
                  <a:srgbClr val="FF0000"/>
                </a:solidFill>
              </a:rPr>
              <a:t>=0 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No excess </a:t>
            </a:r>
            <a:r>
              <a:rPr lang="en-US" dirty="0" smtClean="0"/>
              <a:t>of signal counts above the background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90% C.L. lower limit: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Limit on half-life corresponds to N</a:t>
            </a:r>
            <a:r>
              <a:rPr lang="en-US" baseline="30000" dirty="0" smtClean="0"/>
              <a:t>0ν</a:t>
            </a:r>
            <a:r>
              <a:rPr lang="en-US" dirty="0" smtClean="0"/>
              <a:t>&lt;3.5 </a:t>
            </a:r>
            <a:r>
              <a:rPr lang="en-US" dirty="0" err="1" smtClean="0"/>
              <a:t>cts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/>
              <a:t>M</a:t>
            </a:r>
            <a:r>
              <a:rPr lang="en-US" dirty="0" smtClean="0"/>
              <a:t>edian sensitivity (90% C.L.): &gt;2.4×10</a:t>
            </a:r>
            <a:r>
              <a:rPr lang="en-US" baseline="30000" dirty="0" smtClean="0"/>
              <a:t>25</a:t>
            </a:r>
            <a:r>
              <a:rPr lang="en-US" dirty="0" smtClean="0"/>
              <a:t> </a:t>
            </a:r>
            <a:r>
              <a:rPr lang="en-US" dirty="0" err="1" smtClean="0"/>
              <a:t>yr</a:t>
            </a:r>
            <a:endParaRPr lang="en-US" dirty="0" smtClean="0"/>
          </a:p>
          <a:p>
            <a:r>
              <a:rPr lang="en-US" u="sng" dirty="0" smtClean="0"/>
              <a:t>Bayesian: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Flat prior for 1/T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Posterior distribution for T</a:t>
            </a:r>
            <a:r>
              <a:rPr lang="en-US" baseline="-25000" dirty="0" smtClean="0"/>
              <a:t>1/2</a:t>
            </a:r>
            <a:r>
              <a:rPr lang="en-US" baseline="30000" dirty="0" smtClean="0"/>
              <a:t>0ν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Best fit: </a:t>
            </a:r>
            <a:r>
              <a:rPr lang="en-US" b="1" dirty="0" smtClean="0">
                <a:solidFill>
                  <a:srgbClr val="FF0000"/>
                </a:solidFill>
              </a:rPr>
              <a:t>N</a:t>
            </a:r>
            <a:r>
              <a:rPr lang="en-US" b="1" baseline="30000" dirty="0" smtClean="0">
                <a:solidFill>
                  <a:srgbClr val="FF0000"/>
                </a:solidFill>
              </a:rPr>
              <a:t>0ν</a:t>
            </a:r>
            <a:r>
              <a:rPr lang="en-US" b="1" dirty="0" smtClean="0">
                <a:solidFill>
                  <a:srgbClr val="FF0000"/>
                </a:solidFill>
              </a:rPr>
              <a:t>=0 </a:t>
            </a: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90% </a:t>
            </a:r>
            <a:r>
              <a:rPr lang="en-US" dirty="0" err="1" smtClean="0">
                <a:solidFill>
                  <a:srgbClr val="000000"/>
                </a:solidFill>
              </a:rPr>
              <a:t>credibile</a:t>
            </a:r>
            <a:r>
              <a:rPr lang="en-US" dirty="0" smtClean="0">
                <a:solidFill>
                  <a:srgbClr val="000000"/>
                </a:solidFill>
              </a:rPr>
              <a:t> interval: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Median sensitivity: </a:t>
            </a:r>
            <a:r>
              <a:rPr lang="en-US" dirty="0" smtClean="0"/>
              <a:t>(90% C.I.): &gt;2.0×10</a:t>
            </a:r>
            <a:r>
              <a:rPr lang="en-US" baseline="30000" dirty="0" smtClean="0"/>
              <a:t>25</a:t>
            </a:r>
            <a:r>
              <a:rPr lang="en-US" dirty="0" smtClean="0"/>
              <a:t> </a:t>
            </a:r>
            <a:r>
              <a:rPr lang="en-US" dirty="0" err="1" smtClean="0"/>
              <a:t>yr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114" y="3437822"/>
            <a:ext cx="2318456" cy="46743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056" y="5610737"/>
            <a:ext cx="1855611" cy="28947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56908" y="205494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Frequentist</a:t>
            </a:r>
            <a:r>
              <a:rPr lang="en-US" sz="2400" b="1" dirty="0" smtClean="0">
                <a:solidFill>
                  <a:srgbClr val="FF0000"/>
                </a:solidFill>
              </a:rPr>
              <a:t> and Bayesian limits &amp; median sensitivities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347323"/>
              </p:ext>
            </p:extLst>
          </p:nvPr>
        </p:nvGraphicFramePr>
        <p:xfrm>
          <a:off x="161601" y="4168775"/>
          <a:ext cx="4282898" cy="2331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5787"/>
                <a:gridCol w="812777"/>
                <a:gridCol w="826101"/>
                <a:gridCol w="1118233"/>
              </a:tblGrid>
              <a:tr h="243628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Parameter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Det./Set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Value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Uncertainty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62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&lt;</a:t>
                      </a:r>
                      <a:r>
                        <a:rPr lang="en-US" sz="1100" dirty="0" err="1" smtClean="0"/>
                        <a:t>ε</a:t>
                      </a:r>
                      <a:r>
                        <a:rPr lang="en-US" sz="1100" dirty="0" smtClean="0"/>
                        <a:t>&gt; w/o</a:t>
                      </a:r>
                      <a:r>
                        <a:rPr lang="en-US" sz="1100" baseline="0" dirty="0" smtClean="0"/>
                        <a:t> PSD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Coax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0.688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0.031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62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BEGe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0.720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0.018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62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Energy res.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Golden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4.83 </a:t>
                      </a:r>
                      <a:r>
                        <a:rPr lang="en-US" sz="1100" dirty="0" err="1" smtClean="0"/>
                        <a:t>keV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0.19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keV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62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Silver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4.63 </a:t>
                      </a:r>
                      <a:r>
                        <a:rPr lang="en-US" sz="1100" dirty="0" err="1" smtClean="0"/>
                        <a:t>keV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0.14 </a:t>
                      </a:r>
                      <a:r>
                        <a:rPr lang="en-US" sz="1100" dirty="0" err="1" smtClean="0"/>
                        <a:t>keV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62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BEGe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3.24 </a:t>
                      </a:r>
                      <a:r>
                        <a:rPr lang="en-US" sz="1100" dirty="0" err="1" smtClean="0"/>
                        <a:t>keV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0.14 </a:t>
                      </a:r>
                      <a:r>
                        <a:rPr lang="en-US" sz="1100" dirty="0" err="1" smtClean="0"/>
                        <a:t>keV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62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Energy scale (</a:t>
                      </a:r>
                      <a:r>
                        <a:rPr lang="en-US" sz="1100" dirty="0" err="1" smtClean="0"/>
                        <a:t>keV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N.A.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0.2 </a:t>
                      </a:r>
                      <a:r>
                        <a:rPr lang="en-US" sz="1100" dirty="0" err="1" smtClean="0"/>
                        <a:t>keV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628"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ε</a:t>
                      </a:r>
                      <a:r>
                        <a:rPr lang="en-US" sz="1100" baseline="-25000" dirty="0" err="1" smtClean="0"/>
                        <a:t>PSD</a:t>
                      </a:r>
                      <a:endParaRPr lang="en-US" sz="1100" baseline="-25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Coax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0.90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0.10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628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BEGe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0.92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0.02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" name="Picture 15" descr="fig-spectrum-onbb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0518" y="305858"/>
            <a:ext cx="2936595" cy="42913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935" y="3852335"/>
            <a:ext cx="1221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Systematics:</a:t>
            </a:r>
            <a:endParaRPr lang="en-US" sz="1600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582799" y="985337"/>
            <a:ext cx="1877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90% lower limit </a:t>
            </a:r>
            <a:r>
              <a:rPr lang="en-US" sz="1400" dirty="0">
                <a:solidFill>
                  <a:srgbClr val="0000FF"/>
                </a:solidFill>
              </a:rPr>
              <a:t>(T</a:t>
            </a:r>
            <a:r>
              <a:rPr lang="en-US" sz="1400" baseline="-25000" dirty="0">
                <a:solidFill>
                  <a:srgbClr val="0000FF"/>
                </a:solidFill>
              </a:rPr>
              <a:t>1/</a:t>
            </a:r>
            <a:r>
              <a:rPr lang="en-US" sz="1400" baseline="-25000" dirty="0" smtClean="0">
                <a:solidFill>
                  <a:srgbClr val="0000FF"/>
                </a:solidFill>
              </a:rPr>
              <a:t>2</a:t>
            </a:r>
            <a:r>
              <a:rPr lang="en-US" sz="1400" baseline="30000" dirty="0" smtClean="0">
                <a:solidFill>
                  <a:srgbClr val="0000FF"/>
                </a:solidFill>
              </a:rPr>
              <a:t>0ν </a:t>
            </a:r>
            <a:r>
              <a:rPr lang="en-US" sz="1400" dirty="0" smtClean="0">
                <a:solidFill>
                  <a:srgbClr val="0000FF"/>
                </a:solidFill>
              </a:rPr>
              <a:t>)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469905" y="1154670"/>
            <a:ext cx="158048" cy="1030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487334" y="6251222"/>
            <a:ext cx="3455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Systematics folded:  </a:t>
            </a:r>
            <a:r>
              <a:rPr lang="en-US" sz="1400" dirty="0"/>
              <a:t>limit </a:t>
            </a:r>
            <a:r>
              <a:rPr lang="en-US" sz="1400" dirty="0" smtClean="0"/>
              <a:t>weakened by </a:t>
            </a:r>
            <a:r>
              <a:rPr lang="en-US" sz="1400" dirty="0"/>
              <a:t>1.5</a:t>
            </a:r>
            <a:r>
              <a:rPr lang="en-US" sz="1400" dirty="0" smtClean="0"/>
              <a:t>%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8797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533" y="2982751"/>
            <a:ext cx="3042356" cy="30631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6908" y="205494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The GERDA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searches for 0</a:t>
            </a:r>
            <a:r>
              <a:rPr lang="en-US" sz="2400" b="1" dirty="0">
                <a:solidFill>
                  <a:srgbClr val="FF0000"/>
                </a:solidFill>
                <a:sym typeface="Symbol"/>
              </a:rPr>
              <a:t>-</a:t>
            </a:r>
            <a:r>
              <a:rPr lang="en-US" sz="2400" b="1" dirty="0">
                <a:solidFill>
                  <a:srgbClr val="FF0000"/>
                </a:solidFill>
              </a:rPr>
              <a:t>decay </a:t>
            </a:r>
            <a:r>
              <a:rPr lang="en-US" sz="2400" b="1" baseline="30000" dirty="0">
                <a:solidFill>
                  <a:srgbClr val="FF0000"/>
                </a:solidFill>
              </a:rPr>
              <a:t>76</a:t>
            </a:r>
            <a:r>
              <a:rPr lang="en-US" sz="2400" b="1" dirty="0">
                <a:solidFill>
                  <a:srgbClr val="FF0000"/>
                </a:solidFill>
              </a:rPr>
              <a:t>Ge → </a:t>
            </a:r>
            <a:r>
              <a:rPr lang="en-US" sz="2400" b="1" baseline="30000" dirty="0">
                <a:solidFill>
                  <a:srgbClr val="FF0000"/>
                </a:solidFill>
              </a:rPr>
              <a:t>76</a:t>
            </a:r>
            <a:r>
              <a:rPr lang="en-US" sz="2400" b="1" dirty="0">
                <a:solidFill>
                  <a:srgbClr val="FF0000"/>
                </a:solidFill>
              </a:rPr>
              <a:t>Se + 2 </a:t>
            </a:r>
            <a:r>
              <a:rPr lang="en-US" sz="2400" b="1" dirty="0" smtClean="0">
                <a:solidFill>
                  <a:srgbClr val="FF0000"/>
                </a:solidFill>
              </a:rPr>
              <a:t>e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5328" y="1494543"/>
            <a:ext cx="2308228" cy="2535113"/>
          </a:xfrm>
          <a:prstGeom prst="rect">
            <a:avLst/>
          </a:prstGeom>
          <a:noFill/>
        </p:spPr>
      </p:pic>
      <p:sp>
        <p:nvSpPr>
          <p:cNvPr id="20" name="Line 10"/>
          <p:cNvSpPr>
            <a:spLocks noChangeShapeType="1"/>
          </p:cNvSpPr>
          <p:nvPr/>
        </p:nvSpPr>
        <p:spPr bwMode="auto">
          <a:xfrm flipH="1">
            <a:off x="6478055" y="2017889"/>
            <a:ext cx="1212500" cy="108373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508" y="1145646"/>
            <a:ext cx="522287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4931826" y="4562123"/>
            <a:ext cx="419135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85750" indent="-285750" eaLnBrk="1" hangingPunct="1">
              <a:buFont typeface="Arial"/>
              <a:buChar char="•"/>
            </a:pPr>
            <a:r>
              <a:rPr lang="ja-JP" altLang="en-US" dirty="0">
                <a:latin typeface="Calibri" charset="0"/>
              </a:rPr>
              <a:t>‘</a:t>
            </a:r>
            <a:r>
              <a:rPr lang="en-US" dirty="0">
                <a:latin typeface="Calibri" charset="0"/>
              </a:rPr>
              <a:t>Bare</a:t>
            </a:r>
            <a:r>
              <a:rPr lang="ja-JP" altLang="en-US" dirty="0">
                <a:latin typeface="Calibri" charset="0"/>
              </a:rPr>
              <a:t>’</a:t>
            </a:r>
            <a:r>
              <a:rPr lang="en-US" dirty="0">
                <a:latin typeface="Calibri" charset="0"/>
              </a:rPr>
              <a:t> </a:t>
            </a:r>
            <a:r>
              <a:rPr lang="en-US" baseline="30000" dirty="0" err="1">
                <a:latin typeface="Calibri" charset="0"/>
              </a:rPr>
              <a:t>enr</a:t>
            </a:r>
            <a:r>
              <a:rPr lang="en-US" dirty="0" err="1">
                <a:latin typeface="Calibri" charset="0"/>
              </a:rPr>
              <a:t>Ge</a:t>
            </a:r>
            <a:r>
              <a:rPr lang="en-US" dirty="0">
                <a:latin typeface="Calibri" charset="0"/>
              </a:rPr>
              <a:t> array in liquid argon  </a:t>
            </a:r>
          </a:p>
          <a:p>
            <a:pPr marL="285750" indent="-285750" eaLnBrk="1" hangingPunct="1">
              <a:buFont typeface="Arial"/>
              <a:buChar char="•"/>
            </a:pPr>
            <a:r>
              <a:rPr lang="en-US" dirty="0" smtClean="0">
                <a:latin typeface="Calibri" charset="0"/>
              </a:rPr>
              <a:t> Shield</a:t>
            </a:r>
            <a:r>
              <a:rPr lang="en-US" dirty="0">
                <a:latin typeface="Calibri" charset="0"/>
              </a:rPr>
              <a:t>: high-purity liquid Argon / H</a:t>
            </a:r>
            <a:r>
              <a:rPr lang="en-US" baseline="-25000" dirty="0">
                <a:latin typeface="Calibri" charset="0"/>
              </a:rPr>
              <a:t>2</a:t>
            </a:r>
            <a:r>
              <a:rPr lang="en-US" dirty="0">
                <a:latin typeface="Calibri" charset="0"/>
              </a:rPr>
              <a:t>O</a:t>
            </a:r>
          </a:p>
          <a:p>
            <a:pPr marL="285750" indent="-285750" eaLnBrk="1" hangingPunct="1">
              <a:buFont typeface="Arial"/>
              <a:buChar char="•"/>
            </a:pPr>
            <a:r>
              <a:rPr lang="en-US" dirty="0" smtClean="0">
                <a:latin typeface="Calibri" charset="0"/>
              </a:rPr>
              <a:t> Phase </a:t>
            </a:r>
            <a:r>
              <a:rPr lang="en-US" dirty="0">
                <a:latin typeface="Calibri" charset="0"/>
              </a:rPr>
              <a:t>I: 18 kg (</a:t>
            </a:r>
            <a:r>
              <a:rPr lang="en-US" dirty="0" err="1">
                <a:latin typeface="Calibri" charset="0"/>
              </a:rPr>
              <a:t>HdM</a:t>
            </a:r>
            <a:r>
              <a:rPr lang="en-US" dirty="0">
                <a:latin typeface="Calibri" charset="0"/>
              </a:rPr>
              <a:t>/IGEX) </a:t>
            </a:r>
          </a:p>
          <a:p>
            <a:pPr marL="285750" indent="-285750" eaLnBrk="1" hangingPunct="1">
              <a:buFont typeface="Arial"/>
              <a:buChar char="•"/>
            </a:pPr>
            <a:r>
              <a:rPr lang="en-US" dirty="0" smtClean="0">
                <a:latin typeface="Calibri" charset="0"/>
              </a:rPr>
              <a:t> Phase </a:t>
            </a:r>
            <a:r>
              <a:rPr lang="en-US" dirty="0">
                <a:latin typeface="Calibri" charset="0"/>
              </a:rPr>
              <a:t>II: add ~20 kg new </a:t>
            </a:r>
            <a:r>
              <a:rPr lang="en-US" dirty="0" smtClean="0">
                <a:latin typeface="Calibri" charset="0"/>
              </a:rPr>
              <a:t>enriched detectors</a:t>
            </a:r>
            <a:endParaRPr lang="en-US" dirty="0">
              <a:latin typeface="Calibri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499556" y="3993444"/>
            <a:ext cx="1665111" cy="9595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56908" y="1082427"/>
            <a:ext cx="32445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- idea </a:t>
            </a:r>
            <a:r>
              <a:rPr lang="en-US" b="1" dirty="0" err="1">
                <a:solidFill>
                  <a:srgbClr val="FF0000"/>
                </a:solidFill>
              </a:rPr>
              <a:t>Gerd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Heusser</a:t>
            </a:r>
            <a:r>
              <a:rPr lang="en-US" b="1" dirty="0">
                <a:solidFill>
                  <a:srgbClr val="FF0000"/>
                </a:solidFill>
              </a:rPr>
              <a:t> 1995</a:t>
            </a:r>
          </a:p>
          <a:p>
            <a:r>
              <a:rPr lang="en-US" b="1" dirty="0">
                <a:solidFill>
                  <a:srgbClr val="FF0000"/>
                </a:solidFill>
              </a:rPr>
              <a:t>- GERDA proposal 2004</a:t>
            </a:r>
          </a:p>
          <a:p>
            <a:r>
              <a:rPr lang="en-US" b="1" dirty="0">
                <a:solidFill>
                  <a:srgbClr val="FF0000"/>
                </a:solidFill>
              </a:rPr>
              <a:t>- construction 2006-2010</a:t>
            </a:r>
          </a:p>
          <a:p>
            <a:r>
              <a:rPr lang="en-US" b="1" dirty="0">
                <a:solidFill>
                  <a:srgbClr val="FF0000"/>
                </a:solidFill>
              </a:rPr>
              <a:t>- commissioning 2010-11</a:t>
            </a:r>
          </a:p>
          <a:p>
            <a:r>
              <a:rPr lang="en-US" b="1" dirty="0">
                <a:solidFill>
                  <a:srgbClr val="FF0000"/>
                </a:solidFill>
              </a:rPr>
              <a:t>- physics data Phase I 2011-13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4071" y="2990576"/>
            <a:ext cx="167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GERDA @ </a:t>
            </a:r>
            <a:r>
              <a:rPr lang="en-US" b="1" dirty="0" smtClean="0">
                <a:solidFill>
                  <a:srgbClr val="FF0000"/>
                </a:solidFill>
              </a:rPr>
              <a:t>LNGS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87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6908" y="205494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Combined analysis with </a:t>
            </a:r>
            <a:r>
              <a:rPr lang="en-US" sz="2400" b="1" dirty="0" err="1" smtClean="0">
                <a:solidFill>
                  <a:srgbClr val="FF0000"/>
                </a:solidFill>
              </a:rPr>
              <a:t>HdM</a:t>
            </a:r>
            <a:r>
              <a:rPr lang="en-US" sz="2400" b="1" dirty="0" smtClean="0">
                <a:solidFill>
                  <a:srgbClr val="FF0000"/>
                </a:solidFill>
              </a:rPr>
              <a:t> and IGEX experiments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778" y="2491478"/>
            <a:ext cx="3485445" cy="41153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866715" y="1534037"/>
            <a:ext cx="29135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HdM</a:t>
            </a:r>
            <a:r>
              <a:rPr lang="en-US" sz="1400" dirty="0" smtClean="0"/>
              <a:t>: Eur. Phys. J. A 12, 147 (2001)</a:t>
            </a:r>
          </a:p>
          <a:p>
            <a:r>
              <a:rPr lang="en-US" sz="1400" dirty="0" smtClean="0"/>
              <a:t>IGEX: Phys. Rev. D 65, 092007 (2002),</a:t>
            </a:r>
          </a:p>
          <a:p>
            <a:r>
              <a:rPr lang="en-US" sz="1400" dirty="0" smtClean="0"/>
              <a:t>Phys. Rev. D 70 078302 (2004)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50278" y="3281605"/>
            <a:ext cx="2890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Identical limits with </a:t>
            </a:r>
          </a:p>
          <a:p>
            <a:r>
              <a:rPr lang="en-US" sz="1600" dirty="0" err="1" smtClean="0"/>
              <a:t>Frequentists</a:t>
            </a:r>
            <a:r>
              <a:rPr lang="en-US" sz="1600" dirty="0" smtClean="0"/>
              <a:t> &amp; Bayesian analysis</a:t>
            </a:r>
          </a:p>
          <a:p>
            <a:endParaRPr lang="en-US" sz="16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09223" y="5220295"/>
            <a:ext cx="8494888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Bayes Factor: P(H1)/P(H0 )=2×10</a:t>
            </a:r>
            <a:r>
              <a:rPr lang="en-US" baseline="30000" dirty="0" smtClean="0"/>
              <a:t>-4</a:t>
            </a:r>
            <a:r>
              <a:rPr lang="en-US" dirty="0" smtClean="0"/>
              <a:t> strongly disfavors claim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omparison is independent of NME and  of physical mechanism which generates 0νββ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84" y="1233483"/>
            <a:ext cx="5188656" cy="356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67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Kornoukhov</a:t>
            </a:r>
            <a:r>
              <a:rPr lang="en-US" dirty="0" smtClean="0"/>
              <a:t> V. (ITEP&amp;INR RAS): GERDA Phase I results                 </a:t>
            </a:r>
            <a:r>
              <a:rPr lang="en-US" dirty="0" err="1" smtClean="0"/>
              <a:t>Protvino</a:t>
            </a:r>
            <a:r>
              <a:rPr lang="en-US" dirty="0" smtClean="0"/>
              <a:t>, November 6th,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r="1009"/>
          <a:stretch>
            <a:fillRect/>
          </a:stretch>
        </p:blipFill>
        <p:spPr bwMode="auto">
          <a:xfrm>
            <a:off x="1181205" y="1354967"/>
            <a:ext cx="7032950" cy="525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20"/>
          <p:cNvSpPr txBox="1"/>
          <p:nvPr/>
        </p:nvSpPr>
        <p:spPr>
          <a:xfrm>
            <a:off x="2726128" y="1117589"/>
            <a:ext cx="5000625" cy="33855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ea typeface="+mn-ea"/>
                <a:cs typeface="+mn-cs"/>
              </a:rPr>
              <a:t>clean room with </a:t>
            </a:r>
            <a:r>
              <a:rPr lang="en-US" sz="1600" b="1" dirty="0" smtClean="0">
                <a:ea typeface="+mn-ea"/>
                <a:cs typeface="+mn-cs"/>
              </a:rPr>
              <a:t>lock and glove box for detector handling</a:t>
            </a:r>
            <a:endParaRPr lang="de-DE" sz="1600" b="1" dirty="0">
              <a:ea typeface="+mn-ea"/>
              <a:cs typeface="+mn-cs"/>
            </a:endParaRPr>
          </a:p>
        </p:txBody>
      </p:sp>
      <p:sp>
        <p:nvSpPr>
          <p:cNvPr id="6" name="Textfeld 21"/>
          <p:cNvSpPr txBox="1"/>
          <p:nvPr/>
        </p:nvSpPr>
        <p:spPr>
          <a:xfrm>
            <a:off x="609600" y="3529013"/>
            <a:ext cx="1565275" cy="3381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ea typeface="+mn-ea"/>
                <a:cs typeface="+mn-cs"/>
              </a:rPr>
              <a:t>control rooms</a:t>
            </a:r>
            <a:endParaRPr lang="de-DE" sz="1600" b="1" dirty="0">
              <a:ea typeface="+mn-ea"/>
              <a:cs typeface="+mn-cs"/>
            </a:endParaRPr>
          </a:p>
        </p:txBody>
      </p:sp>
      <p:sp>
        <p:nvSpPr>
          <p:cNvPr id="7" name="Textfeld 22"/>
          <p:cNvSpPr txBox="1"/>
          <p:nvPr/>
        </p:nvSpPr>
        <p:spPr>
          <a:xfrm>
            <a:off x="650875" y="4876800"/>
            <a:ext cx="1622425" cy="584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ea typeface="+mn-ea"/>
                <a:cs typeface="+mn-cs"/>
              </a:rPr>
              <a:t>water plant &amp;</a:t>
            </a:r>
          </a:p>
          <a:p>
            <a:pPr>
              <a:defRPr/>
            </a:pPr>
            <a:r>
              <a:rPr lang="en-US" sz="1600" b="1" dirty="0">
                <a:ea typeface="+mn-ea"/>
                <a:cs typeface="+mn-cs"/>
              </a:rPr>
              <a:t>radon monitor</a:t>
            </a:r>
            <a:endParaRPr lang="de-DE" sz="1600" b="1" dirty="0">
              <a:ea typeface="+mn-ea"/>
              <a:cs typeface="+mn-cs"/>
            </a:endParaRPr>
          </a:p>
        </p:txBody>
      </p:sp>
      <p:sp>
        <p:nvSpPr>
          <p:cNvPr id="8" name="Textfeld 23"/>
          <p:cNvSpPr txBox="1"/>
          <p:nvPr/>
        </p:nvSpPr>
        <p:spPr>
          <a:xfrm>
            <a:off x="5527675" y="5486400"/>
            <a:ext cx="2754313" cy="584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/>
              <a:t>water tank, Ø10m,</a:t>
            </a:r>
          </a:p>
          <a:p>
            <a:pPr eaLnBrk="1" hangingPunct="1"/>
            <a:r>
              <a:rPr lang="en-US" sz="1600" b="1"/>
              <a:t>part of muon-veto detector</a:t>
            </a:r>
            <a:endParaRPr lang="de-DE" sz="1600" b="1"/>
          </a:p>
        </p:txBody>
      </p:sp>
      <p:sp>
        <p:nvSpPr>
          <p:cNvPr id="9" name="Textfeld 24"/>
          <p:cNvSpPr txBox="1"/>
          <p:nvPr/>
        </p:nvSpPr>
        <p:spPr>
          <a:xfrm>
            <a:off x="6289675" y="2590800"/>
            <a:ext cx="1727200" cy="8302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 dirty="0"/>
              <a:t> cryostat, Ø4m, </a:t>
            </a:r>
          </a:p>
          <a:p>
            <a:pPr algn="ctr" eaLnBrk="1" hangingPunct="1"/>
            <a:r>
              <a:rPr lang="en-US" sz="1600" b="1" dirty="0"/>
              <a:t>with internal</a:t>
            </a:r>
          </a:p>
          <a:p>
            <a:pPr algn="ctr" eaLnBrk="1" hangingPunct="1"/>
            <a:r>
              <a:rPr lang="en-US" sz="1600" b="1" dirty="0"/>
              <a:t>Cu shield</a:t>
            </a:r>
            <a:endParaRPr lang="de-DE" sz="1600" b="1" dirty="0"/>
          </a:p>
        </p:txBody>
      </p:sp>
      <p:sp>
        <p:nvSpPr>
          <p:cNvPr id="10" name="Textfeld 25"/>
          <p:cNvSpPr txBox="1"/>
          <p:nvPr/>
        </p:nvSpPr>
        <p:spPr>
          <a:xfrm>
            <a:off x="658813" y="2057400"/>
            <a:ext cx="1973262" cy="584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err="1">
                <a:ea typeface="+mn-ea"/>
                <a:cs typeface="+mn-cs"/>
              </a:rPr>
              <a:t>muon</a:t>
            </a:r>
            <a:r>
              <a:rPr lang="en-US" sz="1600" b="1" dirty="0">
                <a:ea typeface="+mn-ea"/>
                <a:cs typeface="+mn-cs"/>
              </a:rPr>
              <a:t> &amp; cryogenic</a:t>
            </a:r>
          </a:p>
          <a:p>
            <a:pPr>
              <a:defRPr/>
            </a:pPr>
            <a:r>
              <a:rPr lang="en-US" sz="1600" b="1" dirty="0">
                <a:ea typeface="+mn-ea"/>
                <a:cs typeface="+mn-cs"/>
              </a:rPr>
              <a:t>infrastructure</a:t>
            </a:r>
            <a:endParaRPr lang="de-DE" sz="1600" b="1" dirty="0">
              <a:ea typeface="+mn-ea"/>
              <a:cs typeface="+mn-cs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552099" y="3789997"/>
            <a:ext cx="1889125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 dirty="0" err="1"/>
              <a:t>Ge</a:t>
            </a:r>
            <a:r>
              <a:rPr lang="en-US" sz="1600" b="1" dirty="0"/>
              <a:t>-detector array</a:t>
            </a:r>
          </a:p>
          <a:p>
            <a:pPr eaLnBrk="1" hangingPunct="1"/>
            <a:r>
              <a:rPr lang="en-US" sz="1600" b="1" dirty="0"/>
              <a:t>(enriched in </a:t>
            </a:r>
            <a:r>
              <a:rPr lang="en-US" sz="1600" b="1" baseline="30000" dirty="0"/>
              <a:t>76</a:t>
            </a:r>
            <a:r>
              <a:rPr lang="en-US" sz="1600" b="1" dirty="0"/>
              <a:t>Ge)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4846835" y="842948"/>
            <a:ext cx="1647916" cy="338554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sym typeface="Symbol" charset="0"/>
              </a:rPr>
              <a:t>   plastic </a:t>
            </a:r>
            <a:r>
              <a:rPr lang="en-US" sz="1600" b="1" dirty="0">
                <a:solidFill>
                  <a:srgbClr val="0070C0"/>
                </a:solidFill>
                <a:sym typeface="Symbol" charset="0"/>
              </a:rPr>
              <a:t>-veto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6908" y="205494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Artists view of the GERDA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detector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29780" y="747890"/>
            <a:ext cx="2335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</a:rPr>
              <a:t>Eur. Phys. J. C (2013) 73:2330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26441" y="4759682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LAr</a:t>
            </a:r>
            <a:r>
              <a:rPr lang="en-US" b="1" dirty="0" smtClean="0">
                <a:solidFill>
                  <a:schemeClr val="bg1"/>
                </a:solidFill>
              </a:rPr>
              <a:t>: 64 m</a:t>
            </a:r>
            <a:r>
              <a:rPr lang="en-US" b="1" baseline="30000" dirty="0" smtClean="0">
                <a:solidFill>
                  <a:schemeClr val="bg1"/>
                </a:solidFill>
              </a:rPr>
              <a:t>3</a:t>
            </a:r>
            <a:endParaRPr lang="ru-RU" b="1" baseline="300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90044" y="855979"/>
            <a:ext cx="1444838" cy="261610"/>
          </a:xfrm>
          <a:prstGeom prst="rect">
            <a:avLst/>
          </a:prstGeom>
          <a:noFill/>
          <a:ln w="19050">
            <a:solidFill>
              <a:srgbClr val="3F80C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496661" y="2836288"/>
            <a:ext cx="1344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64 PMT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Cherenkov veto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635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Kornoukhov</a:t>
            </a:r>
            <a:r>
              <a:rPr lang="en-US" dirty="0"/>
              <a:t> V. (ITEP&amp;INR RAS): GERDA Phase I results                 </a:t>
            </a:r>
            <a:r>
              <a:rPr lang="en-US" dirty="0" err="1"/>
              <a:t>Protvino</a:t>
            </a:r>
            <a:r>
              <a:rPr lang="en-US" dirty="0"/>
              <a:t>, November 6th, 2013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945" y="4451350"/>
            <a:ext cx="2146300" cy="1778000"/>
          </a:xfrm>
          <a:prstGeom prst="rect">
            <a:avLst/>
          </a:prstGeom>
        </p:spPr>
      </p:pic>
      <p:pic>
        <p:nvPicPr>
          <p:cNvPr id="6" name="Picture 5" descr="Gran-Sass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10" y="2243666"/>
            <a:ext cx="6144364" cy="39694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6908" y="205494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Water Cherenkov detector and plastic scintillator </a:t>
            </a:r>
            <a:r>
              <a:rPr lang="en-US" sz="2400" b="1" dirty="0" err="1" smtClean="0">
                <a:solidFill>
                  <a:srgbClr val="FF0000"/>
                </a:solidFill>
              </a:rPr>
              <a:t>muon</a:t>
            </a:r>
            <a:r>
              <a:rPr lang="en-US" sz="2400" b="1" dirty="0" smtClean="0">
                <a:solidFill>
                  <a:srgbClr val="FF0000"/>
                </a:solidFill>
              </a:rPr>
              <a:t> veto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stCxn id="4" idx="1"/>
          </p:cNvCxnSpPr>
          <p:nvPr/>
        </p:nvCxnSpPr>
        <p:spPr>
          <a:xfrm flipH="1">
            <a:off x="3987800" y="5340350"/>
            <a:ext cx="3371145" cy="2476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43" y="1001183"/>
            <a:ext cx="2855912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29780" y="747890"/>
            <a:ext cx="2326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Eur. Phys. J. C (2013) 73:2330</a:t>
            </a:r>
          </a:p>
          <a:p>
            <a:r>
              <a:rPr lang="en-US" sz="1400" dirty="0">
                <a:hlinkClick r:id="rId5"/>
              </a:rPr>
              <a:t>arXiv:1212.4067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459471" y="3251021"/>
            <a:ext cx="16968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64 </a:t>
            </a:r>
            <a:r>
              <a:rPr lang="en-US" b="1" dirty="0" smtClean="0">
                <a:solidFill>
                  <a:srgbClr val="FF0000"/>
                </a:solidFill>
              </a:rPr>
              <a:t>PMT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Overall </a:t>
            </a:r>
            <a:r>
              <a:rPr lang="en-US" b="1" dirty="0" err="1" smtClean="0">
                <a:solidFill>
                  <a:srgbClr val="FF0000"/>
                </a:solidFill>
              </a:rPr>
              <a:t>muon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reject efficiency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sym typeface="Symbol"/>
              </a:rPr>
              <a:t> = 0,991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53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3214688" y="1285875"/>
            <a:ext cx="30718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u="sng" dirty="0">
                <a:solidFill>
                  <a:srgbClr val="FF0000"/>
                </a:solidFill>
                <a:latin typeface="+mn-lt"/>
                <a:ea typeface="+mn-ea"/>
              </a:rPr>
              <a:t>8 </a:t>
            </a:r>
            <a:r>
              <a:rPr lang="en-US" sz="2000" u="sng" dirty="0" smtClean="0">
                <a:solidFill>
                  <a:srgbClr val="FF0000"/>
                </a:solidFill>
                <a:latin typeface="+mn-lt"/>
                <a:ea typeface="+mn-ea"/>
              </a:rPr>
              <a:t>diodes </a:t>
            </a:r>
            <a:r>
              <a:rPr lang="en-US" sz="2000" u="sng" dirty="0">
                <a:solidFill>
                  <a:srgbClr val="FF0000"/>
                </a:solidFill>
                <a:latin typeface="+mn-lt"/>
                <a:ea typeface="+mn-ea"/>
              </a:rPr>
              <a:t>(from </a:t>
            </a:r>
            <a:r>
              <a:rPr lang="en-US" sz="2000" u="sng" dirty="0" err="1">
                <a:solidFill>
                  <a:srgbClr val="FF0000"/>
                </a:solidFill>
                <a:latin typeface="+mn-lt"/>
                <a:ea typeface="+mn-ea"/>
              </a:rPr>
              <a:t>HdM</a:t>
            </a:r>
            <a:r>
              <a:rPr lang="en-US" sz="2000" u="sng" dirty="0">
                <a:solidFill>
                  <a:srgbClr val="FF0000"/>
                </a:solidFill>
                <a:latin typeface="+mn-lt"/>
                <a:ea typeface="+mn-ea"/>
              </a:rPr>
              <a:t>, IGEX)</a:t>
            </a:r>
            <a:r>
              <a:rPr lang="en-US" sz="2000" u="sng" dirty="0" smtClean="0">
                <a:solidFill>
                  <a:srgbClr val="000000"/>
                </a:solidFill>
                <a:latin typeface="+mn-lt"/>
                <a:ea typeface="+mn-ea"/>
              </a:rPr>
              <a:t>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+mn-lt"/>
                <a:ea typeface="+mn-ea"/>
              </a:rPr>
              <a:t>Enriched </a:t>
            </a:r>
            <a:r>
              <a:rPr lang="en-US" dirty="0">
                <a:solidFill>
                  <a:srgbClr val="000000"/>
                </a:solidFill>
                <a:latin typeface="+mn-lt"/>
                <a:ea typeface="+mn-ea"/>
              </a:rPr>
              <a:t>86% in </a:t>
            </a:r>
            <a:r>
              <a:rPr lang="en-US" baseline="30000" dirty="0" smtClean="0">
                <a:solidFill>
                  <a:srgbClr val="000000"/>
                </a:solidFill>
                <a:latin typeface="+mn-lt"/>
                <a:ea typeface="+mn-ea"/>
              </a:rPr>
              <a:t>76</a:t>
            </a:r>
            <a:r>
              <a:rPr lang="en-US" dirty="0" smtClean="0">
                <a:solidFill>
                  <a:srgbClr val="000000"/>
                </a:solidFill>
                <a:latin typeface="+mn-lt"/>
                <a:ea typeface="+mn-ea"/>
              </a:rPr>
              <a:t>Ge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+mn-lt"/>
                <a:ea typeface="+mn-ea"/>
              </a:rPr>
              <a:t>Total </a:t>
            </a:r>
            <a:r>
              <a:rPr lang="en-US" dirty="0">
                <a:solidFill>
                  <a:srgbClr val="000000"/>
                </a:solidFill>
                <a:latin typeface="+mn-lt"/>
                <a:ea typeface="+mn-ea"/>
              </a:rPr>
              <a:t>mass 17.66 kg </a:t>
            </a:r>
          </a:p>
        </p:txBody>
      </p:sp>
      <p:pic>
        <p:nvPicPr>
          <p:cNvPr id="5" name="Picture 1" descr="D:\My Pictures\GERDA\Enriched_crystal\ANGIV\P101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/>
          <a:stretch>
            <a:fillRect/>
          </a:stretch>
        </p:blipFill>
        <p:spPr bwMode="auto">
          <a:xfrm>
            <a:off x="214313" y="1328738"/>
            <a:ext cx="28543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6300788" y="4984750"/>
            <a:ext cx="28432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6688" lvl="1" indent="-166688">
              <a:buFont typeface="Arial" charset="0"/>
              <a:buNone/>
            </a:pPr>
            <a:r>
              <a:rPr lang="en-US" sz="2000" u="sng" dirty="0">
                <a:solidFill>
                  <a:srgbClr val="0070C0"/>
                </a:solidFill>
                <a:latin typeface="Calibri" charset="0"/>
              </a:rPr>
              <a:t>6 diodes from Genius-TF</a:t>
            </a:r>
            <a:r>
              <a:rPr lang="en-US" sz="2000" u="sng" dirty="0">
                <a:solidFill>
                  <a:srgbClr val="000000"/>
                </a:solidFill>
                <a:latin typeface="Calibri" charset="0"/>
              </a:rPr>
              <a:t>:</a:t>
            </a:r>
          </a:p>
          <a:p>
            <a:pPr marL="166688" lvl="1" indent="-166688">
              <a:buClr>
                <a:schemeClr val="tx1"/>
              </a:buClr>
              <a:buFont typeface="Calibri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2000" baseline="30000" dirty="0" err="1">
                <a:solidFill>
                  <a:srgbClr val="000000"/>
                </a:solidFill>
                <a:latin typeface="Calibri" charset="0"/>
              </a:rPr>
              <a:t>nat</a:t>
            </a:r>
            <a:r>
              <a:rPr lang="en-US" sz="2000" dirty="0" err="1">
                <a:solidFill>
                  <a:srgbClr val="000000"/>
                </a:solidFill>
                <a:latin typeface="Calibri" charset="0"/>
              </a:rPr>
              <a:t>Ge</a:t>
            </a:r>
            <a:endParaRPr lang="en-US" sz="2000" dirty="0">
              <a:solidFill>
                <a:srgbClr val="000000"/>
              </a:solidFill>
              <a:latin typeface="Calibri" charset="0"/>
            </a:endParaRPr>
          </a:p>
          <a:p>
            <a:pPr marL="166688" lvl="1" indent="-166688">
              <a:buClr>
                <a:schemeClr val="tx1"/>
              </a:buClr>
              <a:buFont typeface="Calibri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 Total mass: 15.60 kg </a:t>
            </a:r>
          </a:p>
        </p:txBody>
      </p:sp>
      <p:pic>
        <p:nvPicPr>
          <p:cNvPr id="7" name="Picture 3" descr="D:\My Pictures\GERDA\summer2008\gdl_photos\aq 2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2500313"/>
            <a:ext cx="2860675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:\My Pictures\GERDA\summer2008\gdl_photos\aq 2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16711" r="9804"/>
          <a:stretch>
            <a:fillRect/>
          </a:stretch>
        </p:blipFill>
        <p:spPr bwMode="auto">
          <a:xfrm>
            <a:off x="6357938" y="1270352"/>
            <a:ext cx="2500312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69056" y="3289043"/>
            <a:ext cx="3214688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endParaRPr lang="en-US" sz="2000" dirty="0">
              <a:solidFill>
                <a:srgbClr val="000000"/>
              </a:solidFill>
              <a:latin typeface="Calibri" charset="0"/>
            </a:endParaRPr>
          </a:p>
          <a:p>
            <a:pPr marL="342900" indent="-342900">
              <a:spcAft>
                <a:spcPts val="600"/>
              </a:spcAft>
              <a:buFontTx/>
              <a:buChar char="•"/>
            </a:pPr>
            <a:r>
              <a:rPr lang="en-US" sz="2000" dirty="0" err="1" smtClean="0">
                <a:solidFill>
                  <a:srgbClr val="000000"/>
                </a:solidFill>
                <a:latin typeface="Calibri" charset="0"/>
              </a:rPr>
              <a:t>HdM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 &amp; IGEX 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diodes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reprocessed at Canberra, Olen</a:t>
            </a:r>
          </a:p>
          <a:p>
            <a:pPr marL="342900" indent="-342900">
              <a:spcAft>
                <a:spcPts val="600"/>
              </a:spcAft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Long 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term stability </a:t>
            </a:r>
            <a:br>
              <a:rPr lang="en-US" sz="2000" dirty="0">
                <a:solidFill>
                  <a:srgbClr val="000000"/>
                </a:solidFill>
                <a:latin typeface="Calibri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in </a:t>
            </a:r>
            <a:r>
              <a:rPr lang="en-US" sz="2000" dirty="0" err="1" smtClean="0">
                <a:solidFill>
                  <a:srgbClr val="000000"/>
                </a:solidFill>
                <a:latin typeface="Calibri" charset="0"/>
              </a:rPr>
              <a:t>LAr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 w/o passivation layer</a:t>
            </a:r>
            <a:endParaRPr lang="en-US" sz="2000" dirty="0">
              <a:solidFill>
                <a:srgbClr val="000000"/>
              </a:solidFill>
              <a:latin typeface="Calibri" charset="0"/>
            </a:endParaRPr>
          </a:p>
          <a:p>
            <a:pPr marL="342900" indent="-342900">
              <a:spcAft>
                <a:spcPts val="60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Energy resolution in </a:t>
            </a:r>
            <a:r>
              <a:rPr lang="en-US" sz="2000" dirty="0" err="1">
                <a:solidFill>
                  <a:srgbClr val="000000"/>
                </a:solidFill>
                <a:latin typeface="Calibri" charset="0"/>
              </a:rPr>
              <a:t>LAr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:</a:t>
            </a:r>
            <a:br>
              <a:rPr lang="en-US" sz="2000" dirty="0">
                <a:solidFill>
                  <a:srgbClr val="000000"/>
                </a:solidFill>
                <a:latin typeface="Calibri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~2.5 </a:t>
            </a:r>
            <a:r>
              <a:rPr lang="en-US" sz="2000" dirty="0" err="1">
                <a:solidFill>
                  <a:srgbClr val="000000"/>
                </a:solidFill>
                <a:latin typeface="Calibri" charset="0"/>
              </a:rPr>
              <a:t>keV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 (FWHM) @1.3 MeV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7457" y="115184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Phase </a:t>
            </a:r>
            <a:r>
              <a:rPr lang="en-US" sz="2400" b="1" dirty="0" smtClean="0">
                <a:solidFill>
                  <a:srgbClr val="FF0000"/>
                </a:solidFill>
              </a:rPr>
              <a:t>I </a:t>
            </a:r>
            <a:r>
              <a:rPr lang="en-US" sz="2400" b="1" dirty="0">
                <a:solidFill>
                  <a:srgbClr val="FF0000"/>
                </a:solidFill>
              </a:rPr>
              <a:t>detectors</a:t>
            </a:r>
            <a:r>
              <a:rPr lang="en-US" sz="2400" b="1" dirty="0" smtClean="0">
                <a:solidFill>
                  <a:srgbClr val="FF0000"/>
                </a:solidFill>
              </a:rPr>
              <a:t>: semi-coaxial detectors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29780" y="747890"/>
            <a:ext cx="2326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Eur. Phys. J. C (2013) 73:2330</a:t>
            </a:r>
          </a:p>
          <a:p>
            <a:r>
              <a:rPr lang="en-US" sz="1400" dirty="0">
                <a:hlinkClick r:id="rId5"/>
              </a:rPr>
              <a:t>arXiv:1212.4067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72467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092200"/>
            <a:ext cx="8394700" cy="553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5499100" y="3030538"/>
            <a:ext cx="2306638" cy="26273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 flipV="1">
            <a:off x="1333500" y="2457450"/>
            <a:ext cx="4165600" cy="31337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1398588" y="2522538"/>
            <a:ext cx="3759200" cy="31353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5148263" y="5656263"/>
            <a:ext cx="319087" cy="668337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" name="Group 26"/>
          <p:cNvGrpSpPr>
            <a:grpSpLocks/>
          </p:cNvGrpSpPr>
          <p:nvPr/>
        </p:nvGrpSpPr>
        <p:grpSpPr bwMode="auto">
          <a:xfrm>
            <a:off x="4424363" y="3559176"/>
            <a:ext cx="1947863" cy="2179638"/>
            <a:chOff x="2679" y="2107"/>
            <a:chExt cx="1227" cy="1373"/>
          </a:xfrm>
        </p:grpSpPr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3304" y="3315"/>
              <a:ext cx="146" cy="165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5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9" y="2107"/>
              <a:ext cx="1227" cy="8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27"/>
          <p:cNvGrpSpPr>
            <a:grpSpLocks/>
          </p:cNvGrpSpPr>
          <p:nvPr/>
        </p:nvGrpSpPr>
        <p:grpSpPr bwMode="auto">
          <a:xfrm>
            <a:off x="915511" y="1524270"/>
            <a:ext cx="3141663" cy="1333500"/>
            <a:chOff x="536" y="669"/>
            <a:chExt cx="1979" cy="840"/>
          </a:xfrm>
        </p:grpSpPr>
        <p:sp>
          <p:nvSpPr>
            <p:cNvPr id="17" name="AutoShape 17"/>
            <p:cNvSpPr>
              <a:spLocks noChangeArrowheads="1"/>
            </p:cNvSpPr>
            <p:nvPr/>
          </p:nvSpPr>
          <p:spPr bwMode="auto">
            <a:xfrm>
              <a:off x="676" y="1344"/>
              <a:ext cx="146" cy="165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8" name="Picture 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" y="669"/>
              <a:ext cx="1979" cy="6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32"/>
          <p:cNvGrpSpPr>
            <a:grpSpLocks/>
          </p:cNvGrpSpPr>
          <p:nvPr/>
        </p:nvGrpSpPr>
        <p:grpSpPr bwMode="auto">
          <a:xfrm>
            <a:off x="337344" y="2725738"/>
            <a:ext cx="3414712" cy="1465263"/>
            <a:chOff x="3483" y="533"/>
            <a:chExt cx="2151" cy="923"/>
          </a:xfrm>
        </p:grpSpPr>
        <p:pic>
          <p:nvPicPr>
            <p:cNvPr id="20" name="Picture 30" descr="IMG_247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" y="578"/>
              <a:ext cx="1143" cy="8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31"/>
            <p:cNvSpPr>
              <a:spLocks noChangeArrowheads="1"/>
            </p:cNvSpPr>
            <p:nvPr/>
          </p:nvSpPr>
          <p:spPr bwMode="auto">
            <a:xfrm>
              <a:off x="4559" y="533"/>
              <a:ext cx="1075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 dirty="0">
                  <a:solidFill>
                    <a:schemeClr val="bg1"/>
                  </a:solidFill>
                </a:rPr>
                <a:t>Transports in shielded container, storage underground</a:t>
              </a:r>
              <a:endParaRPr lang="en-US" sz="1800" dirty="0">
                <a:solidFill>
                  <a:schemeClr val="bg1"/>
                </a:solidFill>
                <a:cs typeface="Times New Roman" charset="0"/>
              </a:endParaRPr>
            </a:p>
          </p:txBody>
        </p:sp>
      </p:grpSp>
      <p:grpSp>
        <p:nvGrpSpPr>
          <p:cNvPr id="22" name="Group 36"/>
          <p:cNvGrpSpPr>
            <a:grpSpLocks/>
          </p:cNvGrpSpPr>
          <p:nvPr/>
        </p:nvGrpSpPr>
        <p:grpSpPr bwMode="auto">
          <a:xfrm>
            <a:off x="5007928" y="3540918"/>
            <a:ext cx="3722687" cy="3127375"/>
            <a:chOff x="3415" y="2156"/>
            <a:chExt cx="2345" cy="1970"/>
          </a:xfrm>
        </p:grpSpPr>
        <p:sp>
          <p:nvSpPr>
            <p:cNvPr id="23" name="AutoShape 16"/>
            <p:cNvSpPr>
              <a:spLocks noChangeArrowheads="1"/>
            </p:cNvSpPr>
            <p:nvPr/>
          </p:nvSpPr>
          <p:spPr bwMode="auto">
            <a:xfrm>
              <a:off x="3415" y="3885"/>
              <a:ext cx="160" cy="165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" name="Picture 3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6" y="2156"/>
              <a:ext cx="954" cy="19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3753" y="3414"/>
              <a:ext cx="1530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solidFill>
                    <a:schemeClr val="bg1"/>
                  </a:solidFill>
                  <a:sym typeface="Wingdings" charset="0"/>
                </a:rPr>
                <a:t> 5 working </a:t>
              </a:r>
              <a:r>
                <a:rPr lang="en-GB" dirty="0" err="1">
                  <a:solidFill>
                    <a:schemeClr val="bg1"/>
                  </a:solidFill>
                  <a:sym typeface="Wingdings" charset="0"/>
                </a:rPr>
                <a:t>HP</a:t>
              </a:r>
              <a:r>
                <a:rPr lang="en-GB" baseline="30000" dirty="0" err="1">
                  <a:solidFill>
                    <a:schemeClr val="bg1"/>
                  </a:solidFill>
                  <a:sym typeface="Wingdings" charset="0"/>
                </a:rPr>
                <a:t>enr</a:t>
              </a:r>
              <a:r>
                <a:rPr lang="en-GB" dirty="0" err="1">
                  <a:solidFill>
                    <a:schemeClr val="bg1"/>
                  </a:solidFill>
                  <a:sym typeface="Wingdings" charset="0"/>
                </a:rPr>
                <a:t>Ge</a:t>
              </a:r>
              <a:r>
                <a:rPr lang="en-GB" dirty="0">
                  <a:solidFill>
                    <a:schemeClr val="bg1"/>
                  </a:solidFill>
                  <a:sym typeface="Wingdings" charset="0"/>
                </a:rPr>
                <a:t> detectors mounted in </a:t>
              </a:r>
              <a:r>
                <a:rPr lang="en-GB" dirty="0" smtClean="0">
                  <a:solidFill>
                    <a:schemeClr val="bg1"/>
                  </a:solidFill>
                  <a:sym typeface="Wingdings" charset="0"/>
                </a:rPr>
                <a:t>GERDA, LNGS</a:t>
              </a:r>
              <a:endParaRPr lang="en-US" dirty="0">
                <a:solidFill>
                  <a:schemeClr val="bg1"/>
                </a:solidFill>
                <a:sym typeface="Wingdings" charset="0"/>
              </a:endParaRPr>
            </a:p>
          </p:txBody>
        </p:sp>
      </p:grpSp>
      <p:pic>
        <p:nvPicPr>
          <p:cNvPr id="26" name="Picture 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290" y="5295900"/>
            <a:ext cx="1777072" cy="1604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56908" y="205494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Production of </a:t>
            </a:r>
            <a:r>
              <a:rPr lang="en-US" sz="2400" b="1" baseline="30000" dirty="0" err="1">
                <a:solidFill>
                  <a:srgbClr val="FF0000"/>
                </a:solidFill>
                <a:latin typeface="Arial" charset="0"/>
                <a:cs typeface="Arial" charset="0"/>
              </a:rPr>
              <a:t>enr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Ge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Phase II detectors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8" name="Picture 1032" descr="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442" y="2021892"/>
            <a:ext cx="2037440" cy="145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7875" y="1471348"/>
            <a:ext cx="1270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Canberra, Oak Ridge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14249" y="4583741"/>
            <a:ext cx="1470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PPM Pure Metals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44778" y="2037132"/>
            <a:ext cx="460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ECP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57174" y="5581808"/>
            <a:ext cx="1114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Canberra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 Olen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960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Kornoukhov V. (ITEP&amp;INR RAS): GERDA Phase I results                 Protvino, November 6th,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30" y="2745894"/>
            <a:ext cx="4939280" cy="2382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37" y="3925912"/>
            <a:ext cx="3753186" cy="15012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2106" y="4260092"/>
            <a:ext cx="371642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Energy resolution of coax detectors at 2039 </a:t>
            </a:r>
            <a:r>
              <a:rPr lang="en-US" sz="1400" dirty="0" err="1" smtClean="0">
                <a:solidFill>
                  <a:prstClr val="black"/>
                </a:solidFill>
              </a:rPr>
              <a:t>keV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37" y="2836457"/>
            <a:ext cx="3625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Peak position stability of 2614.5 </a:t>
            </a:r>
            <a:r>
              <a:rPr lang="en-US" sz="1400" dirty="0" err="1">
                <a:solidFill>
                  <a:prstClr val="black"/>
                </a:solidFill>
              </a:rPr>
              <a:t>keV</a:t>
            </a:r>
            <a:r>
              <a:rPr lang="en-US" sz="1400" dirty="0">
                <a:solidFill>
                  <a:prstClr val="black"/>
                </a:solidFill>
              </a:rPr>
              <a:t> calibration line:  coax: 1.5 </a:t>
            </a:r>
            <a:r>
              <a:rPr lang="en-US" sz="1400" dirty="0" err="1">
                <a:solidFill>
                  <a:prstClr val="black"/>
                </a:solidFill>
              </a:rPr>
              <a:t>keV</a:t>
            </a:r>
            <a:r>
              <a:rPr lang="en-US" sz="1400" dirty="0">
                <a:solidFill>
                  <a:prstClr val="black"/>
                </a:solidFill>
              </a:rPr>
              <a:t> /  </a:t>
            </a:r>
            <a:r>
              <a:rPr lang="en-US" sz="1400" dirty="0" err="1">
                <a:solidFill>
                  <a:prstClr val="black"/>
                </a:solidFill>
              </a:rPr>
              <a:t>BEGe</a:t>
            </a:r>
            <a:r>
              <a:rPr lang="en-US" sz="1400" dirty="0">
                <a:solidFill>
                  <a:prstClr val="black"/>
                </a:solidFill>
              </a:rPr>
              <a:t>: 1.0 </a:t>
            </a:r>
            <a:r>
              <a:rPr lang="en-US" sz="1400" dirty="0" err="1">
                <a:solidFill>
                  <a:prstClr val="black"/>
                </a:solidFill>
              </a:rPr>
              <a:t>keV</a:t>
            </a:r>
            <a:r>
              <a:rPr lang="en-US" sz="1400" dirty="0">
                <a:solidFill>
                  <a:prstClr val="black"/>
                </a:solidFill>
              </a:rPr>
              <a:t> (FWHM)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6908" y="177272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Energy calibration &amp; data processing of </a:t>
            </a:r>
            <a:r>
              <a:rPr lang="en-US" sz="2400" b="1" dirty="0" err="1" smtClean="0">
                <a:solidFill>
                  <a:srgbClr val="FF0000"/>
                </a:solidFill>
              </a:rPr>
              <a:t>HPGe</a:t>
            </a:r>
            <a:r>
              <a:rPr lang="en-US" sz="2400" b="1" dirty="0" smtClean="0">
                <a:solidFill>
                  <a:srgbClr val="FF0000"/>
                </a:solidFill>
              </a:rPr>
              <a:t> detectors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65455" y="2407341"/>
            <a:ext cx="1673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prstClr val="black"/>
                </a:solidFill>
              </a:rPr>
              <a:t>Summing all runs:</a:t>
            </a:r>
            <a:endParaRPr lang="en-US" sz="1600" u="sng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65455" y="3575121"/>
            <a:ext cx="1544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hlinkClick r:id="rId4"/>
              </a:rPr>
              <a:t>arXiv:1306.5084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7823" y="1135380"/>
            <a:ext cx="8144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weekly calibrated spectra with 228Th sources and </a:t>
            </a:r>
            <a:r>
              <a:rPr lang="en-US" b="1" dirty="0" err="1">
                <a:solidFill>
                  <a:srgbClr val="0070C0"/>
                </a:solidFill>
              </a:rPr>
              <a:t>pulser</a:t>
            </a:r>
            <a:r>
              <a:rPr lang="en-US" b="1" dirty="0">
                <a:solidFill>
                  <a:srgbClr val="0070C0"/>
                </a:solidFill>
              </a:rPr>
              <a:t> with 0.05 Hz </a:t>
            </a:r>
            <a:r>
              <a:rPr lang="en-US" b="1" dirty="0" smtClean="0">
                <a:solidFill>
                  <a:srgbClr val="0070C0"/>
                </a:solidFill>
              </a:rPr>
              <a:t>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data useful for monitoring of </a:t>
            </a:r>
            <a:r>
              <a:rPr lang="en-US" b="1" u="sng" dirty="0">
                <a:solidFill>
                  <a:srgbClr val="0070C0"/>
                </a:solidFill>
              </a:rPr>
              <a:t>resolution</a:t>
            </a:r>
            <a:r>
              <a:rPr lang="en-US" b="1" dirty="0">
                <a:solidFill>
                  <a:srgbClr val="0070C0"/>
                </a:solidFill>
              </a:rPr>
              <a:t> and </a:t>
            </a:r>
            <a:r>
              <a:rPr lang="en-US" b="1" u="sng" dirty="0">
                <a:solidFill>
                  <a:srgbClr val="0070C0"/>
                </a:solidFill>
              </a:rPr>
              <a:t>stability</a:t>
            </a:r>
            <a:r>
              <a:rPr lang="en-US" b="1" dirty="0">
                <a:solidFill>
                  <a:srgbClr val="0070C0"/>
                </a:solidFill>
              </a:rPr>
              <a:t> over </a:t>
            </a:r>
            <a:r>
              <a:rPr lang="en-US" b="1" dirty="0" smtClean="0">
                <a:solidFill>
                  <a:srgbClr val="0070C0"/>
                </a:solidFill>
              </a:rPr>
              <a:t>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FWHM at </a:t>
            </a:r>
            <a:r>
              <a:rPr lang="en-US" b="1" dirty="0" smtClean="0">
                <a:solidFill>
                  <a:srgbClr val="0070C0"/>
                </a:solidFill>
              </a:rPr>
              <a:t>Q</a:t>
            </a:r>
            <a:r>
              <a:rPr lang="en-US" b="1" baseline="-25000" dirty="0" smtClean="0">
                <a:solidFill>
                  <a:srgbClr val="0070C0"/>
                </a:solidFill>
                <a:sym typeface="Symbol"/>
              </a:rPr>
              <a:t></a:t>
            </a:r>
            <a:r>
              <a:rPr lang="en-US" b="1" i="1" dirty="0" smtClean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is about 4.8 </a:t>
            </a:r>
            <a:r>
              <a:rPr lang="en-US" b="1" dirty="0" err="1">
                <a:solidFill>
                  <a:srgbClr val="0070C0"/>
                </a:solidFill>
              </a:rPr>
              <a:t>keV</a:t>
            </a:r>
            <a:r>
              <a:rPr lang="en-US" b="1" dirty="0">
                <a:solidFill>
                  <a:srgbClr val="0070C0"/>
                </a:solidFill>
              </a:rPr>
              <a:t> for </a:t>
            </a:r>
            <a:r>
              <a:rPr lang="en-US" b="1" dirty="0" err="1">
                <a:solidFill>
                  <a:srgbClr val="0070C0"/>
                </a:solidFill>
              </a:rPr>
              <a:t>Coaxials</a:t>
            </a:r>
            <a:r>
              <a:rPr lang="en-US" b="1" dirty="0">
                <a:solidFill>
                  <a:srgbClr val="0070C0"/>
                </a:solidFill>
              </a:rPr>
              <a:t> (0.23%) and 3.2 </a:t>
            </a:r>
            <a:r>
              <a:rPr lang="en-US" b="1" dirty="0" err="1">
                <a:solidFill>
                  <a:srgbClr val="0070C0"/>
                </a:solidFill>
              </a:rPr>
              <a:t>keV</a:t>
            </a:r>
            <a:r>
              <a:rPr lang="en-US" b="1" dirty="0">
                <a:solidFill>
                  <a:srgbClr val="0070C0"/>
                </a:solidFill>
              </a:rPr>
              <a:t> (0.16%) </a:t>
            </a:r>
            <a:r>
              <a:rPr lang="en-US" b="1" dirty="0" smtClean="0">
                <a:solidFill>
                  <a:srgbClr val="0070C0"/>
                </a:solidFill>
              </a:rPr>
              <a:t>for </a:t>
            </a:r>
            <a:r>
              <a:rPr lang="en-US" b="1" dirty="0" err="1" smtClean="0">
                <a:solidFill>
                  <a:srgbClr val="0070C0"/>
                </a:solidFill>
              </a:rPr>
              <a:t>BEGes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604" y="5448046"/>
            <a:ext cx="8114529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Data processing</a:t>
            </a:r>
            <a:r>
              <a:rPr lang="en-US" dirty="0">
                <a:solidFill>
                  <a:srgbClr val="FF0000"/>
                </a:solidFill>
              </a:rPr>
              <a:t>:</a:t>
            </a:r>
            <a:r>
              <a:rPr lang="en-US" dirty="0"/>
              <a:t> </a:t>
            </a:r>
            <a:r>
              <a:rPr lang="en-US" dirty="0" smtClean="0"/>
              <a:t>diode </a:t>
            </a:r>
            <a:r>
              <a:rPr lang="en-US" dirty="0" smtClean="0">
                <a:sym typeface="Symbol"/>
              </a:rPr>
              <a:t> </a:t>
            </a:r>
            <a:r>
              <a:rPr lang="en-US" dirty="0" smtClean="0"/>
              <a:t>amplifier </a:t>
            </a:r>
            <a:r>
              <a:rPr lang="en-US" dirty="0" smtClean="0">
                <a:sym typeface="Symbol"/>
              </a:rPr>
              <a:t> </a:t>
            </a:r>
            <a:r>
              <a:rPr lang="en-US" dirty="0" smtClean="0"/>
              <a:t>FADC </a:t>
            </a:r>
            <a:r>
              <a:rPr lang="en-US" dirty="0" smtClean="0">
                <a:sym typeface="Symbol"/>
              </a:rPr>
              <a:t> </a:t>
            </a:r>
            <a:r>
              <a:rPr lang="en-US" dirty="0" smtClean="0"/>
              <a:t>digital </a:t>
            </a:r>
            <a:r>
              <a:rPr lang="en-US" dirty="0"/>
              <a:t>filter </a:t>
            </a:r>
            <a:r>
              <a:rPr lang="en-US" dirty="0" smtClean="0">
                <a:sym typeface="Symbol"/>
              </a:rPr>
              <a:t> </a:t>
            </a:r>
            <a:r>
              <a:rPr lang="en-US" dirty="0" smtClean="0"/>
              <a:t>energy</a:t>
            </a:r>
            <a:r>
              <a:rPr lang="en-US" dirty="0"/>
              <a:t>, pulse shape</a:t>
            </a:r>
            <a:r>
              <a:rPr lang="en-US" dirty="0" smtClean="0"/>
              <a:t>,...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Data </a:t>
            </a:r>
            <a:r>
              <a:rPr lang="en-US" b="1" dirty="0">
                <a:solidFill>
                  <a:srgbClr val="FF0000"/>
                </a:solidFill>
              </a:rPr>
              <a:t>selection</a:t>
            </a:r>
            <a:r>
              <a:rPr lang="en-US" dirty="0">
                <a:solidFill>
                  <a:srgbClr val="FF0000"/>
                </a:solidFill>
              </a:rPr>
              <a:t>:</a:t>
            </a:r>
            <a:r>
              <a:rPr lang="en-US" dirty="0"/>
              <a:t> anti coincidence + quality cuts + pulse shape discrimination</a:t>
            </a:r>
          </a:p>
          <a:p>
            <a:r>
              <a:rPr lang="en-US" dirty="0"/>
              <a:t>(total fraction of accepted events = 65%)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894722" y="2238064"/>
            <a:ext cx="1531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err="1">
                <a:solidFill>
                  <a:srgbClr val="3F80CD"/>
                </a:solidFill>
              </a:rPr>
              <a:t>arXiv</a:t>
            </a:r>
            <a:r>
              <a:rPr lang="en-US" sz="1600" u="sng" dirty="0">
                <a:solidFill>
                  <a:srgbClr val="3F80CD"/>
                </a:solidFill>
              </a:rPr>
              <a:t> 1212.4067</a:t>
            </a:r>
            <a:endParaRPr lang="ru-RU" sz="1600" u="sng" dirty="0">
              <a:solidFill>
                <a:srgbClr val="3F80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6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Kornoukhov</a:t>
            </a:r>
            <a:r>
              <a:rPr lang="en-US" dirty="0" smtClean="0"/>
              <a:t> V. (ITEP&amp;INR RAS): GERDA Phase I results                 </a:t>
            </a:r>
            <a:r>
              <a:rPr lang="en-US" dirty="0" err="1" smtClean="0"/>
              <a:t>Protvino</a:t>
            </a:r>
            <a:r>
              <a:rPr lang="en-US" dirty="0" smtClean="0"/>
              <a:t>, November 6th,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DAA2-ACDE-8140-95D5-94FD652E1CB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76600"/>
            <a:ext cx="3962400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1160463"/>
            <a:ext cx="49466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87" y="1171222"/>
            <a:ext cx="3700992" cy="538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70425" y="2881313"/>
            <a:ext cx="3295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008000"/>
                </a:solidFill>
              </a:rPr>
              <a:t>T</a:t>
            </a:r>
            <a:r>
              <a:rPr lang="de-DE" baseline="30000" dirty="0" smtClean="0">
                <a:solidFill>
                  <a:srgbClr val="008000"/>
                </a:solidFill>
              </a:rPr>
              <a:t>2</a:t>
            </a:r>
            <a:r>
              <a:rPr lang="el-GR" baseline="30000" dirty="0" smtClean="0">
                <a:solidFill>
                  <a:srgbClr val="008000"/>
                </a:solidFill>
                <a:cs typeface="Times New Roman" charset="0"/>
              </a:rPr>
              <a:t>ν</a:t>
            </a:r>
            <a:r>
              <a:rPr lang="de-DE" baseline="-25000" dirty="0" smtClean="0">
                <a:solidFill>
                  <a:srgbClr val="008000"/>
                </a:solidFill>
              </a:rPr>
              <a:t>1</a:t>
            </a:r>
            <a:r>
              <a:rPr lang="de-DE" baseline="-25000" dirty="0">
                <a:solidFill>
                  <a:srgbClr val="008000"/>
                </a:solidFill>
              </a:rPr>
              <a:t>/</a:t>
            </a:r>
            <a:r>
              <a:rPr lang="de-DE" baseline="-25000" dirty="0" smtClean="0">
                <a:solidFill>
                  <a:srgbClr val="008000"/>
                </a:solidFill>
              </a:rPr>
              <a:t>2</a:t>
            </a:r>
            <a:r>
              <a:rPr lang="de-DE" dirty="0" smtClean="0">
                <a:solidFill>
                  <a:srgbClr val="008000"/>
                </a:solidFill>
              </a:rPr>
              <a:t>(</a:t>
            </a:r>
            <a:r>
              <a:rPr lang="de-DE" baseline="30000" dirty="0">
                <a:solidFill>
                  <a:srgbClr val="008000"/>
                </a:solidFill>
              </a:rPr>
              <a:t>76</a:t>
            </a:r>
            <a:r>
              <a:rPr lang="de-DE" dirty="0">
                <a:solidFill>
                  <a:srgbClr val="008000"/>
                </a:solidFill>
              </a:rPr>
              <a:t>Ge) = (1.84</a:t>
            </a:r>
            <a:r>
              <a:rPr lang="de-DE" sz="1400" baseline="56000" dirty="0">
                <a:solidFill>
                  <a:srgbClr val="008000"/>
                </a:solidFill>
                <a:cs typeface="Times New Roman" charset="0"/>
              </a:rPr>
              <a:t>+0.14</a:t>
            </a:r>
            <a:r>
              <a:rPr lang="de-DE" sz="1400" baseline="-40000" dirty="0">
                <a:solidFill>
                  <a:srgbClr val="008000"/>
                </a:solidFill>
              </a:rPr>
              <a:t>-0.10</a:t>
            </a:r>
            <a:r>
              <a:rPr lang="de-DE" dirty="0">
                <a:solidFill>
                  <a:srgbClr val="008000"/>
                </a:solidFill>
              </a:rPr>
              <a:t>) </a:t>
            </a:r>
            <a:r>
              <a:rPr lang="de-DE" dirty="0">
                <a:solidFill>
                  <a:srgbClr val="008000"/>
                </a:solidFill>
                <a:cs typeface="Times New Roman" charset="0"/>
              </a:rPr>
              <a:t>∙ </a:t>
            </a:r>
            <a:r>
              <a:rPr lang="de-DE" dirty="0" smtClean="0">
                <a:solidFill>
                  <a:srgbClr val="008000"/>
                </a:solidFill>
                <a:cs typeface="Times New Roman" charset="0"/>
              </a:rPr>
              <a:t>10</a:t>
            </a:r>
            <a:r>
              <a:rPr lang="de-DE" baseline="30000" dirty="0" smtClean="0">
                <a:solidFill>
                  <a:srgbClr val="008000"/>
                </a:solidFill>
                <a:cs typeface="Times New Roman" charset="0"/>
              </a:rPr>
              <a:t>21 </a:t>
            </a:r>
            <a:r>
              <a:rPr lang="de-DE" dirty="0" err="1" smtClean="0">
                <a:solidFill>
                  <a:srgbClr val="008000"/>
                </a:solidFill>
                <a:cs typeface="Times New Roman" charset="0"/>
              </a:rPr>
              <a:t>yr</a:t>
            </a:r>
            <a:endParaRPr lang="de-DE" dirty="0">
              <a:solidFill>
                <a:srgbClr val="008000"/>
              </a:solidFill>
              <a:cs typeface="Times New Roman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902906" y="6128456"/>
            <a:ext cx="38401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200" dirty="0"/>
              <a:t> LAB Talk </a:t>
            </a:r>
            <a:r>
              <a:rPr lang="de-DE" sz="1200" dirty="0" err="1"/>
              <a:t>of</a:t>
            </a:r>
            <a:r>
              <a:rPr lang="de-DE" sz="1200" dirty="0"/>
              <a:t> J. Phys. G Feb. 2013 </a:t>
            </a:r>
            <a:r>
              <a:rPr lang="de-DE" sz="1200" dirty="0" err="1"/>
              <a:t>issue</a:t>
            </a:r>
            <a:r>
              <a:rPr lang="de-DE" sz="1200" dirty="0"/>
              <a:t>:</a:t>
            </a:r>
          </a:p>
          <a:p>
            <a:r>
              <a:rPr lang="de-DE" sz="1200" dirty="0"/>
              <a:t>http://</a:t>
            </a:r>
            <a:r>
              <a:rPr lang="de-DE" sz="1200" dirty="0" err="1"/>
              <a:t>iopscience.iop.org</a:t>
            </a:r>
            <a:r>
              <a:rPr lang="de-DE" sz="1200" dirty="0"/>
              <a:t>/0954-3899/labtalk-</a:t>
            </a:r>
            <a:r>
              <a:rPr lang="de-DE" sz="1200" dirty="0" err="1"/>
              <a:t>article</a:t>
            </a:r>
            <a:r>
              <a:rPr lang="de-DE" sz="1200" dirty="0"/>
              <a:t>/52398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908" y="205494"/>
            <a:ext cx="84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Measurement of </a:t>
            </a:r>
            <a:r>
              <a:rPr lang="de-DE" sz="2400" b="1" dirty="0" smtClean="0">
                <a:solidFill>
                  <a:srgbClr val="FF0000"/>
                </a:solidFill>
              </a:rPr>
              <a:t>T</a:t>
            </a:r>
            <a:r>
              <a:rPr lang="de-DE" sz="2400" b="1" baseline="30000" dirty="0">
                <a:solidFill>
                  <a:srgbClr val="FF0000"/>
                </a:solidFill>
              </a:rPr>
              <a:t>2</a:t>
            </a:r>
            <a:r>
              <a:rPr lang="el-GR" sz="2400" b="1" baseline="30000" dirty="0">
                <a:solidFill>
                  <a:srgbClr val="FF0000"/>
                </a:solidFill>
                <a:cs typeface="Times New Roman" charset="0"/>
              </a:rPr>
              <a:t>ν</a:t>
            </a:r>
            <a:r>
              <a:rPr lang="de-DE" sz="2400" b="1" baseline="-25000" dirty="0" smtClean="0">
                <a:solidFill>
                  <a:srgbClr val="FF0000"/>
                </a:solidFill>
              </a:rPr>
              <a:t>1</a:t>
            </a:r>
            <a:r>
              <a:rPr lang="de-DE" sz="2400" b="1" baseline="-25000" dirty="0">
                <a:solidFill>
                  <a:srgbClr val="FF0000"/>
                </a:solidFill>
              </a:rPr>
              <a:t>/2</a:t>
            </a:r>
            <a:r>
              <a:rPr lang="de-DE" sz="2400" b="1" dirty="0">
                <a:solidFill>
                  <a:srgbClr val="FF0000"/>
                </a:solidFill>
              </a:rPr>
              <a:t> (</a:t>
            </a:r>
            <a:r>
              <a:rPr lang="de-DE" sz="2400" b="1" baseline="30000" dirty="0" smtClean="0">
                <a:solidFill>
                  <a:srgbClr val="FF0000"/>
                </a:solidFill>
              </a:rPr>
              <a:t>76</a:t>
            </a:r>
            <a:r>
              <a:rPr lang="de-DE" sz="2400" b="1" dirty="0" smtClean="0">
                <a:solidFill>
                  <a:srgbClr val="FF0000"/>
                </a:solidFill>
              </a:rPr>
              <a:t>Ge)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61000" y="2328335"/>
            <a:ext cx="2622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(with </a:t>
            </a:r>
            <a:r>
              <a:rPr lang="en-US" dirty="0"/>
              <a:t>5.04 kg </a:t>
            </a:r>
            <a:r>
              <a:rPr lang="en-US" dirty="0" err="1" smtClean="0"/>
              <a:t>yr</a:t>
            </a:r>
            <a:r>
              <a:rPr lang="en-US" dirty="0" smtClean="0"/>
              <a:t> exposure)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563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6814</TotalTime>
  <Words>2883</Words>
  <Application>Microsoft Macintosh PowerPoint</Application>
  <PresentationFormat>Экран (4:3)</PresentationFormat>
  <Paragraphs>433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Office Theme</vt:lpstr>
      <vt:lpstr>1_Office Theme</vt:lpstr>
      <vt:lpstr>3_Office Theme</vt:lpstr>
      <vt:lpstr>GERDA Collaboration: the first results on  neutrinoless double beta decay of 76Ge from Phase 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Schönert</dc:creator>
  <cp:lastModifiedBy>Vasily Kornoukhov</cp:lastModifiedBy>
  <cp:revision>342</cp:revision>
  <cp:lastPrinted>2013-11-04T12:47:15Z</cp:lastPrinted>
  <dcterms:created xsi:type="dcterms:W3CDTF">2013-07-13T13:21:23Z</dcterms:created>
  <dcterms:modified xsi:type="dcterms:W3CDTF">2013-11-06T07:05:37Z</dcterms:modified>
</cp:coreProperties>
</file>