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71" r:id="rId5"/>
    <p:sldMasterId id="2147483876" r:id="rId6"/>
    <p:sldMasterId id="2147483880" r:id="rId7"/>
  </p:sldMasterIdLst>
  <p:notesMasterIdLst>
    <p:notesMasterId r:id="rId22"/>
  </p:notesMasterIdLst>
  <p:handoutMasterIdLst>
    <p:handoutMasterId r:id="rId23"/>
  </p:handoutMasterIdLst>
  <p:sldIdLst>
    <p:sldId id="270" r:id="rId8"/>
    <p:sldId id="443" r:id="rId9"/>
    <p:sldId id="495" r:id="rId10"/>
    <p:sldId id="499" r:id="rId11"/>
    <p:sldId id="503" r:id="rId12"/>
    <p:sldId id="502" r:id="rId13"/>
    <p:sldId id="500" r:id="rId14"/>
    <p:sldId id="501" r:id="rId15"/>
    <p:sldId id="504" r:id="rId16"/>
    <p:sldId id="406" r:id="rId17"/>
    <p:sldId id="412" r:id="rId18"/>
    <p:sldId id="469" r:id="rId19"/>
    <p:sldId id="497" r:id="rId20"/>
    <p:sldId id="490"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1D3"/>
    <a:srgbClr val="1B22B5"/>
    <a:srgbClr val="2D23AD"/>
    <a:srgbClr val="2333AD"/>
    <a:srgbClr val="5116BA"/>
    <a:srgbClr val="2552AB"/>
    <a:srgbClr val="471BB5"/>
    <a:srgbClr val="2E4692"/>
    <a:srgbClr val="FF747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3" autoAdjust="0"/>
    <p:restoredTop sz="94667" autoAdjust="0"/>
  </p:normalViewPr>
  <p:slideViewPr>
    <p:cSldViewPr snapToObjects="1">
      <p:cViewPr>
        <p:scale>
          <a:sx n="100" d="100"/>
          <a:sy n="100" d="100"/>
        </p:scale>
        <p:origin x="-510" y="-312"/>
      </p:cViewPr>
      <p:guideLst>
        <p:guide orient="horz" pos="2160"/>
        <p:guide pos="2880"/>
      </p:guideLst>
    </p:cSldViewPr>
  </p:slideViewPr>
  <p:outlineViewPr>
    <p:cViewPr>
      <p:scale>
        <a:sx n="33" d="100"/>
        <a:sy n="33" d="100"/>
      </p:scale>
      <p:origin x="0" y="68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8" d="100"/>
          <a:sy n="88" d="100"/>
        </p:scale>
        <p:origin x="-188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888428ED-4E9B-4754-BAEB-F2E3558E306A}" type="datetime1">
              <a:rPr lang="en-US"/>
              <a:pPr>
                <a:defRPr/>
              </a:pPr>
              <a:t>11/1/2013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74FAD033-BC49-4E57-A6B0-4FEFE3F031DB}" type="slidenum">
              <a:rPr lang="en-US"/>
              <a:pPr>
                <a:defRPr/>
              </a:pPr>
              <a:t>‹#›</a:t>
            </a:fld>
            <a:endParaRPr lang="en-US"/>
          </a:p>
        </p:txBody>
      </p:sp>
    </p:spTree>
    <p:extLst>
      <p:ext uri="{BB962C8B-B14F-4D97-AF65-F5344CB8AC3E}">
        <p14:creationId xmlns:p14="http://schemas.microsoft.com/office/powerpoint/2010/main" val="20700648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1798330D-E472-4B8B-982E-20B9E15DE249}" type="datetime1">
              <a:rPr lang="en-US"/>
              <a:pPr>
                <a:defRPr/>
              </a:pPr>
              <a:t>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B6ED861F-7521-4FEF-893D-C870392E5DC0}" type="slidenum">
              <a:rPr lang="en-US"/>
              <a:pPr>
                <a:defRPr/>
              </a:pPr>
              <a:t>‹#›</a:t>
            </a:fld>
            <a:endParaRPr lang="en-US"/>
          </a:p>
        </p:txBody>
      </p:sp>
    </p:spTree>
    <p:extLst>
      <p:ext uri="{BB962C8B-B14F-4D97-AF65-F5344CB8AC3E}">
        <p14:creationId xmlns:p14="http://schemas.microsoft.com/office/powerpoint/2010/main" val="372819455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477000"/>
            <a:ext cx="8915400" cy="46038"/>
          </a:xfrm>
          <a:prstGeom prst="rect">
            <a:avLst/>
          </a:prstGeom>
          <a:solidFill>
            <a:srgbClr val="0070C0"/>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800" dirty="0">
              <a:solidFill>
                <a:schemeClr val="lt1"/>
              </a:solidFill>
              <a:latin typeface="+mn-lt"/>
              <a:ea typeface="+mn-ea"/>
            </a:endParaRPr>
          </a:p>
        </p:txBody>
      </p:sp>
      <p:sp>
        <p:nvSpPr>
          <p:cNvPr id="5" name="Slide Number Placeholder 5"/>
          <p:cNvSpPr txBox="1">
            <a:spLocks/>
          </p:cNvSpPr>
          <p:nvPr/>
        </p:nvSpPr>
        <p:spPr>
          <a:xfrm>
            <a:off x="8458200" y="6553200"/>
            <a:ext cx="9144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defTabSz="457200" rtl="0" eaLnBrk="1" fontAlgn="base" hangingPunct="1">
              <a:spcBef>
                <a:spcPct val="0"/>
              </a:spcBef>
              <a:spcAft>
                <a:spcPct val="0"/>
              </a:spcAft>
              <a:defRPr/>
            </a:pPr>
            <a:fld id="{DB862A56-EF67-4BA1-BBD9-AFF2DAF8F6E8}" type="slidenum">
              <a:rPr lang="en-US" sz="1600" kern="1200" smtClean="0">
                <a:solidFill>
                  <a:srgbClr val="002060"/>
                </a:solidFill>
                <a:latin typeface="Andalus" pitchFamily="18" charset="-78"/>
                <a:ea typeface="+mn-ea"/>
                <a:cs typeface="Andalus" pitchFamily="18" charset="-78"/>
              </a:rPr>
              <a:pPr algn="l" defTabSz="457200" rtl="0" eaLnBrk="1" fontAlgn="base" hangingPunct="1">
                <a:spcBef>
                  <a:spcPct val="0"/>
                </a:spcBef>
                <a:spcAft>
                  <a:spcPct val="0"/>
                </a:spcAft>
                <a:defRPr/>
              </a:pPr>
              <a:t>‹#›</a:t>
            </a:fld>
            <a:r>
              <a:rPr lang="en-US" sz="1600" kern="1200" dirty="0" smtClean="0">
                <a:solidFill>
                  <a:srgbClr val="002060"/>
                </a:solidFill>
                <a:latin typeface="Andalus" pitchFamily="18" charset="-78"/>
                <a:ea typeface="+mn-ea"/>
                <a:cs typeface="Andalus" pitchFamily="18" charset="-78"/>
              </a:rPr>
              <a:t>/14</a:t>
            </a:r>
          </a:p>
        </p:txBody>
      </p:sp>
      <p:sp>
        <p:nvSpPr>
          <p:cNvPr id="6" name="TextBox 7"/>
          <p:cNvSpPr txBox="1">
            <a:spLocks noChangeArrowheads="1"/>
          </p:cNvSpPr>
          <p:nvPr/>
        </p:nvSpPr>
        <p:spPr bwMode="auto">
          <a:xfrm>
            <a:off x="76200" y="6521450"/>
            <a:ext cx="411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600" kern="1200" dirty="0" smtClean="0">
                <a:solidFill>
                  <a:srgbClr val="002060"/>
                </a:solidFill>
                <a:latin typeface="Andalus" pitchFamily="18" charset="-78"/>
                <a:ea typeface="+mn-ea"/>
                <a:cs typeface="Andalus" pitchFamily="18" charset="-78"/>
              </a:rPr>
              <a:t>V</a:t>
            </a:r>
            <a:r>
              <a:rPr lang="ru-RU" sz="1600" kern="1200" dirty="0" smtClean="0">
                <a:solidFill>
                  <a:srgbClr val="002060"/>
                </a:solidFill>
                <a:latin typeface="Andalus" pitchFamily="18" charset="-78"/>
                <a:ea typeface="+mn-ea"/>
                <a:cs typeface="Andalus" pitchFamily="18" charset="-78"/>
              </a:rPr>
              <a:t>.</a:t>
            </a:r>
            <a:r>
              <a:rPr lang="en-US" sz="1600" kern="1200" dirty="0" err="1" smtClean="0">
                <a:solidFill>
                  <a:srgbClr val="002060"/>
                </a:solidFill>
                <a:latin typeface="Andalus" pitchFamily="18" charset="-78"/>
                <a:ea typeface="+mn-ea"/>
                <a:cs typeface="Andalus" pitchFamily="18" charset="-78"/>
              </a:rPr>
              <a:t>Konoplianikov</a:t>
            </a:r>
            <a:r>
              <a:rPr lang="en-US" sz="1600" kern="1200" dirty="0" smtClean="0">
                <a:solidFill>
                  <a:srgbClr val="002060"/>
                </a:solidFill>
                <a:latin typeface="Andalus" pitchFamily="18" charset="-78"/>
                <a:ea typeface="+mn-ea"/>
                <a:cs typeface="Andalus" pitchFamily="18" charset="-78"/>
              </a:rPr>
              <a:t>,</a:t>
            </a:r>
            <a:r>
              <a:rPr lang="en-US" sz="1400" baseline="0" dirty="0" smtClean="0">
                <a:cs typeface="Arial" pitchFamily="34" charset="0"/>
              </a:rPr>
              <a:t> </a:t>
            </a:r>
            <a:r>
              <a:rPr lang="en-US" sz="1600" kern="1200" dirty="0" err="1" smtClean="0">
                <a:solidFill>
                  <a:srgbClr val="002060"/>
                </a:solidFill>
                <a:latin typeface="Andalus" pitchFamily="18" charset="-78"/>
                <a:ea typeface="+mn-ea"/>
                <a:cs typeface="Andalus" pitchFamily="18" charset="-78"/>
              </a:rPr>
              <a:t>S.Shulga</a:t>
            </a:r>
            <a:r>
              <a:rPr lang="en-US" sz="1600" kern="1200" dirty="0" smtClean="0">
                <a:solidFill>
                  <a:srgbClr val="002060"/>
                </a:solidFill>
                <a:latin typeface="Andalus" pitchFamily="18" charset="-78"/>
                <a:ea typeface="+mn-ea"/>
                <a:cs typeface="Andalus" pitchFamily="18" charset="-78"/>
              </a:rPr>
              <a:t>, ICSSNP-13</a:t>
            </a:r>
            <a:endParaRPr lang="de-DE" sz="1600" kern="1200" dirty="0">
              <a:solidFill>
                <a:srgbClr val="002060"/>
              </a:solidFill>
              <a:latin typeface="Andalus" pitchFamily="18" charset="-78"/>
              <a:ea typeface="+mn-ea"/>
              <a:cs typeface="Andalus" pitchFamily="18" charset="-78"/>
            </a:endParaRPr>
          </a:p>
        </p:txBody>
      </p:sp>
      <p:sp>
        <p:nvSpPr>
          <p:cNvPr id="7" name="Rectangle 6"/>
          <p:cNvSpPr>
            <a:spLocks noChangeArrowheads="1"/>
          </p:cNvSpPr>
          <p:nvPr/>
        </p:nvSpPr>
        <p:spPr bwMode="auto">
          <a:xfrm>
            <a:off x="-76200" y="762000"/>
            <a:ext cx="9220200" cy="46038"/>
          </a:xfrm>
          <a:prstGeom prst="rect">
            <a:avLst/>
          </a:prstGeom>
          <a:solidFill>
            <a:schemeClr val="tx2">
              <a:lumMod val="60000"/>
              <a:lumOff val="40000"/>
            </a:schemeClr>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800" dirty="0">
              <a:solidFill>
                <a:schemeClr val="lt1"/>
              </a:solidFill>
              <a:latin typeface="+mn-lt"/>
              <a:ea typeface="+mn-ea"/>
            </a:endParaRPr>
          </a:p>
        </p:txBody>
      </p:sp>
      <p:sp>
        <p:nvSpPr>
          <p:cNvPr id="3" name="Content Placeholder 2"/>
          <p:cNvSpPr>
            <a:spLocks noGrp="1"/>
          </p:cNvSpPr>
          <p:nvPr>
            <p:ph idx="1"/>
          </p:nvPr>
        </p:nvSpPr>
        <p:spPr>
          <a:xfrm>
            <a:off x="447675" y="1600200"/>
            <a:ext cx="8229600" cy="4525963"/>
          </a:xfrm>
          <a:prstGeom prst="rect">
            <a:avLst/>
          </a:prstGeom>
        </p:spPr>
        <p:txBody>
          <a:bodyPr/>
          <a:lstStyle>
            <a:lvl1pPr marL="0" indent="0">
              <a:buFontTx/>
              <a:buNone/>
              <a:defRPr sz="1800">
                <a:latin typeface="Arial" pitchFamily="34" charset="0"/>
                <a:cs typeface="Arial" pitchFamily="34" charset="0"/>
              </a:defRPr>
            </a:lvl1pPr>
            <a:lvl2pPr marL="742950" indent="-285750">
              <a:buFont typeface="Arial" pitchFamily="34" charset="0"/>
              <a:buChar char="•"/>
              <a:defRPr sz="1800">
                <a:latin typeface="Arial" pitchFamily="34" charset="0"/>
                <a:cs typeface="Arial" pitchFamily="34" charset="0"/>
              </a:defRPr>
            </a:lvl2pPr>
            <a:lvl3pPr marL="1143000" indent="-228600">
              <a:buFont typeface="Wingdings" pitchFamily="2" charset="2"/>
              <a:buChar cha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Placeholder 13"/>
          <p:cNvSpPr>
            <a:spLocks noGrp="1"/>
          </p:cNvSpPr>
          <p:nvPr>
            <p:ph type="title"/>
          </p:nvPr>
        </p:nvSpPr>
        <p:spPr bwMode="auto">
          <a:xfrm>
            <a:off x="762000" y="0"/>
            <a:ext cx="6477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lvl1pPr>
          </a:lstStyle>
          <a:p>
            <a:pPr lvl="0"/>
            <a:r>
              <a:rPr lang="ru-RU" smtClean="0"/>
              <a:t>Образец заголовка</a:t>
            </a:r>
            <a:endParaRPr lang="en-US" dirty="0" smtClean="0"/>
          </a:p>
        </p:txBody>
      </p:sp>
    </p:spTree>
    <p:extLst>
      <p:ext uri="{BB962C8B-B14F-4D97-AF65-F5344CB8AC3E}">
        <p14:creationId xmlns:p14="http://schemas.microsoft.com/office/powerpoint/2010/main" val="99572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7625" y="6477000"/>
            <a:ext cx="8915400" cy="46038"/>
          </a:xfrm>
          <a:prstGeom prst="rect">
            <a:avLst/>
          </a:prstGeom>
          <a:solidFill>
            <a:schemeClr val="tx1"/>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800" dirty="0">
              <a:solidFill>
                <a:schemeClr val="lt1"/>
              </a:solidFill>
              <a:latin typeface="+mn-lt"/>
              <a:ea typeface="+mn-ea"/>
            </a:endParaRPr>
          </a:p>
        </p:txBody>
      </p:sp>
      <p:sp>
        <p:nvSpPr>
          <p:cNvPr id="5" name="Slide Number Placeholder 5"/>
          <p:cNvSpPr txBox="1">
            <a:spLocks/>
          </p:cNvSpPr>
          <p:nvPr userDrawn="1"/>
        </p:nvSpPr>
        <p:spPr>
          <a:xfrm>
            <a:off x="8458200" y="6553200"/>
            <a:ext cx="9144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B862A56-EF67-4BA1-BBD9-AFF2DAF8F6E8}" type="slidenum">
              <a:rPr lang="en-US" sz="1600" kern="1200" smtClean="0">
                <a:solidFill>
                  <a:srgbClr val="002060"/>
                </a:solidFill>
                <a:latin typeface="Andalus" pitchFamily="18" charset="-78"/>
                <a:ea typeface="+mn-ea"/>
                <a:cs typeface="Andalus" pitchFamily="18" charset="-78"/>
              </a:rPr>
              <a:pPr eaLnBrk="1" hangingPunct="1">
                <a:defRPr/>
              </a:pPr>
              <a:t>‹#›</a:t>
            </a:fld>
            <a:r>
              <a:rPr lang="en-US" sz="1600" kern="1200" dirty="0" smtClean="0">
                <a:solidFill>
                  <a:srgbClr val="002060"/>
                </a:solidFill>
                <a:latin typeface="Andalus" pitchFamily="18" charset="-78"/>
                <a:ea typeface="+mn-ea"/>
                <a:cs typeface="Andalus" pitchFamily="18" charset="-78"/>
              </a:rPr>
              <a:t>/14</a:t>
            </a:r>
          </a:p>
        </p:txBody>
      </p:sp>
      <p:sp>
        <p:nvSpPr>
          <p:cNvPr id="7" name="Rectangle 6"/>
          <p:cNvSpPr>
            <a:spLocks noChangeArrowheads="1"/>
          </p:cNvSpPr>
          <p:nvPr userDrawn="1"/>
        </p:nvSpPr>
        <p:spPr bwMode="auto">
          <a:xfrm>
            <a:off x="-38100" y="762000"/>
            <a:ext cx="9220200" cy="46038"/>
          </a:xfrm>
          <a:prstGeom prst="rect">
            <a:avLst/>
          </a:prstGeom>
          <a:solidFill>
            <a:schemeClr val="tx1"/>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800" dirty="0">
              <a:solidFill>
                <a:schemeClr val="lt1"/>
              </a:solidFill>
              <a:latin typeface="+mn-lt"/>
              <a:ea typeface="+mn-ea"/>
            </a:endParaRPr>
          </a:p>
        </p:txBody>
      </p:sp>
      <p:sp>
        <p:nvSpPr>
          <p:cNvPr id="8" name="TextBox 7"/>
          <p:cNvSpPr txBox="1">
            <a:spLocks noChangeArrowheads="1"/>
          </p:cNvSpPr>
          <p:nvPr userDrawn="1"/>
        </p:nvSpPr>
        <p:spPr bwMode="auto">
          <a:xfrm>
            <a:off x="76200" y="6521450"/>
            <a:ext cx="411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600" kern="1200" dirty="0" smtClean="0">
                <a:solidFill>
                  <a:srgbClr val="002060"/>
                </a:solidFill>
                <a:latin typeface="Andalus" pitchFamily="18" charset="-78"/>
                <a:ea typeface="+mn-ea"/>
                <a:cs typeface="Andalus" pitchFamily="18" charset="-78"/>
              </a:rPr>
              <a:t>V</a:t>
            </a:r>
            <a:r>
              <a:rPr lang="ru-RU" sz="1600" kern="1200" dirty="0" smtClean="0">
                <a:solidFill>
                  <a:srgbClr val="002060"/>
                </a:solidFill>
                <a:latin typeface="Andalus" pitchFamily="18" charset="-78"/>
                <a:ea typeface="+mn-ea"/>
                <a:cs typeface="Andalus" pitchFamily="18" charset="-78"/>
              </a:rPr>
              <a:t>.</a:t>
            </a:r>
            <a:r>
              <a:rPr lang="en-US" sz="1600" kern="1200" dirty="0" err="1" smtClean="0">
                <a:solidFill>
                  <a:srgbClr val="002060"/>
                </a:solidFill>
                <a:latin typeface="Andalus" pitchFamily="18" charset="-78"/>
                <a:ea typeface="+mn-ea"/>
                <a:cs typeface="Andalus" pitchFamily="18" charset="-78"/>
              </a:rPr>
              <a:t>Konoplianikov</a:t>
            </a:r>
            <a:r>
              <a:rPr lang="en-US" sz="1200" baseline="0" dirty="0" smtClean="0">
                <a:cs typeface="Arial" pitchFamily="34" charset="0"/>
              </a:rPr>
              <a:t>, </a:t>
            </a:r>
            <a:r>
              <a:rPr lang="en-US" sz="1600" kern="1200" dirty="0" err="1" smtClean="0">
                <a:solidFill>
                  <a:srgbClr val="002060"/>
                </a:solidFill>
                <a:latin typeface="Andalus" pitchFamily="18" charset="-78"/>
                <a:ea typeface="+mn-ea"/>
                <a:cs typeface="Andalus" pitchFamily="18" charset="-78"/>
              </a:rPr>
              <a:t>S.Shulga</a:t>
            </a:r>
            <a:r>
              <a:rPr lang="en-US" sz="1600" kern="1200" dirty="0" smtClean="0">
                <a:solidFill>
                  <a:srgbClr val="002060"/>
                </a:solidFill>
                <a:latin typeface="Andalus" pitchFamily="18" charset="-78"/>
                <a:ea typeface="ＭＳ Ｐゴシック" pitchFamily="34" charset="-128"/>
                <a:cs typeface="Andalus" pitchFamily="18" charset="-78"/>
              </a:rPr>
              <a:t> , ICSSNP-13</a:t>
            </a:r>
            <a:endParaRPr lang="de-DE" sz="1600" kern="1200" dirty="0">
              <a:solidFill>
                <a:srgbClr val="002060"/>
              </a:solidFill>
              <a:latin typeface="Andalus" pitchFamily="18" charset="-78"/>
              <a:ea typeface="+mn-ea"/>
              <a:cs typeface="Andalus" pitchFamily="18" charset="-78"/>
            </a:endParaRPr>
          </a:p>
        </p:txBody>
      </p:sp>
    </p:spTree>
    <p:extLst>
      <p:ext uri="{BB962C8B-B14F-4D97-AF65-F5344CB8AC3E}">
        <p14:creationId xmlns:p14="http://schemas.microsoft.com/office/powerpoint/2010/main" val="99572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477000"/>
            <a:ext cx="8915400" cy="46038"/>
          </a:xfrm>
          <a:prstGeom prst="rect">
            <a:avLst/>
          </a:prstGeom>
          <a:solidFill>
            <a:schemeClr val="tx1"/>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800" dirty="0">
              <a:solidFill>
                <a:schemeClr val="lt1"/>
              </a:solidFill>
              <a:latin typeface="+mn-lt"/>
              <a:ea typeface="+mn-ea"/>
            </a:endParaRPr>
          </a:p>
        </p:txBody>
      </p:sp>
      <p:sp>
        <p:nvSpPr>
          <p:cNvPr id="5" name="Slide Number Placeholder 5"/>
          <p:cNvSpPr txBox="1">
            <a:spLocks/>
          </p:cNvSpPr>
          <p:nvPr/>
        </p:nvSpPr>
        <p:spPr>
          <a:xfrm>
            <a:off x="8458200" y="6553200"/>
            <a:ext cx="9144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B862A56-EF67-4BA1-BBD9-AFF2DAF8F6E8}" type="slidenum">
              <a:rPr lang="en-US" sz="1600" kern="1200" smtClean="0">
                <a:solidFill>
                  <a:srgbClr val="002060"/>
                </a:solidFill>
                <a:latin typeface="Andalus" pitchFamily="18" charset="-78"/>
                <a:ea typeface="+mn-ea"/>
                <a:cs typeface="Andalus" pitchFamily="18" charset="-78"/>
              </a:rPr>
              <a:pPr eaLnBrk="1" hangingPunct="1">
                <a:defRPr/>
              </a:pPr>
              <a:t>‹#›</a:t>
            </a:fld>
            <a:r>
              <a:rPr lang="en-US" sz="1600" kern="1200" dirty="0" smtClean="0">
                <a:solidFill>
                  <a:srgbClr val="002060"/>
                </a:solidFill>
                <a:latin typeface="Andalus" pitchFamily="18" charset="-78"/>
                <a:ea typeface="+mn-ea"/>
                <a:cs typeface="Andalus" pitchFamily="18" charset="-78"/>
              </a:rPr>
              <a:t>/14</a:t>
            </a:r>
          </a:p>
        </p:txBody>
      </p:sp>
      <p:sp>
        <p:nvSpPr>
          <p:cNvPr id="7" name="Rectangle 6"/>
          <p:cNvSpPr>
            <a:spLocks noChangeArrowheads="1"/>
          </p:cNvSpPr>
          <p:nvPr/>
        </p:nvSpPr>
        <p:spPr bwMode="auto">
          <a:xfrm>
            <a:off x="-76200" y="762000"/>
            <a:ext cx="9220200" cy="46038"/>
          </a:xfrm>
          <a:prstGeom prst="rect">
            <a:avLst/>
          </a:prstGeom>
          <a:solidFill>
            <a:schemeClr val="tx1"/>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800" dirty="0">
              <a:solidFill>
                <a:schemeClr val="lt1"/>
              </a:solidFill>
              <a:latin typeface="+mn-lt"/>
              <a:ea typeface="+mn-ea"/>
            </a:endParaRPr>
          </a:p>
        </p:txBody>
      </p:sp>
      <p:sp>
        <p:nvSpPr>
          <p:cNvPr id="3" name="Content Placeholder 2"/>
          <p:cNvSpPr>
            <a:spLocks noGrp="1"/>
          </p:cNvSpPr>
          <p:nvPr>
            <p:ph idx="1"/>
          </p:nvPr>
        </p:nvSpPr>
        <p:spPr>
          <a:xfrm>
            <a:off x="447675" y="1600200"/>
            <a:ext cx="8229600" cy="4525963"/>
          </a:xfrm>
          <a:prstGeom prst="rect">
            <a:avLst/>
          </a:prstGeom>
        </p:spPr>
        <p:txBody>
          <a:bodyPr/>
          <a:lstStyle>
            <a:lvl1pPr marL="0" indent="0">
              <a:buFontTx/>
              <a:buNone/>
              <a:defRPr sz="1800">
                <a:latin typeface="Arial" pitchFamily="34" charset="0"/>
                <a:cs typeface="Arial" pitchFamily="34" charset="0"/>
              </a:defRPr>
            </a:lvl1pPr>
            <a:lvl2pPr marL="742950" indent="-285750">
              <a:buFont typeface="Arial" pitchFamily="34" charset="0"/>
              <a:buChar char="•"/>
              <a:defRPr sz="1800">
                <a:latin typeface="Arial" pitchFamily="34" charset="0"/>
                <a:cs typeface="Arial" pitchFamily="34" charset="0"/>
              </a:defRPr>
            </a:lvl2pPr>
            <a:lvl3pPr marL="1143000" indent="-228600">
              <a:buFont typeface="Wingdings" pitchFamily="2" charset="2"/>
              <a:buChar cha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Placeholder 13"/>
          <p:cNvSpPr>
            <a:spLocks noGrp="1"/>
          </p:cNvSpPr>
          <p:nvPr>
            <p:ph type="title"/>
          </p:nvPr>
        </p:nvSpPr>
        <p:spPr bwMode="auto">
          <a:xfrm>
            <a:off x="762000" y="0"/>
            <a:ext cx="6477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lvl1pPr>
          </a:lstStyle>
          <a:p>
            <a:pPr lvl="0"/>
            <a:r>
              <a:rPr lang="ru-RU" smtClean="0"/>
              <a:t>Образец заголовка</a:t>
            </a:r>
            <a:endParaRPr lang="en-US" dirty="0" smtClean="0"/>
          </a:p>
        </p:txBody>
      </p:sp>
    </p:spTree>
    <p:extLst>
      <p:ext uri="{BB962C8B-B14F-4D97-AF65-F5344CB8AC3E}">
        <p14:creationId xmlns:p14="http://schemas.microsoft.com/office/powerpoint/2010/main" val="9957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7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9"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676492" cy="67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676492" cy="67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28450"/>
            <a:ext cx="843909" cy="581491"/>
          </a:xfrm>
          <a:prstGeom prst="rect">
            <a:avLst/>
          </a:prstGeom>
        </p:spPr>
      </p:pic>
    </p:spTree>
  </p:cSld>
  <p:clrMap bg1="lt1" tx1="dk1" bg2="lt2" tx2="dk2" accent1="accent1" accent2="accent2" accent3="accent3" accent4="accent4" accent5="accent5" accent6="accent6" hlink="hlink" folHlink="folHlink"/>
  <p:sldLayoutIdLst>
    <p:sldLayoutId id="2147483872" r:id="rId1"/>
    <p:sldLayoutId id="2147483873" r:id="rId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ctr" defTabSz="457200" rtl="0" eaLnBrk="1" fontAlgn="base" hangingPunct="1">
        <a:spcBef>
          <a:spcPct val="0"/>
        </a:spcBef>
        <a:spcAft>
          <a:spcPct val="0"/>
        </a:spcAft>
        <a:defRPr sz="36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2pPr>
      <a:lvl3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3pPr>
      <a:lvl4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4pPr>
      <a:lvl5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112" charset="0"/>
        </a:defRPr>
      </a:lvl6pPr>
      <a:lvl7pPr marL="914400" algn="ctr" defTabSz="457200" rtl="0" eaLnBrk="1" fontAlgn="base" hangingPunct="1">
        <a:spcBef>
          <a:spcPct val="0"/>
        </a:spcBef>
        <a:spcAft>
          <a:spcPct val="0"/>
        </a:spcAft>
        <a:defRPr sz="4400">
          <a:solidFill>
            <a:schemeClr val="tx1"/>
          </a:solidFill>
          <a:latin typeface="Calibri" pitchFamily="-112" charset="0"/>
        </a:defRPr>
      </a:lvl7pPr>
      <a:lvl8pPr marL="1371600" algn="ctr" defTabSz="457200" rtl="0" eaLnBrk="1" fontAlgn="base" hangingPunct="1">
        <a:spcBef>
          <a:spcPct val="0"/>
        </a:spcBef>
        <a:spcAft>
          <a:spcPct val="0"/>
        </a:spcAft>
        <a:defRPr sz="4400">
          <a:solidFill>
            <a:schemeClr val="tx1"/>
          </a:solidFill>
          <a:latin typeface="Calibri" pitchFamily="-112" charset="0"/>
        </a:defRPr>
      </a:lvl8pPr>
      <a:lvl9pPr marL="1828800" algn="ctr" defTabSz="457200" rtl="0" eaLnBrk="1" fontAlgn="base" hangingPunct="1">
        <a:spcBef>
          <a:spcPct val="0"/>
        </a:spcBef>
        <a:spcAft>
          <a:spcPct val="0"/>
        </a:spcAft>
        <a:defRPr sz="4400">
          <a:solidFill>
            <a:schemeClr val="tx1"/>
          </a:solidFill>
          <a:latin typeface="Calibri" pitchFamily="-112"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76492" cy="67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3"/>
          <p:cNvSpPr>
            <a:spLocks noGrp="1"/>
          </p:cNvSpPr>
          <p:nvPr>
            <p:ph type="title"/>
          </p:nvPr>
        </p:nvSpPr>
        <p:spPr bwMode="auto">
          <a:xfrm>
            <a:off x="457200" y="0"/>
            <a:ext cx="76723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70984"/>
            <a:ext cx="843909" cy="581491"/>
          </a:xfrm>
          <a:prstGeom prst="rect">
            <a:avLst/>
          </a:prstGeom>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76492" cy="67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0091" y="38100"/>
            <a:ext cx="843909" cy="581491"/>
          </a:xfrm>
          <a:prstGeom prst="rect">
            <a:avLst/>
          </a:prstGeom>
        </p:spPr>
      </p:pic>
      <p:sp>
        <p:nvSpPr>
          <p:cNvPr id="13" name="Rectangle 6"/>
          <p:cNvSpPr>
            <a:spLocks noChangeArrowheads="1"/>
          </p:cNvSpPr>
          <p:nvPr/>
        </p:nvSpPr>
        <p:spPr bwMode="auto">
          <a:xfrm>
            <a:off x="-38100" y="762000"/>
            <a:ext cx="9220200" cy="46038"/>
          </a:xfrm>
          <a:prstGeom prst="rect">
            <a:avLst/>
          </a:prstGeom>
          <a:solidFill>
            <a:schemeClr val="tx1"/>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800" dirty="0">
              <a:solidFill>
                <a:schemeClr val="lt1"/>
              </a:solidFill>
              <a:latin typeface="+mn-lt"/>
              <a:ea typeface="+mn-ea"/>
            </a:endParaRPr>
          </a:p>
        </p:txBody>
      </p:sp>
      <p:sp>
        <p:nvSpPr>
          <p:cNvPr id="14" name="Rectangle 3"/>
          <p:cNvSpPr>
            <a:spLocks noChangeArrowheads="1"/>
          </p:cNvSpPr>
          <p:nvPr/>
        </p:nvSpPr>
        <p:spPr bwMode="auto">
          <a:xfrm>
            <a:off x="47625" y="6477000"/>
            <a:ext cx="8915400" cy="46038"/>
          </a:xfrm>
          <a:prstGeom prst="rect">
            <a:avLst/>
          </a:prstGeom>
          <a:solidFill>
            <a:schemeClr val="tx1"/>
          </a:soli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800" dirty="0">
              <a:solidFill>
                <a:schemeClr val="lt1"/>
              </a:solidFill>
              <a:latin typeface="+mn-lt"/>
              <a:ea typeface="+mn-ea"/>
            </a:endParaRPr>
          </a:p>
        </p:txBody>
      </p:sp>
      <p:sp>
        <p:nvSpPr>
          <p:cNvPr id="11" name="TextBox 7"/>
          <p:cNvSpPr txBox="1">
            <a:spLocks noChangeArrowheads="1"/>
          </p:cNvSpPr>
          <p:nvPr userDrawn="1"/>
        </p:nvSpPr>
        <p:spPr bwMode="auto">
          <a:xfrm>
            <a:off x="76200" y="6521450"/>
            <a:ext cx="411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600" kern="1200" dirty="0" smtClean="0">
                <a:solidFill>
                  <a:srgbClr val="002060"/>
                </a:solidFill>
                <a:latin typeface="Andalus" pitchFamily="18" charset="-78"/>
                <a:ea typeface="+mn-ea"/>
                <a:cs typeface="Andalus" pitchFamily="18" charset="-78"/>
              </a:rPr>
              <a:t>V</a:t>
            </a:r>
            <a:r>
              <a:rPr lang="ru-RU" sz="1600" kern="1200" dirty="0" smtClean="0">
                <a:solidFill>
                  <a:srgbClr val="002060"/>
                </a:solidFill>
                <a:latin typeface="Andalus" pitchFamily="18" charset="-78"/>
                <a:ea typeface="+mn-ea"/>
                <a:cs typeface="Andalus" pitchFamily="18" charset="-78"/>
              </a:rPr>
              <a:t>.</a:t>
            </a:r>
            <a:r>
              <a:rPr lang="en-US" sz="1600" kern="1200" dirty="0" err="1" smtClean="0">
                <a:solidFill>
                  <a:srgbClr val="002060"/>
                </a:solidFill>
                <a:latin typeface="Andalus" pitchFamily="18" charset="-78"/>
                <a:ea typeface="+mn-ea"/>
                <a:cs typeface="Andalus" pitchFamily="18" charset="-78"/>
              </a:rPr>
              <a:t>Konoplianikov</a:t>
            </a:r>
            <a:r>
              <a:rPr lang="en-US" sz="1400" baseline="0" dirty="0" smtClean="0">
                <a:cs typeface="Arial" pitchFamily="34" charset="0"/>
              </a:rPr>
              <a:t>, </a:t>
            </a:r>
            <a:r>
              <a:rPr lang="en-US" sz="1600" kern="1200" dirty="0" err="1" smtClean="0">
                <a:solidFill>
                  <a:srgbClr val="002060"/>
                </a:solidFill>
                <a:latin typeface="Andalus" pitchFamily="18" charset="-78"/>
                <a:ea typeface="+mn-ea"/>
                <a:cs typeface="Andalus" pitchFamily="18" charset="-78"/>
              </a:rPr>
              <a:t>S.Shulga</a:t>
            </a:r>
            <a:r>
              <a:rPr lang="en-US" sz="1600" kern="1200" dirty="0" smtClean="0">
                <a:solidFill>
                  <a:srgbClr val="002060"/>
                </a:solidFill>
                <a:latin typeface="Andalus" pitchFamily="18" charset="-78"/>
                <a:ea typeface="ＭＳ Ｐゴシック" pitchFamily="34" charset="-128"/>
                <a:cs typeface="Andalus" pitchFamily="18" charset="-78"/>
              </a:rPr>
              <a:t> , ICSSNP-13</a:t>
            </a:r>
            <a:endParaRPr lang="de-DE" sz="1600" kern="1200" dirty="0">
              <a:solidFill>
                <a:srgbClr val="002060"/>
              </a:solidFill>
              <a:latin typeface="Andalus" pitchFamily="18" charset="-78"/>
              <a:ea typeface="+mn-ea"/>
              <a:cs typeface="Andalus" pitchFamily="18" charset="-78"/>
            </a:endParaRPr>
          </a:p>
        </p:txBody>
      </p:sp>
    </p:spTree>
  </p:cSld>
  <p:clrMap bg1="lt1" tx1="dk1" bg2="lt2" tx2="dk2" accent1="accent1" accent2="accent2" accent3="accent3" accent4="accent4" accent5="accent5" accent6="accent6" hlink="hlink" folHlink="folHlink"/>
  <p:sldLayoutIdLst>
    <p:sldLayoutId id="21474838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457200" rtl="0" eaLnBrk="1" fontAlgn="base" hangingPunct="1">
        <a:spcBef>
          <a:spcPct val="0"/>
        </a:spcBef>
        <a:spcAft>
          <a:spcPct val="0"/>
        </a:spcAft>
        <a:defRPr sz="36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2pPr>
      <a:lvl3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3pPr>
      <a:lvl4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4pPr>
      <a:lvl5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112" charset="0"/>
        </a:defRPr>
      </a:lvl6pPr>
      <a:lvl7pPr marL="914400" algn="ctr" defTabSz="457200" rtl="0" eaLnBrk="1" fontAlgn="base" hangingPunct="1">
        <a:spcBef>
          <a:spcPct val="0"/>
        </a:spcBef>
        <a:spcAft>
          <a:spcPct val="0"/>
        </a:spcAft>
        <a:defRPr sz="4400">
          <a:solidFill>
            <a:schemeClr val="tx1"/>
          </a:solidFill>
          <a:latin typeface="Calibri" pitchFamily="-112" charset="0"/>
        </a:defRPr>
      </a:lvl7pPr>
      <a:lvl8pPr marL="1371600" algn="ctr" defTabSz="457200" rtl="0" eaLnBrk="1" fontAlgn="base" hangingPunct="1">
        <a:spcBef>
          <a:spcPct val="0"/>
        </a:spcBef>
        <a:spcAft>
          <a:spcPct val="0"/>
        </a:spcAft>
        <a:defRPr sz="4400">
          <a:solidFill>
            <a:schemeClr val="tx1"/>
          </a:solidFill>
          <a:latin typeface="Calibri" pitchFamily="-112" charset="0"/>
        </a:defRPr>
      </a:lvl8pPr>
      <a:lvl9pPr marL="1828800" algn="ctr" defTabSz="457200" rtl="0" eaLnBrk="1" fontAlgn="base" hangingPunct="1">
        <a:spcBef>
          <a:spcPct val="0"/>
        </a:spcBef>
        <a:spcAft>
          <a:spcPct val="0"/>
        </a:spcAft>
        <a:defRPr sz="4400">
          <a:solidFill>
            <a:schemeClr val="tx1"/>
          </a:solidFill>
          <a:latin typeface="Calibri" pitchFamily="-112"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457200" rtl="0" eaLnBrk="1" fontAlgn="base" hangingPunct="1">
        <a:spcBef>
          <a:spcPct val="0"/>
        </a:spcBef>
        <a:spcAft>
          <a:spcPct val="0"/>
        </a:spcAft>
        <a:defRPr sz="36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2pPr>
      <a:lvl3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3pPr>
      <a:lvl4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4pPr>
      <a:lvl5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112" charset="0"/>
        </a:defRPr>
      </a:lvl6pPr>
      <a:lvl7pPr marL="914400" algn="ctr" defTabSz="457200" rtl="0" eaLnBrk="1" fontAlgn="base" hangingPunct="1">
        <a:spcBef>
          <a:spcPct val="0"/>
        </a:spcBef>
        <a:spcAft>
          <a:spcPct val="0"/>
        </a:spcAft>
        <a:defRPr sz="4400">
          <a:solidFill>
            <a:schemeClr val="tx1"/>
          </a:solidFill>
          <a:latin typeface="Calibri" pitchFamily="-112" charset="0"/>
        </a:defRPr>
      </a:lvl7pPr>
      <a:lvl8pPr marL="1371600" algn="ctr" defTabSz="457200" rtl="0" eaLnBrk="1" fontAlgn="base" hangingPunct="1">
        <a:spcBef>
          <a:spcPct val="0"/>
        </a:spcBef>
        <a:spcAft>
          <a:spcPct val="0"/>
        </a:spcAft>
        <a:defRPr sz="4400">
          <a:solidFill>
            <a:schemeClr val="tx1"/>
          </a:solidFill>
          <a:latin typeface="Calibri" pitchFamily="-112" charset="0"/>
        </a:defRPr>
      </a:lvl8pPr>
      <a:lvl9pPr marL="1828800" algn="ctr" defTabSz="457200" rtl="0" eaLnBrk="1" fontAlgn="base" hangingPunct="1">
        <a:spcBef>
          <a:spcPct val="0"/>
        </a:spcBef>
        <a:spcAft>
          <a:spcPct val="0"/>
        </a:spcAft>
        <a:defRPr sz="4400">
          <a:solidFill>
            <a:schemeClr val="tx1"/>
          </a:solidFill>
          <a:latin typeface="Calibri" pitchFamily="-112"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670.pn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3.png"/><Relationship Id="rId4" Type="http://schemas.openxmlformats.org/officeDocument/2006/relationships/image" Target="../media/image350.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64.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13" Type="http://schemas.openxmlformats.org/officeDocument/2006/relationships/image" Target="../media/image25.png"/><Relationship Id="rId3" Type="http://schemas.openxmlformats.org/officeDocument/2006/relationships/image" Target="../media/image18.png"/><Relationship Id="rId2" Type="http://schemas.openxmlformats.org/officeDocument/2006/relationships/image" Target="../media/image17.png"/><Relationship Id="rId16" Type="http://schemas.openxmlformats.org/officeDocument/2006/relationships/image" Target="../media/image27.png"/><Relationship Id="rId1" Type="http://schemas.openxmlformats.org/officeDocument/2006/relationships/slideLayout" Target="../slideLayouts/slideLayout2.xml"/><Relationship Id="rId11" Type="http://schemas.openxmlformats.org/officeDocument/2006/relationships/image" Target="../media/image230.png"/><Relationship Id="rId5" Type="http://schemas.openxmlformats.org/officeDocument/2006/relationships/image" Target="../media/image24.png"/><Relationship Id="rId15" Type="http://schemas.openxmlformats.org/officeDocument/2006/relationships/image" Target="../media/image21.png"/><Relationship Id="rId4" Type="http://schemas.openxmlformats.org/officeDocument/2006/relationships/image" Target="../media/image23.png"/><Relationship Id="rId14" Type="http://schemas.openxmlformats.org/officeDocument/2006/relationships/image" Target="../media/image240.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30862" y="868740"/>
            <a:ext cx="74817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dirty="0">
                <a:ln>
                  <a:solidFill>
                    <a:schemeClr val="tx1"/>
                  </a:solidFill>
                </a:ln>
                <a:solidFill>
                  <a:srgbClr val="0070C0"/>
                </a:solidFill>
              </a:rPr>
              <a:t>Particle</a:t>
            </a:r>
            <a:r>
              <a:rPr lang="en-US" sz="4000" b="1" dirty="0" smtClean="0">
                <a:solidFill>
                  <a:srgbClr val="002060"/>
                </a:solidFill>
              </a:rPr>
              <a:t> </a:t>
            </a:r>
            <a:r>
              <a:rPr lang="en-US" sz="3200" dirty="0" smtClean="0">
                <a:ln>
                  <a:solidFill>
                    <a:schemeClr val="tx1"/>
                  </a:solidFill>
                </a:ln>
                <a:solidFill>
                  <a:srgbClr val="0070C0"/>
                </a:solidFill>
              </a:rPr>
              <a:t>multiplicity</a:t>
            </a:r>
            <a:r>
              <a:rPr lang="en-US" sz="4000" b="1" dirty="0" smtClean="0">
                <a:solidFill>
                  <a:srgbClr val="002060"/>
                </a:solidFill>
              </a:rPr>
              <a:t> </a:t>
            </a:r>
            <a:r>
              <a:rPr lang="en-US" sz="3200" dirty="0">
                <a:ln>
                  <a:solidFill>
                    <a:schemeClr val="tx1"/>
                  </a:solidFill>
                </a:ln>
                <a:solidFill>
                  <a:srgbClr val="0070C0"/>
                </a:solidFill>
              </a:rPr>
              <a:t>in</a:t>
            </a:r>
            <a:r>
              <a:rPr lang="en-US" sz="4000" b="1" dirty="0" smtClean="0">
                <a:solidFill>
                  <a:srgbClr val="002060"/>
                </a:solidFill>
              </a:rPr>
              <a:t> </a:t>
            </a:r>
            <a:r>
              <a:rPr lang="en-US" sz="3200" dirty="0">
                <a:ln>
                  <a:solidFill>
                    <a:schemeClr val="tx1"/>
                  </a:solidFill>
                </a:ln>
                <a:solidFill>
                  <a:srgbClr val="0070C0"/>
                </a:solidFill>
              </a:rPr>
              <a:t>jets</a:t>
            </a:r>
            <a:r>
              <a:rPr lang="en-US" sz="4000" b="1" dirty="0" smtClean="0">
                <a:solidFill>
                  <a:srgbClr val="002060"/>
                </a:solidFill>
              </a:rPr>
              <a:t> </a:t>
            </a:r>
            <a:r>
              <a:rPr lang="en-US" sz="3200" dirty="0">
                <a:ln>
                  <a:solidFill>
                    <a:schemeClr val="tx1"/>
                  </a:solidFill>
                </a:ln>
                <a:solidFill>
                  <a:srgbClr val="0070C0"/>
                </a:solidFill>
              </a:rPr>
              <a:t>at</a:t>
            </a:r>
            <a:r>
              <a:rPr lang="en-US" sz="4000" b="1" dirty="0" smtClean="0">
                <a:solidFill>
                  <a:srgbClr val="002060"/>
                </a:solidFill>
              </a:rPr>
              <a:t> </a:t>
            </a:r>
            <a:r>
              <a:rPr lang="en-US" sz="3200" dirty="0">
                <a:ln>
                  <a:solidFill>
                    <a:schemeClr val="tx1"/>
                  </a:solidFill>
                </a:ln>
                <a:solidFill>
                  <a:srgbClr val="0070C0"/>
                </a:solidFill>
              </a:rPr>
              <a:t>CMS</a:t>
            </a:r>
            <a:endParaRPr lang="ru-RU" sz="3200" dirty="0">
              <a:ln>
                <a:solidFill>
                  <a:schemeClr val="tx1"/>
                </a:solidFill>
              </a:ln>
              <a:solidFill>
                <a:srgbClr val="0070C0"/>
              </a:solidFill>
            </a:endParaRPr>
          </a:p>
        </p:txBody>
      </p:sp>
      <p:sp>
        <p:nvSpPr>
          <p:cNvPr id="3075" name="Subtitle 2"/>
          <p:cNvSpPr txBox="1">
            <a:spLocks/>
          </p:cNvSpPr>
          <p:nvPr/>
        </p:nvSpPr>
        <p:spPr bwMode="auto">
          <a:xfrm>
            <a:off x="830862" y="3124200"/>
            <a:ext cx="696991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ctr" eaLnBrk="1" hangingPunct="1">
              <a:spcBef>
                <a:spcPct val="20000"/>
              </a:spcBef>
              <a:buFont typeface="Arial" pitchFamily="34" charset="0"/>
              <a:buNone/>
              <a:defRPr sz="2000">
                <a:solidFill>
                  <a:srgbClr val="002060"/>
                </a:solidFill>
                <a:latin typeface="Andalus" pitchFamily="18" charset="-78"/>
                <a:ea typeface="+mn-ea"/>
                <a:cs typeface="Andalus" pitchFamily="18" charset="-7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7200" eaLnBrk="0" fontAlgn="base" hangingPunct="0">
              <a:spcBef>
                <a:spcPct val="0"/>
              </a:spcBef>
              <a:spcAft>
                <a:spcPct val="0"/>
              </a:spcAft>
            </a:lvl6pPr>
            <a:lvl7pPr marL="2971800" indent="-228600" defTabSz="457200" eaLnBrk="0" fontAlgn="base" hangingPunct="0">
              <a:spcBef>
                <a:spcPct val="0"/>
              </a:spcBef>
              <a:spcAft>
                <a:spcPct val="0"/>
              </a:spcAft>
            </a:lvl7pPr>
            <a:lvl8pPr marL="3429000" indent="-228600" defTabSz="457200" eaLnBrk="0" fontAlgn="base" hangingPunct="0">
              <a:spcBef>
                <a:spcPct val="0"/>
              </a:spcBef>
              <a:spcAft>
                <a:spcPct val="0"/>
              </a:spcAft>
            </a:lvl8pPr>
            <a:lvl9pPr marL="3886200" indent="-228600" defTabSz="457200" eaLnBrk="0" fontAlgn="base" hangingPunct="0">
              <a:spcBef>
                <a:spcPct val="0"/>
              </a:spcBef>
              <a:spcAft>
                <a:spcPct val="0"/>
              </a:spcAft>
            </a:lvl9pPr>
          </a:lstStyle>
          <a:p>
            <a:r>
              <a:rPr lang="en-US" sz="2400" dirty="0" err="1"/>
              <a:t>V.Konoplyanikov</a:t>
            </a:r>
            <a:r>
              <a:rPr lang="en-US" sz="2400" dirty="0"/>
              <a:t>, </a:t>
            </a:r>
            <a:r>
              <a:rPr lang="en-US" sz="2400" u="sng" dirty="0" err="1"/>
              <a:t>S.Shulga</a:t>
            </a:r>
            <a:endParaRPr lang="en-US" sz="2400" u="sng" dirty="0"/>
          </a:p>
          <a:p>
            <a:r>
              <a:rPr lang="en-US" dirty="0" smtClean="0"/>
              <a:t>JINR </a:t>
            </a:r>
            <a:r>
              <a:rPr lang="en-US" dirty="0"/>
              <a:t>(</a:t>
            </a:r>
            <a:r>
              <a:rPr lang="en-US" dirty="0" err="1"/>
              <a:t>Dubna</a:t>
            </a:r>
            <a:r>
              <a:rPr lang="en-US" dirty="0"/>
              <a:t>), GSU (</a:t>
            </a:r>
            <a:r>
              <a:rPr lang="en-US" dirty="0" smtClean="0"/>
              <a:t>Gomel)</a:t>
            </a:r>
            <a:endParaRPr lang="en-US" dirty="0"/>
          </a:p>
          <a:p>
            <a:endParaRPr lang="en-US" dirty="0"/>
          </a:p>
          <a:p>
            <a:endParaRPr lang="en-US" dirty="0"/>
          </a:p>
        </p:txBody>
      </p:sp>
      <p:sp>
        <p:nvSpPr>
          <p:cNvPr id="3076" name="TextBox 1"/>
          <p:cNvSpPr txBox="1">
            <a:spLocks noChangeArrowheads="1"/>
          </p:cNvSpPr>
          <p:nvPr/>
        </p:nvSpPr>
        <p:spPr bwMode="auto">
          <a:xfrm>
            <a:off x="1180838" y="4800600"/>
            <a:ext cx="6781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dirty="0" smtClean="0">
                <a:solidFill>
                  <a:srgbClr val="002060"/>
                </a:solidFill>
                <a:latin typeface="Andalus" pitchFamily="18" charset="-78"/>
                <a:ea typeface="+mn-ea"/>
                <a:cs typeface="Andalus" pitchFamily="18" charset="-78"/>
              </a:rPr>
              <a:t>November </a:t>
            </a:r>
            <a:r>
              <a:rPr lang="en-US" sz="2000" dirty="0">
                <a:solidFill>
                  <a:srgbClr val="002060"/>
                </a:solidFill>
                <a:latin typeface="Andalus" pitchFamily="18" charset="-78"/>
                <a:ea typeface="+mn-ea"/>
                <a:cs typeface="Andalus" pitchFamily="18" charset="-78"/>
              </a:rPr>
              <a:t>5 – </a:t>
            </a:r>
            <a:r>
              <a:rPr lang="en-US" sz="2000" dirty="0" smtClean="0">
                <a:solidFill>
                  <a:srgbClr val="002060"/>
                </a:solidFill>
                <a:latin typeface="Andalus" pitchFamily="18" charset="-78"/>
                <a:ea typeface="+mn-ea"/>
                <a:cs typeface="Andalus" pitchFamily="18" charset="-78"/>
              </a:rPr>
              <a:t>8, 2013, </a:t>
            </a:r>
            <a:r>
              <a:rPr lang="en-US" sz="2000" dirty="0" err="1" smtClean="0">
                <a:solidFill>
                  <a:srgbClr val="002060"/>
                </a:solidFill>
                <a:latin typeface="Andalus" pitchFamily="18" charset="-78"/>
                <a:ea typeface="+mn-ea"/>
                <a:cs typeface="Andalus" pitchFamily="18" charset="-78"/>
              </a:rPr>
              <a:t>Protvino</a:t>
            </a:r>
            <a:endParaRPr lang="en-US" sz="2000" dirty="0" smtClean="0">
              <a:solidFill>
                <a:srgbClr val="002060"/>
              </a:solidFill>
              <a:latin typeface="Andalus" pitchFamily="18" charset="-78"/>
              <a:ea typeface="+mn-ea"/>
              <a:cs typeface="Andalus" pitchFamily="18" charset="-78"/>
            </a:endParaRPr>
          </a:p>
          <a:p>
            <a:pPr algn="ctr"/>
            <a:endParaRPr lang="en-US" sz="2000" dirty="0">
              <a:solidFill>
                <a:srgbClr val="002060"/>
              </a:solidFill>
              <a:latin typeface="Andalus" pitchFamily="18" charset="-78"/>
              <a:ea typeface="+mn-ea"/>
              <a:cs typeface="Andalus" pitchFamily="18" charset="-78"/>
            </a:endParaRPr>
          </a:p>
          <a:p>
            <a:pPr algn="ctr"/>
            <a:r>
              <a:rPr lang="en-US" sz="2000" dirty="0">
                <a:solidFill>
                  <a:srgbClr val="002060"/>
                </a:solidFill>
                <a:latin typeface="Andalus" pitchFamily="18" charset="-78"/>
                <a:ea typeface="+mn-ea"/>
                <a:cs typeface="Andalus" pitchFamily="18" charset="-78"/>
              </a:rPr>
              <a:t>International </a:t>
            </a:r>
            <a:r>
              <a:rPr lang="en-US" sz="2000" dirty="0" smtClean="0">
                <a:solidFill>
                  <a:srgbClr val="002060"/>
                </a:solidFill>
                <a:latin typeface="Andalus" pitchFamily="18" charset="-78"/>
                <a:ea typeface="+mn-ea"/>
                <a:cs typeface="Andalus" pitchFamily="18" charset="-78"/>
              </a:rPr>
              <a:t>Conference-</a:t>
            </a:r>
            <a:r>
              <a:rPr lang="en-US" sz="2000" dirty="0" smtClean="0">
                <a:solidFill>
                  <a:srgbClr val="002060"/>
                </a:solidFill>
                <a:latin typeface="Andalus" pitchFamily="18" charset="-78"/>
                <a:cs typeface="Andalus" pitchFamily="18" charset="-78"/>
              </a:rPr>
              <a:t>Session of the Section</a:t>
            </a:r>
            <a:endParaRPr lang="en-US" sz="2000" dirty="0">
              <a:solidFill>
                <a:srgbClr val="002060"/>
              </a:solidFill>
              <a:latin typeface="Andalus" pitchFamily="18" charset="-78"/>
              <a:ea typeface="+mn-ea"/>
              <a:cs typeface="Andalus" pitchFamily="18" charset="-78"/>
            </a:endParaRPr>
          </a:p>
          <a:p>
            <a:pPr algn="ctr"/>
            <a:r>
              <a:rPr lang="en-US" sz="2000" dirty="0">
                <a:solidFill>
                  <a:srgbClr val="002060"/>
                </a:solidFill>
                <a:latin typeface="Andalus" pitchFamily="18" charset="-78"/>
                <a:ea typeface="+mn-ea"/>
                <a:cs typeface="Andalus" pitchFamily="18" charset="-78"/>
              </a:rPr>
              <a:t>of Nuclear Physics </a:t>
            </a:r>
            <a:r>
              <a:rPr lang="en-US" sz="2000" dirty="0" smtClean="0">
                <a:solidFill>
                  <a:srgbClr val="002060"/>
                </a:solidFill>
                <a:latin typeface="Andalus" pitchFamily="18" charset="-78"/>
                <a:ea typeface="+mn-ea"/>
                <a:cs typeface="Andalus" pitchFamily="18" charset="-78"/>
              </a:rPr>
              <a:t>of the Physical Sciences </a:t>
            </a:r>
            <a:r>
              <a:rPr lang="en-US" sz="2000" dirty="0" err="1" smtClean="0">
                <a:solidFill>
                  <a:srgbClr val="002060"/>
                </a:solidFill>
                <a:latin typeface="Andalus" pitchFamily="18" charset="-78"/>
                <a:ea typeface="+mn-ea"/>
                <a:cs typeface="Andalus" pitchFamily="18" charset="-78"/>
              </a:rPr>
              <a:t>Devision</a:t>
            </a:r>
            <a:r>
              <a:rPr lang="en-US" sz="2000" dirty="0" smtClean="0">
                <a:solidFill>
                  <a:srgbClr val="002060"/>
                </a:solidFill>
                <a:latin typeface="Andalus" pitchFamily="18" charset="-78"/>
                <a:ea typeface="+mn-ea"/>
                <a:cs typeface="Andalus" pitchFamily="18" charset="-78"/>
              </a:rPr>
              <a:t> </a:t>
            </a:r>
          </a:p>
          <a:p>
            <a:pPr algn="ctr"/>
            <a:r>
              <a:rPr lang="en-US" sz="2000" dirty="0" smtClean="0">
                <a:solidFill>
                  <a:srgbClr val="002060"/>
                </a:solidFill>
                <a:latin typeface="Andalus" pitchFamily="18" charset="-78"/>
                <a:ea typeface="+mn-ea"/>
                <a:cs typeface="Andalus" pitchFamily="18" charset="-78"/>
              </a:rPr>
              <a:t>of Russian Academy of Sciences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8077200" y="5224046"/>
                <a:ext cx="1117727" cy="3385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a:rPr>
                          </m:ctrlPr>
                        </m:sSubPr>
                        <m:e>
                          <m:r>
                            <a:rPr lang="en-US" sz="1600" b="0" i="1" smtClean="0">
                              <a:latin typeface="Cambria Math"/>
                            </a:rPr>
                            <m:t>𝑁</m:t>
                          </m:r>
                        </m:e>
                        <m:sub>
                          <m:r>
                            <a:rPr lang="en-US" sz="1600" b="0" i="1" smtClean="0">
                              <a:latin typeface="Cambria Math"/>
                            </a:rPr>
                            <m:t>𝑃𝑉</m:t>
                          </m:r>
                        </m:sub>
                      </m:sSub>
                      <m:r>
                        <a:rPr lang="en-US" sz="1600" b="0" i="1" smtClean="0">
                          <a:latin typeface="Cambria Math"/>
                        </a:rPr>
                        <m:t> −1</m:t>
                      </m:r>
                    </m:oMath>
                  </m:oMathPara>
                </a14:m>
                <a:endParaRPr lang="ru-RU"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8077200" y="5224046"/>
                <a:ext cx="1117727" cy="338554"/>
              </a:xfrm>
              <a:prstGeom prst="rect">
                <a:avLst/>
              </a:prstGeom>
              <a:blipFill rotWithShape="1">
                <a:blip r:embed="rId2"/>
                <a:stretch>
                  <a:fillRect/>
                </a:stretch>
              </a:blipFill>
              <a:ln>
                <a:noFill/>
              </a:ln>
            </p:spPr>
            <p:txBody>
              <a:bodyPr/>
              <a:lstStyle/>
              <a:p>
                <a:r>
                  <a:rPr lang="ru-RU">
                    <a:noFill/>
                  </a:rPr>
                  <a:t> </a:t>
                </a:r>
              </a:p>
            </p:txBody>
          </p:sp>
        </mc:Fallback>
      </mc:AlternateContent>
      <p:sp>
        <p:nvSpPr>
          <p:cNvPr id="3" name="Заголовок 2"/>
          <p:cNvSpPr>
            <a:spLocks noGrp="1"/>
          </p:cNvSpPr>
          <p:nvPr>
            <p:ph type="title" idx="4294967295"/>
          </p:nvPr>
        </p:nvSpPr>
        <p:spPr>
          <a:xfrm>
            <a:off x="685800" y="152400"/>
            <a:ext cx="7448550" cy="533400"/>
          </a:xfrm>
          <a:prstGeom prst="rect">
            <a:avLst/>
          </a:prstGeom>
        </p:spPr>
        <p:txBody>
          <a:bodyPr/>
          <a:lstStyle/>
          <a:p>
            <a:r>
              <a:rPr lang="en-US" sz="2400" dirty="0" smtClean="0">
                <a:ln>
                  <a:solidFill>
                    <a:schemeClr val="tx1"/>
                  </a:solidFill>
                </a:ln>
                <a:solidFill>
                  <a:srgbClr val="0070C0"/>
                </a:solidFill>
                <a:ea typeface="ＭＳ Ｐゴシック" pitchFamily="34" charset="-128"/>
                <a:cs typeface="+mn-cs"/>
              </a:rPr>
              <a:t>PU subtraction: extrapolation to 1 PV</a:t>
            </a:r>
            <a:endParaRPr lang="ru-RU" sz="2400" dirty="0">
              <a:ln>
                <a:solidFill>
                  <a:schemeClr val="tx1"/>
                </a:solidFill>
              </a:ln>
              <a:solidFill>
                <a:srgbClr val="0070C0"/>
              </a:solidFill>
              <a:ea typeface="ＭＳ Ｐゴシック" pitchFamily="34" charset="-128"/>
              <a:cs typeface="+mn-cs"/>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62216"/>
            <a:ext cx="7924800" cy="4696568"/>
          </a:xfrm>
          <a:prstGeom prst="rect">
            <a:avLst/>
          </a:prstGeom>
          <a:solidFill>
            <a:schemeClr val="bg1"/>
          </a:solidFill>
          <a:ln>
            <a:noFill/>
          </a:ln>
          <a:effectLst/>
          <a:extLst/>
        </p:spPr>
      </p:pic>
      <p:sp>
        <p:nvSpPr>
          <p:cNvPr id="4" name="TextBox 3"/>
          <p:cNvSpPr txBox="1"/>
          <p:nvPr/>
        </p:nvSpPr>
        <p:spPr>
          <a:xfrm>
            <a:off x="2438400" y="5410200"/>
            <a:ext cx="263214" cy="261610"/>
          </a:xfrm>
          <a:prstGeom prst="rect">
            <a:avLst/>
          </a:prstGeom>
          <a:solidFill>
            <a:schemeClr val="bg1"/>
          </a:solidFill>
        </p:spPr>
        <p:txBody>
          <a:bodyPr wrap="none" rtlCol="0">
            <a:spAutoFit/>
          </a:bodyPr>
          <a:lstStyle/>
          <a:p>
            <a:r>
              <a:rPr lang="en-US" sz="1050" dirty="0" smtClean="0"/>
              <a:t>0</a:t>
            </a:r>
            <a:endParaRPr lang="ru-RU" dirty="0"/>
          </a:p>
        </p:txBody>
      </p:sp>
      <p:sp>
        <p:nvSpPr>
          <p:cNvPr id="7" name="TextBox 6"/>
          <p:cNvSpPr txBox="1"/>
          <p:nvPr/>
        </p:nvSpPr>
        <p:spPr>
          <a:xfrm>
            <a:off x="4156386" y="5410200"/>
            <a:ext cx="263214" cy="261610"/>
          </a:xfrm>
          <a:prstGeom prst="rect">
            <a:avLst/>
          </a:prstGeom>
          <a:solidFill>
            <a:schemeClr val="bg1"/>
          </a:solidFill>
        </p:spPr>
        <p:txBody>
          <a:bodyPr wrap="none" rtlCol="0">
            <a:spAutoFit/>
          </a:bodyPr>
          <a:lstStyle/>
          <a:p>
            <a:r>
              <a:rPr lang="en-US" sz="1050" dirty="0" smtClean="0"/>
              <a:t>0</a:t>
            </a:r>
            <a:endParaRPr lang="ru-RU" dirty="0"/>
          </a:p>
        </p:txBody>
      </p:sp>
      <p:sp>
        <p:nvSpPr>
          <p:cNvPr id="8" name="TextBox 7"/>
          <p:cNvSpPr txBox="1"/>
          <p:nvPr/>
        </p:nvSpPr>
        <p:spPr>
          <a:xfrm>
            <a:off x="6172200" y="5410200"/>
            <a:ext cx="263214" cy="261610"/>
          </a:xfrm>
          <a:prstGeom prst="rect">
            <a:avLst/>
          </a:prstGeom>
          <a:solidFill>
            <a:schemeClr val="bg1"/>
          </a:solidFill>
        </p:spPr>
        <p:txBody>
          <a:bodyPr wrap="none" rtlCol="0">
            <a:spAutoFit/>
          </a:bodyPr>
          <a:lstStyle/>
          <a:p>
            <a:r>
              <a:rPr lang="en-US" sz="1050" dirty="0" smtClean="0"/>
              <a:t>0</a:t>
            </a:r>
            <a:endParaRPr lang="ru-RU" dirty="0"/>
          </a:p>
        </p:txBody>
      </p:sp>
      <mc:AlternateContent xmlns:mc="http://schemas.openxmlformats.org/markup-compatibility/2006" xmlns:a14="http://schemas.microsoft.com/office/drawing/2010/main">
        <mc:Choice Requires="a14">
          <p:sp>
            <p:nvSpPr>
              <p:cNvPr id="5" name="TextBox 4"/>
              <p:cNvSpPr txBox="1"/>
              <p:nvPr/>
            </p:nvSpPr>
            <p:spPr>
              <a:xfrm>
                <a:off x="6624964" y="2041175"/>
                <a:ext cx="2470100" cy="397225"/>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ru-RU" b="1" i="1" smtClean="0">
                              <a:solidFill>
                                <a:srgbClr val="FF0000"/>
                              </a:solidFill>
                              <a:latin typeface="Cambria Math"/>
                            </a:rPr>
                          </m:ctrlPr>
                        </m:sSupPr>
                        <m:e>
                          <m:sSub>
                            <m:sSubPr>
                              <m:ctrlPr>
                                <a:rPr lang="ru-RU" b="1" i="1" smtClean="0">
                                  <a:solidFill>
                                    <a:srgbClr val="FF0000"/>
                                  </a:solidFill>
                                  <a:latin typeface="Cambria Math"/>
                                </a:rPr>
                              </m:ctrlPr>
                            </m:sSubPr>
                            <m:e>
                              <m:r>
                                <a:rPr lang="en-US" b="1" i="1" smtClean="0">
                                  <a:solidFill>
                                    <a:srgbClr val="FF0000"/>
                                  </a:solidFill>
                                  <a:latin typeface="Cambria Math"/>
                                </a:rPr>
                                <m:t>𝑷</m:t>
                              </m:r>
                            </m:e>
                            <m:sub>
                              <m:r>
                                <a:rPr lang="en-US" b="1" i="1" smtClean="0">
                                  <a:solidFill>
                                    <a:srgbClr val="FF0000"/>
                                  </a:solidFill>
                                  <a:latin typeface="Cambria Math"/>
                                </a:rPr>
                                <m:t>𝑻</m:t>
                              </m:r>
                            </m:sub>
                          </m:sSub>
                        </m:e>
                        <m:sup>
                          <m:r>
                            <a:rPr lang="en-US" b="1" i="1" smtClean="0">
                              <a:solidFill>
                                <a:srgbClr val="FF0000"/>
                              </a:solidFill>
                              <a:latin typeface="Cambria Math"/>
                            </a:rPr>
                            <m:t>𝒃𝒋𝒆𝒕</m:t>
                          </m:r>
                        </m:sup>
                      </m:sSup>
                      <m:r>
                        <a:rPr lang="en-US" b="1" i="1" smtClean="0">
                          <a:solidFill>
                            <a:srgbClr val="FF0000"/>
                          </a:solidFill>
                          <a:latin typeface="Cambria Math"/>
                        </a:rPr>
                        <m:t>  </m:t>
                      </m:r>
                      <m:r>
                        <a:rPr lang="en-US" b="1" i="1" smtClean="0">
                          <a:solidFill>
                            <a:srgbClr val="FF0000"/>
                          </a:solidFill>
                          <a:latin typeface="Cambria Math"/>
                          <a:ea typeface="Cambria Math"/>
                        </a:rPr>
                        <m:t>∈</m:t>
                      </m:r>
                      <m:d>
                        <m:dPr>
                          <m:begChr m:val="["/>
                          <m:endChr m:val="]"/>
                          <m:ctrlPr>
                            <a:rPr lang="en-US" b="1" i="1" smtClean="0">
                              <a:solidFill>
                                <a:srgbClr val="FF0000"/>
                              </a:solidFill>
                              <a:latin typeface="Cambria Math"/>
                              <a:ea typeface="Cambria Math"/>
                            </a:rPr>
                          </m:ctrlPr>
                        </m:dPr>
                        <m:e>
                          <m:r>
                            <a:rPr lang="en-US" b="1" i="1" smtClean="0">
                              <a:solidFill>
                                <a:srgbClr val="FF0000"/>
                              </a:solidFill>
                              <a:latin typeface="Cambria Math"/>
                              <a:ea typeface="Cambria Math"/>
                            </a:rPr>
                            <m:t>𝟏𝟓</m:t>
                          </m:r>
                          <m:r>
                            <a:rPr lang="en-US" b="1" i="1" smtClean="0">
                              <a:solidFill>
                                <a:srgbClr val="FF0000"/>
                              </a:solidFill>
                              <a:latin typeface="Cambria Math"/>
                              <a:ea typeface="Cambria Math"/>
                            </a:rPr>
                            <m:t>, </m:t>
                          </m:r>
                          <m:r>
                            <a:rPr lang="en-US" b="1" i="1" smtClean="0">
                              <a:solidFill>
                                <a:srgbClr val="FF0000"/>
                              </a:solidFill>
                              <a:latin typeface="Cambria Math"/>
                              <a:ea typeface="Cambria Math"/>
                            </a:rPr>
                            <m:t>𝟓𝟎</m:t>
                          </m:r>
                        </m:e>
                      </m:d>
                      <m:r>
                        <a:rPr lang="en-US" b="1" i="1" smtClean="0">
                          <a:solidFill>
                            <a:srgbClr val="FF0000"/>
                          </a:solidFill>
                          <a:latin typeface="Cambria Math"/>
                          <a:ea typeface="Cambria Math"/>
                        </a:rPr>
                        <m:t>𝑮𝒆𝑽</m:t>
                      </m:r>
                    </m:oMath>
                  </m:oMathPara>
                </a14:m>
                <a:endParaRPr lang="ru-RU" b="1"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624964" y="2041175"/>
                <a:ext cx="2470100" cy="397225"/>
              </a:xfrm>
              <a:prstGeom prst="rect">
                <a:avLst/>
              </a:prstGeom>
              <a:blipFill rotWithShape="1">
                <a:blip r:embed="rId4"/>
                <a:stretch>
                  <a:fillRect/>
                </a:stretch>
              </a:blipFill>
              <a:ln/>
            </p:spPr>
            <p:txBody>
              <a:bodyPr/>
              <a:lstStyle/>
              <a:p>
                <a:r>
                  <a:rPr lang="ru-RU">
                    <a:noFill/>
                  </a:rPr>
                  <a:t> </a:t>
                </a:r>
              </a:p>
            </p:txBody>
          </p:sp>
        </mc:Fallback>
      </mc:AlternateContent>
      <p:sp>
        <p:nvSpPr>
          <p:cNvPr id="10" name="TextBox 9"/>
          <p:cNvSpPr txBox="1"/>
          <p:nvPr/>
        </p:nvSpPr>
        <p:spPr>
          <a:xfrm>
            <a:off x="7888589" y="1219200"/>
            <a:ext cx="784702" cy="461665"/>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b="1" dirty="0" smtClean="0">
                <a:solidFill>
                  <a:srgbClr val="FF0000"/>
                </a:solidFill>
              </a:rPr>
              <a:t>Data</a:t>
            </a:r>
            <a:endParaRPr lang="ru-RU" b="1" dirty="0">
              <a:solidFill>
                <a:srgbClr val="FF0000"/>
              </a:solidFill>
            </a:endParaRPr>
          </a:p>
        </p:txBody>
      </p:sp>
      <p:sp>
        <p:nvSpPr>
          <p:cNvPr id="12" name="TextBox 11"/>
          <p:cNvSpPr txBox="1"/>
          <p:nvPr/>
        </p:nvSpPr>
        <p:spPr>
          <a:xfrm>
            <a:off x="228600" y="5638800"/>
            <a:ext cx="8485464" cy="646331"/>
          </a:xfrm>
          <a:prstGeom prst="rect">
            <a:avLst/>
          </a:prstGeo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solidFill>
                  <a:srgbClr val="002060"/>
                </a:solidFill>
                <a:latin typeface="Andalus" pitchFamily="18" charset="-78"/>
                <a:cs typeface="Andalus" pitchFamily="18" charset="-78"/>
              </a:rPr>
              <a:t>After extrapolation to 1 PV mean values include “strange” tracks from the decays of signal strange particles + </a:t>
            </a:r>
            <a:r>
              <a:rPr lang="en-US" dirty="0" smtClean="0">
                <a:solidFill>
                  <a:srgbClr val="002060"/>
                </a:solidFill>
                <a:latin typeface="Andalus" pitchFamily="18" charset="-78"/>
                <a:cs typeface="Andalus" pitchFamily="18" charset="-78"/>
              </a:rPr>
              <a:t>background (material interactions, magnetic field)</a:t>
            </a:r>
            <a:endParaRPr lang="en-US" dirty="0">
              <a:solidFill>
                <a:srgbClr val="002060"/>
              </a:solidFill>
              <a:latin typeface="Andalus" pitchFamily="18" charset="-78"/>
              <a:cs typeface="Andalus" pitchFamily="18" charset="-78"/>
            </a:endParaRPr>
          </a:p>
        </p:txBody>
      </p:sp>
      <p:cxnSp>
        <p:nvCxnSpPr>
          <p:cNvPr id="16" name="Прямая соединительная линия 15"/>
          <p:cNvCxnSpPr/>
          <p:nvPr/>
        </p:nvCxnSpPr>
        <p:spPr>
          <a:xfrm>
            <a:off x="0" y="6578263"/>
            <a:ext cx="9144000"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7543800" y="1595735"/>
            <a:ext cx="907108" cy="461665"/>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b="1" dirty="0" smtClean="0">
                <a:solidFill>
                  <a:srgbClr val="FF0000"/>
                </a:solidFill>
              </a:rPr>
              <a:t>b-jets</a:t>
            </a:r>
            <a:endParaRPr lang="ru-RU" b="1" dirty="0">
              <a:solidFill>
                <a:srgbClr val="FF0000"/>
              </a:solidFill>
            </a:endParaRPr>
          </a:p>
        </p:txBody>
      </p:sp>
      <mc:AlternateContent xmlns:mc="http://schemas.openxmlformats.org/markup-compatibility/2006" xmlns:a14="http://schemas.microsoft.com/office/drawing/2010/main">
        <mc:Choice Requires="a14">
          <p:sp>
            <p:nvSpPr>
              <p:cNvPr id="15" name="TextBox 14"/>
              <p:cNvSpPr txBox="1"/>
              <p:nvPr/>
            </p:nvSpPr>
            <p:spPr>
              <a:xfrm>
                <a:off x="-76199" y="5254823"/>
                <a:ext cx="838200" cy="3077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ru-RU" sz="1400" i="1" smtClean="0">
                              <a:latin typeface="Cambria Math"/>
                            </a:rPr>
                          </m:ctrlPr>
                        </m:sSubPr>
                        <m:e>
                          <m:r>
                            <a:rPr lang="en-US" sz="1400" b="0" i="1" smtClean="0">
                              <a:latin typeface="Cambria Math"/>
                            </a:rPr>
                            <m:t>𝑁</m:t>
                          </m:r>
                        </m:e>
                        <m:sub>
                          <m:r>
                            <a:rPr lang="en-US" sz="1400" b="0" i="1" smtClean="0">
                              <a:latin typeface="Cambria Math"/>
                            </a:rPr>
                            <m:t>𝑃𝑉</m:t>
                          </m:r>
                        </m:sub>
                      </m:sSub>
                      <m:r>
                        <a:rPr lang="en-US" sz="1400" b="0" i="1" smtClean="0">
                          <a:latin typeface="Cambria Math"/>
                        </a:rPr>
                        <m:t> −1</m:t>
                      </m:r>
                    </m:oMath>
                  </m:oMathPara>
                </a14:m>
                <a:endParaRPr lang="ru-RU"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6199" y="5254823"/>
                <a:ext cx="838200" cy="307777"/>
              </a:xfrm>
              <a:prstGeom prst="rect">
                <a:avLst/>
              </a:prstGeom>
              <a:blipFill rotWithShape="1">
                <a:blip r:embed="rId5"/>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654685" y="1859915"/>
                <a:ext cx="1995488" cy="38068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sz="1600" i="1" smtClean="0">
                              <a:latin typeface="Cambria Math"/>
                            </a:rPr>
                          </m:ctrlPr>
                        </m:dPr>
                        <m:e>
                          <m:sSup>
                            <m:sSupPr>
                              <m:ctrlPr>
                                <a:rPr lang="ru-RU" sz="1600" i="1" smtClean="0">
                                  <a:latin typeface="Cambria Math"/>
                                </a:rPr>
                              </m:ctrlPr>
                            </m:sSupPr>
                            <m:e>
                              <m:sSub>
                                <m:sSubPr>
                                  <m:ctrlPr>
                                    <a:rPr lang="ru-RU" sz="1600" i="1" smtClean="0">
                                      <a:latin typeface="Cambria Math"/>
                                    </a:rPr>
                                  </m:ctrlPr>
                                </m:sSubPr>
                                <m:e>
                                  <m:r>
                                    <a:rPr lang="en-US" sz="1600" b="0" i="1" smtClean="0">
                                      <a:latin typeface="Cambria Math"/>
                                    </a:rPr>
                                    <m:t>𝑁</m:t>
                                  </m:r>
                                </m:e>
                                <m:sub>
                                  <m:r>
                                    <a:rPr lang="en-US" sz="1600" b="0" i="1" smtClean="0">
                                      <a:latin typeface="Cambria Math"/>
                                    </a:rPr>
                                    <m:t>𝑐h</m:t>
                                  </m:r>
                                </m:sub>
                              </m:sSub>
                            </m:e>
                            <m:sup>
                              <m:r>
                                <a:rPr lang="en-US" sz="1600" b="0" i="1" smtClean="0">
                                  <a:latin typeface="Cambria Math"/>
                                </a:rPr>
                                <m:t>𝑗𝑒𝑡</m:t>
                              </m:r>
                            </m:sup>
                          </m:sSup>
                        </m:e>
                      </m:d>
                    </m:oMath>
                  </m:oMathPara>
                </a14:m>
                <a:endParaRPr lang="ru-RU" sz="1600"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654685" y="1859915"/>
                <a:ext cx="1995488" cy="380682"/>
              </a:xfrm>
              <a:prstGeom prst="rect">
                <a:avLst/>
              </a:prstGeom>
              <a:blipFill rotWithShape="1">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982739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1898436" y="152400"/>
            <a:ext cx="5188164" cy="457200"/>
          </a:xfrm>
          <a:prstGeom prst="rect">
            <a:avLst/>
          </a:prstGeom>
        </p:spPr>
        <p:txBody>
          <a:bodyPr/>
          <a:lstStyle/>
          <a:p>
            <a:r>
              <a:rPr lang="en-US" sz="2400" dirty="0">
                <a:ln>
                  <a:solidFill>
                    <a:schemeClr val="tx1"/>
                  </a:solidFill>
                </a:ln>
                <a:solidFill>
                  <a:srgbClr val="0070C0"/>
                </a:solidFill>
                <a:ea typeface="ＭＳ Ｐゴシック" pitchFamily="34" charset="-128"/>
              </a:rPr>
              <a:t>PU subtraction: </a:t>
            </a:r>
            <a:r>
              <a:rPr lang="en-US" sz="2400" dirty="0" smtClean="0">
                <a:ln>
                  <a:solidFill>
                    <a:schemeClr val="tx1"/>
                  </a:solidFill>
                </a:ln>
                <a:solidFill>
                  <a:srgbClr val="0070C0"/>
                </a:solidFill>
                <a:ea typeface="ＭＳ Ｐゴシック" pitchFamily="34" charset="-128"/>
                <a:cs typeface="+mn-cs"/>
              </a:rPr>
              <a:t>Track-PV matching</a:t>
            </a:r>
            <a:endParaRPr lang="ru-RU" sz="2400" dirty="0">
              <a:ln>
                <a:solidFill>
                  <a:schemeClr val="tx1"/>
                </a:solidFill>
              </a:ln>
              <a:solidFill>
                <a:srgbClr val="0070C0"/>
              </a:solidFill>
              <a:ea typeface="ＭＳ Ｐゴシック" pitchFamily="34" charset="-128"/>
              <a:cs typeface="+mn-cs"/>
            </a:endParaRPr>
          </a:p>
        </p:txBody>
      </p:sp>
      <p:sp>
        <p:nvSpPr>
          <p:cNvPr id="5" name="TextBox 4"/>
          <p:cNvSpPr txBox="1"/>
          <p:nvPr/>
        </p:nvSpPr>
        <p:spPr>
          <a:xfrm>
            <a:off x="451415" y="838200"/>
            <a:ext cx="1898436" cy="33855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a:solidFill>
                  <a:srgbClr val="002060"/>
                </a:solidFill>
                <a:latin typeface="Andalus" pitchFamily="18" charset="-78"/>
                <a:cs typeface="Andalus" pitchFamily="18" charset="-78"/>
              </a:rPr>
              <a:t>3D-distance</a:t>
            </a:r>
            <a:r>
              <a:rPr lang="en-US" sz="1400" dirty="0" smtClean="0"/>
              <a:t> </a:t>
            </a:r>
            <a:r>
              <a:rPr lang="en-US" sz="1600" dirty="0">
                <a:solidFill>
                  <a:srgbClr val="002060"/>
                </a:solidFill>
                <a:latin typeface="Andalus" pitchFamily="18" charset="-78"/>
                <a:cs typeface="Andalus" pitchFamily="18" charset="-78"/>
              </a:rPr>
              <a:t>method</a:t>
            </a:r>
          </a:p>
        </p:txBody>
      </p:sp>
      <p:sp>
        <p:nvSpPr>
          <p:cNvPr id="13" name="TextBox 12"/>
          <p:cNvSpPr txBox="1"/>
          <p:nvPr/>
        </p:nvSpPr>
        <p:spPr>
          <a:xfrm>
            <a:off x="4944131" y="838200"/>
            <a:ext cx="1456669" cy="33855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a:solidFill>
                  <a:srgbClr val="002060"/>
                </a:solidFill>
                <a:latin typeface="Andalus" pitchFamily="18" charset="-78"/>
                <a:cs typeface="Andalus" pitchFamily="18" charset="-78"/>
              </a:rPr>
              <a:t>IP</a:t>
            </a:r>
            <a:r>
              <a:rPr lang="en-US" sz="1400" b="1" dirty="0" smtClean="0">
                <a:solidFill>
                  <a:srgbClr val="FF0000"/>
                </a:solidFill>
              </a:rPr>
              <a:t> </a:t>
            </a:r>
            <a:r>
              <a:rPr lang="en-US" sz="1600" dirty="0">
                <a:solidFill>
                  <a:srgbClr val="002060"/>
                </a:solidFill>
                <a:latin typeface="Andalus" pitchFamily="18" charset="-78"/>
                <a:cs typeface="Andalus" pitchFamily="18" charset="-78"/>
              </a:rPr>
              <a:t>method</a:t>
            </a:r>
            <a:endParaRPr lang="ru-RU" sz="1600" dirty="0">
              <a:solidFill>
                <a:srgbClr val="002060"/>
              </a:solidFill>
              <a:latin typeface="Andalus" pitchFamily="18" charset="-78"/>
              <a:cs typeface="Andalus" pitchFamily="18" charset="-78"/>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13338899"/>
              </p:ext>
            </p:extLst>
          </p:nvPr>
        </p:nvGraphicFramePr>
        <p:xfrm>
          <a:off x="76200" y="3886200"/>
          <a:ext cx="3594704" cy="1854200"/>
        </p:xfrm>
        <a:graphic>
          <a:graphicData uri="http://schemas.openxmlformats.org/drawingml/2006/table">
            <a:tbl>
              <a:tblPr firstRow="1" lastRow="1" bandRow="1">
                <a:tableStyleId>{5C22544A-7EE6-4342-B048-85BDC9FD1C3A}</a:tableStyleId>
              </a:tblPr>
              <a:tblGrid>
                <a:gridCol w="1584110"/>
                <a:gridCol w="2010594"/>
              </a:tblGrid>
              <a:tr h="370840">
                <a:tc>
                  <a:txBody>
                    <a:bodyPr/>
                    <a:lstStyle/>
                    <a:p>
                      <a:endParaRPr lang="ru-RU"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Data/MC, %</a:t>
                      </a:r>
                      <a:endParaRPr lang="ru-RU" dirty="0" smtClean="0"/>
                    </a:p>
                  </a:txBody>
                  <a:tcPr/>
                </a:tc>
              </a:tr>
              <a:tr h="370840">
                <a:tc>
                  <a:txBody>
                    <a:bodyPr/>
                    <a:lstStyle/>
                    <a:p>
                      <a:pPr algn="ctr"/>
                      <a:r>
                        <a:rPr lang="en-US" dirty="0" smtClean="0"/>
                        <a:t>3D  and  </a:t>
                      </a:r>
                      <a:r>
                        <a:rPr lang="en-US" b="1" dirty="0" smtClean="0">
                          <a:solidFill>
                            <a:srgbClr val="FF0000"/>
                          </a:solidFill>
                        </a:rPr>
                        <a:t>not</a:t>
                      </a:r>
                      <a:r>
                        <a:rPr lang="en-US" b="1" baseline="0" dirty="0" smtClean="0">
                          <a:solidFill>
                            <a:srgbClr val="FF0000"/>
                          </a:solidFill>
                        </a:rPr>
                        <a:t> </a:t>
                      </a:r>
                      <a:r>
                        <a:rPr lang="en-US" dirty="0" smtClean="0"/>
                        <a:t>IP</a:t>
                      </a:r>
                      <a:endParaRPr lang="ru-RU" dirty="0"/>
                    </a:p>
                  </a:txBody>
                  <a:tcPr/>
                </a:tc>
                <a:tc>
                  <a:txBody>
                    <a:bodyPr/>
                    <a:lstStyle/>
                    <a:p>
                      <a:pPr algn="ctr"/>
                      <a:r>
                        <a:rPr lang="en-US" dirty="0" smtClean="0"/>
                        <a:t>0.6/1.4</a:t>
                      </a:r>
                      <a:endParaRPr lang="ru-RU" dirty="0"/>
                    </a:p>
                  </a:txBody>
                  <a:tcPr/>
                </a:tc>
              </a:tr>
              <a:tr h="370840">
                <a:tc>
                  <a:txBody>
                    <a:bodyPr/>
                    <a:lstStyle/>
                    <a:p>
                      <a:pPr algn="ctr"/>
                      <a:r>
                        <a:rPr lang="en-US" dirty="0" smtClean="0"/>
                        <a:t>3D  and  IP</a:t>
                      </a:r>
                      <a:endParaRPr lang="ru-RU" dirty="0"/>
                    </a:p>
                  </a:txBody>
                  <a:tcPr/>
                </a:tc>
                <a:tc>
                  <a:txBody>
                    <a:bodyPr/>
                    <a:lstStyle/>
                    <a:p>
                      <a:pPr algn="ctr"/>
                      <a:r>
                        <a:rPr lang="en-US" dirty="0" smtClean="0"/>
                        <a:t>94/93.6</a:t>
                      </a:r>
                      <a:endParaRPr lang="ru-RU"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not</a:t>
                      </a:r>
                      <a:r>
                        <a:rPr lang="en-US" b="1" baseline="0" dirty="0" smtClean="0">
                          <a:solidFill>
                            <a:srgbClr val="FF0000"/>
                          </a:solidFill>
                        </a:rPr>
                        <a:t> </a:t>
                      </a:r>
                      <a:r>
                        <a:rPr lang="en-US" dirty="0" smtClean="0"/>
                        <a:t>3D  and  IP</a:t>
                      </a:r>
                      <a:endParaRPr lang="ru-RU" dirty="0" smtClean="0"/>
                    </a:p>
                  </a:txBody>
                  <a:tcPr/>
                </a:tc>
                <a:tc>
                  <a:txBody>
                    <a:bodyPr/>
                    <a:lstStyle/>
                    <a:p>
                      <a:pPr algn="ctr"/>
                      <a:r>
                        <a:rPr lang="en-US" dirty="0" smtClean="0"/>
                        <a:t>5.5/5.0</a:t>
                      </a:r>
                      <a:endParaRPr lang="ru-RU"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3D  or  IP</a:t>
                      </a:r>
                      <a:endParaRPr lang="ru-RU" dirty="0" smtClean="0"/>
                    </a:p>
                  </a:txBody>
                  <a:tcPr/>
                </a:tc>
                <a:tc>
                  <a:txBody>
                    <a:bodyPr/>
                    <a:lstStyle/>
                    <a:p>
                      <a:pPr algn="ctr"/>
                      <a:r>
                        <a:rPr lang="en-US" dirty="0" smtClean="0"/>
                        <a:t>100/100</a:t>
                      </a:r>
                      <a:endParaRPr lang="ru-RU" dirty="0"/>
                    </a:p>
                  </a:txBody>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543816839"/>
              </p:ext>
            </p:extLst>
          </p:nvPr>
        </p:nvGraphicFramePr>
        <p:xfrm>
          <a:off x="1750024" y="2026920"/>
          <a:ext cx="4318801" cy="1402080"/>
        </p:xfrm>
        <a:graphic>
          <a:graphicData uri="http://schemas.openxmlformats.org/drawingml/2006/table">
            <a:tbl>
              <a:tblPr firstRow="1" lastRow="1" bandRow="1">
                <a:tableStyleId>{5C22544A-7EE6-4342-B048-85BDC9FD1C3A}</a:tableStyleId>
              </a:tblPr>
              <a:tblGrid>
                <a:gridCol w="1752600"/>
                <a:gridCol w="1126601"/>
                <a:gridCol w="1439600"/>
              </a:tblGrid>
              <a:tr h="325130">
                <a:tc>
                  <a:txBody>
                    <a:bodyPr/>
                    <a:lstStyle/>
                    <a:p>
                      <a:endParaRPr lang="ru-RU" dirty="0"/>
                    </a:p>
                  </a:txBody>
                  <a:tcPr/>
                </a:tc>
                <a:tc>
                  <a:txBody>
                    <a:bodyPr/>
                    <a:lstStyle/>
                    <a:p>
                      <a:pPr algn="ctr"/>
                      <a:r>
                        <a:rPr lang="en-US" dirty="0" smtClean="0"/>
                        <a:t>Data</a:t>
                      </a:r>
                      <a:endParaRPr lang="ru-RU" dirty="0"/>
                    </a:p>
                  </a:txBody>
                  <a:tcPr/>
                </a:tc>
                <a:tc>
                  <a:txBody>
                    <a:bodyPr/>
                    <a:lstStyle/>
                    <a:p>
                      <a:pPr algn="ctr"/>
                      <a:r>
                        <a:rPr lang="en-US" dirty="0" smtClean="0"/>
                        <a:t>MC</a:t>
                      </a:r>
                      <a:endParaRPr lang="ru-RU" dirty="0"/>
                    </a:p>
                  </a:txBody>
                  <a:tcPr/>
                </a:tc>
              </a:tr>
              <a:tr h="325130">
                <a:tc>
                  <a:txBody>
                    <a:bodyPr/>
                    <a:lstStyle/>
                    <a:p>
                      <a:pPr algn="ctr"/>
                      <a:r>
                        <a:rPr lang="en-US" sz="1600" dirty="0" smtClean="0"/>
                        <a:t>3D or IP</a:t>
                      </a:r>
                      <a:endParaRPr lang="ru-RU" sz="1600" dirty="0"/>
                    </a:p>
                  </a:txBody>
                  <a:tcPr/>
                </a:tc>
                <a:tc>
                  <a:txBody>
                    <a:bodyPr/>
                    <a:lstStyle/>
                    <a:p>
                      <a:pPr algn="ctr"/>
                      <a:r>
                        <a:rPr lang="en-US" sz="1600" dirty="0" smtClean="0"/>
                        <a:t>78.7%</a:t>
                      </a:r>
                      <a:endParaRPr lang="ru-RU" dirty="0"/>
                    </a:p>
                  </a:txBody>
                  <a:tcPr/>
                </a:tc>
                <a:tc>
                  <a:txBody>
                    <a:bodyPr/>
                    <a:lstStyle/>
                    <a:p>
                      <a:pPr algn="ctr"/>
                      <a:r>
                        <a:rPr lang="en-US" sz="1600" dirty="0" smtClean="0"/>
                        <a:t>78.8%</a:t>
                      </a:r>
                      <a:endParaRPr lang="ru-RU" dirty="0"/>
                    </a:p>
                  </a:txBody>
                  <a:tcPr/>
                </a:tc>
              </a:tr>
              <a:tr h="325130">
                <a:tc>
                  <a:txBody>
                    <a:bodyPr/>
                    <a:lstStyle/>
                    <a:p>
                      <a:pPr algn="ctr"/>
                      <a:r>
                        <a:rPr lang="en-US" sz="1600" b="1" dirty="0" smtClean="0">
                          <a:solidFill>
                            <a:srgbClr val="FF0000"/>
                          </a:solidFill>
                        </a:rPr>
                        <a:t>Not</a:t>
                      </a:r>
                      <a:r>
                        <a:rPr lang="en-US" sz="1600" b="1" baseline="0" dirty="0" smtClean="0">
                          <a:solidFill>
                            <a:srgbClr val="FF0000"/>
                          </a:solidFill>
                        </a:rPr>
                        <a:t> </a:t>
                      </a:r>
                      <a:r>
                        <a:rPr lang="en-US" sz="1600" dirty="0" smtClean="0"/>
                        <a:t>3D and </a:t>
                      </a:r>
                      <a:r>
                        <a:rPr lang="en-US" sz="1600" b="1" dirty="0" smtClean="0">
                          <a:solidFill>
                            <a:srgbClr val="FF0000"/>
                          </a:solidFill>
                        </a:rPr>
                        <a:t>not</a:t>
                      </a:r>
                      <a:r>
                        <a:rPr lang="en-US" sz="1600" b="1" baseline="0" dirty="0" smtClean="0">
                          <a:solidFill>
                            <a:srgbClr val="FF0000"/>
                          </a:solidFill>
                        </a:rPr>
                        <a:t> </a:t>
                      </a:r>
                      <a:r>
                        <a:rPr lang="en-US" sz="1600" dirty="0" smtClean="0"/>
                        <a:t>IP</a:t>
                      </a:r>
                      <a:endParaRPr lang="ru-RU" dirty="0"/>
                    </a:p>
                  </a:txBody>
                  <a:tcPr/>
                </a:tc>
                <a:tc>
                  <a:txBody>
                    <a:bodyPr/>
                    <a:lstStyle/>
                    <a:p>
                      <a:pPr algn="ctr"/>
                      <a:r>
                        <a:rPr lang="en-US" sz="1600" dirty="0" smtClean="0"/>
                        <a:t>21.3%</a:t>
                      </a:r>
                      <a:endParaRPr lang="ru-RU" dirty="0"/>
                    </a:p>
                  </a:txBody>
                  <a:tcPr/>
                </a:tc>
                <a:tc>
                  <a:txBody>
                    <a:bodyPr/>
                    <a:lstStyle/>
                    <a:p>
                      <a:pPr algn="ctr"/>
                      <a:r>
                        <a:rPr lang="en-US" sz="1600" dirty="0" smtClean="0"/>
                        <a:t>21.2%</a:t>
                      </a:r>
                      <a:endParaRPr lang="ru-RU" dirty="0"/>
                    </a:p>
                  </a:txBody>
                  <a:tcPr/>
                </a:tc>
              </a:tr>
              <a:tr h="325130">
                <a:tc>
                  <a:txBody>
                    <a:bodyPr/>
                    <a:lstStyle/>
                    <a:p>
                      <a:pPr algn="ctr"/>
                      <a:r>
                        <a:rPr lang="en-US" dirty="0" smtClean="0"/>
                        <a:t>All</a:t>
                      </a:r>
                      <a:endParaRPr lang="ru-RU" dirty="0"/>
                    </a:p>
                  </a:txBody>
                  <a:tcPr/>
                </a:tc>
                <a:tc>
                  <a:txBody>
                    <a:bodyPr/>
                    <a:lstStyle/>
                    <a:p>
                      <a:pPr algn="ctr"/>
                      <a:r>
                        <a:rPr lang="en-US" sz="1600" dirty="0" smtClean="0"/>
                        <a:t>148637</a:t>
                      </a:r>
                      <a:endParaRPr lang="ru-RU" sz="1600" dirty="0"/>
                    </a:p>
                  </a:txBody>
                  <a:tcPr/>
                </a:tc>
                <a:tc>
                  <a:txBody>
                    <a:bodyPr/>
                    <a:lstStyle/>
                    <a:p>
                      <a:pPr algn="ctr"/>
                      <a:r>
                        <a:rPr lang="en-US" sz="1600" dirty="0" smtClean="0"/>
                        <a:t>793768</a:t>
                      </a:r>
                      <a:endParaRPr lang="ru-RU" sz="1600" dirty="0"/>
                    </a:p>
                  </a:txBody>
                  <a:tcPr/>
                </a:tc>
              </a:tr>
            </a:tbl>
          </a:graphicData>
        </a:graphic>
      </p:graphicFrame>
      <p:sp>
        <p:nvSpPr>
          <p:cNvPr id="16" name="TextBox 15"/>
          <p:cNvSpPr txBox="1"/>
          <p:nvPr/>
        </p:nvSpPr>
        <p:spPr>
          <a:xfrm>
            <a:off x="6093424" y="2743200"/>
            <a:ext cx="169559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solidFill>
                  <a:srgbClr val="002060"/>
                </a:solidFill>
                <a:latin typeface="Andalus" pitchFamily="18" charset="-78"/>
                <a:cs typeface="Andalus" pitchFamily="18" charset="-78"/>
              </a:rPr>
              <a:t>“</a:t>
            </a:r>
            <a:r>
              <a:rPr lang="en-US" dirty="0" smtClean="0">
                <a:solidFill>
                  <a:srgbClr val="002060"/>
                </a:solidFill>
                <a:latin typeface="Andalus" pitchFamily="18" charset="-78"/>
                <a:cs typeface="Andalus" pitchFamily="18" charset="-78"/>
              </a:rPr>
              <a:t>Strange” tracks</a:t>
            </a:r>
            <a:endParaRPr lang="ru-RU" dirty="0">
              <a:solidFill>
                <a:srgbClr val="002060"/>
              </a:solidFill>
              <a:latin typeface="Andalus" pitchFamily="18" charset="-78"/>
              <a:cs typeface="Andalus" pitchFamily="18" charset="-78"/>
            </a:endParaRPr>
          </a:p>
        </p:txBody>
      </p:sp>
      <p:sp>
        <p:nvSpPr>
          <p:cNvPr id="20" name="TextBox 19"/>
          <p:cNvSpPr txBox="1"/>
          <p:nvPr/>
        </p:nvSpPr>
        <p:spPr>
          <a:xfrm>
            <a:off x="6068825" y="2373868"/>
            <a:ext cx="200837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solidFill>
                  <a:srgbClr val="002060"/>
                </a:solidFill>
                <a:latin typeface="Andalus" pitchFamily="18" charset="-78"/>
                <a:cs typeface="Andalus" pitchFamily="18" charset="-78"/>
              </a:rPr>
              <a:t>Signal + PU tracks</a:t>
            </a:r>
            <a:endParaRPr lang="ru-RU" dirty="0">
              <a:solidFill>
                <a:srgbClr val="002060"/>
              </a:solidFill>
              <a:latin typeface="Andalus" pitchFamily="18" charset="-78"/>
              <a:cs typeface="Andalus" pitchFamily="18" charset="-78"/>
            </a:endParaRPr>
          </a:p>
        </p:txBody>
      </p:sp>
      <p:cxnSp>
        <p:nvCxnSpPr>
          <p:cNvPr id="18" name="Прямая со стрелкой 17"/>
          <p:cNvCxnSpPr/>
          <p:nvPr/>
        </p:nvCxnSpPr>
        <p:spPr>
          <a:xfrm flipH="1">
            <a:off x="447427" y="2583934"/>
            <a:ext cx="1451010" cy="130226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3903463" y="5278735"/>
                <a:ext cx="5240537"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dirty="0">
                    <a:solidFill>
                      <a:srgbClr val="002060"/>
                    </a:solidFill>
                    <a:latin typeface="Andalus" pitchFamily="18" charset="-78"/>
                    <a:cs typeface="Andalus" pitchFamily="18" charset="-78"/>
                  </a:rPr>
                  <a:t>3D-method</a:t>
                </a:r>
                <a:r>
                  <a:rPr lang="ru-RU" dirty="0">
                    <a:solidFill>
                      <a:srgbClr val="002060"/>
                    </a:solidFill>
                    <a:latin typeface="Andalus" pitchFamily="18" charset="-78"/>
                    <a:cs typeface="Andalus" pitchFamily="18" charset="-78"/>
                  </a:rPr>
                  <a:t> </a:t>
                </a:r>
                <a:r>
                  <a:rPr lang="en-US" dirty="0">
                    <a:solidFill>
                      <a:srgbClr val="002060"/>
                    </a:solidFill>
                    <a:latin typeface="Andalus" pitchFamily="18" charset="-78"/>
                    <a:cs typeface="Andalus" pitchFamily="18" charset="-78"/>
                  </a:rPr>
                  <a:t>selection is harder</a:t>
                </a:r>
                <a:r>
                  <a:rPr lang="ru-RU" dirty="0">
                    <a:solidFill>
                      <a:srgbClr val="002060"/>
                    </a:solidFill>
                    <a:latin typeface="Andalus" pitchFamily="18" charset="-78"/>
                    <a:cs typeface="Andalus" pitchFamily="18" charset="-78"/>
                  </a:rPr>
                  <a:t>, </a:t>
                </a:r>
                <a:r>
                  <a:rPr lang="en-US" dirty="0">
                    <a:solidFill>
                      <a:srgbClr val="002060"/>
                    </a:solidFill>
                    <a:latin typeface="Andalus" pitchFamily="18" charset="-78"/>
                    <a:cs typeface="Andalus" pitchFamily="18" charset="-78"/>
                  </a:rPr>
                  <a:t>then IP-method</a:t>
                </a:r>
                <a:endParaRPr lang="ru-RU" dirty="0">
                  <a:solidFill>
                    <a:srgbClr val="002060"/>
                  </a:solidFill>
                  <a:latin typeface="Andalus" pitchFamily="18" charset="-78"/>
                  <a:cs typeface="Andalus" pitchFamily="18" charset="-78"/>
                </a:endParaRPr>
              </a:p>
              <a:p>
                <a:pPr algn="ctr"/>
                <a:r>
                  <a:rPr lang="en-US" dirty="0">
                    <a:solidFill>
                      <a:srgbClr val="002060"/>
                    </a:solidFill>
                    <a:latin typeface="Andalus" pitchFamily="18" charset="-78"/>
                    <a:cs typeface="Andalus" pitchFamily="18" charset="-78"/>
                  </a:rPr>
                  <a:t>3D-conditions includes IP-conditions:</a:t>
                </a:r>
              </a:p>
              <a:p>
                <a:pPr algn="ctr"/>
                <a:r>
                  <a:rPr lang="en-US" dirty="0">
                    <a:solidFill>
                      <a:srgbClr val="002060"/>
                    </a:solidFill>
                    <a:latin typeface="Andalus" pitchFamily="18" charset="-78"/>
                    <a:cs typeface="Andalus" pitchFamily="18" charset="-78"/>
                  </a:rPr>
                  <a:t>3D and not IP: 0.6%(</a:t>
                </a:r>
                <a14:m>
                  <m:oMath xmlns:m="http://schemas.openxmlformats.org/officeDocument/2006/math">
                    <m:r>
                      <a:rPr lang="en-US">
                        <a:solidFill>
                          <a:srgbClr val="002060"/>
                        </a:solidFill>
                        <a:latin typeface="Cambria Math"/>
                        <a:cs typeface="Andalus" pitchFamily="18" charset="-78"/>
                      </a:rPr>
                      <m:t>𝑑</m:t>
                    </m:r>
                    <m:r>
                      <a:rPr lang="en-US">
                        <a:solidFill>
                          <a:srgbClr val="002060"/>
                        </a:solidFill>
                        <a:latin typeface="Cambria Math"/>
                        <a:cs typeface="Andalus" pitchFamily="18" charset="-78"/>
                      </a:rPr>
                      <m:t>&lt;0.4 </m:t>
                    </m:r>
                    <m:r>
                      <a:rPr lang="en-US">
                        <a:solidFill>
                          <a:srgbClr val="002060"/>
                        </a:solidFill>
                        <a:latin typeface="Cambria Math"/>
                        <a:cs typeface="Andalus" pitchFamily="18" charset="-78"/>
                      </a:rPr>
                      <m:t>𝑐𝑚</m:t>
                    </m:r>
                  </m:oMath>
                </a14:m>
                <a:r>
                  <a:rPr lang="en-US" dirty="0">
                    <a:solidFill>
                      <a:srgbClr val="002060"/>
                    </a:solidFill>
                    <a:latin typeface="Andalus" pitchFamily="18" charset="-78"/>
                    <a:cs typeface="Andalus" pitchFamily="18" charset="-78"/>
                  </a:rPr>
                  <a:t>), 0.16%(</a:t>
                </a:r>
                <a14:m>
                  <m:oMath xmlns:m="http://schemas.openxmlformats.org/officeDocument/2006/math">
                    <m:r>
                      <a:rPr lang="en-US">
                        <a:solidFill>
                          <a:srgbClr val="002060"/>
                        </a:solidFill>
                        <a:latin typeface="Cambria Math"/>
                        <a:cs typeface="Andalus" pitchFamily="18" charset="-78"/>
                      </a:rPr>
                      <m:t>𝑑</m:t>
                    </m:r>
                    <m:r>
                      <a:rPr lang="en-US">
                        <a:solidFill>
                          <a:srgbClr val="002060"/>
                        </a:solidFill>
                        <a:latin typeface="Cambria Math"/>
                        <a:cs typeface="Andalus" pitchFamily="18" charset="-78"/>
                      </a:rPr>
                      <m:t>&lt;0.2 </m:t>
                    </m:r>
                    <m:r>
                      <a:rPr lang="en-US">
                        <a:solidFill>
                          <a:srgbClr val="002060"/>
                        </a:solidFill>
                        <a:latin typeface="Cambria Math"/>
                        <a:cs typeface="Andalus" pitchFamily="18" charset="-78"/>
                      </a:rPr>
                      <m:t>𝑐𝑚</m:t>
                    </m:r>
                  </m:oMath>
                </a14:m>
                <a:r>
                  <a:rPr lang="en-US" dirty="0">
                    <a:solidFill>
                      <a:srgbClr val="002060"/>
                    </a:solidFill>
                    <a:latin typeface="Andalus" pitchFamily="18" charset="-78"/>
                    <a:cs typeface="Andalus" pitchFamily="18" charset="-78"/>
                  </a:rPr>
                  <a:t>)</a:t>
                </a:r>
              </a:p>
            </p:txBody>
          </p:sp>
        </mc:Choice>
        <mc:Fallback xmlns="">
          <p:sp>
            <p:nvSpPr>
              <p:cNvPr id="69" name="TextBox 68"/>
              <p:cNvSpPr txBox="1">
                <a:spLocks noRot="1" noChangeAspect="1" noMove="1" noResize="1" noEditPoints="1" noAdjustHandles="1" noChangeArrowheads="1" noChangeShapeType="1" noTextEdit="1"/>
              </p:cNvSpPr>
              <p:nvPr/>
            </p:nvSpPr>
            <p:spPr>
              <a:xfrm>
                <a:off x="3903463" y="5278735"/>
                <a:ext cx="5240537" cy="923330"/>
              </a:xfrm>
              <a:prstGeom prst="rect">
                <a:avLst/>
              </a:prstGeom>
              <a:blipFill rotWithShape="1">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71" name="TextBox 2070"/>
              <p:cNvSpPr txBox="1"/>
              <p:nvPr/>
            </p:nvSpPr>
            <p:spPr>
              <a:xfrm>
                <a:off x="5181600" y="1156157"/>
                <a:ext cx="3733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a:rPr>
                          </m:ctrlPr>
                        </m:sSubPr>
                        <m:e>
                          <m:r>
                            <m:rPr>
                              <m:sty m:val="p"/>
                            </m:rPr>
                            <a:rPr lang="en-US" sz="1600">
                              <a:solidFill>
                                <a:srgbClr val="002060"/>
                              </a:solidFill>
                              <a:latin typeface="Cambria Math"/>
                              <a:cs typeface="Andalus" pitchFamily="18" charset="-78"/>
                            </a:rPr>
                            <m:t>min</m:t>
                          </m:r>
                          <m:r>
                            <a:rPr lang="en-US" sz="1400" b="0" i="1" smtClean="0">
                              <a:latin typeface="Cambria Math"/>
                            </a:rPr>
                            <m:t>⁡(</m:t>
                          </m:r>
                          <m:r>
                            <a:rPr lang="en-US" sz="1400" i="1">
                              <a:latin typeface="Cambria Math"/>
                            </a:rPr>
                            <m:t>𝑑</m:t>
                          </m:r>
                        </m:e>
                        <m:sub>
                          <m:r>
                            <a:rPr lang="en-US" sz="1400" b="0" i="1" smtClean="0">
                              <a:latin typeface="Cambria Math"/>
                            </a:rPr>
                            <m:t>𝑧</m:t>
                          </m:r>
                        </m:sub>
                      </m:sSub>
                      <m:r>
                        <a:rPr lang="en-US" sz="1400" b="0" i="1" smtClean="0">
                          <a:latin typeface="Cambria Math"/>
                        </a:rPr>
                        <m:t>)</m:t>
                      </m:r>
                      <m:r>
                        <a:rPr lang="en-US" sz="1400" i="1">
                          <a:latin typeface="Cambria Math"/>
                        </a:rPr>
                        <m:t>&lt;3∗</m:t>
                      </m:r>
                      <m:r>
                        <a:rPr lang="en-US" sz="1400" i="1">
                          <a:latin typeface="Cambria Math"/>
                        </a:rPr>
                        <m:t>𝑒𝑟𝑟</m:t>
                      </m:r>
                      <m:d>
                        <m:dPr>
                          <m:ctrlPr>
                            <a:rPr lang="en-US" sz="1400" i="1">
                              <a:latin typeface="Cambria Math"/>
                            </a:rPr>
                          </m:ctrlPr>
                        </m:dPr>
                        <m:e>
                          <m:sSub>
                            <m:sSubPr>
                              <m:ctrlPr>
                                <a:rPr lang="en-US" sz="1400" i="1">
                                  <a:latin typeface="Cambria Math"/>
                                </a:rPr>
                              </m:ctrlPr>
                            </m:sSubPr>
                            <m:e>
                              <m:r>
                                <a:rPr lang="en-US" sz="1400" i="1">
                                  <a:latin typeface="Cambria Math"/>
                                </a:rPr>
                                <m:t>𝑑</m:t>
                              </m:r>
                            </m:e>
                            <m:sub>
                              <m:r>
                                <a:rPr lang="en-US" sz="1400" b="0" i="1" smtClean="0">
                                  <a:latin typeface="Cambria Math"/>
                                </a:rPr>
                                <m:t>𝑧</m:t>
                              </m:r>
                            </m:sub>
                          </m:sSub>
                        </m:e>
                      </m:d>
                      <m:r>
                        <a:rPr lang="en-US" sz="1400" i="1">
                          <a:latin typeface="Cambria Math"/>
                        </a:rPr>
                        <m:t> </m:t>
                      </m:r>
                      <m:r>
                        <a:rPr lang="en-US" sz="1400" i="1">
                          <a:latin typeface="Cambria Math"/>
                        </a:rPr>
                        <m:t>𝑎𝑛𝑑</m:t>
                      </m:r>
                      <m:sSub>
                        <m:sSubPr>
                          <m:ctrlPr>
                            <a:rPr lang="en-US" sz="1400" i="1">
                              <a:latin typeface="Cambria Math"/>
                            </a:rPr>
                          </m:ctrlPr>
                        </m:sSubPr>
                        <m:e>
                          <m:r>
                            <a:rPr lang="en-US" sz="1400" i="1">
                              <a:latin typeface="Cambria Math"/>
                            </a:rPr>
                            <m:t> </m:t>
                          </m:r>
                          <m:r>
                            <a:rPr lang="en-US" sz="1400" i="1">
                              <a:latin typeface="Cambria Math"/>
                            </a:rPr>
                            <m:t>𝑑</m:t>
                          </m:r>
                        </m:e>
                        <m:sub>
                          <m:r>
                            <a:rPr lang="en-US" sz="1400" b="0" i="1" smtClean="0">
                              <a:latin typeface="Cambria Math"/>
                            </a:rPr>
                            <m:t>𝑧</m:t>
                          </m:r>
                        </m:sub>
                      </m:sSub>
                      <m:r>
                        <a:rPr lang="en-US" sz="1400" i="1">
                          <a:latin typeface="Cambria Math"/>
                        </a:rPr>
                        <m:t>&lt;0.</m:t>
                      </m:r>
                      <m:r>
                        <a:rPr lang="en-US" sz="1400" b="0" i="1" smtClean="0">
                          <a:latin typeface="Cambria Math"/>
                        </a:rPr>
                        <m:t>4</m:t>
                      </m:r>
                      <m:r>
                        <a:rPr lang="en-US" sz="1400" i="1">
                          <a:latin typeface="Cambria Math"/>
                        </a:rPr>
                        <m:t> </m:t>
                      </m:r>
                      <m:r>
                        <a:rPr lang="en-US" sz="1400" i="1">
                          <a:latin typeface="Cambria Math"/>
                        </a:rPr>
                        <m:t>𝑐𝑚</m:t>
                      </m:r>
                    </m:oMath>
                  </m:oMathPara>
                </a14:m>
                <a:endParaRPr lang="en-US" sz="1600" dirty="0"/>
              </a:p>
              <a:p>
                <a:pPr/>
                <a14:m>
                  <m:oMathPara xmlns:m="http://schemas.openxmlformats.org/officeDocument/2006/math">
                    <m:oMathParaPr>
                      <m:jc m:val="centerGroup"/>
                    </m:oMathParaPr>
                    <m:oMath xmlns:m="http://schemas.openxmlformats.org/officeDocument/2006/math">
                      <m:sSub>
                        <m:sSubPr>
                          <m:ctrlPr>
                            <a:rPr lang="ru-RU" sz="1400" i="1">
                              <a:latin typeface="Cambria Math"/>
                            </a:rPr>
                          </m:ctrlPr>
                        </m:sSubPr>
                        <m:e>
                          <m:r>
                            <m:rPr>
                              <m:sty m:val="p"/>
                            </m:rPr>
                            <a:rPr lang="en-US" sz="1600">
                              <a:solidFill>
                                <a:srgbClr val="002060"/>
                              </a:solidFill>
                              <a:latin typeface="Cambria Math"/>
                              <a:cs typeface="Andalus" pitchFamily="18" charset="-78"/>
                            </a:rPr>
                            <m:t>min</m:t>
                          </m:r>
                          <m:r>
                            <a:rPr lang="en-US" sz="1400" b="0" i="1" smtClean="0">
                              <a:latin typeface="Cambria Math"/>
                            </a:rPr>
                            <m:t>⁡(</m:t>
                          </m:r>
                          <m:r>
                            <a:rPr lang="en-US" sz="1400" i="1">
                              <a:latin typeface="Cambria Math"/>
                            </a:rPr>
                            <m:t>𝑑</m:t>
                          </m:r>
                        </m:e>
                        <m:sub>
                          <m:r>
                            <a:rPr lang="en-US" sz="1400" i="1">
                              <a:latin typeface="Cambria Math"/>
                            </a:rPr>
                            <m:t>0</m:t>
                          </m:r>
                        </m:sub>
                      </m:sSub>
                      <m:r>
                        <a:rPr lang="en-US" sz="1400" b="0" i="1" smtClean="0">
                          <a:latin typeface="Cambria Math"/>
                        </a:rPr>
                        <m:t>)</m:t>
                      </m:r>
                      <m:r>
                        <a:rPr lang="en-US" sz="1400" i="1">
                          <a:latin typeface="Cambria Math"/>
                        </a:rPr>
                        <m:t>&lt;3∗</m:t>
                      </m:r>
                      <m:r>
                        <a:rPr lang="en-US" sz="1400" i="1">
                          <a:latin typeface="Cambria Math"/>
                        </a:rPr>
                        <m:t>𝑒𝑟𝑟</m:t>
                      </m:r>
                      <m:d>
                        <m:dPr>
                          <m:ctrlPr>
                            <a:rPr lang="en-US" sz="1400" i="1">
                              <a:latin typeface="Cambria Math"/>
                            </a:rPr>
                          </m:ctrlPr>
                        </m:dPr>
                        <m:e>
                          <m:sSub>
                            <m:sSubPr>
                              <m:ctrlPr>
                                <a:rPr lang="en-US" sz="1400" i="1">
                                  <a:latin typeface="Cambria Math"/>
                                </a:rPr>
                              </m:ctrlPr>
                            </m:sSubPr>
                            <m:e>
                              <m:r>
                                <a:rPr lang="en-US" sz="1400" i="1">
                                  <a:latin typeface="Cambria Math"/>
                                </a:rPr>
                                <m:t>𝑑</m:t>
                              </m:r>
                            </m:e>
                            <m:sub>
                              <m:r>
                                <a:rPr lang="en-US" sz="1400" i="1">
                                  <a:latin typeface="Cambria Math"/>
                                </a:rPr>
                                <m:t>0</m:t>
                              </m:r>
                            </m:sub>
                          </m:sSub>
                        </m:e>
                      </m:d>
                      <m:r>
                        <a:rPr lang="en-US" sz="1400" i="1">
                          <a:latin typeface="Cambria Math"/>
                        </a:rPr>
                        <m:t> </m:t>
                      </m:r>
                      <m:r>
                        <a:rPr lang="en-US" sz="1400" i="1">
                          <a:latin typeface="Cambria Math"/>
                        </a:rPr>
                        <m:t>𝑎𝑛𝑑</m:t>
                      </m:r>
                      <m:sSub>
                        <m:sSubPr>
                          <m:ctrlPr>
                            <a:rPr lang="en-US" sz="1400" i="1">
                              <a:latin typeface="Cambria Math"/>
                            </a:rPr>
                          </m:ctrlPr>
                        </m:sSubPr>
                        <m:e>
                          <m:r>
                            <a:rPr lang="en-US" sz="1400" i="1">
                              <a:latin typeface="Cambria Math"/>
                            </a:rPr>
                            <m:t> </m:t>
                          </m:r>
                          <m:r>
                            <a:rPr lang="en-US" sz="1400" i="1">
                              <a:latin typeface="Cambria Math"/>
                            </a:rPr>
                            <m:t>𝑑</m:t>
                          </m:r>
                        </m:e>
                        <m:sub>
                          <m:r>
                            <a:rPr lang="en-US" sz="1400" i="1">
                              <a:latin typeface="Cambria Math"/>
                            </a:rPr>
                            <m:t>0</m:t>
                          </m:r>
                        </m:sub>
                      </m:sSub>
                      <m:r>
                        <a:rPr lang="en-US" sz="1400" i="1">
                          <a:latin typeface="Cambria Math"/>
                        </a:rPr>
                        <m:t>&lt;0.2 </m:t>
                      </m:r>
                      <m:r>
                        <a:rPr lang="en-US" sz="1400" i="1">
                          <a:latin typeface="Cambria Math"/>
                        </a:rPr>
                        <m:t>𝑐𝑚</m:t>
                      </m:r>
                    </m:oMath>
                  </m:oMathPara>
                </a14:m>
                <a:endParaRPr lang="en-US" sz="1600" dirty="0"/>
              </a:p>
            </p:txBody>
          </p:sp>
        </mc:Choice>
        <mc:Fallback xmlns="">
          <p:sp>
            <p:nvSpPr>
              <p:cNvPr id="2071" name="TextBox 2070"/>
              <p:cNvSpPr txBox="1">
                <a:spLocks noRot="1" noChangeAspect="1" noMove="1" noResize="1" noEditPoints="1" noAdjustHandles="1" noChangeArrowheads="1" noChangeShapeType="1" noTextEdit="1"/>
              </p:cNvSpPr>
              <p:nvPr/>
            </p:nvSpPr>
            <p:spPr>
              <a:xfrm>
                <a:off x="5181600" y="1156157"/>
                <a:ext cx="3733800" cy="523220"/>
              </a:xfrm>
              <a:prstGeom prst="rect">
                <a:avLst/>
              </a:prstGeom>
              <a:blipFill rotWithShape="1">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72" name="Прямоугольник 2071"/>
              <p:cNvSpPr/>
              <p:nvPr/>
            </p:nvSpPr>
            <p:spPr>
              <a:xfrm>
                <a:off x="756215" y="1185446"/>
                <a:ext cx="3053785" cy="30777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a:rPr>
                        <m:t>min</m:t>
                      </m:r>
                      <m:r>
                        <a:rPr lang="en-US" sz="1400" b="0" i="1" smtClean="0">
                          <a:latin typeface="Cambria Math"/>
                        </a:rPr>
                        <m:t>⁡(</m:t>
                      </m:r>
                      <m:r>
                        <a:rPr lang="en-US" sz="1400" b="0" i="1" smtClean="0">
                          <a:latin typeface="Cambria Math"/>
                        </a:rPr>
                        <m:t>𝑑</m:t>
                      </m:r>
                      <m:r>
                        <a:rPr lang="en-US" sz="1400" b="0" i="1" smtClean="0">
                          <a:latin typeface="Cambria Math"/>
                        </a:rPr>
                        <m:t>)&lt;3∗</m:t>
                      </m:r>
                      <m:r>
                        <a:rPr lang="en-US" sz="1400" i="1">
                          <a:latin typeface="Cambria Math"/>
                        </a:rPr>
                        <m:t>𝑒𝑟𝑟</m:t>
                      </m:r>
                      <m:d>
                        <m:dPr>
                          <m:ctrlPr>
                            <a:rPr lang="en-US" sz="1400" i="1">
                              <a:latin typeface="Cambria Math"/>
                            </a:rPr>
                          </m:ctrlPr>
                        </m:dPr>
                        <m:e>
                          <m:r>
                            <a:rPr lang="en-US" sz="1400" b="0" i="1" smtClean="0">
                              <a:latin typeface="Cambria Math"/>
                            </a:rPr>
                            <m:t>𝑑</m:t>
                          </m:r>
                        </m:e>
                      </m:d>
                      <m:r>
                        <a:rPr lang="en-US" sz="1400" i="1">
                          <a:latin typeface="Cambria Math"/>
                        </a:rPr>
                        <m:t> </m:t>
                      </m:r>
                      <m:r>
                        <a:rPr lang="en-US" sz="1400" i="1">
                          <a:latin typeface="Cambria Math"/>
                        </a:rPr>
                        <m:t>𝑎𝑛𝑑</m:t>
                      </m:r>
                      <m:r>
                        <a:rPr lang="en-US" sz="1400" b="0" i="1" smtClean="0">
                          <a:latin typeface="Cambria Math"/>
                        </a:rPr>
                        <m:t> </m:t>
                      </m:r>
                      <m:r>
                        <a:rPr lang="en-US" sz="1400" b="0" i="1" smtClean="0">
                          <a:latin typeface="Cambria Math"/>
                        </a:rPr>
                        <m:t>𝑑</m:t>
                      </m:r>
                      <m:r>
                        <a:rPr lang="en-US" sz="1400" i="1">
                          <a:latin typeface="Cambria Math"/>
                        </a:rPr>
                        <m:t>&lt;0.4 </m:t>
                      </m:r>
                      <m:r>
                        <a:rPr lang="en-US" sz="1400" i="1">
                          <a:latin typeface="Cambria Math"/>
                        </a:rPr>
                        <m:t>𝑐𝑚</m:t>
                      </m:r>
                    </m:oMath>
                  </m:oMathPara>
                </a14:m>
                <a:endParaRPr lang="en-US" sz="1600" dirty="0"/>
              </a:p>
            </p:txBody>
          </p:sp>
        </mc:Choice>
        <mc:Fallback xmlns="">
          <p:sp>
            <p:nvSpPr>
              <p:cNvPr id="2072" name="Прямоугольник 2071"/>
              <p:cNvSpPr>
                <a:spLocks noRot="1" noChangeAspect="1" noMove="1" noResize="1" noEditPoints="1" noAdjustHandles="1" noChangeArrowheads="1" noChangeShapeType="1" noTextEdit="1"/>
              </p:cNvSpPr>
              <p:nvPr/>
            </p:nvSpPr>
            <p:spPr>
              <a:xfrm>
                <a:off x="756215" y="1185446"/>
                <a:ext cx="3053785" cy="307777"/>
              </a:xfrm>
              <a:prstGeom prst="rect">
                <a:avLst/>
              </a:prstGeom>
              <a:blipFill rotWithShape="1">
                <a:blip r:embed="rId4"/>
                <a:stretch>
                  <a:fillRect/>
                </a:stretch>
              </a:blipFill>
            </p:spPr>
            <p:txBody>
              <a:bodyPr/>
              <a:lstStyle/>
              <a:p>
                <a:r>
                  <a:rPr lang="ru-RU">
                    <a:noFill/>
                  </a:rPr>
                  <a:t> </a:t>
                </a:r>
              </a:p>
            </p:txBody>
          </p:sp>
        </mc:Fallback>
      </mc:AlternateContent>
      <p:cxnSp>
        <p:nvCxnSpPr>
          <p:cNvPr id="39" name="Прямая со стрелкой 38"/>
          <p:cNvCxnSpPr/>
          <p:nvPr/>
        </p:nvCxnSpPr>
        <p:spPr>
          <a:xfrm>
            <a:off x="3429000" y="4419600"/>
            <a:ext cx="685800" cy="1447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01929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21979"/>
            <a:ext cx="3843338" cy="400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821" y="1066800"/>
            <a:ext cx="3761179" cy="400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50531" y="5334000"/>
            <a:ext cx="810766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solidFill>
                  <a:srgbClr val="002060"/>
                </a:solidFill>
                <a:latin typeface="Andalus" pitchFamily="18" charset="-78"/>
                <a:cs typeface="Andalus" pitchFamily="18" charset="-78"/>
              </a:rPr>
              <a:t>MC and Data points are drawn by the same colors. MC a bit to the left than the data.</a:t>
            </a:r>
            <a:endParaRPr lang="ru-RU" dirty="0">
              <a:solidFill>
                <a:srgbClr val="002060"/>
              </a:solidFill>
              <a:latin typeface="Andalus" pitchFamily="18" charset="-78"/>
              <a:cs typeface="Andalus" pitchFamily="18" charset="-78"/>
            </a:endParaRPr>
          </a:p>
        </p:txBody>
      </p:sp>
      <mc:AlternateContent xmlns:mc="http://schemas.openxmlformats.org/markup-compatibility/2006" xmlns:a14="http://schemas.microsoft.com/office/drawing/2010/main">
        <mc:Choice Requires="a14">
          <p:sp>
            <p:nvSpPr>
              <p:cNvPr id="20" name="TextBox 19"/>
              <p:cNvSpPr txBox="1"/>
              <p:nvPr/>
            </p:nvSpPr>
            <p:spPr>
              <a:xfrm>
                <a:off x="1134429" y="5914359"/>
                <a:ext cx="6637971" cy="41024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solidFill>
                      <a:srgbClr val="002060"/>
                    </a:solidFill>
                    <a:latin typeface="Andalus" pitchFamily="18" charset="-78"/>
                    <a:cs typeface="Andalus" pitchFamily="18" charset="-78"/>
                  </a:rPr>
                  <a:t>Systematic excess MC over the data is observed for small</a:t>
                </a:r>
                <a:r>
                  <a:rPr lang="ru-RU" dirty="0" smtClean="0">
                    <a:solidFill>
                      <a:srgbClr val="002060"/>
                    </a:solidFill>
                    <a:latin typeface="+mn-lt"/>
                    <a:ea typeface="+mn-ea"/>
                  </a:rPr>
                  <a:t> </a:t>
                </a:r>
                <a14:m>
                  <m:oMath xmlns:m="http://schemas.openxmlformats.org/officeDocument/2006/math">
                    <m:sSup>
                      <m:sSupPr>
                        <m:ctrlPr>
                          <a:rPr lang="en-US" i="1">
                            <a:ln>
                              <a:solidFill>
                                <a:schemeClr val="tx1"/>
                              </a:solidFill>
                            </a:ln>
                            <a:solidFill>
                              <a:srgbClr val="0070C0"/>
                            </a:solidFill>
                            <a:latin typeface="Cambria Math"/>
                            <a:ea typeface="ＭＳ Ｐゴシック" pitchFamily="34" charset="-128"/>
                          </a:rPr>
                        </m:ctrlPr>
                      </m:sSupPr>
                      <m:e>
                        <m:sSub>
                          <m:sSubPr>
                            <m:ctrlPr>
                              <a:rPr lang="en-US" i="1">
                                <a:ln>
                                  <a:solidFill>
                                    <a:schemeClr val="tx1"/>
                                  </a:solidFill>
                                </a:ln>
                                <a:solidFill>
                                  <a:srgbClr val="0070C0"/>
                                </a:solidFill>
                                <a:latin typeface="Cambria Math"/>
                                <a:ea typeface="ＭＳ Ｐゴシック" pitchFamily="34" charset="-128"/>
                              </a:rPr>
                            </m:ctrlPr>
                          </m:sSubPr>
                          <m:e>
                            <m:r>
                              <a:rPr lang="ru-RU" b="0" i="1" smtClean="0">
                                <a:ln>
                                  <a:solidFill>
                                    <a:schemeClr val="tx1"/>
                                  </a:solidFill>
                                </a:ln>
                                <a:solidFill>
                                  <a:srgbClr val="0070C0"/>
                                </a:solidFill>
                                <a:latin typeface="Cambria Math"/>
                                <a:ea typeface="ＭＳ Ｐゴシック" pitchFamily="34" charset="-128"/>
                              </a:rPr>
                              <m:t> </m:t>
                            </m:r>
                            <m:r>
                              <a:rPr lang="en-US" i="1">
                                <a:ln>
                                  <a:solidFill>
                                    <a:schemeClr val="tx1"/>
                                  </a:solidFill>
                                </a:ln>
                                <a:solidFill>
                                  <a:srgbClr val="0070C0"/>
                                </a:solidFill>
                                <a:latin typeface="Cambria Math"/>
                                <a:ea typeface="ＭＳ Ｐゴシック" pitchFamily="34" charset="-128"/>
                              </a:rPr>
                              <m:t>𝑃</m:t>
                            </m:r>
                          </m:e>
                          <m:sub>
                            <m:r>
                              <a:rPr lang="en-US" i="1">
                                <a:ln>
                                  <a:solidFill>
                                    <a:schemeClr val="tx1"/>
                                  </a:solidFill>
                                </a:ln>
                                <a:solidFill>
                                  <a:srgbClr val="0070C0"/>
                                </a:solidFill>
                                <a:latin typeface="Cambria Math"/>
                                <a:ea typeface="ＭＳ Ｐゴシック" pitchFamily="34" charset="-128"/>
                              </a:rPr>
                              <m:t>𝑇</m:t>
                            </m:r>
                            <m:r>
                              <a:rPr lang="en-US" b="0" i="1" smtClean="0">
                                <a:ln>
                                  <a:solidFill>
                                    <a:schemeClr val="tx1"/>
                                  </a:solidFill>
                                </a:ln>
                                <a:solidFill>
                                  <a:srgbClr val="0070C0"/>
                                </a:solidFill>
                                <a:latin typeface="Cambria Math"/>
                                <a:ea typeface="ＭＳ Ｐゴシック" pitchFamily="34" charset="-128"/>
                              </a:rPr>
                              <m:t>, </m:t>
                            </m:r>
                            <m:r>
                              <a:rPr lang="en-US" b="0" i="1" smtClean="0">
                                <a:ln>
                                  <a:solidFill>
                                    <a:schemeClr val="tx1"/>
                                  </a:solidFill>
                                </a:ln>
                                <a:solidFill>
                                  <a:srgbClr val="0070C0"/>
                                </a:solidFill>
                                <a:latin typeface="Cambria Math"/>
                                <a:ea typeface="ＭＳ Ｐゴシック" pitchFamily="34" charset="-128"/>
                              </a:rPr>
                              <m:t>𝑚𝑖𝑛</m:t>
                            </m:r>
                          </m:sub>
                        </m:sSub>
                      </m:e>
                      <m:sup>
                        <m:r>
                          <a:rPr lang="en-US" i="1">
                            <a:ln>
                              <a:solidFill>
                                <a:schemeClr val="tx1"/>
                              </a:solidFill>
                            </a:ln>
                            <a:solidFill>
                              <a:srgbClr val="0070C0"/>
                            </a:solidFill>
                            <a:latin typeface="Cambria Math"/>
                            <a:ea typeface="ＭＳ Ｐゴシック" pitchFamily="34" charset="-128"/>
                          </a:rPr>
                          <m:t>𝑡𝑟𝑎𝑐𝑘</m:t>
                        </m:r>
                      </m:sup>
                    </m:sSup>
                  </m:oMath>
                </a14:m>
                <a:endParaRPr lang="ru-RU" dirty="0">
                  <a:solidFill>
                    <a:srgbClr val="002060"/>
                  </a:solidFill>
                  <a:latin typeface="+mn-lt"/>
                  <a:ea typeface="+mn-ea"/>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134429" y="5914359"/>
                <a:ext cx="6637971" cy="410241"/>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Заголовок 2"/>
              <p:cNvSpPr txBox="1">
                <a:spLocks/>
              </p:cNvSpPr>
              <p:nvPr/>
            </p:nvSpPr>
            <p:spPr>
              <a:xfrm>
                <a:off x="533400" y="76200"/>
                <a:ext cx="7696199" cy="457200"/>
              </a:xfrm>
              <a:prstGeom prst="rect">
                <a:avLst/>
              </a:prstGeom>
            </p:spPr>
            <p:txBody>
              <a:bodyPr/>
              <a:lstStyle>
                <a:lvl1pPr algn="ctr" defTabSz="457200" rtl="0" eaLnBrk="1" fontAlgn="base" hangingPunct="1">
                  <a:spcBef>
                    <a:spcPct val="0"/>
                  </a:spcBef>
                  <a:spcAft>
                    <a:spcPct val="0"/>
                  </a:spcAft>
                  <a:defRPr sz="36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2pPr>
                <a:lvl3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3pPr>
                <a:lvl4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4pPr>
                <a:lvl5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112" charset="0"/>
                  </a:defRPr>
                </a:lvl6pPr>
                <a:lvl7pPr marL="914400" algn="ctr" defTabSz="457200" rtl="0" eaLnBrk="1" fontAlgn="base" hangingPunct="1">
                  <a:spcBef>
                    <a:spcPct val="0"/>
                  </a:spcBef>
                  <a:spcAft>
                    <a:spcPct val="0"/>
                  </a:spcAft>
                  <a:defRPr sz="4400">
                    <a:solidFill>
                      <a:schemeClr val="tx1"/>
                    </a:solidFill>
                    <a:latin typeface="Calibri" pitchFamily="-112" charset="0"/>
                  </a:defRPr>
                </a:lvl7pPr>
                <a:lvl8pPr marL="1371600" algn="ctr" defTabSz="457200" rtl="0" eaLnBrk="1" fontAlgn="base" hangingPunct="1">
                  <a:spcBef>
                    <a:spcPct val="0"/>
                  </a:spcBef>
                  <a:spcAft>
                    <a:spcPct val="0"/>
                  </a:spcAft>
                  <a:defRPr sz="4400">
                    <a:solidFill>
                      <a:schemeClr val="tx1"/>
                    </a:solidFill>
                    <a:latin typeface="Calibri" pitchFamily="-112" charset="0"/>
                  </a:defRPr>
                </a:lvl8pPr>
                <a:lvl9pPr marL="1828800" algn="ctr" defTabSz="457200" rtl="0" eaLnBrk="1" fontAlgn="base" hangingPunct="1">
                  <a:spcBef>
                    <a:spcPct val="0"/>
                  </a:spcBef>
                  <a:spcAft>
                    <a:spcPct val="0"/>
                  </a:spcAft>
                  <a:defRPr sz="4400">
                    <a:solidFill>
                      <a:schemeClr val="tx1"/>
                    </a:solidFill>
                    <a:latin typeface="Calibri" pitchFamily="-112" charset="0"/>
                  </a:defRPr>
                </a:lvl9pPr>
              </a:lstStyle>
              <a:p>
                <a:r>
                  <a:rPr lang="en-US" sz="2000" dirty="0" smtClean="0">
                    <a:ln>
                      <a:solidFill>
                        <a:schemeClr val="tx1"/>
                      </a:solidFill>
                    </a:ln>
                    <a:solidFill>
                      <a:srgbClr val="0070C0"/>
                    </a:solidFill>
                    <a:ea typeface="ＭＳ Ｐゴシック" pitchFamily="34" charset="-128"/>
                    <a:cs typeface="+mn-cs"/>
                  </a:rPr>
                  <a:t>Mean track multiplicity in PF-jet</a:t>
                </a:r>
                <a:r>
                  <a:rPr lang="ru-RU" sz="2000" dirty="0" smtClean="0">
                    <a:ln>
                      <a:solidFill>
                        <a:schemeClr val="tx1"/>
                      </a:solidFill>
                    </a:ln>
                    <a:solidFill>
                      <a:srgbClr val="0070C0"/>
                    </a:solidFill>
                    <a:ea typeface="ＭＳ Ｐゴシック" pitchFamily="34" charset="-128"/>
                    <a:cs typeface="+mn-cs"/>
                  </a:rPr>
                  <a:t> </a:t>
                </a:r>
                <a:r>
                  <a:rPr lang="en-US" sz="2000" dirty="0" smtClean="0">
                    <a:ln>
                      <a:solidFill>
                        <a:schemeClr val="tx1"/>
                      </a:solidFill>
                    </a:ln>
                    <a:solidFill>
                      <a:srgbClr val="0070C0"/>
                    </a:solidFill>
                    <a:ea typeface="ＭＳ Ｐゴシック" pitchFamily="34" charset="-128"/>
                    <a:cs typeface="+mn-cs"/>
                  </a:rPr>
                  <a:t>  vs. </a:t>
                </a:r>
                <a14:m>
                  <m:oMath xmlns:m="http://schemas.openxmlformats.org/officeDocument/2006/math">
                    <m:sSup>
                      <m:sSupPr>
                        <m:ctrlPr>
                          <a:rPr lang="en-US" sz="2000" i="1">
                            <a:ln>
                              <a:solidFill>
                                <a:schemeClr val="tx1"/>
                              </a:solidFill>
                            </a:ln>
                            <a:solidFill>
                              <a:srgbClr val="0070C0"/>
                            </a:solidFill>
                            <a:latin typeface="Cambria Math"/>
                            <a:ea typeface="ＭＳ Ｐゴシック" pitchFamily="34" charset="-128"/>
                          </a:rPr>
                        </m:ctrlPr>
                      </m:sSupPr>
                      <m:e>
                        <m:sSub>
                          <m:sSubPr>
                            <m:ctrlPr>
                              <a:rPr lang="en-US" sz="2000" i="1">
                                <a:ln>
                                  <a:solidFill>
                                    <a:schemeClr val="tx1"/>
                                  </a:solidFill>
                                </a:ln>
                                <a:solidFill>
                                  <a:srgbClr val="0070C0"/>
                                </a:solidFill>
                                <a:latin typeface="Cambria Math"/>
                                <a:ea typeface="ＭＳ Ｐゴシック" pitchFamily="34" charset="-128"/>
                              </a:rPr>
                            </m:ctrlPr>
                          </m:sSubPr>
                          <m:e>
                            <m:r>
                              <a:rPr lang="en-US" sz="2000" i="1">
                                <a:ln>
                                  <a:solidFill>
                                    <a:schemeClr val="tx1"/>
                                  </a:solidFill>
                                </a:ln>
                                <a:solidFill>
                                  <a:srgbClr val="0070C0"/>
                                </a:solidFill>
                                <a:latin typeface="Cambria Math"/>
                                <a:ea typeface="ＭＳ Ｐゴシック" pitchFamily="34" charset="-128"/>
                              </a:rPr>
                              <m:t>𝑝</m:t>
                            </m:r>
                          </m:e>
                          <m:sub>
                            <m:r>
                              <a:rPr lang="en-US" sz="2000" i="1">
                                <a:ln>
                                  <a:solidFill>
                                    <a:schemeClr val="tx1"/>
                                  </a:solidFill>
                                </a:ln>
                                <a:solidFill>
                                  <a:srgbClr val="0070C0"/>
                                </a:solidFill>
                                <a:latin typeface="Cambria Math"/>
                                <a:ea typeface="ＭＳ Ｐゴシック" pitchFamily="34" charset="-128"/>
                              </a:rPr>
                              <m:t>𝑇</m:t>
                            </m:r>
                            <m:r>
                              <a:rPr lang="en-US" sz="2000" i="1">
                                <a:ln>
                                  <a:solidFill>
                                    <a:schemeClr val="tx1"/>
                                  </a:solidFill>
                                </a:ln>
                                <a:solidFill>
                                  <a:srgbClr val="0070C0"/>
                                </a:solidFill>
                                <a:latin typeface="Cambria Math"/>
                                <a:ea typeface="ＭＳ Ｐゴシック" pitchFamily="34" charset="-128"/>
                              </a:rPr>
                              <m:t>,</m:t>
                            </m:r>
                            <m:r>
                              <a:rPr lang="en-US" sz="2000" i="1">
                                <a:ln>
                                  <a:solidFill>
                                    <a:schemeClr val="tx1"/>
                                  </a:solidFill>
                                </a:ln>
                                <a:solidFill>
                                  <a:srgbClr val="0070C0"/>
                                </a:solidFill>
                                <a:latin typeface="Cambria Math"/>
                                <a:ea typeface="ＭＳ Ｐゴシック" pitchFamily="34" charset="-128"/>
                              </a:rPr>
                              <m:t>𝑚𝑖𝑛</m:t>
                            </m:r>
                          </m:sub>
                        </m:sSub>
                      </m:e>
                      <m:sup>
                        <m:r>
                          <a:rPr lang="en-US" sz="2000" i="1">
                            <a:ln>
                              <a:solidFill>
                                <a:schemeClr val="tx1"/>
                              </a:solidFill>
                            </a:ln>
                            <a:solidFill>
                              <a:srgbClr val="0070C0"/>
                            </a:solidFill>
                            <a:latin typeface="Cambria Math"/>
                            <a:ea typeface="ＭＳ Ｐゴシック" pitchFamily="34" charset="-128"/>
                          </a:rPr>
                          <m:t>𝑡𝑟𝑎𝑐𝑘</m:t>
                        </m:r>
                      </m:sup>
                    </m:sSup>
                    <m:r>
                      <a:rPr lang="en-US" sz="2000" b="0" i="0" smtClean="0">
                        <a:ln>
                          <a:solidFill>
                            <a:schemeClr val="tx1"/>
                          </a:solidFill>
                        </a:ln>
                        <a:solidFill>
                          <a:srgbClr val="0070C0"/>
                        </a:solidFill>
                        <a:latin typeface="Cambria Math"/>
                        <a:ea typeface="ＭＳ Ｐゴシック" pitchFamily="34" charset="-128"/>
                      </a:rPr>
                      <m:t> </m:t>
                    </m:r>
                  </m:oMath>
                </a14:m>
                <a:r>
                  <a:rPr lang="en-US" sz="2000" dirty="0" smtClean="0">
                    <a:ln>
                      <a:solidFill>
                        <a:schemeClr val="tx1"/>
                      </a:solidFill>
                    </a:ln>
                    <a:solidFill>
                      <a:srgbClr val="0070C0"/>
                    </a:solidFill>
                    <a:ea typeface="ＭＳ Ｐゴシック" pitchFamily="34" charset="-128"/>
                  </a:rPr>
                  <a:t> and  </a:t>
                </a:r>
                <a14:m>
                  <m:oMath xmlns:m="http://schemas.openxmlformats.org/officeDocument/2006/math">
                    <m:sSup>
                      <m:sSupPr>
                        <m:ctrlPr>
                          <a:rPr lang="en-US" sz="2000" i="1">
                            <a:ln>
                              <a:solidFill>
                                <a:schemeClr val="tx1"/>
                              </a:solidFill>
                            </a:ln>
                            <a:solidFill>
                              <a:srgbClr val="0070C0"/>
                            </a:solidFill>
                            <a:latin typeface="Cambria Math"/>
                            <a:ea typeface="ＭＳ Ｐゴシック" pitchFamily="34" charset="-128"/>
                          </a:rPr>
                        </m:ctrlPr>
                      </m:sSupPr>
                      <m:e>
                        <m:sSub>
                          <m:sSubPr>
                            <m:ctrlPr>
                              <a:rPr lang="en-US" sz="2000" i="1">
                                <a:ln>
                                  <a:solidFill>
                                    <a:schemeClr val="tx1"/>
                                  </a:solidFill>
                                </a:ln>
                                <a:solidFill>
                                  <a:srgbClr val="0070C0"/>
                                </a:solidFill>
                                <a:latin typeface="Cambria Math"/>
                                <a:ea typeface="ＭＳ Ｐゴシック" pitchFamily="34" charset="-128"/>
                              </a:rPr>
                            </m:ctrlPr>
                          </m:sSubPr>
                          <m:e>
                            <m:r>
                              <a:rPr lang="en-US" sz="2000" i="1">
                                <a:ln>
                                  <a:solidFill>
                                    <a:schemeClr val="tx1"/>
                                  </a:solidFill>
                                </a:ln>
                                <a:solidFill>
                                  <a:srgbClr val="0070C0"/>
                                </a:solidFill>
                                <a:latin typeface="Cambria Math"/>
                                <a:ea typeface="ＭＳ Ｐゴシック" pitchFamily="34" charset="-128"/>
                              </a:rPr>
                              <m:t>𝑃</m:t>
                            </m:r>
                          </m:e>
                          <m:sub>
                            <m:r>
                              <a:rPr lang="en-US" sz="2000" i="1">
                                <a:ln>
                                  <a:solidFill>
                                    <a:schemeClr val="tx1"/>
                                  </a:solidFill>
                                </a:ln>
                                <a:solidFill>
                                  <a:srgbClr val="0070C0"/>
                                </a:solidFill>
                                <a:latin typeface="Cambria Math"/>
                                <a:ea typeface="ＭＳ Ｐゴシック" pitchFamily="34" charset="-128"/>
                              </a:rPr>
                              <m:t>𝑇</m:t>
                            </m:r>
                          </m:sub>
                        </m:sSub>
                      </m:e>
                      <m:sup>
                        <m:r>
                          <a:rPr lang="en-US" sz="2000" i="1">
                            <a:ln>
                              <a:solidFill>
                                <a:schemeClr val="tx1"/>
                              </a:solidFill>
                            </a:ln>
                            <a:solidFill>
                              <a:srgbClr val="0070C0"/>
                            </a:solidFill>
                            <a:latin typeface="Cambria Math"/>
                            <a:ea typeface="ＭＳ Ｐゴシック" pitchFamily="34" charset="-128"/>
                          </a:rPr>
                          <m:t>𝑗𝑒𝑡</m:t>
                        </m:r>
                      </m:sup>
                    </m:sSup>
                  </m:oMath>
                </a14:m>
                <a:endParaRPr lang="ru-RU" sz="2000" dirty="0">
                  <a:ln>
                    <a:solidFill>
                      <a:schemeClr val="tx1"/>
                    </a:solidFill>
                  </a:ln>
                  <a:solidFill>
                    <a:srgbClr val="0070C0"/>
                  </a:solidFill>
                  <a:ea typeface="ＭＳ Ｐゴシック" pitchFamily="34" charset="-128"/>
                  <a:cs typeface="+mn-cs"/>
                </a:endParaRPr>
              </a:p>
            </p:txBody>
          </p:sp>
        </mc:Choice>
        <mc:Fallback xmlns="">
          <p:sp>
            <p:nvSpPr>
              <p:cNvPr id="21" name="Заголовок 2"/>
              <p:cNvSpPr txBox="1">
                <a:spLocks noRot="1" noChangeAspect="1" noMove="1" noResize="1" noEditPoints="1" noAdjustHandles="1" noChangeArrowheads="1" noChangeShapeType="1" noTextEdit="1"/>
              </p:cNvSpPr>
              <p:nvPr/>
            </p:nvSpPr>
            <p:spPr>
              <a:xfrm>
                <a:off x="533400" y="76200"/>
                <a:ext cx="7696199" cy="457200"/>
              </a:xfrm>
              <a:prstGeom prst="rect">
                <a:avLst/>
              </a:prstGeom>
              <a:blipFill rotWithShape="1">
                <a:blip r:embed="rId5"/>
                <a:stretch>
                  <a:fillRect t="-2667" b="-13333"/>
                </a:stretch>
              </a:blipFill>
            </p:spPr>
            <p:txBody>
              <a:bodyPr/>
              <a:lstStyle/>
              <a:p>
                <a:r>
                  <a:rPr lang="ru-RU">
                    <a:noFill/>
                  </a:rPr>
                  <a:t> </a:t>
                </a:r>
              </a:p>
            </p:txBody>
          </p:sp>
        </mc:Fallback>
      </mc:AlternateContent>
      <p:sp>
        <p:nvSpPr>
          <p:cNvPr id="3" name="TextBox 2"/>
          <p:cNvSpPr txBox="1"/>
          <p:nvPr/>
        </p:nvSpPr>
        <p:spPr>
          <a:xfrm>
            <a:off x="5131071" y="4873823"/>
            <a:ext cx="1803129"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b="1" dirty="0" smtClean="0">
                <a:solidFill>
                  <a:srgbClr val="FF0000"/>
                </a:solidFill>
              </a:rPr>
              <a:t>Extrapolation to</a:t>
            </a:r>
            <a:r>
              <a:rPr lang="ru-RU" sz="1400" b="1" dirty="0" smtClean="0">
                <a:solidFill>
                  <a:srgbClr val="FF0000"/>
                </a:solidFill>
              </a:rPr>
              <a:t> 1 </a:t>
            </a:r>
            <a:r>
              <a:rPr lang="en-US" sz="1400" b="1" dirty="0" smtClean="0">
                <a:solidFill>
                  <a:srgbClr val="FF0000"/>
                </a:solidFill>
              </a:rPr>
              <a:t>PV</a:t>
            </a:r>
            <a:endParaRPr lang="ru-RU" sz="1400" b="1" dirty="0">
              <a:solidFill>
                <a:srgbClr val="FF0000"/>
              </a:solidFill>
            </a:endParaRPr>
          </a:p>
        </p:txBody>
      </p:sp>
      <p:sp>
        <p:nvSpPr>
          <p:cNvPr id="24" name="Овал 23"/>
          <p:cNvSpPr/>
          <p:nvPr/>
        </p:nvSpPr>
        <p:spPr>
          <a:xfrm>
            <a:off x="381000" y="3238500"/>
            <a:ext cx="762000" cy="419100"/>
          </a:xfrm>
          <a:prstGeom prst="ellipse">
            <a:avLst/>
          </a:prstGeom>
          <a:noFill/>
          <a:ln w="28575">
            <a:solidFill>
              <a:srgbClr val="5116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0" name="TextBox 39"/>
          <p:cNvSpPr txBox="1"/>
          <p:nvPr/>
        </p:nvSpPr>
        <p:spPr>
          <a:xfrm>
            <a:off x="201388" y="4873823"/>
            <a:ext cx="1627412"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b="1" dirty="0" smtClean="0">
                <a:solidFill>
                  <a:srgbClr val="FF0000"/>
                </a:solidFill>
              </a:rPr>
              <a:t>Track-PV matching</a:t>
            </a:r>
            <a:endParaRPr lang="ru-RU" sz="1400" b="1" dirty="0">
              <a:solidFill>
                <a:srgbClr val="FF0000"/>
              </a:solidFill>
            </a:endParaRPr>
          </a:p>
        </p:txBody>
      </p:sp>
      <mc:AlternateContent xmlns:mc="http://schemas.openxmlformats.org/markup-compatibility/2006" xmlns:a14="http://schemas.microsoft.com/office/drawing/2010/main">
        <mc:Choice Requires="a14">
          <p:sp>
            <p:nvSpPr>
              <p:cNvPr id="41" name="Прямоугольник 40"/>
              <p:cNvSpPr/>
              <p:nvPr/>
            </p:nvSpPr>
            <p:spPr>
              <a:xfrm rot="16200000">
                <a:off x="-531590" y="1903191"/>
                <a:ext cx="1676400" cy="308418"/>
              </a:xfrm>
              <a:prstGeom prst="rect">
                <a:avLst/>
              </a:prstGeom>
              <a:solidFill>
                <a:schemeClr val="bg1"/>
              </a:solidFill>
            </p:spPr>
            <p:txBody>
              <a:bodyPr wrap="square">
                <a:spAutoFit/>
              </a:bodyPr>
              <a:lstStyle/>
              <a:p>
                <a:pPr algn="r"/>
                <a14:m>
                  <m:oMath xmlns:m="http://schemas.openxmlformats.org/officeDocument/2006/math">
                    <m:d>
                      <m:dPr>
                        <m:begChr m:val="⟨"/>
                        <m:endChr m:val="⟩"/>
                        <m:ctrlPr>
                          <a:rPr lang="en-US" sz="1400" i="1" smtClean="0">
                            <a:ln>
                              <a:solidFill>
                                <a:schemeClr val="tx1"/>
                              </a:solidFill>
                            </a:ln>
                            <a:solidFill>
                              <a:srgbClr val="0070C0"/>
                            </a:solidFill>
                            <a:latin typeface="Cambria Math"/>
                          </a:rPr>
                        </m:ctrlPr>
                      </m:dPr>
                      <m:e>
                        <m:sSup>
                          <m:sSupPr>
                            <m:ctrlPr>
                              <a:rPr lang="en-US" sz="1400" i="1" smtClean="0">
                                <a:ln>
                                  <a:solidFill>
                                    <a:schemeClr val="tx1"/>
                                  </a:solidFill>
                                </a:ln>
                                <a:solidFill>
                                  <a:srgbClr val="0070C0"/>
                                </a:solidFill>
                                <a:latin typeface="Cambria Math"/>
                              </a:rPr>
                            </m:ctrlPr>
                          </m:sSupPr>
                          <m:e>
                            <m:r>
                              <a:rPr lang="en-US" sz="1400" b="0" i="1" smtClean="0">
                                <a:ln>
                                  <a:solidFill>
                                    <a:schemeClr val="tx1"/>
                                  </a:solidFill>
                                </a:ln>
                                <a:solidFill>
                                  <a:srgbClr val="0070C0"/>
                                </a:solidFill>
                                <a:latin typeface="Cambria Math"/>
                              </a:rPr>
                              <m:t>𝑁</m:t>
                            </m:r>
                          </m:e>
                          <m:sup>
                            <m:r>
                              <a:rPr lang="en-US" sz="1400" b="0" i="1" smtClean="0">
                                <a:ln>
                                  <a:solidFill>
                                    <a:schemeClr val="tx1"/>
                                  </a:solidFill>
                                </a:ln>
                                <a:solidFill>
                                  <a:srgbClr val="0070C0"/>
                                </a:solidFill>
                                <a:latin typeface="Cambria Math"/>
                              </a:rPr>
                              <m:t>𝐶𝐻</m:t>
                            </m:r>
                          </m:sup>
                        </m:sSup>
                      </m:e>
                    </m:d>
                  </m:oMath>
                </a14:m>
                <a:r>
                  <a:rPr lang="en-US" sz="1400" dirty="0">
                    <a:ln>
                      <a:solidFill>
                        <a:schemeClr val="tx1"/>
                      </a:solidFill>
                    </a:ln>
                    <a:solidFill>
                      <a:srgbClr val="0070C0"/>
                    </a:solidFill>
                  </a:rPr>
                  <a:t> </a:t>
                </a:r>
                <a:endParaRPr lang="ru-RU" sz="1400" dirty="0"/>
              </a:p>
            </p:txBody>
          </p:sp>
        </mc:Choice>
        <mc:Fallback xmlns="">
          <p:sp>
            <p:nvSpPr>
              <p:cNvPr id="41" name="Прямоугольник 40"/>
              <p:cNvSpPr>
                <a:spLocks noRot="1" noChangeAspect="1" noMove="1" noResize="1" noEditPoints="1" noAdjustHandles="1" noChangeArrowheads="1" noChangeShapeType="1" noTextEdit="1"/>
              </p:cNvSpPr>
              <p:nvPr/>
            </p:nvSpPr>
            <p:spPr>
              <a:xfrm rot="16200000">
                <a:off x="-531590" y="1903191"/>
                <a:ext cx="1676400" cy="308418"/>
              </a:xfrm>
              <a:prstGeom prst="rect">
                <a:avLst/>
              </a:prstGeom>
              <a:blipFill rotWithShape="1">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2" name="Прямоугольник 41"/>
              <p:cNvSpPr/>
              <p:nvPr/>
            </p:nvSpPr>
            <p:spPr>
              <a:xfrm rot="16200000">
                <a:off x="4192810" y="1903191"/>
                <a:ext cx="1676399" cy="308418"/>
              </a:xfrm>
              <a:prstGeom prst="rect">
                <a:avLst/>
              </a:prstGeom>
              <a:solidFill>
                <a:schemeClr val="bg1"/>
              </a:solidFill>
            </p:spPr>
            <p:txBody>
              <a:bodyPr wrap="square">
                <a:spAutoFit/>
              </a:bodyPr>
              <a:lstStyle/>
              <a:p>
                <a:pPr algn="r"/>
                <a14:m>
                  <m:oMath xmlns:m="http://schemas.openxmlformats.org/officeDocument/2006/math">
                    <m:d>
                      <m:dPr>
                        <m:begChr m:val="⟨"/>
                        <m:endChr m:val="⟩"/>
                        <m:ctrlPr>
                          <a:rPr lang="en-US" sz="1400" i="1" smtClean="0">
                            <a:ln>
                              <a:solidFill>
                                <a:schemeClr val="tx1"/>
                              </a:solidFill>
                            </a:ln>
                            <a:solidFill>
                              <a:srgbClr val="0070C0"/>
                            </a:solidFill>
                            <a:latin typeface="Cambria Math"/>
                          </a:rPr>
                        </m:ctrlPr>
                      </m:dPr>
                      <m:e>
                        <m:sSup>
                          <m:sSupPr>
                            <m:ctrlPr>
                              <a:rPr lang="en-US" sz="1400" i="1" smtClean="0">
                                <a:ln>
                                  <a:solidFill>
                                    <a:schemeClr val="tx1"/>
                                  </a:solidFill>
                                </a:ln>
                                <a:solidFill>
                                  <a:srgbClr val="0070C0"/>
                                </a:solidFill>
                                <a:latin typeface="Cambria Math"/>
                              </a:rPr>
                            </m:ctrlPr>
                          </m:sSupPr>
                          <m:e>
                            <m:r>
                              <a:rPr lang="en-US" sz="1400" b="0" i="1" smtClean="0">
                                <a:ln>
                                  <a:solidFill>
                                    <a:schemeClr val="tx1"/>
                                  </a:solidFill>
                                </a:ln>
                                <a:solidFill>
                                  <a:srgbClr val="0070C0"/>
                                </a:solidFill>
                                <a:latin typeface="Cambria Math"/>
                              </a:rPr>
                              <m:t>𝑁</m:t>
                            </m:r>
                          </m:e>
                          <m:sup>
                            <m:r>
                              <a:rPr lang="en-US" sz="1400" b="0" i="1" smtClean="0">
                                <a:ln>
                                  <a:solidFill>
                                    <a:schemeClr val="tx1"/>
                                  </a:solidFill>
                                </a:ln>
                                <a:solidFill>
                                  <a:srgbClr val="0070C0"/>
                                </a:solidFill>
                                <a:latin typeface="Cambria Math"/>
                              </a:rPr>
                              <m:t>𝐶𝐻</m:t>
                            </m:r>
                          </m:sup>
                        </m:sSup>
                      </m:e>
                    </m:d>
                  </m:oMath>
                </a14:m>
                <a:r>
                  <a:rPr lang="en-US" sz="1400" dirty="0">
                    <a:ln>
                      <a:solidFill>
                        <a:schemeClr val="tx1"/>
                      </a:solidFill>
                    </a:ln>
                    <a:solidFill>
                      <a:srgbClr val="0070C0"/>
                    </a:solidFill>
                  </a:rPr>
                  <a:t> </a:t>
                </a:r>
                <a:endParaRPr lang="ru-RU" sz="1400" dirty="0"/>
              </a:p>
            </p:txBody>
          </p:sp>
        </mc:Choice>
        <mc:Fallback xmlns="">
          <p:sp>
            <p:nvSpPr>
              <p:cNvPr id="42" name="Прямоугольник 41"/>
              <p:cNvSpPr>
                <a:spLocks noRot="1" noChangeAspect="1" noMove="1" noResize="1" noEditPoints="1" noAdjustHandles="1" noChangeArrowheads="1" noChangeShapeType="1" noTextEdit="1"/>
              </p:cNvSpPr>
              <p:nvPr/>
            </p:nvSpPr>
            <p:spPr>
              <a:xfrm rot="16200000">
                <a:off x="4192810" y="1903191"/>
                <a:ext cx="1676399" cy="308418"/>
              </a:xfrm>
              <a:prstGeom prst="rect">
                <a:avLst/>
              </a:prstGeom>
              <a:blipFill rotWithShape="1">
                <a:blip r:embed="rId6"/>
                <a:stretch>
                  <a:fillRect/>
                </a:stretch>
              </a:blipFill>
            </p:spPr>
            <p:txBody>
              <a:bodyPr/>
              <a:lstStyle/>
              <a:p>
                <a:r>
                  <a:rPr lang="ru-RU">
                    <a:noFill/>
                  </a:rPr>
                  <a:t> </a:t>
                </a:r>
              </a:p>
            </p:txBody>
          </p:sp>
        </mc:Fallback>
      </mc:AlternateContent>
      <p:sp>
        <p:nvSpPr>
          <p:cNvPr id="25" name="Овал 24"/>
          <p:cNvSpPr/>
          <p:nvPr/>
        </p:nvSpPr>
        <p:spPr>
          <a:xfrm>
            <a:off x="5181600" y="3124200"/>
            <a:ext cx="595255" cy="685800"/>
          </a:xfrm>
          <a:prstGeom prst="ellipse">
            <a:avLst/>
          </a:prstGeom>
          <a:noFill/>
          <a:ln w="28575">
            <a:solidFill>
              <a:srgbClr val="5116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cxnSp>
        <p:nvCxnSpPr>
          <p:cNvPr id="4" name="Прямая соединительная линия 3"/>
          <p:cNvCxnSpPr/>
          <p:nvPr/>
        </p:nvCxnSpPr>
        <p:spPr>
          <a:xfrm>
            <a:off x="2133600" y="1676400"/>
            <a:ext cx="457200" cy="0"/>
          </a:xfrm>
          <a:prstGeom prst="line">
            <a:avLst/>
          </a:prstGeom>
          <a:ln>
            <a:solidFill>
              <a:srgbClr val="3961D3"/>
            </a:solidFill>
            <a:prstDash val="sysDash"/>
          </a:ln>
        </p:spPr>
        <p:style>
          <a:lnRef idx="2">
            <a:schemeClr val="accent1"/>
          </a:lnRef>
          <a:fillRef idx="0">
            <a:schemeClr val="accent1"/>
          </a:fillRef>
          <a:effectRef idx="1">
            <a:schemeClr val="accent1"/>
          </a:effectRef>
          <a:fontRef idx="minor">
            <a:schemeClr val="tx1"/>
          </a:fontRef>
        </p:style>
      </p:cxnSp>
      <p:cxnSp>
        <p:nvCxnSpPr>
          <p:cNvPr id="26" name="Прямая соединительная линия 25"/>
          <p:cNvCxnSpPr/>
          <p:nvPr/>
        </p:nvCxnSpPr>
        <p:spPr>
          <a:xfrm>
            <a:off x="2150269" y="1447800"/>
            <a:ext cx="457200" cy="0"/>
          </a:xfrm>
          <a:prstGeom prst="line">
            <a:avLst/>
          </a:prstGeom>
          <a:ln w="19050">
            <a:solidFill>
              <a:srgbClr val="3961D3"/>
            </a:solidFill>
            <a:prstDash val="soli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667000" y="1295400"/>
            <a:ext cx="534121" cy="523220"/>
          </a:xfrm>
          <a:prstGeom prst="rect">
            <a:avLst/>
          </a:prstGeom>
          <a:noFill/>
        </p:spPr>
        <p:txBody>
          <a:bodyPr wrap="none" rtlCol="0">
            <a:spAutoFit/>
          </a:bodyPr>
          <a:lstStyle/>
          <a:p>
            <a:r>
              <a:rPr lang="en-US" sz="1400" dirty="0">
                <a:solidFill>
                  <a:srgbClr val="002060"/>
                </a:solidFill>
                <a:latin typeface="Andalus" pitchFamily="18" charset="-78"/>
                <a:cs typeface="Andalus" pitchFamily="18" charset="-78"/>
              </a:rPr>
              <a:t>Data</a:t>
            </a:r>
            <a:endParaRPr lang="ru-RU" sz="1400" dirty="0">
              <a:solidFill>
                <a:srgbClr val="002060"/>
              </a:solidFill>
              <a:latin typeface="Andalus" pitchFamily="18" charset="-78"/>
              <a:cs typeface="Andalus" pitchFamily="18" charset="-78"/>
            </a:endParaRPr>
          </a:p>
          <a:p>
            <a:r>
              <a:rPr lang="en-US" sz="1400" dirty="0" smtClean="0">
                <a:solidFill>
                  <a:srgbClr val="002060"/>
                </a:solidFill>
                <a:latin typeface="Andalus" pitchFamily="18" charset="-78"/>
                <a:ea typeface="+mn-ea"/>
                <a:cs typeface="Andalus" pitchFamily="18" charset="-78"/>
              </a:rPr>
              <a:t>MC</a:t>
            </a:r>
            <a:endParaRPr lang="en-US" sz="1400" dirty="0">
              <a:solidFill>
                <a:srgbClr val="002060"/>
              </a:solidFill>
              <a:latin typeface="Andalus" pitchFamily="18" charset="-78"/>
              <a:ea typeface="+mn-ea"/>
              <a:cs typeface="Andalus" pitchFamily="18" charset="-78"/>
            </a:endParaRPr>
          </a:p>
        </p:txBody>
      </p:sp>
      <p:cxnSp>
        <p:nvCxnSpPr>
          <p:cNvPr id="27" name="Прямая соединительная линия 26"/>
          <p:cNvCxnSpPr/>
          <p:nvPr/>
        </p:nvCxnSpPr>
        <p:spPr>
          <a:xfrm>
            <a:off x="6858000" y="1447800"/>
            <a:ext cx="457200" cy="0"/>
          </a:xfrm>
          <a:prstGeom prst="line">
            <a:avLst/>
          </a:prstGeom>
          <a:ln w="19050">
            <a:solidFill>
              <a:srgbClr val="3961D3"/>
            </a:solidFill>
            <a:prstDash val="solid"/>
          </a:ln>
        </p:spPr>
        <p:style>
          <a:lnRef idx="2">
            <a:schemeClr val="accent1"/>
          </a:lnRef>
          <a:fillRef idx="0">
            <a:schemeClr val="accent1"/>
          </a:fillRef>
          <a:effectRef idx="1">
            <a:schemeClr val="accent1"/>
          </a:effectRef>
          <a:fontRef idx="minor">
            <a:schemeClr val="tx1"/>
          </a:fontRef>
        </p:style>
      </p:cxnSp>
      <p:cxnSp>
        <p:nvCxnSpPr>
          <p:cNvPr id="28" name="Прямая соединительная линия 27"/>
          <p:cNvCxnSpPr/>
          <p:nvPr/>
        </p:nvCxnSpPr>
        <p:spPr>
          <a:xfrm>
            <a:off x="6858000" y="1676400"/>
            <a:ext cx="457200" cy="0"/>
          </a:xfrm>
          <a:prstGeom prst="line">
            <a:avLst/>
          </a:prstGeom>
          <a:ln>
            <a:solidFill>
              <a:srgbClr val="3961D3"/>
            </a:solidFill>
            <a:prstDash val="sysDash"/>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390679" y="1295400"/>
            <a:ext cx="1261884" cy="523220"/>
          </a:xfrm>
          <a:prstGeom prst="rect">
            <a:avLst/>
          </a:prstGeom>
          <a:noFill/>
        </p:spPr>
        <p:txBody>
          <a:bodyPr wrap="none" rtlCol="0">
            <a:spAutoFit/>
          </a:bodyPr>
          <a:lstStyle/>
          <a:p>
            <a:r>
              <a:rPr lang="en-US" sz="1400" dirty="0" smtClean="0">
                <a:solidFill>
                  <a:srgbClr val="002060"/>
                </a:solidFill>
                <a:latin typeface="Andalus" pitchFamily="18" charset="-78"/>
                <a:cs typeface="Andalus" pitchFamily="18" charset="-78"/>
              </a:rPr>
              <a:t>Light quark jet</a:t>
            </a:r>
            <a:endParaRPr lang="ru-RU" sz="1400" dirty="0">
              <a:solidFill>
                <a:srgbClr val="002060"/>
              </a:solidFill>
              <a:latin typeface="Andalus" pitchFamily="18" charset="-78"/>
              <a:cs typeface="Andalus" pitchFamily="18" charset="-78"/>
            </a:endParaRPr>
          </a:p>
          <a:p>
            <a:r>
              <a:rPr lang="en-US" sz="1400" dirty="0" smtClean="0">
                <a:solidFill>
                  <a:srgbClr val="002060"/>
                </a:solidFill>
                <a:latin typeface="Andalus" pitchFamily="18" charset="-78"/>
                <a:ea typeface="+mn-ea"/>
                <a:cs typeface="Andalus" pitchFamily="18" charset="-78"/>
              </a:rPr>
              <a:t>b-jet</a:t>
            </a:r>
            <a:endParaRPr lang="en-US" sz="1400" dirty="0">
              <a:solidFill>
                <a:srgbClr val="002060"/>
              </a:solidFill>
              <a:latin typeface="Andalus" pitchFamily="18" charset="-78"/>
              <a:ea typeface="+mn-ea"/>
              <a:cs typeface="Andalus" pitchFamily="18" charset="-78"/>
            </a:endParaRPr>
          </a:p>
        </p:txBody>
      </p:sp>
    </p:spTree>
    <p:extLst>
      <p:ext uri="{BB962C8B-B14F-4D97-AF65-F5344CB8AC3E}">
        <p14:creationId xmlns:p14="http://schemas.microsoft.com/office/powerpoint/2010/main" val="1061781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2"/>
          <p:cNvSpPr>
            <a:spLocks noGrp="1"/>
          </p:cNvSpPr>
          <p:nvPr>
            <p:ph type="title" idx="4294967295"/>
          </p:nvPr>
        </p:nvSpPr>
        <p:spPr>
          <a:xfrm>
            <a:off x="685800" y="76200"/>
            <a:ext cx="7543800" cy="533400"/>
          </a:xfrm>
          <a:prstGeom prst="rect">
            <a:avLst/>
          </a:prstGeom>
        </p:spPr>
        <p:txBody>
          <a:bodyPr/>
          <a:lstStyle/>
          <a:p>
            <a:r>
              <a:rPr lang="en-US" sz="2400" dirty="0" smtClean="0">
                <a:ln>
                  <a:solidFill>
                    <a:schemeClr val="tx1"/>
                  </a:solidFill>
                </a:ln>
                <a:solidFill>
                  <a:srgbClr val="0070C0"/>
                </a:solidFill>
                <a:ea typeface="ＭＳ Ｐゴシック" pitchFamily="34" charset="-128"/>
                <a:cs typeface="+mn-cs"/>
              </a:rPr>
              <a:t>“Strange” jet content (tracks w/o PV)</a:t>
            </a:r>
            <a:endParaRPr lang="ru-RU" sz="2400" dirty="0">
              <a:ln>
                <a:solidFill>
                  <a:schemeClr val="tx1"/>
                </a:solidFill>
              </a:ln>
              <a:solidFill>
                <a:srgbClr val="0070C0"/>
              </a:solidFill>
              <a:ea typeface="ＭＳ Ｐゴシック" pitchFamily="34" charset="-128"/>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5543"/>
            <a:ext cx="2667000" cy="278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086" y="792957"/>
            <a:ext cx="2743314" cy="280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Прямоугольник 12"/>
              <p:cNvSpPr/>
              <p:nvPr/>
            </p:nvSpPr>
            <p:spPr>
              <a:xfrm>
                <a:off x="1905000" y="2033905"/>
                <a:ext cx="1752600" cy="328295"/>
              </a:xfrm>
              <a:prstGeom prst="rect">
                <a:avLst/>
              </a:prstGeom>
              <a:solidFill>
                <a:srgbClr val="FFFFFF"/>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i="1" smtClean="0">
                              <a:ln>
                                <a:solidFill>
                                  <a:schemeClr val="tx1"/>
                                </a:solidFill>
                              </a:ln>
                              <a:solidFill>
                                <a:srgbClr val="0070C0"/>
                              </a:solidFill>
                              <a:latin typeface="Cambria Math"/>
                            </a:rPr>
                          </m:ctrlPr>
                        </m:sSupPr>
                        <m:e>
                          <m:sSub>
                            <m:sSubPr>
                              <m:ctrlPr>
                                <a:rPr lang="en-US" sz="1400" i="1">
                                  <a:ln>
                                    <a:solidFill>
                                      <a:schemeClr val="tx1"/>
                                    </a:solidFill>
                                  </a:ln>
                                  <a:solidFill>
                                    <a:srgbClr val="0070C0"/>
                                  </a:solidFill>
                                  <a:latin typeface="Cambria Math"/>
                                </a:rPr>
                              </m:ctrlPr>
                            </m:sSubPr>
                            <m:e>
                              <m:r>
                                <a:rPr lang="en-US" sz="1400" i="1">
                                  <a:ln>
                                    <a:solidFill>
                                      <a:schemeClr val="tx1"/>
                                    </a:solidFill>
                                  </a:ln>
                                  <a:solidFill>
                                    <a:srgbClr val="0070C0"/>
                                  </a:solidFill>
                                  <a:latin typeface="Cambria Math"/>
                                </a:rPr>
                                <m:t>𝑃</m:t>
                              </m:r>
                            </m:e>
                            <m:sub>
                              <m:r>
                                <a:rPr lang="en-US" sz="1400" i="1">
                                  <a:ln>
                                    <a:solidFill>
                                      <a:schemeClr val="tx1"/>
                                    </a:solidFill>
                                  </a:ln>
                                  <a:solidFill>
                                    <a:srgbClr val="0070C0"/>
                                  </a:solidFill>
                                  <a:latin typeface="Cambria Math"/>
                                </a:rPr>
                                <m:t>𝑇</m:t>
                              </m:r>
                            </m:sub>
                          </m:sSub>
                        </m:e>
                        <m:sup>
                          <m:r>
                            <a:rPr lang="en-US" sz="1400" i="1">
                              <a:ln>
                                <a:solidFill>
                                  <a:schemeClr val="tx1"/>
                                </a:solidFill>
                              </a:ln>
                              <a:solidFill>
                                <a:srgbClr val="0070C0"/>
                              </a:solidFill>
                              <a:latin typeface="Cambria Math"/>
                            </a:rPr>
                            <m:t>𝑗𝑒𝑡</m:t>
                          </m:r>
                        </m:sup>
                      </m:sSup>
                      <m:r>
                        <a:rPr lang="en-US" sz="1400" b="0" i="1" smtClean="0">
                          <a:ln>
                            <a:solidFill>
                              <a:schemeClr val="tx1"/>
                            </a:solidFill>
                          </a:ln>
                          <a:solidFill>
                            <a:srgbClr val="0070C0"/>
                          </a:solidFill>
                          <a:latin typeface="Cambria Math"/>
                        </a:rPr>
                        <m:t> </m:t>
                      </m:r>
                      <m:r>
                        <a:rPr lang="en-US" sz="1400" b="0" i="1" smtClean="0">
                          <a:ln>
                            <a:solidFill>
                              <a:schemeClr val="tx1"/>
                            </a:solidFill>
                          </a:ln>
                          <a:solidFill>
                            <a:srgbClr val="0070C0"/>
                          </a:solidFill>
                          <a:latin typeface="Cambria Math"/>
                          <a:ea typeface="Cambria Math"/>
                        </a:rPr>
                        <m:t>∈</m:t>
                      </m:r>
                      <m:d>
                        <m:dPr>
                          <m:begChr m:val="["/>
                          <m:endChr m:val="]"/>
                          <m:ctrlPr>
                            <a:rPr lang="en-US" sz="1400" b="0" i="1" smtClean="0">
                              <a:ln>
                                <a:solidFill>
                                  <a:schemeClr val="tx1"/>
                                </a:solidFill>
                              </a:ln>
                              <a:solidFill>
                                <a:srgbClr val="0070C0"/>
                              </a:solidFill>
                              <a:latin typeface="Cambria Math"/>
                              <a:ea typeface="Cambria Math"/>
                            </a:rPr>
                          </m:ctrlPr>
                        </m:dPr>
                        <m:e>
                          <m:r>
                            <a:rPr lang="en-US" sz="1400" b="0" i="1" smtClean="0">
                              <a:ln>
                                <a:solidFill>
                                  <a:schemeClr val="tx1"/>
                                </a:solidFill>
                              </a:ln>
                              <a:solidFill>
                                <a:srgbClr val="0070C0"/>
                              </a:solidFill>
                              <a:latin typeface="Cambria Math"/>
                              <a:ea typeface="Cambria Math"/>
                            </a:rPr>
                            <m:t>30,50</m:t>
                          </m:r>
                        </m:e>
                      </m:d>
                      <m:r>
                        <a:rPr lang="en-US" sz="1400" b="0" i="1" smtClean="0">
                          <a:ln>
                            <a:solidFill>
                              <a:schemeClr val="tx1"/>
                            </a:solidFill>
                          </a:ln>
                          <a:solidFill>
                            <a:srgbClr val="0070C0"/>
                          </a:solidFill>
                          <a:latin typeface="Cambria Math"/>
                        </a:rPr>
                        <m:t>𝐺𝑒𝑉</m:t>
                      </m:r>
                    </m:oMath>
                  </m:oMathPara>
                </a14:m>
                <a:endParaRPr lang="ru-RU" sz="1400"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1905000" y="2033905"/>
                <a:ext cx="1752600" cy="328295"/>
              </a:xfrm>
              <a:prstGeom prst="rect">
                <a:avLst/>
              </a:prstGeom>
              <a:blipFill rotWithShape="1">
                <a:blip r:embed="rId4"/>
                <a:stretch>
                  <a:fillRect/>
                </a:stretch>
              </a:blipFill>
            </p:spPr>
            <p:txBody>
              <a:bodyPr/>
              <a:lstStyle/>
              <a:p>
                <a:r>
                  <a:rPr lang="ru-RU">
                    <a:noFill/>
                  </a:rPr>
                  <a:t> </a:t>
                </a:r>
              </a:p>
            </p:txBody>
          </p:sp>
        </mc:Fallback>
      </mc:AlternateContent>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84411"/>
            <a:ext cx="2667000" cy="271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663038"/>
            <a:ext cx="2709863" cy="278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1" name="Прямоугольник 30"/>
              <p:cNvSpPr/>
              <p:nvPr/>
            </p:nvSpPr>
            <p:spPr>
              <a:xfrm>
                <a:off x="1743628" y="5005705"/>
                <a:ext cx="1761572" cy="328295"/>
              </a:xfrm>
              <a:prstGeom prst="rect">
                <a:avLst/>
              </a:prstGeom>
              <a:solidFill>
                <a:srgbClr val="FFFFFF"/>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i="1" smtClean="0">
                              <a:ln>
                                <a:solidFill>
                                  <a:schemeClr val="tx1"/>
                                </a:solidFill>
                              </a:ln>
                              <a:solidFill>
                                <a:srgbClr val="0070C0"/>
                              </a:solidFill>
                              <a:latin typeface="Cambria Math"/>
                            </a:rPr>
                          </m:ctrlPr>
                        </m:sSupPr>
                        <m:e>
                          <m:sSub>
                            <m:sSubPr>
                              <m:ctrlPr>
                                <a:rPr lang="en-US" sz="1400" i="1">
                                  <a:ln>
                                    <a:solidFill>
                                      <a:schemeClr val="tx1"/>
                                    </a:solidFill>
                                  </a:ln>
                                  <a:solidFill>
                                    <a:srgbClr val="0070C0"/>
                                  </a:solidFill>
                                  <a:latin typeface="Cambria Math"/>
                                </a:rPr>
                              </m:ctrlPr>
                            </m:sSubPr>
                            <m:e>
                              <m:r>
                                <a:rPr lang="en-US" sz="1400" i="1">
                                  <a:ln>
                                    <a:solidFill>
                                      <a:schemeClr val="tx1"/>
                                    </a:solidFill>
                                  </a:ln>
                                  <a:solidFill>
                                    <a:srgbClr val="0070C0"/>
                                  </a:solidFill>
                                  <a:latin typeface="Cambria Math"/>
                                </a:rPr>
                                <m:t>𝑃</m:t>
                              </m:r>
                            </m:e>
                            <m:sub>
                              <m:r>
                                <a:rPr lang="en-US" sz="1400" i="1">
                                  <a:ln>
                                    <a:solidFill>
                                      <a:schemeClr val="tx1"/>
                                    </a:solidFill>
                                  </a:ln>
                                  <a:solidFill>
                                    <a:srgbClr val="0070C0"/>
                                  </a:solidFill>
                                  <a:latin typeface="Cambria Math"/>
                                </a:rPr>
                                <m:t>𝑇</m:t>
                              </m:r>
                            </m:sub>
                          </m:sSub>
                        </m:e>
                        <m:sup>
                          <m:r>
                            <a:rPr lang="en-US" sz="1400" i="1">
                              <a:ln>
                                <a:solidFill>
                                  <a:schemeClr val="tx1"/>
                                </a:solidFill>
                              </a:ln>
                              <a:solidFill>
                                <a:srgbClr val="0070C0"/>
                              </a:solidFill>
                              <a:latin typeface="Cambria Math"/>
                            </a:rPr>
                            <m:t>𝑗𝑒𝑡</m:t>
                          </m:r>
                        </m:sup>
                      </m:sSup>
                      <m:r>
                        <a:rPr lang="en-US" sz="1400" b="0" i="1" smtClean="0">
                          <a:ln>
                            <a:solidFill>
                              <a:schemeClr val="tx1"/>
                            </a:solidFill>
                          </a:ln>
                          <a:solidFill>
                            <a:srgbClr val="0070C0"/>
                          </a:solidFill>
                          <a:latin typeface="Cambria Math"/>
                        </a:rPr>
                        <m:t> </m:t>
                      </m:r>
                      <m:r>
                        <a:rPr lang="en-US" sz="1400" b="0" i="1" smtClean="0">
                          <a:ln>
                            <a:solidFill>
                              <a:schemeClr val="tx1"/>
                            </a:solidFill>
                          </a:ln>
                          <a:solidFill>
                            <a:srgbClr val="0070C0"/>
                          </a:solidFill>
                          <a:latin typeface="Cambria Math"/>
                          <a:ea typeface="Cambria Math"/>
                        </a:rPr>
                        <m:t>∈</m:t>
                      </m:r>
                      <m:d>
                        <m:dPr>
                          <m:begChr m:val="["/>
                          <m:endChr m:val="]"/>
                          <m:ctrlPr>
                            <a:rPr lang="en-US" sz="1400" b="0" i="1" smtClean="0">
                              <a:ln>
                                <a:solidFill>
                                  <a:schemeClr val="tx1"/>
                                </a:solidFill>
                              </a:ln>
                              <a:solidFill>
                                <a:srgbClr val="0070C0"/>
                              </a:solidFill>
                              <a:latin typeface="Cambria Math"/>
                              <a:ea typeface="Cambria Math"/>
                            </a:rPr>
                          </m:ctrlPr>
                        </m:dPr>
                        <m:e>
                          <m:r>
                            <a:rPr lang="en-US" sz="1400" b="0" i="1" smtClean="0">
                              <a:ln>
                                <a:solidFill>
                                  <a:schemeClr val="tx1"/>
                                </a:solidFill>
                              </a:ln>
                              <a:solidFill>
                                <a:srgbClr val="0070C0"/>
                              </a:solidFill>
                              <a:latin typeface="Cambria Math"/>
                              <a:ea typeface="Cambria Math"/>
                            </a:rPr>
                            <m:t>50,80</m:t>
                          </m:r>
                        </m:e>
                      </m:d>
                      <m:r>
                        <a:rPr lang="en-US" sz="1400" b="0" i="1" smtClean="0">
                          <a:ln>
                            <a:solidFill>
                              <a:schemeClr val="tx1"/>
                            </a:solidFill>
                          </a:ln>
                          <a:solidFill>
                            <a:srgbClr val="0070C0"/>
                          </a:solidFill>
                          <a:latin typeface="Cambria Math"/>
                        </a:rPr>
                        <m:t>𝐺𝑒𝑉</m:t>
                      </m:r>
                    </m:oMath>
                  </m:oMathPara>
                </a14:m>
                <a:endParaRPr lang="ru-RU" sz="1400" dirty="0"/>
              </a:p>
            </p:txBody>
          </p:sp>
        </mc:Choice>
        <mc:Fallback xmlns="">
          <p:sp>
            <p:nvSpPr>
              <p:cNvPr id="31" name="Прямоугольник 30"/>
              <p:cNvSpPr>
                <a:spLocks noRot="1" noChangeAspect="1" noMove="1" noResize="1" noEditPoints="1" noAdjustHandles="1" noChangeArrowheads="1" noChangeShapeType="1" noTextEdit="1"/>
              </p:cNvSpPr>
              <p:nvPr/>
            </p:nvSpPr>
            <p:spPr>
              <a:xfrm>
                <a:off x="1743628" y="5005705"/>
                <a:ext cx="1761572" cy="328295"/>
              </a:xfrm>
              <a:prstGeom prst="rect">
                <a:avLst/>
              </a:prstGeom>
              <a:blipFill rotWithShape="1">
                <a:blip r:embed="rId7"/>
                <a:stretch>
                  <a:fillRect/>
                </a:stretch>
              </a:blipFill>
            </p:spPr>
            <p:txBody>
              <a:bodyPr/>
              <a:lstStyle/>
              <a:p>
                <a:r>
                  <a:rPr lang="ru-RU">
                    <a:noFill/>
                  </a:rPr>
                  <a:t> </a:t>
                </a:r>
              </a:p>
            </p:txBody>
          </p:sp>
        </mc:Fallback>
      </mc:AlternateContent>
      <p:sp>
        <p:nvSpPr>
          <p:cNvPr id="11" name="TextBox 10"/>
          <p:cNvSpPr txBox="1"/>
          <p:nvPr/>
        </p:nvSpPr>
        <p:spPr>
          <a:xfrm>
            <a:off x="5029200" y="1695271"/>
            <a:ext cx="3810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just">
              <a:buFont typeface="Wingdings" pitchFamily="2" charset="2"/>
              <a:buChar char="ü"/>
            </a:pPr>
            <a:r>
              <a:rPr lang="en-US" dirty="0">
                <a:solidFill>
                  <a:srgbClr val="002060"/>
                </a:solidFill>
                <a:latin typeface="Andalus" pitchFamily="18" charset="-78"/>
                <a:cs typeface="Andalus" pitchFamily="18" charset="-78"/>
              </a:rPr>
              <a:t>Tracks from strange particle decays</a:t>
            </a:r>
          </a:p>
          <a:p>
            <a:pPr marL="285750" indent="-285750" algn="just">
              <a:buFont typeface="Wingdings" pitchFamily="2" charset="2"/>
              <a:buChar char="ü"/>
            </a:pPr>
            <a:r>
              <a:rPr lang="en-US" dirty="0">
                <a:solidFill>
                  <a:srgbClr val="002060"/>
                </a:solidFill>
                <a:latin typeface="Andalus" pitchFamily="18" charset="-78"/>
                <a:cs typeface="Andalus" pitchFamily="18" charset="-78"/>
              </a:rPr>
              <a:t>Signal tracks w/o PV </a:t>
            </a:r>
          </a:p>
          <a:p>
            <a:pPr algn="just"/>
            <a:r>
              <a:rPr lang="en-US" dirty="0">
                <a:solidFill>
                  <a:srgbClr val="002060"/>
                </a:solidFill>
                <a:latin typeface="Andalus" pitchFamily="18" charset="-78"/>
                <a:cs typeface="Andalus" pitchFamily="18" charset="-78"/>
              </a:rPr>
              <a:t>      (fake track-PV matching)</a:t>
            </a:r>
          </a:p>
          <a:p>
            <a:pPr marL="285750" indent="-285750" algn="just">
              <a:buFont typeface="Wingdings" pitchFamily="2" charset="2"/>
              <a:buChar char="ü"/>
            </a:pPr>
            <a:r>
              <a:rPr lang="en-US" dirty="0">
                <a:solidFill>
                  <a:srgbClr val="002060"/>
                </a:solidFill>
                <a:latin typeface="Andalus" pitchFamily="18" charset="-78"/>
                <a:cs typeface="Andalus" pitchFamily="18" charset="-78"/>
              </a:rPr>
              <a:t>Interactions with </a:t>
            </a:r>
            <a:r>
              <a:rPr lang="en-US" dirty="0" smtClean="0">
                <a:solidFill>
                  <a:srgbClr val="002060"/>
                </a:solidFill>
                <a:latin typeface="Andalus" pitchFamily="18" charset="-78"/>
                <a:cs typeface="Andalus" pitchFamily="18" charset="-78"/>
              </a:rPr>
              <a:t>material.</a:t>
            </a:r>
            <a:endParaRPr lang="ru-RU" dirty="0">
              <a:solidFill>
                <a:srgbClr val="002060"/>
              </a:solidFill>
              <a:latin typeface="Andalus" pitchFamily="18" charset="-78"/>
              <a:cs typeface="Andalus" pitchFamily="18" charset="-78"/>
            </a:endParaRPr>
          </a:p>
        </p:txBody>
      </p:sp>
    </p:spTree>
    <p:extLst>
      <p:ext uri="{BB962C8B-B14F-4D97-AF65-F5344CB8AC3E}">
        <p14:creationId xmlns:p14="http://schemas.microsoft.com/office/powerpoint/2010/main" val="929684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idx="4294967295"/>
          </p:nvPr>
        </p:nvSpPr>
        <p:spPr>
          <a:xfrm>
            <a:off x="2743200" y="0"/>
            <a:ext cx="3429000" cy="609600"/>
          </a:xfrm>
          <a:prstGeom prst="rect">
            <a:avLst/>
          </a:prstGeom>
        </p:spPr>
        <p:txBody>
          <a:bodyPr/>
          <a:lstStyle/>
          <a:p>
            <a:r>
              <a:rPr lang="en-US" sz="2800" dirty="0" smtClean="0">
                <a:ln>
                  <a:solidFill>
                    <a:schemeClr val="tx1"/>
                  </a:solidFill>
                </a:ln>
                <a:solidFill>
                  <a:srgbClr val="0070C0"/>
                </a:solidFill>
                <a:ea typeface="ＭＳ Ｐゴシック" pitchFamily="34" charset="-128"/>
                <a:cs typeface="+mn-cs"/>
              </a:rPr>
              <a:t>Conclusion</a:t>
            </a:r>
            <a:endParaRPr lang="ru-RU" sz="2800" dirty="0">
              <a:ln>
                <a:solidFill>
                  <a:schemeClr val="tx1"/>
                </a:solidFill>
              </a:ln>
              <a:solidFill>
                <a:srgbClr val="0070C0"/>
              </a:solidFill>
              <a:ea typeface="ＭＳ Ｐゴシック" pitchFamily="34" charset="-128"/>
              <a:cs typeface="+mn-cs"/>
            </a:endParaRPr>
          </a:p>
        </p:txBody>
      </p:sp>
      <mc:AlternateContent xmlns:mc="http://schemas.openxmlformats.org/markup-compatibility/2006" xmlns:a14="http://schemas.microsoft.com/office/drawing/2010/main">
        <mc:Choice Requires="a14">
          <p:sp>
            <p:nvSpPr>
              <p:cNvPr id="14" name="TextBox 13"/>
              <p:cNvSpPr txBox="1"/>
              <p:nvPr/>
            </p:nvSpPr>
            <p:spPr>
              <a:xfrm>
                <a:off x="0" y="838200"/>
                <a:ext cx="9144000"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indent="361950" algn="just"/>
                <a:r>
                  <a:rPr lang="en-US" sz="2000" dirty="0">
                    <a:solidFill>
                      <a:srgbClr val="002060"/>
                    </a:solidFill>
                    <a:latin typeface="Andalus" pitchFamily="18" charset="-78"/>
                    <a:cs typeface="Andalus" pitchFamily="18" charset="-78"/>
                  </a:rPr>
                  <a:t>Multiplicity in jet </a:t>
                </a:r>
                <a:r>
                  <a:rPr lang="en-US" sz="2000" dirty="0" smtClean="0">
                    <a:solidFill>
                      <a:srgbClr val="002060"/>
                    </a:solidFill>
                    <a:latin typeface="Andalus" pitchFamily="18" charset="-78"/>
                    <a:cs typeface="Andalus" pitchFamily="18" charset="-78"/>
                  </a:rPr>
                  <a:t>(JM) will allow us to get</a:t>
                </a:r>
                <a:r>
                  <a:rPr lang="ru-RU" sz="2000" dirty="0" smtClean="0">
                    <a:solidFill>
                      <a:srgbClr val="002060"/>
                    </a:solidFill>
                    <a:latin typeface="Andalus" pitchFamily="18" charset="-78"/>
                    <a:cs typeface="Andalus" pitchFamily="18" charset="-78"/>
                  </a:rPr>
                  <a:t> </a:t>
                </a:r>
                <a:r>
                  <a:rPr lang="en-US" sz="2000" dirty="0" smtClean="0">
                    <a:solidFill>
                      <a:srgbClr val="002060"/>
                    </a:solidFill>
                    <a:latin typeface="Andalus" pitchFamily="18" charset="-78"/>
                    <a:cs typeface="Andalus" pitchFamily="18" charset="-78"/>
                  </a:rPr>
                  <a:t>an important information about particle correlations.</a:t>
                </a:r>
              </a:p>
              <a:p>
                <a:pPr indent="361950" algn="just"/>
                <a:endParaRPr lang="en-US" sz="2000" dirty="0" smtClean="0">
                  <a:solidFill>
                    <a:srgbClr val="002060"/>
                  </a:solidFill>
                  <a:latin typeface="Andalus" pitchFamily="18" charset="-78"/>
                  <a:cs typeface="Andalus" pitchFamily="18" charset="-78"/>
                </a:endParaRPr>
              </a:p>
              <a:p>
                <a:pPr indent="361950" algn="just"/>
                <a:r>
                  <a:rPr lang="en-US" sz="2000" dirty="0">
                    <a:solidFill>
                      <a:srgbClr val="002060"/>
                    </a:solidFill>
                    <a:latin typeface="Andalus" pitchFamily="18" charset="-78"/>
                    <a:cs typeface="Andalus" pitchFamily="18" charset="-78"/>
                  </a:rPr>
                  <a:t>UE, ISR and FSR are inseparable parts of each jet.</a:t>
                </a:r>
                <a:r>
                  <a:rPr lang="ru-RU" sz="2000" dirty="0">
                    <a:solidFill>
                      <a:srgbClr val="002060"/>
                    </a:solidFill>
                    <a:latin typeface="Andalus" pitchFamily="18" charset="-78"/>
                    <a:cs typeface="Andalus" pitchFamily="18" charset="-78"/>
                  </a:rPr>
                  <a:t> </a:t>
                </a:r>
                <a:r>
                  <a:rPr lang="en-US" sz="2000" dirty="0">
                    <a:solidFill>
                      <a:srgbClr val="002060"/>
                    </a:solidFill>
                    <a:latin typeface="Andalus" pitchFamily="18" charset="-78"/>
                    <a:cs typeface="Andalus" pitchFamily="18" charset="-78"/>
                  </a:rPr>
                  <a:t>This is the background</a:t>
                </a:r>
                <a:r>
                  <a:rPr lang="ru-RU" sz="2000" dirty="0">
                    <a:solidFill>
                      <a:srgbClr val="002060"/>
                    </a:solidFill>
                    <a:latin typeface="Andalus" pitchFamily="18" charset="-78"/>
                    <a:cs typeface="Andalus" pitchFamily="18" charset="-78"/>
                  </a:rPr>
                  <a:t> </a:t>
                </a:r>
                <a:r>
                  <a:rPr lang="en-US" sz="2000" dirty="0">
                    <a:solidFill>
                      <a:srgbClr val="002060"/>
                    </a:solidFill>
                    <a:latin typeface="Andalus" pitchFamily="18" charset="-78"/>
                    <a:cs typeface="Andalus" pitchFamily="18" charset="-78"/>
                  </a:rPr>
                  <a:t>that hides some of </a:t>
                </a:r>
                <a:r>
                  <a:rPr lang="en-US" sz="2000" dirty="0" smtClean="0">
                    <a:solidFill>
                      <a:srgbClr val="002060"/>
                    </a:solidFill>
                    <a:latin typeface="Andalus" pitchFamily="18" charset="-78"/>
                    <a:cs typeface="Andalus" pitchFamily="18" charset="-78"/>
                  </a:rPr>
                  <a:t>particle correlations in jet.</a:t>
                </a:r>
                <a:endParaRPr lang="en-US" sz="2000" dirty="0">
                  <a:solidFill>
                    <a:srgbClr val="002060"/>
                  </a:solidFill>
                  <a:latin typeface="Andalus" pitchFamily="18" charset="-78"/>
                  <a:cs typeface="Andalus" pitchFamily="18" charset="-78"/>
                </a:endParaRPr>
              </a:p>
              <a:p>
                <a:pPr indent="361950" algn="just"/>
                <a:endParaRPr lang="en-US" sz="2000" dirty="0">
                  <a:solidFill>
                    <a:srgbClr val="002060"/>
                  </a:solidFill>
                  <a:latin typeface="Andalus" pitchFamily="18" charset="-78"/>
                  <a:cs typeface="Andalus" pitchFamily="18" charset="-78"/>
                </a:endParaRPr>
              </a:p>
              <a:p>
                <a:pPr indent="361950" algn="just"/>
                <a:r>
                  <a:rPr lang="en-US" sz="2000" dirty="0">
                    <a:solidFill>
                      <a:srgbClr val="002060"/>
                    </a:solidFill>
                    <a:latin typeface="Andalus" pitchFamily="18" charset="-78"/>
                    <a:cs typeface="Andalus" pitchFamily="18" charset="-78"/>
                  </a:rPr>
                  <a:t>For the task of JM one need to take into account the dependence of the JM on the multiplicity in event.</a:t>
                </a:r>
              </a:p>
              <a:p>
                <a:pPr indent="361950" algn="just"/>
                <a:endParaRPr lang="en-US" sz="2000" dirty="0" smtClean="0">
                  <a:solidFill>
                    <a:srgbClr val="002060"/>
                  </a:solidFill>
                  <a:latin typeface="Andalus" pitchFamily="18" charset="-78"/>
                  <a:cs typeface="Andalus" pitchFamily="18" charset="-78"/>
                </a:endParaRPr>
              </a:p>
              <a:p>
                <a:pPr indent="361950" algn="just"/>
                <a:r>
                  <a:rPr lang="en-US" sz="2000" dirty="0" smtClean="0">
                    <a:solidFill>
                      <a:srgbClr val="002060"/>
                    </a:solidFill>
                    <a:latin typeface="Andalus" pitchFamily="18" charset="-78"/>
                    <a:cs typeface="Andalus" pitchFamily="18" charset="-78"/>
                  </a:rPr>
                  <a:t>Using </a:t>
                </a:r>
                <a:r>
                  <a:rPr lang="en-US" sz="2000" dirty="0">
                    <a:solidFill>
                      <a:srgbClr val="002060"/>
                    </a:solidFill>
                    <a:latin typeface="Andalus" pitchFamily="18" charset="-78"/>
                    <a:cs typeface="Andalus" pitchFamily="18" charset="-78"/>
                  </a:rPr>
                  <a:t>semi-</a:t>
                </a:r>
                <a:r>
                  <a:rPr lang="en-US" sz="2000" dirty="0" err="1">
                    <a:solidFill>
                      <a:srgbClr val="002060"/>
                    </a:solidFill>
                    <a:latin typeface="Andalus" pitchFamily="18" charset="-78"/>
                    <a:cs typeface="Andalus" pitchFamily="18" charset="-78"/>
                  </a:rPr>
                  <a:t>leptonic</a:t>
                </a:r>
                <a:r>
                  <a:rPr lang="en-US" sz="2000" dirty="0">
                    <a:solidFill>
                      <a:srgbClr val="002060"/>
                    </a:solidFill>
                    <a:latin typeface="Andalus" pitchFamily="18" charset="-78"/>
                    <a:cs typeface="Andalus" pitchFamily="18" charset="-78"/>
                  </a:rPr>
                  <a:t> </a:t>
                </a:r>
                <a14:m>
                  <m:oMath xmlns:m="http://schemas.openxmlformats.org/officeDocument/2006/math">
                    <m:r>
                      <a:rPr lang="en-US" sz="2000">
                        <a:solidFill>
                          <a:srgbClr val="002060"/>
                        </a:solidFill>
                        <a:latin typeface="Cambria Math"/>
                        <a:cs typeface="Andalus" pitchFamily="18" charset="-78"/>
                      </a:rPr>
                      <m:t> </m:t>
                    </m:r>
                    <m:r>
                      <a:rPr lang="en-US" sz="2000">
                        <a:solidFill>
                          <a:srgbClr val="002060"/>
                        </a:solidFill>
                        <a:latin typeface="Cambria Math"/>
                        <a:cs typeface="Andalus" pitchFamily="18" charset="-78"/>
                      </a:rPr>
                      <m:t>𝑡</m:t>
                    </m:r>
                    <m:acc>
                      <m:accPr>
                        <m:chr m:val="̅"/>
                        <m:ctrlPr>
                          <a:rPr lang="en-US" sz="2000" i="1">
                            <a:solidFill>
                              <a:srgbClr val="002060"/>
                            </a:solidFill>
                            <a:latin typeface="Cambria Math"/>
                            <a:cs typeface="Andalus" pitchFamily="18" charset="-78"/>
                          </a:rPr>
                        </m:ctrlPr>
                      </m:accPr>
                      <m:e>
                        <m:r>
                          <a:rPr lang="en-US" sz="2000">
                            <a:solidFill>
                              <a:srgbClr val="002060"/>
                            </a:solidFill>
                            <a:latin typeface="Cambria Math"/>
                            <a:cs typeface="Andalus" pitchFamily="18" charset="-78"/>
                          </a:rPr>
                          <m:t>𝑡</m:t>
                        </m:r>
                      </m:e>
                    </m:acc>
                    <m:r>
                      <a:rPr lang="en-US" sz="2000">
                        <a:solidFill>
                          <a:srgbClr val="002060"/>
                        </a:solidFill>
                        <a:latin typeface="Cambria Math"/>
                        <a:cs typeface="Andalus" pitchFamily="18" charset="-78"/>
                      </a:rPr>
                      <m:t>−</m:t>
                    </m:r>
                  </m:oMath>
                </a14:m>
                <a:r>
                  <a:rPr lang="en-US" sz="2000" dirty="0">
                    <a:solidFill>
                      <a:srgbClr val="002060"/>
                    </a:solidFill>
                    <a:latin typeface="Andalus" pitchFamily="18" charset="-78"/>
                    <a:cs typeface="Andalus" pitchFamily="18" charset="-78"/>
                  </a:rPr>
                  <a:t> channel </a:t>
                </a:r>
                <a:r>
                  <a:rPr lang="en-US" sz="2000" dirty="0" smtClean="0">
                    <a:solidFill>
                      <a:srgbClr val="002060"/>
                    </a:solidFill>
                    <a:latin typeface="Andalus" pitchFamily="18" charset="-78"/>
                    <a:cs typeface="Andalus" pitchFamily="18" charset="-78"/>
                  </a:rPr>
                  <a:t>it is possible to separate light quark from W-decay with 95% purity  to study JM in pure quark jets.</a:t>
                </a:r>
              </a:p>
              <a:p>
                <a:pPr indent="361950" algn="just"/>
                <a:endParaRPr lang="en-US" sz="2000" dirty="0" smtClean="0">
                  <a:solidFill>
                    <a:srgbClr val="002060"/>
                  </a:solidFill>
                  <a:latin typeface="Andalus" pitchFamily="18" charset="-78"/>
                  <a:cs typeface="Andalus" pitchFamily="18" charset="-78"/>
                </a:endParaRPr>
              </a:p>
              <a:p>
                <a:pPr indent="361950" algn="just"/>
                <a:r>
                  <a:rPr lang="en-US" sz="2000" dirty="0" smtClean="0">
                    <a:solidFill>
                      <a:srgbClr val="002060"/>
                    </a:solidFill>
                    <a:latin typeface="Andalus" pitchFamily="18" charset="-78"/>
                    <a:cs typeface="Andalus" pitchFamily="18" charset="-78"/>
                  </a:rPr>
                  <a:t>The </a:t>
                </a:r>
                <a:r>
                  <a:rPr lang="en-US" sz="2000" dirty="0">
                    <a:solidFill>
                      <a:srgbClr val="002060"/>
                    </a:solidFill>
                    <a:latin typeface="Andalus" pitchFamily="18" charset="-78"/>
                    <a:cs typeface="Andalus" pitchFamily="18" charset="-78"/>
                  </a:rPr>
                  <a:t>measurement of strange mesons and baryons yields in jet is possible with CMS by fully exploiting the low-momentum track reconstruction capabilities of </a:t>
                </a:r>
                <a:r>
                  <a:rPr lang="en-US" sz="2000" dirty="0" smtClean="0">
                    <a:solidFill>
                      <a:srgbClr val="002060"/>
                    </a:solidFill>
                    <a:latin typeface="Andalus" pitchFamily="18" charset="-78"/>
                    <a:cs typeface="Andalus" pitchFamily="18" charset="-78"/>
                  </a:rPr>
                  <a:t>CMS</a:t>
                </a:r>
                <a:r>
                  <a:rPr lang="ru-RU" sz="2000" dirty="0" smtClean="0">
                    <a:solidFill>
                      <a:srgbClr val="002060"/>
                    </a:solidFill>
                    <a:latin typeface="Andalus" pitchFamily="18" charset="-78"/>
                    <a:cs typeface="Andalus" pitchFamily="18" charset="-78"/>
                  </a:rPr>
                  <a:t>.</a:t>
                </a:r>
                <a:endParaRPr lang="en-US" sz="2000" dirty="0" smtClean="0">
                  <a:solidFill>
                    <a:srgbClr val="002060"/>
                  </a:solidFill>
                  <a:latin typeface="Andalus" pitchFamily="18" charset="-78"/>
                  <a:cs typeface="Andalus" pitchFamily="18"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0" y="838200"/>
                <a:ext cx="9144000" cy="4401205"/>
              </a:xfrm>
              <a:prstGeom prst="rect">
                <a:avLst/>
              </a:prstGeom>
              <a:blipFill rotWithShape="1">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630132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idx="4294967295"/>
          </p:nvPr>
        </p:nvSpPr>
        <p:spPr>
          <a:xfrm>
            <a:off x="1295400" y="0"/>
            <a:ext cx="7010400" cy="609600"/>
          </a:xfrm>
          <a:prstGeom prst="rect">
            <a:avLst/>
          </a:prstGeom>
        </p:spPr>
        <p:txBody>
          <a:bodyPr/>
          <a:lstStyle/>
          <a:p>
            <a:r>
              <a:rPr lang="en-US" sz="2800" smtClean="0">
                <a:ln>
                  <a:solidFill>
                    <a:schemeClr val="tx1"/>
                  </a:solidFill>
                </a:ln>
                <a:solidFill>
                  <a:srgbClr val="0070C0"/>
                </a:solidFill>
                <a:ea typeface="ＭＳ Ｐゴシック" pitchFamily="34" charset="-128"/>
                <a:cs typeface="+mn-cs"/>
              </a:rPr>
              <a:t>Content</a:t>
            </a:r>
            <a:endParaRPr lang="ru-RU" sz="2800" dirty="0">
              <a:ln>
                <a:solidFill>
                  <a:schemeClr val="tx1"/>
                </a:solidFill>
              </a:ln>
              <a:solidFill>
                <a:srgbClr val="0070C0"/>
              </a:solidFill>
              <a:ea typeface="ＭＳ Ｐゴシック" pitchFamily="34" charset="-128"/>
              <a:cs typeface="+mn-cs"/>
            </a:endParaRPr>
          </a:p>
        </p:txBody>
      </p:sp>
      <mc:AlternateContent xmlns:mc="http://schemas.openxmlformats.org/markup-compatibility/2006" xmlns:a14="http://schemas.microsoft.com/office/drawing/2010/main">
        <mc:Choice Requires="a14">
          <p:sp>
            <p:nvSpPr>
              <p:cNvPr id="14" name="TextBox 13"/>
              <p:cNvSpPr txBox="1"/>
              <p:nvPr/>
            </p:nvSpPr>
            <p:spPr>
              <a:xfrm>
                <a:off x="0" y="838200"/>
                <a:ext cx="9144000"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AutoNum type="arabicPeriod"/>
                </a:pPr>
                <a:r>
                  <a:rPr lang="en-US" dirty="0" smtClean="0">
                    <a:solidFill>
                      <a:srgbClr val="002060"/>
                    </a:solidFill>
                    <a:latin typeface="Andalus" pitchFamily="18" charset="-78"/>
                    <a:cs typeface="Andalus" pitchFamily="18" charset="-78"/>
                  </a:rPr>
                  <a:t>Multiplicity </a:t>
                </a:r>
                <a:r>
                  <a:rPr lang="en-US" dirty="0">
                    <a:solidFill>
                      <a:srgbClr val="002060"/>
                    </a:solidFill>
                    <a:latin typeface="Andalus" pitchFamily="18" charset="-78"/>
                    <a:cs typeface="Andalus" pitchFamily="18" charset="-78"/>
                  </a:rPr>
                  <a:t>in </a:t>
                </a:r>
                <a:r>
                  <a:rPr lang="en-US" dirty="0" smtClean="0">
                    <a:solidFill>
                      <a:srgbClr val="002060"/>
                    </a:solidFill>
                    <a:latin typeface="Andalus" pitchFamily="18" charset="-78"/>
                    <a:cs typeface="Andalus" pitchFamily="18" charset="-78"/>
                  </a:rPr>
                  <a:t>jet (JM)</a:t>
                </a:r>
                <a:r>
                  <a:rPr lang="en-US" b="1" dirty="0" smtClean="0">
                    <a:solidFill>
                      <a:srgbClr val="002060"/>
                    </a:solidFill>
                    <a:latin typeface="Times New Roman" pitchFamily="18" charset="0"/>
                    <a:cs typeface="Times New Roman" pitchFamily="18" charset="0"/>
                  </a:rPr>
                  <a:t>:</a:t>
                </a:r>
                <a:r>
                  <a:rPr lang="en-US" dirty="0" smtClean="0">
                    <a:solidFill>
                      <a:srgbClr val="002060"/>
                    </a:solidFill>
                    <a:latin typeface="Andalus" pitchFamily="18" charset="-78"/>
                    <a:cs typeface="Andalus" pitchFamily="18" charset="-78"/>
                  </a:rPr>
                  <a:t> what new</a:t>
                </a:r>
                <a:r>
                  <a:rPr lang="en-US" dirty="0">
                    <a:solidFill>
                      <a:srgbClr val="002060"/>
                    </a:solidFill>
                    <a:latin typeface="Andalus" pitchFamily="18" charset="-78"/>
                    <a:cs typeface="Andalus" pitchFamily="18" charset="-78"/>
                  </a:rPr>
                  <a:t> </a:t>
                </a:r>
                <a:r>
                  <a:rPr lang="en-US" dirty="0" smtClean="0">
                    <a:solidFill>
                      <a:srgbClr val="002060"/>
                    </a:solidFill>
                    <a:latin typeface="Andalus" pitchFamily="18" charset="-78"/>
                    <a:cs typeface="Andalus" pitchFamily="18" charset="-78"/>
                  </a:rPr>
                  <a:t>to expect?</a:t>
                </a:r>
              </a:p>
              <a:p>
                <a:pPr marL="342900" indent="-342900">
                  <a:buAutoNum type="arabicPeriod"/>
                </a:pPr>
                <a:endParaRPr lang="en-US" dirty="0" smtClean="0">
                  <a:solidFill>
                    <a:srgbClr val="002060"/>
                  </a:solidFill>
                  <a:latin typeface="Andalus" pitchFamily="18" charset="-78"/>
                  <a:cs typeface="Andalus" pitchFamily="18" charset="-78"/>
                </a:endParaRPr>
              </a:p>
              <a:p>
                <a:pPr marL="342900" indent="-342900">
                  <a:buAutoNum type="arabicPeriod"/>
                </a:pPr>
                <a:r>
                  <a:rPr lang="en-US" dirty="0" smtClean="0">
                    <a:solidFill>
                      <a:srgbClr val="002060"/>
                    </a:solidFill>
                    <a:latin typeface="Andalus" pitchFamily="18" charset="-78"/>
                    <a:cs typeface="Andalus" pitchFamily="18" charset="-78"/>
                  </a:rPr>
                  <a:t>JM and </a:t>
                </a:r>
                <a:r>
                  <a:rPr lang="en-US" dirty="0">
                    <a:solidFill>
                      <a:srgbClr val="002060"/>
                    </a:solidFill>
                    <a:latin typeface="Andalus" pitchFamily="18" charset="-78"/>
                    <a:cs typeface="Andalus" pitchFamily="18" charset="-78"/>
                  </a:rPr>
                  <a:t>Underlying Event</a:t>
                </a:r>
                <a:r>
                  <a:rPr lang="en-US" dirty="0" smtClean="0">
                    <a:solidFill>
                      <a:srgbClr val="002060"/>
                    </a:solidFill>
                    <a:latin typeface="Andalus" pitchFamily="18" charset="-78"/>
                    <a:cs typeface="Andalus" pitchFamily="18" charset="-78"/>
                  </a:rPr>
                  <a:t>.</a:t>
                </a:r>
              </a:p>
              <a:p>
                <a:pPr marL="342900" indent="-342900">
                  <a:buAutoNum type="arabicPeriod"/>
                </a:pPr>
                <a:endParaRPr lang="en-US" dirty="0">
                  <a:solidFill>
                    <a:srgbClr val="002060"/>
                  </a:solidFill>
                  <a:latin typeface="Andalus" pitchFamily="18" charset="-78"/>
                  <a:cs typeface="Andalus" pitchFamily="18" charset="-78"/>
                </a:endParaRPr>
              </a:p>
              <a:p>
                <a:pPr marL="342900" indent="-342900">
                  <a:buFontTx/>
                  <a:buAutoNum type="arabicPeriod"/>
                </a:pPr>
                <a:r>
                  <a:rPr lang="en-US" dirty="0" smtClean="0">
                    <a:solidFill>
                      <a:srgbClr val="002060"/>
                    </a:solidFill>
                    <a:latin typeface="Andalus" pitchFamily="18" charset="-78"/>
                    <a:cs typeface="Andalus" pitchFamily="18" charset="-78"/>
                  </a:rPr>
                  <a:t>JM and </a:t>
                </a:r>
                <a:r>
                  <a:rPr lang="en-US" dirty="0">
                    <a:solidFill>
                      <a:srgbClr val="002060"/>
                    </a:solidFill>
                    <a:latin typeface="Andalus" pitchFamily="18" charset="-78"/>
                    <a:cs typeface="Andalus" pitchFamily="18" charset="-78"/>
                  </a:rPr>
                  <a:t>ISR &amp;</a:t>
                </a:r>
                <a:r>
                  <a:rPr lang="en-US" dirty="0" smtClean="0">
                    <a:solidFill>
                      <a:srgbClr val="002060"/>
                    </a:solidFill>
                    <a:latin typeface="Andalus" pitchFamily="18" charset="-78"/>
                    <a:cs typeface="Andalus" pitchFamily="18" charset="-78"/>
                  </a:rPr>
                  <a:t> </a:t>
                </a:r>
                <a:r>
                  <a:rPr lang="en-US" dirty="0">
                    <a:solidFill>
                      <a:srgbClr val="002060"/>
                    </a:solidFill>
                    <a:latin typeface="Andalus" pitchFamily="18" charset="-78"/>
                    <a:cs typeface="Andalus" pitchFamily="18" charset="-78"/>
                  </a:rPr>
                  <a:t>FSR.</a:t>
                </a:r>
              </a:p>
              <a:p>
                <a:pPr marL="342900" indent="-342900">
                  <a:buFontTx/>
                  <a:buAutoNum type="arabicPeriod"/>
                </a:pPr>
                <a:endParaRPr lang="en-US" dirty="0" smtClean="0">
                  <a:solidFill>
                    <a:srgbClr val="002060"/>
                  </a:solidFill>
                  <a:latin typeface="Andalus" pitchFamily="18" charset="-78"/>
                  <a:cs typeface="Andalus" pitchFamily="18" charset="-78"/>
                </a:endParaRPr>
              </a:p>
              <a:p>
                <a:pPr marL="342900" indent="-342900">
                  <a:buFontTx/>
                  <a:buAutoNum type="arabicPeriod"/>
                </a:pPr>
                <a:r>
                  <a:rPr lang="en-US" dirty="0" smtClean="0">
                    <a:solidFill>
                      <a:srgbClr val="002060"/>
                    </a:solidFill>
                    <a:latin typeface="Andalus" pitchFamily="18" charset="-78"/>
                    <a:cs typeface="Andalus" pitchFamily="18" charset="-78"/>
                  </a:rPr>
                  <a:t>JM  and multiplicity </a:t>
                </a:r>
                <a:r>
                  <a:rPr lang="en-US" dirty="0">
                    <a:solidFill>
                      <a:srgbClr val="002060"/>
                    </a:solidFill>
                    <a:latin typeface="Andalus" pitchFamily="18" charset="-78"/>
                    <a:cs typeface="Andalus" pitchFamily="18" charset="-78"/>
                  </a:rPr>
                  <a:t>in </a:t>
                </a:r>
                <a:r>
                  <a:rPr lang="en-US" dirty="0" smtClean="0">
                    <a:solidFill>
                      <a:srgbClr val="002060"/>
                    </a:solidFill>
                    <a:latin typeface="Andalus" pitchFamily="18" charset="-78"/>
                    <a:cs typeface="Andalus" pitchFamily="18" charset="-78"/>
                  </a:rPr>
                  <a:t>event.</a:t>
                </a:r>
                <a:endParaRPr lang="en-US" dirty="0">
                  <a:solidFill>
                    <a:srgbClr val="002060"/>
                  </a:solidFill>
                  <a:latin typeface="Andalus" pitchFamily="18" charset="-78"/>
                  <a:cs typeface="Andalus" pitchFamily="18" charset="-78"/>
                </a:endParaRPr>
              </a:p>
              <a:p>
                <a:pPr marL="342900" indent="-342900">
                  <a:buFontTx/>
                  <a:buAutoNum type="arabicPeriod"/>
                </a:pPr>
                <a:endParaRPr lang="en-US" dirty="0" smtClean="0">
                  <a:solidFill>
                    <a:srgbClr val="002060"/>
                  </a:solidFill>
                  <a:latin typeface="Andalus" pitchFamily="18" charset="-78"/>
                  <a:cs typeface="Andalus" pitchFamily="18" charset="-78"/>
                </a:endParaRPr>
              </a:p>
              <a:p>
                <a:pPr marL="342900" indent="-342900">
                  <a:buFontTx/>
                  <a:buAutoNum type="arabicPeriod"/>
                </a:pPr>
                <a:r>
                  <a:rPr lang="en-US" dirty="0" smtClean="0">
                    <a:solidFill>
                      <a:srgbClr val="002060"/>
                    </a:solidFill>
                    <a:latin typeface="Andalus" pitchFamily="18" charset="-78"/>
                    <a:cs typeface="Andalus" pitchFamily="18" charset="-78"/>
                  </a:rPr>
                  <a:t>Separation Quark and Gluon jets using semi-</a:t>
                </a:r>
                <a:r>
                  <a:rPr lang="en-US" dirty="0" err="1" smtClean="0">
                    <a:solidFill>
                      <a:srgbClr val="002060"/>
                    </a:solidFill>
                    <a:latin typeface="Andalus" pitchFamily="18" charset="-78"/>
                    <a:cs typeface="Andalus" pitchFamily="18" charset="-78"/>
                  </a:rPr>
                  <a:t>leptonic</a:t>
                </a:r>
                <a:r>
                  <a:rPr lang="en-US" dirty="0" smtClean="0">
                    <a:solidFill>
                      <a:srgbClr val="002060"/>
                    </a:solidFill>
                    <a:latin typeface="Andalus" pitchFamily="18" charset="-78"/>
                    <a:cs typeface="Andalus" pitchFamily="18" charset="-78"/>
                  </a:rPr>
                  <a:t> </a:t>
                </a:r>
                <a14:m>
                  <m:oMath xmlns:m="http://schemas.openxmlformats.org/officeDocument/2006/math">
                    <m:r>
                      <a:rPr lang="en-US" b="0" i="1" smtClean="0">
                        <a:solidFill>
                          <a:srgbClr val="002060"/>
                        </a:solidFill>
                        <a:latin typeface="Cambria Math"/>
                        <a:cs typeface="Andalus" pitchFamily="18" charset="-78"/>
                      </a:rPr>
                      <m:t>𝑡</m:t>
                    </m:r>
                    <m:acc>
                      <m:accPr>
                        <m:chr m:val="̅"/>
                        <m:ctrlPr>
                          <a:rPr lang="en-US" b="0" i="1" smtClean="0">
                            <a:solidFill>
                              <a:srgbClr val="002060"/>
                            </a:solidFill>
                            <a:latin typeface="Cambria Math"/>
                            <a:cs typeface="Andalus" pitchFamily="18" charset="-78"/>
                          </a:rPr>
                        </m:ctrlPr>
                      </m:accPr>
                      <m:e>
                        <m:r>
                          <a:rPr lang="en-US" b="0" i="1" smtClean="0">
                            <a:solidFill>
                              <a:srgbClr val="002060"/>
                            </a:solidFill>
                            <a:latin typeface="Cambria Math"/>
                            <a:cs typeface="Andalus" pitchFamily="18" charset="-78"/>
                          </a:rPr>
                          <m:t>𝑡</m:t>
                        </m:r>
                      </m:e>
                    </m:acc>
                  </m:oMath>
                </a14:m>
                <a:r>
                  <a:rPr lang="en-US" dirty="0" smtClean="0">
                    <a:solidFill>
                      <a:srgbClr val="002060"/>
                    </a:solidFill>
                    <a:latin typeface="Andalus" pitchFamily="18" charset="-78"/>
                    <a:cs typeface="Andalus" pitchFamily="18" charset="-78"/>
                  </a:rPr>
                  <a:t>-events.</a:t>
                </a:r>
              </a:p>
              <a:p>
                <a:pPr marL="342900" indent="-342900">
                  <a:buFontTx/>
                  <a:buAutoNum type="arabicPeriod"/>
                </a:pPr>
                <a:endParaRPr lang="en-US" dirty="0">
                  <a:solidFill>
                    <a:srgbClr val="002060"/>
                  </a:solidFill>
                  <a:latin typeface="Andalus" pitchFamily="18" charset="-78"/>
                  <a:cs typeface="Andalus" pitchFamily="18" charset="-78"/>
                </a:endParaRPr>
              </a:p>
              <a:p>
                <a:pPr marL="342900" indent="-342900">
                  <a:buFontTx/>
                  <a:buAutoNum type="arabicPeriod"/>
                </a:pPr>
                <a:r>
                  <a:rPr lang="en-US" dirty="0">
                    <a:solidFill>
                      <a:srgbClr val="002060"/>
                    </a:solidFill>
                    <a:latin typeface="Andalus" pitchFamily="18" charset="-78"/>
                    <a:cs typeface="Andalus" pitchFamily="18" charset="-78"/>
                  </a:rPr>
                  <a:t>JM and </a:t>
                </a:r>
                <a:r>
                  <a:rPr lang="en-US" dirty="0" err="1">
                    <a:solidFill>
                      <a:srgbClr val="002060"/>
                    </a:solidFill>
                    <a:latin typeface="Andalus" pitchFamily="18" charset="-78"/>
                    <a:cs typeface="Andalus" pitchFamily="18" charset="-78"/>
                  </a:rPr>
                  <a:t>PileUp</a:t>
                </a:r>
                <a:r>
                  <a:rPr lang="en-US" dirty="0" smtClean="0">
                    <a:solidFill>
                      <a:srgbClr val="002060"/>
                    </a:solidFill>
                    <a:latin typeface="Andalus" pitchFamily="18" charset="-78"/>
                    <a:cs typeface="Andalus" pitchFamily="18" charset="-78"/>
                  </a:rPr>
                  <a:t>.</a:t>
                </a:r>
              </a:p>
              <a:p>
                <a:pPr marL="342900" indent="-342900">
                  <a:buFontTx/>
                  <a:buAutoNum type="arabicPeriod"/>
                </a:pPr>
                <a:endParaRPr lang="ru-RU" dirty="0">
                  <a:solidFill>
                    <a:srgbClr val="002060"/>
                  </a:solidFill>
                  <a:latin typeface="Andalus" pitchFamily="18" charset="-78"/>
                  <a:cs typeface="Andalus" pitchFamily="18" charset="-78"/>
                </a:endParaRPr>
              </a:p>
              <a:p>
                <a:pPr marL="342900" indent="-342900">
                  <a:buFontTx/>
                  <a:buAutoNum type="arabicPeriod"/>
                </a:pPr>
                <a:r>
                  <a:rPr lang="en-US" dirty="0" smtClean="0">
                    <a:solidFill>
                      <a:srgbClr val="002060"/>
                    </a:solidFill>
                    <a:latin typeface="Andalus" pitchFamily="18" charset="-78"/>
                    <a:cs typeface="Andalus" pitchFamily="18" charset="-78"/>
                  </a:rPr>
                  <a:t>“Strange” tracks </a:t>
                </a:r>
                <a:r>
                  <a:rPr lang="en-US" dirty="0">
                    <a:solidFill>
                      <a:srgbClr val="002060"/>
                    </a:solidFill>
                    <a:latin typeface="Andalus" pitchFamily="18" charset="-78"/>
                    <a:cs typeface="Andalus" pitchFamily="18" charset="-78"/>
                  </a:rPr>
                  <a:t>in </a:t>
                </a:r>
                <a:r>
                  <a:rPr lang="en-US" dirty="0" smtClean="0">
                    <a:solidFill>
                      <a:srgbClr val="002060"/>
                    </a:solidFill>
                    <a:latin typeface="Andalus" pitchFamily="18" charset="-78"/>
                    <a:cs typeface="Andalus" pitchFamily="18" charset="-78"/>
                  </a:rPr>
                  <a:t>JM.</a:t>
                </a:r>
              </a:p>
              <a:p>
                <a:pPr marL="342900" indent="-342900">
                  <a:buFontTx/>
                  <a:buAutoNum type="arabicPeriod"/>
                </a:pPr>
                <a:endParaRPr lang="en-US" dirty="0" smtClean="0">
                  <a:solidFill>
                    <a:srgbClr val="002060"/>
                  </a:solidFill>
                  <a:latin typeface="Andalus" pitchFamily="18" charset="-78"/>
                  <a:cs typeface="Andalus" pitchFamily="18" charset="-78"/>
                </a:endParaRPr>
              </a:p>
              <a:p>
                <a:pPr marL="342900" indent="-342900">
                  <a:buFontTx/>
                  <a:buAutoNum type="arabicPeriod"/>
                </a:pPr>
                <a:r>
                  <a:rPr lang="en-US" dirty="0" smtClean="0">
                    <a:solidFill>
                      <a:srgbClr val="002060"/>
                    </a:solidFill>
                    <a:latin typeface="Andalus" pitchFamily="18" charset="-78"/>
                    <a:cs typeface="Andalus" pitchFamily="18" charset="-78"/>
                  </a:rPr>
                  <a:t>Conclusion.</a:t>
                </a:r>
              </a:p>
              <a:p>
                <a:pPr marL="342900" indent="-342900">
                  <a:buFontTx/>
                  <a:buAutoNum type="arabicPeriod"/>
                </a:pPr>
                <a:endParaRPr lang="en-US" dirty="0">
                  <a:solidFill>
                    <a:srgbClr val="002060"/>
                  </a:solidFill>
                  <a:latin typeface="Andalus" pitchFamily="18" charset="-78"/>
                  <a:cs typeface="Andalus" pitchFamily="18" charset="-78"/>
                </a:endParaRPr>
              </a:p>
              <a:p>
                <a:pPr marL="342900" indent="-342900">
                  <a:buFontTx/>
                  <a:buAutoNum type="arabicPeriod"/>
                </a:pPr>
                <a:endParaRPr lang="en-US" dirty="0" smtClean="0">
                  <a:solidFill>
                    <a:srgbClr val="002060"/>
                  </a:solidFill>
                  <a:latin typeface="Andalus" pitchFamily="18" charset="-78"/>
                  <a:cs typeface="Andalus" pitchFamily="18" charset="-78"/>
                </a:endParaRPr>
              </a:p>
              <a:p>
                <a:pPr marL="342900" indent="-342900">
                  <a:buFontTx/>
                  <a:buAutoNum type="arabicPeriod"/>
                </a:pPr>
                <a:endParaRPr lang="en-US" dirty="0">
                  <a:solidFill>
                    <a:srgbClr val="002060"/>
                  </a:solidFill>
                  <a:latin typeface="Andalus" pitchFamily="18" charset="-78"/>
                  <a:cs typeface="Andalus" pitchFamily="18" charset="-78"/>
                </a:endParaRPr>
              </a:p>
              <a:p>
                <a:pPr marL="342900" indent="-342900">
                  <a:buFontTx/>
                  <a:buAutoNum type="arabicPeriod"/>
                </a:pPr>
                <a:endParaRPr lang="en-US" dirty="0" smtClean="0">
                  <a:solidFill>
                    <a:srgbClr val="002060"/>
                  </a:solidFill>
                  <a:latin typeface="Andalus" pitchFamily="18" charset="-78"/>
                  <a:cs typeface="Andalus" pitchFamily="18" charset="-78"/>
                </a:endParaRPr>
              </a:p>
              <a:p>
                <a:pPr marL="342900" indent="-342900">
                  <a:buFontTx/>
                  <a:buAutoNum type="arabicPeriod"/>
                </a:pPr>
                <a:endParaRPr lang="en-US" dirty="0">
                  <a:solidFill>
                    <a:srgbClr val="002060"/>
                  </a:solidFill>
                  <a:latin typeface="Andalus" pitchFamily="18" charset="-78"/>
                  <a:cs typeface="Andalus" pitchFamily="18"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0" y="838200"/>
                <a:ext cx="9144000" cy="5632311"/>
              </a:xfrm>
              <a:prstGeom prst="rect">
                <a:avLst/>
              </a:prstGeom>
              <a:blipFill rotWithShape="1">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8262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844689"/>
            <a:ext cx="9144000"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indent="542925" algn="just"/>
            <a:endParaRPr lang="en-US" sz="2000" dirty="0" smtClean="0">
              <a:solidFill>
                <a:srgbClr val="002060"/>
              </a:solidFill>
              <a:latin typeface="Andalus" pitchFamily="18" charset="-78"/>
              <a:cs typeface="Andalus" pitchFamily="18" charset="-78"/>
            </a:endParaRPr>
          </a:p>
          <a:p>
            <a:pPr indent="542925" algn="just"/>
            <a:r>
              <a:rPr lang="en-US" sz="2000" dirty="0" smtClean="0">
                <a:solidFill>
                  <a:srgbClr val="002060"/>
                </a:solidFill>
                <a:latin typeface="Andalus" pitchFamily="18" charset="-78"/>
                <a:cs typeface="Andalus" pitchFamily="18" charset="-78"/>
              </a:rPr>
              <a:t>Particle </a:t>
            </a:r>
            <a:r>
              <a:rPr lang="en-US" sz="2000" dirty="0">
                <a:solidFill>
                  <a:srgbClr val="002060"/>
                </a:solidFill>
                <a:latin typeface="Andalus" pitchFamily="18" charset="-78"/>
                <a:cs typeface="Andalus" pitchFamily="18" charset="-78"/>
              </a:rPr>
              <a:t>correlations – the main subject of the dynamics in content of multiplicity measurement. Local conservation of quantum numbers in the </a:t>
            </a:r>
            <a:r>
              <a:rPr lang="en-US" sz="2000" dirty="0" err="1">
                <a:solidFill>
                  <a:srgbClr val="002060"/>
                </a:solidFill>
                <a:latin typeface="Andalus" pitchFamily="18" charset="-78"/>
                <a:cs typeface="Andalus" pitchFamily="18" charset="-78"/>
              </a:rPr>
              <a:t>hadronization</a:t>
            </a:r>
            <a:r>
              <a:rPr lang="en-US" sz="2000" dirty="0">
                <a:solidFill>
                  <a:srgbClr val="002060"/>
                </a:solidFill>
                <a:latin typeface="Andalus" pitchFamily="18" charset="-78"/>
                <a:cs typeface="Andalus" pitchFamily="18" charset="-78"/>
              </a:rPr>
              <a:t> process leads </a:t>
            </a:r>
            <a:r>
              <a:rPr lang="ru-RU" sz="2000" dirty="0">
                <a:solidFill>
                  <a:srgbClr val="002060"/>
                </a:solidFill>
                <a:latin typeface="Andalus" pitchFamily="18" charset="-78"/>
                <a:cs typeface="Andalus" pitchFamily="18" charset="-78"/>
              </a:rPr>
              <a:t> </a:t>
            </a:r>
            <a:r>
              <a:rPr lang="en-US" sz="2000" dirty="0">
                <a:solidFill>
                  <a:srgbClr val="002060"/>
                </a:solidFill>
                <a:latin typeface="Andalus" pitchFamily="18" charset="-78"/>
                <a:cs typeface="Andalus" pitchFamily="18" charset="-78"/>
              </a:rPr>
              <a:t>to short range correlations in rapidity.</a:t>
            </a:r>
          </a:p>
          <a:p>
            <a:pPr indent="542925" algn="just"/>
            <a:endParaRPr lang="en-US" sz="2000" dirty="0" smtClean="0">
              <a:solidFill>
                <a:srgbClr val="002060"/>
              </a:solidFill>
              <a:latin typeface="Andalus" pitchFamily="18" charset="-78"/>
              <a:cs typeface="Andalus" pitchFamily="18" charset="-78"/>
            </a:endParaRPr>
          </a:p>
          <a:p>
            <a:pPr indent="542925" algn="just"/>
            <a:r>
              <a:rPr lang="en-US" sz="2000" dirty="0" smtClean="0">
                <a:solidFill>
                  <a:srgbClr val="002060"/>
                </a:solidFill>
                <a:latin typeface="Andalus" pitchFamily="18" charset="-78"/>
                <a:cs typeface="Andalus" pitchFamily="18" charset="-78"/>
              </a:rPr>
              <a:t>For the final hadrons the </a:t>
            </a:r>
            <a:r>
              <a:rPr lang="en-US" sz="2000" dirty="0">
                <a:solidFill>
                  <a:srgbClr val="002060"/>
                </a:solidFill>
                <a:latin typeface="Andalus" pitchFamily="18" charset="-78"/>
                <a:cs typeface="Andalus" pitchFamily="18" charset="-78"/>
              </a:rPr>
              <a:t>widths of the </a:t>
            </a:r>
            <a:r>
              <a:rPr lang="en-US" sz="2000" dirty="0" smtClean="0">
                <a:solidFill>
                  <a:srgbClr val="002060"/>
                </a:solidFill>
                <a:latin typeface="Andalus" pitchFamily="18" charset="-78"/>
                <a:cs typeface="Andalus" pitchFamily="18" charset="-78"/>
              </a:rPr>
              <a:t>multiplicity distribution in </a:t>
            </a:r>
            <a:r>
              <a:rPr lang="en-US" sz="2000" dirty="0" err="1" smtClean="0">
                <a:solidFill>
                  <a:srgbClr val="002060"/>
                </a:solidFill>
                <a:latin typeface="Andalus" pitchFamily="18" charset="-78"/>
                <a:cs typeface="Andalus" pitchFamily="18" charset="-78"/>
              </a:rPr>
              <a:t>pp</a:t>
            </a:r>
            <a:r>
              <a:rPr lang="en-US" sz="2000" dirty="0" smtClean="0">
                <a:solidFill>
                  <a:srgbClr val="002060"/>
                </a:solidFill>
                <a:latin typeface="Andalus" pitchFamily="18" charset="-78"/>
                <a:cs typeface="Andalus" pitchFamily="18" charset="-78"/>
              </a:rPr>
              <a:t>-collisions </a:t>
            </a:r>
            <a:r>
              <a:rPr lang="en-US" sz="2000" dirty="0">
                <a:solidFill>
                  <a:srgbClr val="002060"/>
                </a:solidFill>
                <a:latin typeface="Andalus" pitchFamily="18" charset="-78"/>
                <a:cs typeface="Andalus" pitchFamily="18" charset="-78"/>
              </a:rPr>
              <a:t>are larger than </a:t>
            </a:r>
            <a:r>
              <a:rPr lang="en-US" sz="2000" dirty="0" smtClean="0">
                <a:solidFill>
                  <a:srgbClr val="002060"/>
                </a:solidFill>
                <a:latin typeface="Andalus" pitchFamily="18" charset="-78"/>
                <a:cs typeface="Andalus" pitchFamily="18" charset="-78"/>
              </a:rPr>
              <a:t>Poisson distribution and it indicates </a:t>
            </a:r>
            <a:r>
              <a:rPr lang="en-US" sz="2000" dirty="0">
                <a:solidFill>
                  <a:srgbClr val="002060"/>
                </a:solidFill>
                <a:latin typeface="Andalus" pitchFamily="18" charset="-78"/>
                <a:cs typeface="Andalus" pitchFamily="18" charset="-78"/>
              </a:rPr>
              <a:t>positive correlation between charged particles.</a:t>
            </a:r>
          </a:p>
          <a:p>
            <a:pPr indent="361950" algn="just"/>
            <a:endParaRPr lang="en-US" sz="2000" dirty="0">
              <a:solidFill>
                <a:srgbClr val="002060"/>
              </a:solidFill>
              <a:latin typeface="Andalus" pitchFamily="18" charset="-78"/>
              <a:cs typeface="Andalus" pitchFamily="18" charset="-78"/>
            </a:endParaRPr>
          </a:p>
          <a:p>
            <a:pPr indent="361950" algn="just"/>
            <a:r>
              <a:rPr lang="en-US" sz="2000" dirty="0">
                <a:solidFill>
                  <a:srgbClr val="002060"/>
                </a:solidFill>
                <a:latin typeface="Andalus" pitchFamily="18" charset="-78"/>
                <a:cs typeface="Andalus" pitchFamily="18" charset="-78"/>
              </a:rPr>
              <a:t>The nature of the particle correlation in </a:t>
            </a:r>
            <a:r>
              <a:rPr lang="en-US" sz="2000" dirty="0" smtClean="0">
                <a:solidFill>
                  <a:srgbClr val="002060"/>
                </a:solidFill>
                <a:latin typeface="Andalus" pitchFamily="18" charset="-78"/>
                <a:cs typeface="Andalus" pitchFamily="18" charset="-78"/>
              </a:rPr>
              <a:t>jet compare</a:t>
            </a:r>
            <a:r>
              <a:rPr lang="en-US" sz="2000" dirty="0">
                <a:solidFill>
                  <a:srgbClr val="002060"/>
                </a:solidFill>
                <a:latin typeface="Andalus" pitchFamily="18" charset="-78"/>
                <a:cs typeface="Andalus" pitchFamily="18" charset="-78"/>
              </a:rPr>
              <a:t>d</a:t>
            </a:r>
            <a:r>
              <a:rPr lang="en-US" sz="2000" dirty="0" smtClean="0">
                <a:solidFill>
                  <a:srgbClr val="002060"/>
                </a:solidFill>
                <a:latin typeface="Andalus" pitchFamily="18" charset="-78"/>
                <a:cs typeface="Andalus" pitchFamily="18" charset="-78"/>
              </a:rPr>
              <a:t> to the event reflects </a:t>
            </a:r>
            <a:r>
              <a:rPr lang="en-US" sz="2000" dirty="0">
                <a:solidFill>
                  <a:srgbClr val="002060"/>
                </a:solidFill>
                <a:latin typeface="Andalus" pitchFamily="18" charset="-78"/>
                <a:cs typeface="Andalus" pitchFamily="18" charset="-78"/>
              </a:rPr>
              <a:t> </a:t>
            </a:r>
            <a:r>
              <a:rPr lang="en-US" sz="2000" dirty="0" smtClean="0">
                <a:solidFill>
                  <a:srgbClr val="002060"/>
                </a:solidFill>
                <a:latin typeface="Andalus" pitchFamily="18" charset="-78"/>
                <a:cs typeface="Andalus" pitchFamily="18" charset="-78"/>
              </a:rPr>
              <a:t>clearer the </a:t>
            </a:r>
            <a:r>
              <a:rPr lang="en-US" sz="2000" dirty="0">
                <a:solidFill>
                  <a:srgbClr val="002060"/>
                </a:solidFill>
                <a:latin typeface="Andalus" pitchFamily="18" charset="-78"/>
                <a:cs typeface="Andalus" pitchFamily="18" charset="-78"/>
              </a:rPr>
              <a:t>fundamental </a:t>
            </a:r>
            <a:r>
              <a:rPr lang="en-US" sz="2000" dirty="0" smtClean="0">
                <a:solidFill>
                  <a:srgbClr val="002060"/>
                </a:solidFill>
                <a:latin typeface="Andalus" pitchFamily="18" charset="-78"/>
                <a:cs typeface="Andalus" pitchFamily="18" charset="-78"/>
              </a:rPr>
              <a:t>laws. </a:t>
            </a:r>
            <a:endParaRPr lang="en-US" sz="2000" dirty="0">
              <a:solidFill>
                <a:srgbClr val="002060"/>
              </a:solidFill>
              <a:latin typeface="Andalus" pitchFamily="18" charset="-78"/>
              <a:cs typeface="Andalus" pitchFamily="18" charset="-78"/>
            </a:endParaRPr>
          </a:p>
          <a:p>
            <a:pPr indent="361950" algn="just"/>
            <a:endParaRPr lang="en-US" sz="2000" dirty="0" smtClean="0">
              <a:solidFill>
                <a:srgbClr val="002060"/>
              </a:solidFill>
              <a:latin typeface="Andalus" pitchFamily="18" charset="-78"/>
              <a:cs typeface="Andalus" pitchFamily="18" charset="-78"/>
            </a:endParaRPr>
          </a:p>
          <a:p>
            <a:pPr indent="361950" algn="just"/>
            <a:r>
              <a:rPr lang="en-US" sz="2000" dirty="0" smtClean="0">
                <a:solidFill>
                  <a:srgbClr val="002060"/>
                </a:solidFill>
                <a:latin typeface="Andalus" pitchFamily="18" charset="-78"/>
                <a:cs typeface="Andalus" pitchFamily="18" charset="-78"/>
              </a:rPr>
              <a:t>But these correlations </a:t>
            </a:r>
            <a:r>
              <a:rPr lang="en-US" sz="2000" dirty="0">
                <a:solidFill>
                  <a:srgbClr val="002060"/>
                </a:solidFill>
                <a:latin typeface="Andalus" pitchFamily="18" charset="-78"/>
                <a:cs typeface="Andalus" pitchFamily="18" charset="-78"/>
              </a:rPr>
              <a:t>are </a:t>
            </a:r>
            <a:r>
              <a:rPr lang="en-US" sz="2000" dirty="0" smtClean="0">
                <a:solidFill>
                  <a:srgbClr val="002060"/>
                </a:solidFill>
                <a:latin typeface="Andalus" pitchFamily="18" charset="-78"/>
                <a:cs typeface="Andalus" pitchFamily="18" charset="-78"/>
              </a:rPr>
              <a:t>partially hidden</a:t>
            </a:r>
            <a:r>
              <a:rPr lang="ru-RU" sz="2000" dirty="0" smtClean="0">
                <a:solidFill>
                  <a:srgbClr val="002060"/>
                </a:solidFill>
                <a:latin typeface="Andalus" pitchFamily="18" charset="-78"/>
                <a:cs typeface="Andalus" pitchFamily="18" charset="-78"/>
              </a:rPr>
              <a:t> </a:t>
            </a:r>
            <a:r>
              <a:rPr lang="en-US" sz="2000" dirty="0" smtClean="0">
                <a:solidFill>
                  <a:srgbClr val="002060"/>
                </a:solidFill>
                <a:latin typeface="Andalus" pitchFamily="18" charset="-78"/>
                <a:cs typeface="Andalus" pitchFamily="18" charset="-78"/>
              </a:rPr>
              <a:t>by Underlying Event (UE), by Initial and Final State Radiations (ISR and FSR). Particle correlations depend on type of parton produced the jet. From experimental point of view the main source of uncertainty is </a:t>
            </a:r>
            <a:r>
              <a:rPr lang="en-US" sz="2000" dirty="0" err="1" smtClean="0">
                <a:solidFill>
                  <a:srgbClr val="002060"/>
                </a:solidFill>
                <a:latin typeface="Andalus" pitchFamily="18" charset="-78"/>
                <a:cs typeface="Andalus" pitchFamily="18" charset="-78"/>
              </a:rPr>
              <a:t>PileUp</a:t>
            </a:r>
            <a:r>
              <a:rPr lang="en-US" sz="2000" dirty="0" smtClean="0">
                <a:solidFill>
                  <a:srgbClr val="002060"/>
                </a:solidFill>
                <a:latin typeface="Andalus" pitchFamily="18" charset="-78"/>
                <a:cs typeface="Andalus" pitchFamily="18" charset="-78"/>
              </a:rPr>
              <a:t>.</a:t>
            </a:r>
          </a:p>
          <a:p>
            <a:pPr indent="361950" algn="just"/>
            <a:endParaRPr lang="en-US" sz="2000" dirty="0" smtClean="0">
              <a:solidFill>
                <a:srgbClr val="002060"/>
              </a:solidFill>
              <a:latin typeface="Andalus" pitchFamily="18" charset="-78"/>
              <a:cs typeface="Andalus" pitchFamily="18" charset="-78"/>
            </a:endParaRPr>
          </a:p>
          <a:p>
            <a:pPr indent="361950" algn="just"/>
            <a:endParaRPr lang="en-US" sz="2000" dirty="0">
              <a:solidFill>
                <a:srgbClr val="002060"/>
              </a:solidFill>
              <a:latin typeface="Andalus" pitchFamily="18" charset="-78"/>
              <a:cs typeface="Andalus" pitchFamily="18" charset="-78"/>
            </a:endParaRPr>
          </a:p>
        </p:txBody>
      </p:sp>
      <p:sp>
        <p:nvSpPr>
          <p:cNvPr id="10" name="Заголовок 2"/>
          <p:cNvSpPr txBox="1">
            <a:spLocks/>
          </p:cNvSpPr>
          <p:nvPr/>
        </p:nvSpPr>
        <p:spPr>
          <a:xfrm>
            <a:off x="457200" y="152400"/>
            <a:ext cx="7924800" cy="533400"/>
          </a:xfrm>
          <a:prstGeom prst="rect">
            <a:avLst/>
          </a:prstGeom>
        </p:spPr>
        <p:txBody>
          <a:bodyPr/>
          <a:lstStyle>
            <a:lvl1pPr algn="ctr" defTabSz="457200" rtl="0" eaLnBrk="1" fontAlgn="base" hangingPunct="1">
              <a:spcBef>
                <a:spcPct val="0"/>
              </a:spcBef>
              <a:spcAft>
                <a:spcPct val="0"/>
              </a:spcAft>
              <a:defRPr sz="36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2pPr>
            <a:lvl3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3pPr>
            <a:lvl4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4pPr>
            <a:lvl5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112" charset="0"/>
              </a:defRPr>
            </a:lvl6pPr>
            <a:lvl7pPr marL="914400" algn="ctr" defTabSz="457200" rtl="0" eaLnBrk="1" fontAlgn="base" hangingPunct="1">
              <a:spcBef>
                <a:spcPct val="0"/>
              </a:spcBef>
              <a:spcAft>
                <a:spcPct val="0"/>
              </a:spcAft>
              <a:defRPr sz="4400">
                <a:solidFill>
                  <a:schemeClr val="tx1"/>
                </a:solidFill>
                <a:latin typeface="Calibri" pitchFamily="-112" charset="0"/>
              </a:defRPr>
            </a:lvl7pPr>
            <a:lvl8pPr marL="1371600" algn="ctr" defTabSz="457200" rtl="0" eaLnBrk="1" fontAlgn="base" hangingPunct="1">
              <a:spcBef>
                <a:spcPct val="0"/>
              </a:spcBef>
              <a:spcAft>
                <a:spcPct val="0"/>
              </a:spcAft>
              <a:defRPr sz="4400">
                <a:solidFill>
                  <a:schemeClr val="tx1"/>
                </a:solidFill>
                <a:latin typeface="Calibri" pitchFamily="-112" charset="0"/>
              </a:defRPr>
            </a:lvl8pPr>
            <a:lvl9pPr marL="1828800" algn="ctr" defTabSz="457200" rtl="0" eaLnBrk="1" fontAlgn="base" hangingPunct="1">
              <a:spcBef>
                <a:spcPct val="0"/>
              </a:spcBef>
              <a:spcAft>
                <a:spcPct val="0"/>
              </a:spcAft>
              <a:defRPr sz="4400">
                <a:solidFill>
                  <a:schemeClr val="tx1"/>
                </a:solidFill>
                <a:latin typeface="Calibri" pitchFamily="-112" charset="0"/>
              </a:defRPr>
            </a:lvl9pPr>
          </a:lstStyle>
          <a:p>
            <a:r>
              <a:rPr lang="en-US" sz="2000" dirty="0">
                <a:ln>
                  <a:solidFill>
                    <a:schemeClr val="tx1"/>
                  </a:solidFill>
                </a:ln>
                <a:solidFill>
                  <a:srgbClr val="0070C0"/>
                </a:solidFill>
                <a:ea typeface="ＭＳ Ｐゴシック" pitchFamily="34" charset="-128"/>
                <a:cs typeface="+mn-cs"/>
              </a:rPr>
              <a:t>Multiplicity in jet (JM): what new to expect</a:t>
            </a:r>
            <a:r>
              <a:rPr lang="en-US" sz="2000" dirty="0" smtClean="0">
                <a:ln>
                  <a:solidFill>
                    <a:schemeClr val="tx1"/>
                  </a:solidFill>
                </a:ln>
                <a:solidFill>
                  <a:srgbClr val="0070C0"/>
                </a:solidFill>
                <a:ea typeface="ＭＳ Ｐゴシック" pitchFamily="34" charset="-128"/>
                <a:cs typeface="+mn-cs"/>
              </a:rPr>
              <a:t>?</a:t>
            </a:r>
            <a:endParaRPr lang="en-US" sz="2000" dirty="0">
              <a:ln>
                <a:solidFill>
                  <a:schemeClr val="tx1"/>
                </a:solidFill>
              </a:ln>
              <a:solidFill>
                <a:srgbClr val="0070C0"/>
              </a:solidFill>
              <a:ea typeface="ＭＳ Ｐゴシック" pitchFamily="34" charset="-128"/>
              <a:cs typeface="+mn-cs"/>
            </a:endParaRPr>
          </a:p>
        </p:txBody>
      </p:sp>
    </p:spTree>
    <p:extLst>
      <p:ext uri="{BB962C8B-B14F-4D97-AF65-F5344CB8AC3E}">
        <p14:creationId xmlns:p14="http://schemas.microsoft.com/office/powerpoint/2010/main" val="2989390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2"/>
          <p:cNvSpPr txBox="1">
            <a:spLocks/>
          </p:cNvSpPr>
          <p:nvPr/>
        </p:nvSpPr>
        <p:spPr>
          <a:xfrm>
            <a:off x="457200" y="76200"/>
            <a:ext cx="7848600" cy="533400"/>
          </a:xfrm>
          <a:prstGeom prst="rect">
            <a:avLst/>
          </a:prstGeom>
        </p:spPr>
        <p:txBody>
          <a:bodyPr/>
          <a:lstStyle>
            <a:lvl1pPr algn="ctr" defTabSz="457200" rtl="0" eaLnBrk="1" fontAlgn="base" hangingPunct="1">
              <a:spcBef>
                <a:spcPct val="0"/>
              </a:spcBef>
              <a:spcAft>
                <a:spcPct val="0"/>
              </a:spcAft>
              <a:defRPr sz="36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2pPr>
            <a:lvl3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3pPr>
            <a:lvl4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4pPr>
            <a:lvl5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112" charset="0"/>
              </a:defRPr>
            </a:lvl6pPr>
            <a:lvl7pPr marL="914400" algn="ctr" defTabSz="457200" rtl="0" eaLnBrk="1" fontAlgn="base" hangingPunct="1">
              <a:spcBef>
                <a:spcPct val="0"/>
              </a:spcBef>
              <a:spcAft>
                <a:spcPct val="0"/>
              </a:spcAft>
              <a:defRPr sz="4400">
                <a:solidFill>
                  <a:schemeClr val="tx1"/>
                </a:solidFill>
                <a:latin typeface="Calibri" pitchFamily="-112" charset="0"/>
              </a:defRPr>
            </a:lvl7pPr>
            <a:lvl8pPr marL="1371600" algn="ctr" defTabSz="457200" rtl="0" eaLnBrk="1" fontAlgn="base" hangingPunct="1">
              <a:spcBef>
                <a:spcPct val="0"/>
              </a:spcBef>
              <a:spcAft>
                <a:spcPct val="0"/>
              </a:spcAft>
              <a:defRPr sz="4400">
                <a:solidFill>
                  <a:schemeClr val="tx1"/>
                </a:solidFill>
                <a:latin typeface="Calibri" pitchFamily="-112" charset="0"/>
              </a:defRPr>
            </a:lvl8pPr>
            <a:lvl9pPr marL="1828800" algn="ctr" defTabSz="457200" rtl="0" eaLnBrk="1" fontAlgn="base" hangingPunct="1">
              <a:spcBef>
                <a:spcPct val="0"/>
              </a:spcBef>
              <a:spcAft>
                <a:spcPct val="0"/>
              </a:spcAft>
              <a:defRPr sz="4400">
                <a:solidFill>
                  <a:schemeClr val="tx1"/>
                </a:solidFill>
                <a:latin typeface="Calibri" pitchFamily="-112" charset="0"/>
              </a:defRPr>
            </a:lvl9pPr>
          </a:lstStyle>
          <a:p>
            <a:r>
              <a:rPr lang="en-US" sz="2400" dirty="0">
                <a:ln>
                  <a:solidFill>
                    <a:schemeClr val="tx1"/>
                  </a:solidFill>
                </a:ln>
                <a:solidFill>
                  <a:srgbClr val="0070C0"/>
                </a:solidFill>
                <a:ea typeface="ＭＳ Ｐゴシック" pitchFamily="34" charset="-128"/>
                <a:cs typeface="+mn-cs"/>
              </a:rPr>
              <a:t>KNO-violation</a:t>
            </a:r>
            <a:endParaRPr lang="ru-RU" sz="2400" dirty="0">
              <a:ln>
                <a:solidFill>
                  <a:schemeClr val="tx1"/>
                </a:solidFill>
              </a:ln>
              <a:solidFill>
                <a:srgbClr val="0070C0"/>
              </a:solidFill>
              <a:ea typeface="ＭＳ Ｐゴシック" pitchFamily="34" charset="-128"/>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228600" y="3810000"/>
                <a:ext cx="83058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dirty="0" smtClean="0">
                    <a:solidFill>
                      <a:srgbClr val="002060"/>
                    </a:solidFill>
                    <a:latin typeface="Andalus" pitchFamily="18" charset="-78"/>
                    <a:cs typeface="Andalus" pitchFamily="18" charset="-78"/>
                  </a:rPr>
                  <a:t>KNO-scaling is true for </a:t>
                </a:r>
                <a:r>
                  <a:rPr lang="en-US" dirty="0">
                    <a:solidFill>
                      <a:srgbClr val="002060"/>
                    </a:solidFill>
                    <a:latin typeface="Andalus" pitchFamily="18" charset="-78"/>
                    <a:cs typeface="Andalus" pitchFamily="18" charset="-78"/>
                  </a:rPr>
                  <a:t>events with a small </a:t>
                </a:r>
                <a14:m>
                  <m:oMath xmlns:m="http://schemas.openxmlformats.org/officeDocument/2006/math">
                    <m:d>
                      <m:dPr>
                        <m:begChr m:val="|"/>
                        <m:endChr m:val="|"/>
                        <m:ctrlPr>
                          <a:rPr lang="en-US" i="1">
                            <a:solidFill>
                              <a:srgbClr val="002060"/>
                            </a:solidFill>
                            <a:latin typeface="Cambria Math"/>
                            <a:cs typeface="Andalus" pitchFamily="18" charset="-78"/>
                          </a:rPr>
                        </m:ctrlPr>
                      </m:dPr>
                      <m:e>
                        <m:r>
                          <m:rPr>
                            <m:sty m:val="p"/>
                          </m:rPr>
                          <a:rPr lang="en-US">
                            <a:solidFill>
                              <a:srgbClr val="002060"/>
                            </a:solidFill>
                            <a:latin typeface="Cambria Math"/>
                            <a:cs typeface="Andalus" pitchFamily="18" charset="-78"/>
                          </a:rPr>
                          <m:t>η</m:t>
                        </m:r>
                      </m:e>
                    </m:d>
                    <m:r>
                      <a:rPr lang="en-US">
                        <a:solidFill>
                          <a:srgbClr val="002060"/>
                        </a:solidFill>
                        <a:latin typeface="Cambria Math"/>
                        <a:cs typeface="Andalus" pitchFamily="18" charset="-78"/>
                      </a:rPr>
                      <m:t>&lt;0.5.</m:t>
                    </m:r>
                  </m:oMath>
                </a14:m>
                <a:endParaRPr lang="en-US" dirty="0">
                  <a:solidFill>
                    <a:srgbClr val="002060"/>
                  </a:solidFill>
                  <a:latin typeface="Andalus" pitchFamily="18" charset="-78"/>
                  <a:cs typeface="Andalus" pitchFamily="18" charset="-78"/>
                </a:endParaRPr>
              </a:p>
              <a:p>
                <a:pPr algn="just"/>
                <a:r>
                  <a:rPr lang="en-US" dirty="0" smtClean="0">
                    <a:solidFill>
                      <a:srgbClr val="002060"/>
                    </a:solidFill>
                    <a:latin typeface="Andalus" pitchFamily="18" charset="-78"/>
                    <a:cs typeface="Andalus" pitchFamily="18" charset="-78"/>
                  </a:rPr>
                  <a:t>KNO-scaling is violated for </a:t>
                </a:r>
                <a14:m>
                  <m:oMath xmlns:m="http://schemas.openxmlformats.org/officeDocument/2006/math">
                    <m:d>
                      <m:dPr>
                        <m:begChr m:val="|"/>
                        <m:endChr m:val="|"/>
                        <m:ctrlPr>
                          <a:rPr lang="en-US" i="1" smtClean="0">
                            <a:solidFill>
                              <a:srgbClr val="002060"/>
                            </a:solidFill>
                            <a:latin typeface="Cambria Math"/>
                            <a:cs typeface="Andalus" pitchFamily="18" charset="-78"/>
                          </a:rPr>
                        </m:ctrlPr>
                      </m:dPr>
                      <m:e>
                        <m:r>
                          <a:rPr lang="en-US" i="1" smtClean="0">
                            <a:solidFill>
                              <a:srgbClr val="002060"/>
                            </a:solidFill>
                            <a:latin typeface="Cambria Math"/>
                            <a:ea typeface="Cambria Math"/>
                            <a:cs typeface="Andalus" pitchFamily="18" charset="-78"/>
                          </a:rPr>
                          <m:t>𝜂</m:t>
                        </m:r>
                      </m:e>
                    </m:d>
                    <m:r>
                      <a:rPr lang="en-US" b="0" i="1" smtClean="0">
                        <a:solidFill>
                          <a:srgbClr val="002060"/>
                        </a:solidFill>
                        <a:latin typeface="Cambria Math"/>
                        <a:cs typeface="Andalus" pitchFamily="18" charset="-78"/>
                      </a:rPr>
                      <m:t>&lt;2.4</m:t>
                    </m:r>
                  </m:oMath>
                </a14:m>
                <a:r>
                  <a:rPr lang="en-US" dirty="0" smtClean="0">
                    <a:solidFill>
                      <a:srgbClr val="002060"/>
                    </a:solidFill>
                    <a:latin typeface="Andalus" pitchFamily="18" charset="-78"/>
                    <a:cs typeface="Andalus" pitchFamily="18" charset="-78"/>
                  </a:rPr>
                  <a:t> </a:t>
                </a:r>
              </a:p>
              <a:p>
                <a:pPr algn="just"/>
                <a:r>
                  <a:rPr lang="en-US" dirty="0" smtClean="0">
                    <a:solidFill>
                      <a:srgbClr val="002060"/>
                    </a:solidFill>
                    <a:latin typeface="Andalus" pitchFamily="18" charset="-78"/>
                    <a:cs typeface="Andalus" pitchFamily="18" charset="-78"/>
                  </a:rPr>
                  <a:t>Does </a:t>
                </a:r>
                <a:r>
                  <a:rPr lang="en-US" dirty="0">
                    <a:solidFill>
                      <a:srgbClr val="002060"/>
                    </a:solidFill>
                    <a:latin typeface="Andalus" pitchFamily="18" charset="-78"/>
                    <a:cs typeface="Andalus" pitchFamily="18" charset="-78"/>
                  </a:rPr>
                  <a:t>the KNO scaling holds in jets? </a:t>
                </a:r>
              </a:p>
              <a:p>
                <a:pPr algn="ctr"/>
                <a:r>
                  <a:rPr lang="en-US" dirty="0" smtClean="0">
                    <a:solidFill>
                      <a:srgbClr val="002060"/>
                    </a:solidFill>
                    <a:latin typeface="Andalus" pitchFamily="18" charset="-78"/>
                    <a:cs typeface="Andalus" pitchFamily="18" charset="-78"/>
                  </a:rPr>
                  <a:t>This observation allow us to expect to have unexpected results on the subject the multiplicity in jet.</a:t>
                </a:r>
              </a:p>
            </p:txBody>
          </p:sp>
        </mc:Choice>
        <mc:Fallback xmlns="">
          <p:sp>
            <p:nvSpPr>
              <p:cNvPr id="4" name="TextBox 3"/>
              <p:cNvSpPr txBox="1">
                <a:spLocks noRot="1" noChangeAspect="1" noMove="1" noResize="1" noEditPoints="1" noAdjustHandles="1" noChangeArrowheads="1" noChangeShapeType="1" noTextEdit="1"/>
              </p:cNvSpPr>
              <p:nvPr/>
            </p:nvSpPr>
            <p:spPr>
              <a:xfrm>
                <a:off x="228600" y="3810000"/>
                <a:ext cx="8305800" cy="1477328"/>
              </a:xfrm>
              <a:prstGeom prst="rect">
                <a:avLst/>
              </a:prstGeom>
              <a:blipFill rotWithShape="1">
                <a:blip r:embed="rId2"/>
                <a:stretch>
                  <a:fillRect/>
                </a:stretch>
              </a:blipFill>
            </p:spPr>
            <p:txBody>
              <a:bodyPr/>
              <a:lstStyle/>
              <a:p>
                <a:r>
                  <a:rPr lang="ru-RU">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6629400" cy="295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81600" y="5715000"/>
            <a:ext cx="184731" cy="369332"/>
          </a:xfrm>
          <a:prstGeom prst="rect">
            <a:avLst/>
          </a:prstGeom>
          <a:noFill/>
        </p:spPr>
        <p:txBody>
          <a:bodyPr wrap="none" rtlCol="0">
            <a:spAutoFit/>
          </a:bodyPr>
          <a:lstStyle/>
          <a:p>
            <a:endParaRPr lang="ru-RU" dirty="0"/>
          </a:p>
        </p:txBody>
      </p:sp>
      <mc:AlternateContent xmlns:mc="http://schemas.openxmlformats.org/markup-compatibility/2006" xmlns:a14="http://schemas.microsoft.com/office/drawing/2010/main">
        <mc:Choice Requires="a14">
          <p:sp>
            <p:nvSpPr>
              <p:cNvPr id="5" name="TextBox 4"/>
              <p:cNvSpPr txBox="1"/>
              <p:nvPr/>
            </p:nvSpPr>
            <p:spPr>
              <a:xfrm rot="16200000">
                <a:off x="517811" y="1539589"/>
                <a:ext cx="1253355"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Ψ</m:t>
                      </m:r>
                      <m:d>
                        <m:dPr>
                          <m:ctrlPr>
                            <a:rPr lang="en-US" sz="1400" b="0" i="1" smtClean="0">
                              <a:latin typeface="Cambria Math"/>
                              <a:ea typeface="Cambria Math"/>
                            </a:rPr>
                          </m:ctrlPr>
                        </m:dPr>
                        <m:e>
                          <m:r>
                            <a:rPr lang="en-US" sz="1400" b="0" i="1" smtClean="0">
                              <a:latin typeface="Cambria Math"/>
                              <a:ea typeface="Cambria Math"/>
                            </a:rPr>
                            <m:t>𝑧</m:t>
                          </m:r>
                        </m:e>
                      </m:d>
                      <m:r>
                        <a:rPr lang="en-US" sz="1400" b="0" i="1" smtClean="0">
                          <a:latin typeface="Cambria Math"/>
                          <a:ea typeface="Cambria Math"/>
                        </a:rPr>
                        <m:t>=</m:t>
                      </m:r>
                      <m:d>
                        <m:dPr>
                          <m:begChr m:val="⟨"/>
                          <m:endChr m:val="⟩"/>
                          <m:ctrlPr>
                            <a:rPr lang="en-US" sz="1400" b="0" i="1" smtClean="0">
                              <a:latin typeface="Cambria Math"/>
                              <a:ea typeface="Cambria Math"/>
                            </a:rPr>
                          </m:ctrlPr>
                        </m:dPr>
                        <m:e>
                          <m:r>
                            <a:rPr lang="en-US" sz="1400" b="0" i="1" smtClean="0">
                              <a:latin typeface="Cambria Math"/>
                              <a:ea typeface="Cambria Math"/>
                            </a:rPr>
                            <m:t>𝑛</m:t>
                          </m:r>
                        </m:e>
                      </m:d>
                      <m:sSub>
                        <m:sSubPr>
                          <m:ctrlPr>
                            <a:rPr lang="en-US" sz="1400" b="0" i="1" smtClean="0">
                              <a:latin typeface="Cambria Math"/>
                              <a:ea typeface="Cambria Math"/>
                            </a:rPr>
                          </m:ctrlPr>
                        </m:sSubPr>
                        <m:e>
                          <m:r>
                            <a:rPr lang="en-US" sz="1400" b="0" i="1" smtClean="0">
                              <a:latin typeface="Cambria Math"/>
                              <a:ea typeface="Cambria Math"/>
                            </a:rPr>
                            <m:t>𝑃</m:t>
                          </m:r>
                        </m:e>
                        <m:sub>
                          <m:r>
                            <a:rPr lang="en-US" sz="1400" b="0" i="1" smtClean="0">
                              <a:latin typeface="Cambria Math"/>
                              <a:ea typeface="Cambria Math"/>
                            </a:rPr>
                            <m:t>𝑛</m:t>
                          </m:r>
                        </m:sub>
                      </m:sSub>
                    </m:oMath>
                  </m:oMathPara>
                </a14:m>
                <a:endParaRPr lang="ru-RU" sz="1600" dirty="0"/>
              </a:p>
            </p:txBody>
          </p:sp>
        </mc:Choice>
        <mc:Fallback xmlns="">
          <p:sp>
            <p:nvSpPr>
              <p:cNvPr id="5" name="TextBox 4"/>
              <p:cNvSpPr txBox="1">
                <a:spLocks noRot="1" noChangeAspect="1" noMove="1" noResize="1" noEditPoints="1" noAdjustHandles="1" noChangeArrowheads="1" noChangeShapeType="1" noTextEdit="1"/>
              </p:cNvSpPr>
              <p:nvPr/>
            </p:nvSpPr>
            <p:spPr>
              <a:xfrm rot="16200000">
                <a:off x="517811" y="1539589"/>
                <a:ext cx="1253355" cy="307777"/>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16200000">
                <a:off x="3946811" y="1505434"/>
                <a:ext cx="1253355"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Ψ</m:t>
                      </m:r>
                      <m:d>
                        <m:dPr>
                          <m:ctrlPr>
                            <a:rPr lang="en-US" sz="1400" b="0" i="1" smtClean="0">
                              <a:latin typeface="Cambria Math"/>
                              <a:ea typeface="Cambria Math"/>
                            </a:rPr>
                          </m:ctrlPr>
                        </m:dPr>
                        <m:e>
                          <m:r>
                            <a:rPr lang="en-US" sz="1400" b="0" i="1" smtClean="0">
                              <a:latin typeface="Cambria Math"/>
                              <a:ea typeface="Cambria Math"/>
                            </a:rPr>
                            <m:t>𝑧</m:t>
                          </m:r>
                        </m:e>
                      </m:d>
                      <m:r>
                        <a:rPr lang="en-US" sz="1400" b="0" i="1" smtClean="0">
                          <a:latin typeface="Cambria Math"/>
                          <a:ea typeface="Cambria Math"/>
                        </a:rPr>
                        <m:t>=</m:t>
                      </m:r>
                      <m:d>
                        <m:dPr>
                          <m:begChr m:val="⟨"/>
                          <m:endChr m:val="⟩"/>
                          <m:ctrlPr>
                            <a:rPr lang="en-US" sz="1400" b="0" i="1" smtClean="0">
                              <a:latin typeface="Cambria Math"/>
                              <a:ea typeface="Cambria Math"/>
                            </a:rPr>
                          </m:ctrlPr>
                        </m:dPr>
                        <m:e>
                          <m:r>
                            <a:rPr lang="en-US" sz="1400" b="0" i="1" smtClean="0">
                              <a:latin typeface="Cambria Math"/>
                              <a:ea typeface="Cambria Math"/>
                            </a:rPr>
                            <m:t>𝑛</m:t>
                          </m:r>
                        </m:e>
                      </m:d>
                      <m:sSub>
                        <m:sSubPr>
                          <m:ctrlPr>
                            <a:rPr lang="en-US" sz="1400" b="0" i="1" smtClean="0">
                              <a:latin typeface="Cambria Math"/>
                              <a:ea typeface="Cambria Math"/>
                            </a:rPr>
                          </m:ctrlPr>
                        </m:sSubPr>
                        <m:e>
                          <m:r>
                            <a:rPr lang="en-US" sz="1400" b="0" i="1" smtClean="0">
                              <a:latin typeface="Cambria Math"/>
                              <a:ea typeface="Cambria Math"/>
                            </a:rPr>
                            <m:t>𝑃</m:t>
                          </m:r>
                        </m:e>
                        <m:sub>
                          <m:r>
                            <a:rPr lang="en-US" sz="1400" b="0" i="1" smtClean="0">
                              <a:latin typeface="Cambria Math"/>
                              <a:ea typeface="Cambria Math"/>
                            </a:rPr>
                            <m:t>𝑛</m:t>
                          </m:r>
                        </m:sub>
                      </m:sSub>
                    </m:oMath>
                  </m:oMathPara>
                </a14:m>
                <a:endParaRPr lang="ru-RU" sz="1400" dirty="0"/>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3946811" y="1505434"/>
                <a:ext cx="1253355" cy="307777"/>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6201" y="5791200"/>
                <a:ext cx="7086600" cy="61856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smtClean="0">
                    <a:solidFill>
                      <a:srgbClr val="FF0000"/>
                    </a:solidFill>
                    <a:latin typeface="Andalus" pitchFamily="18" charset="-78"/>
                    <a:cs typeface="Andalus" pitchFamily="18" charset="-78"/>
                  </a:rPr>
                  <a:t>[1]</a:t>
                </a:r>
                <a:r>
                  <a:rPr lang="en-US" dirty="0" smtClean="0">
                    <a:solidFill>
                      <a:srgbClr val="002060"/>
                    </a:solidFill>
                    <a:latin typeface="Andalus" pitchFamily="18" charset="-78"/>
                    <a:cs typeface="Andalus" pitchFamily="18" charset="-78"/>
                  </a:rPr>
                  <a:t> </a:t>
                </a:r>
                <a:r>
                  <a:rPr lang="en-US" sz="1600" dirty="0">
                    <a:solidFill>
                      <a:srgbClr val="002060"/>
                    </a:solidFill>
                    <a:latin typeface="Andalus" pitchFamily="18" charset="-78"/>
                    <a:cs typeface="Andalus" pitchFamily="18" charset="-78"/>
                  </a:rPr>
                  <a:t>Charged particle multiplicities in </a:t>
                </a:r>
                <a:r>
                  <a:rPr lang="en-US" sz="1600" dirty="0" err="1">
                    <a:solidFill>
                      <a:srgbClr val="002060"/>
                    </a:solidFill>
                    <a:latin typeface="Andalus" pitchFamily="18" charset="-78"/>
                    <a:cs typeface="Andalus" pitchFamily="18" charset="-78"/>
                  </a:rPr>
                  <a:t>pp</a:t>
                </a:r>
                <a:r>
                  <a:rPr lang="en-US" sz="1600" dirty="0">
                    <a:solidFill>
                      <a:srgbClr val="002060"/>
                    </a:solidFill>
                    <a:latin typeface="Andalus" pitchFamily="18" charset="-78"/>
                    <a:cs typeface="Andalus" pitchFamily="18" charset="-78"/>
                  </a:rPr>
                  <a:t> interactions at </a:t>
                </a:r>
                <a14:m>
                  <m:oMath xmlns:m="http://schemas.openxmlformats.org/officeDocument/2006/math">
                    <m:rad>
                      <m:radPr>
                        <m:degHide m:val="on"/>
                        <m:ctrlPr>
                          <a:rPr lang="en-US" sz="1600" i="1">
                            <a:solidFill>
                              <a:srgbClr val="002060"/>
                            </a:solidFill>
                            <a:latin typeface="Cambria Math"/>
                            <a:cs typeface="Andalus" pitchFamily="18" charset="-78"/>
                          </a:rPr>
                        </m:ctrlPr>
                      </m:radPr>
                      <m:deg/>
                      <m:e>
                        <m:r>
                          <a:rPr lang="en-US" sz="1600">
                            <a:solidFill>
                              <a:srgbClr val="002060"/>
                            </a:solidFill>
                            <a:latin typeface="Cambria Math"/>
                            <a:cs typeface="Andalus" pitchFamily="18" charset="-78"/>
                          </a:rPr>
                          <m:t>𝑠</m:t>
                        </m:r>
                      </m:e>
                    </m:rad>
                    <m:r>
                      <a:rPr lang="en-US" sz="1600">
                        <a:solidFill>
                          <a:srgbClr val="002060"/>
                        </a:solidFill>
                        <a:latin typeface="Cambria Math"/>
                        <a:cs typeface="Andalus" pitchFamily="18" charset="-78"/>
                      </a:rPr>
                      <m:t>=0.9, 2.36</m:t>
                    </m:r>
                  </m:oMath>
                </a14:m>
                <a:r>
                  <a:rPr lang="en-US" sz="1600" dirty="0">
                    <a:solidFill>
                      <a:srgbClr val="002060"/>
                    </a:solidFill>
                    <a:latin typeface="Andalus" pitchFamily="18" charset="-78"/>
                    <a:cs typeface="Andalus" pitchFamily="18" charset="-78"/>
                  </a:rPr>
                  <a:t> and 7 </a:t>
                </a:r>
                <a:r>
                  <a:rPr lang="en-US" sz="1600" dirty="0" err="1">
                    <a:solidFill>
                      <a:srgbClr val="002060"/>
                    </a:solidFill>
                    <a:latin typeface="Andalus" pitchFamily="18" charset="-78"/>
                    <a:cs typeface="Andalus" pitchFamily="18" charset="-78"/>
                  </a:rPr>
                  <a:t>TeV</a:t>
                </a:r>
                <a:r>
                  <a:rPr lang="en-US" sz="1600" dirty="0">
                    <a:solidFill>
                      <a:srgbClr val="002060"/>
                    </a:solidFill>
                    <a:latin typeface="Andalus" pitchFamily="18" charset="-78"/>
                    <a:cs typeface="Andalus" pitchFamily="18" charset="-78"/>
                  </a:rPr>
                  <a:t>. </a:t>
                </a:r>
                <a:endParaRPr lang="en-US" sz="1600" dirty="0" smtClean="0">
                  <a:solidFill>
                    <a:srgbClr val="002060"/>
                  </a:solidFill>
                  <a:latin typeface="Andalus" pitchFamily="18" charset="-78"/>
                  <a:cs typeface="Andalus" pitchFamily="18" charset="-78"/>
                </a:endParaRPr>
              </a:p>
              <a:p>
                <a:r>
                  <a:rPr lang="en-US" sz="1600" dirty="0">
                    <a:solidFill>
                      <a:srgbClr val="002060"/>
                    </a:solidFill>
                    <a:latin typeface="Andalus" pitchFamily="18" charset="-78"/>
                    <a:cs typeface="Andalus" pitchFamily="18" charset="-78"/>
                  </a:rPr>
                  <a:t> </a:t>
                </a:r>
                <a:r>
                  <a:rPr lang="en-US" sz="1600" dirty="0" smtClean="0">
                    <a:solidFill>
                      <a:srgbClr val="002060"/>
                    </a:solidFill>
                    <a:latin typeface="Andalus" pitchFamily="18" charset="-78"/>
                    <a:cs typeface="Andalus" pitchFamily="18" charset="-78"/>
                  </a:rPr>
                  <a:t>     CMS collaboration, </a:t>
                </a:r>
                <a:r>
                  <a:rPr lang="en-US" sz="1600" dirty="0">
                    <a:solidFill>
                      <a:srgbClr val="002060"/>
                    </a:solidFill>
                    <a:latin typeface="Andalus" pitchFamily="18" charset="-78"/>
                    <a:cs typeface="Andalus" pitchFamily="18" charset="-78"/>
                  </a:rPr>
                  <a:t>JHEP01 (</a:t>
                </a:r>
                <a:r>
                  <a:rPr lang="en-US" sz="1600" dirty="0" smtClean="0">
                    <a:solidFill>
                      <a:srgbClr val="002060"/>
                    </a:solidFill>
                    <a:latin typeface="Andalus" pitchFamily="18" charset="-78"/>
                    <a:cs typeface="Andalus" pitchFamily="18" charset="-78"/>
                  </a:rPr>
                  <a:t>2011)079</a:t>
                </a:r>
              </a:p>
            </p:txBody>
          </p:sp>
        </mc:Choice>
        <mc:Fallback xmlns="">
          <p:sp>
            <p:nvSpPr>
              <p:cNvPr id="11" name="TextBox 10"/>
              <p:cNvSpPr txBox="1">
                <a:spLocks noRot="1" noChangeAspect="1" noMove="1" noResize="1" noEditPoints="1" noAdjustHandles="1" noChangeArrowheads="1" noChangeShapeType="1" noTextEdit="1"/>
              </p:cNvSpPr>
              <p:nvPr/>
            </p:nvSpPr>
            <p:spPr>
              <a:xfrm>
                <a:off x="76201" y="5791200"/>
                <a:ext cx="7086600" cy="618567"/>
              </a:xfrm>
              <a:prstGeom prst="rect">
                <a:avLst/>
              </a:prstGeom>
              <a:blipFill rotWithShape="1">
                <a:blip r:embed="rId6"/>
                <a:stretch>
                  <a:fillRect/>
                </a:stretch>
              </a:blipFill>
            </p:spPr>
            <p:txBody>
              <a:bodyPr/>
              <a:lstStyle/>
              <a:p>
                <a:r>
                  <a:rPr lang="ru-RU">
                    <a:noFill/>
                  </a:rPr>
                  <a:t> </a:t>
                </a:r>
              </a:p>
            </p:txBody>
          </p:sp>
        </mc:Fallback>
      </mc:AlternateContent>
      <p:sp>
        <p:nvSpPr>
          <p:cNvPr id="12" name="TextBox 11"/>
          <p:cNvSpPr txBox="1"/>
          <p:nvPr/>
        </p:nvSpPr>
        <p:spPr>
          <a:xfrm>
            <a:off x="3276600" y="1295400"/>
            <a:ext cx="38100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smtClean="0">
                <a:solidFill>
                  <a:srgbClr val="FF0000"/>
                </a:solidFill>
              </a:rPr>
              <a:t>[1]</a:t>
            </a:r>
            <a:endParaRPr lang="ru-RU" sz="1200" b="1" dirty="0">
              <a:solidFill>
                <a:srgbClr val="FF0000"/>
              </a:solidFill>
            </a:endParaRPr>
          </a:p>
        </p:txBody>
      </p:sp>
      <p:sp>
        <p:nvSpPr>
          <p:cNvPr id="13" name="TextBox 12"/>
          <p:cNvSpPr txBox="1"/>
          <p:nvPr/>
        </p:nvSpPr>
        <p:spPr>
          <a:xfrm>
            <a:off x="6781800" y="1295400"/>
            <a:ext cx="38100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smtClean="0">
                <a:solidFill>
                  <a:srgbClr val="FF0000"/>
                </a:solidFill>
              </a:rPr>
              <a:t>[1]</a:t>
            </a:r>
            <a:endParaRPr lang="ru-RU" sz="1200" b="1" dirty="0">
              <a:solidFill>
                <a:srgbClr val="FF0000"/>
              </a:solidFill>
            </a:endParaRPr>
          </a:p>
        </p:txBody>
      </p:sp>
    </p:spTree>
    <p:extLst>
      <p:ext uri="{BB962C8B-B14F-4D97-AF65-F5344CB8AC3E}">
        <p14:creationId xmlns:p14="http://schemas.microsoft.com/office/powerpoint/2010/main" val="1020085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4223297" cy="397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001" y="1368623"/>
            <a:ext cx="205739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solidFill>
                  <a:srgbClr val="FF0000"/>
                </a:solidFill>
              </a:rPr>
              <a:t>JHEP</a:t>
            </a:r>
            <a:r>
              <a:rPr lang="en-US" sz="1400" dirty="0" smtClean="0"/>
              <a:t> </a:t>
            </a:r>
            <a:r>
              <a:rPr lang="en-US" sz="1400" b="1" dirty="0">
                <a:solidFill>
                  <a:srgbClr val="FF0000"/>
                </a:solidFill>
              </a:rPr>
              <a:t>1109 (2011) 109</a:t>
            </a:r>
            <a:endParaRPr lang="ru-RU" sz="1400" b="1" dirty="0">
              <a:solidFill>
                <a:srgbClr val="FF0000"/>
              </a:solidFill>
            </a:endParaRPr>
          </a:p>
        </p:txBody>
      </p:sp>
      <p:sp>
        <p:nvSpPr>
          <p:cNvPr id="4" name="Заголовок 2"/>
          <p:cNvSpPr txBox="1">
            <a:spLocks/>
          </p:cNvSpPr>
          <p:nvPr/>
        </p:nvSpPr>
        <p:spPr>
          <a:xfrm>
            <a:off x="762000" y="76200"/>
            <a:ext cx="7543800" cy="533400"/>
          </a:xfrm>
          <a:prstGeom prst="rect">
            <a:avLst/>
          </a:prstGeom>
        </p:spPr>
        <p:txBody>
          <a:bodyPr/>
          <a:lstStyle>
            <a:lvl1pPr algn="ctr" defTabSz="457200" rtl="0" eaLnBrk="1" fontAlgn="base" hangingPunct="1">
              <a:spcBef>
                <a:spcPct val="0"/>
              </a:spcBef>
              <a:spcAft>
                <a:spcPct val="0"/>
              </a:spcAft>
              <a:defRPr sz="36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2pPr>
            <a:lvl3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3pPr>
            <a:lvl4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4pPr>
            <a:lvl5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112" charset="0"/>
              </a:defRPr>
            </a:lvl6pPr>
            <a:lvl7pPr marL="914400" algn="ctr" defTabSz="457200" rtl="0" eaLnBrk="1" fontAlgn="base" hangingPunct="1">
              <a:spcBef>
                <a:spcPct val="0"/>
              </a:spcBef>
              <a:spcAft>
                <a:spcPct val="0"/>
              </a:spcAft>
              <a:defRPr sz="4400">
                <a:solidFill>
                  <a:schemeClr val="tx1"/>
                </a:solidFill>
                <a:latin typeface="Calibri" pitchFamily="-112" charset="0"/>
              </a:defRPr>
            </a:lvl7pPr>
            <a:lvl8pPr marL="1371600" algn="ctr" defTabSz="457200" rtl="0" eaLnBrk="1" fontAlgn="base" hangingPunct="1">
              <a:spcBef>
                <a:spcPct val="0"/>
              </a:spcBef>
              <a:spcAft>
                <a:spcPct val="0"/>
              </a:spcAft>
              <a:defRPr sz="4400">
                <a:solidFill>
                  <a:schemeClr val="tx1"/>
                </a:solidFill>
                <a:latin typeface="Calibri" pitchFamily="-112" charset="0"/>
              </a:defRPr>
            </a:lvl8pPr>
            <a:lvl9pPr marL="1828800" algn="ctr" defTabSz="457200" rtl="0" eaLnBrk="1" fontAlgn="base" hangingPunct="1">
              <a:spcBef>
                <a:spcPct val="0"/>
              </a:spcBef>
              <a:spcAft>
                <a:spcPct val="0"/>
              </a:spcAft>
              <a:defRPr sz="4400">
                <a:solidFill>
                  <a:schemeClr val="tx1"/>
                </a:solidFill>
                <a:latin typeface="Calibri" pitchFamily="-112" charset="0"/>
              </a:defRPr>
            </a:lvl9pPr>
          </a:lstStyle>
          <a:p>
            <a:r>
              <a:rPr lang="en-US" sz="2400" dirty="0" smtClean="0">
                <a:ln>
                  <a:solidFill>
                    <a:schemeClr val="tx1"/>
                  </a:solidFill>
                </a:ln>
                <a:solidFill>
                  <a:srgbClr val="0070C0"/>
                </a:solidFill>
                <a:ea typeface="ＭＳ Ｐゴシック" pitchFamily="34" charset="-128"/>
                <a:cs typeface="+mn-cs"/>
              </a:rPr>
              <a:t>UE charge multiplicity </a:t>
            </a:r>
            <a:r>
              <a:rPr lang="en-US" sz="2400" dirty="0" smtClean="0">
                <a:ln>
                  <a:solidFill>
                    <a:schemeClr val="tx1"/>
                  </a:solidFill>
                </a:ln>
                <a:solidFill>
                  <a:srgbClr val="0070C0"/>
                </a:solidFill>
                <a:ea typeface="ＭＳ Ｐゴシック" pitchFamily="34" charset="-128"/>
              </a:rPr>
              <a:t>in jets</a:t>
            </a:r>
            <a:endParaRPr lang="ru-RU" sz="2400" dirty="0">
              <a:ln>
                <a:solidFill>
                  <a:schemeClr val="tx1"/>
                </a:solidFill>
              </a:ln>
              <a:solidFill>
                <a:srgbClr val="0070C0"/>
              </a:solidFill>
              <a:ea typeface="ＭＳ Ｐゴシック" pitchFamily="34" charset="-128"/>
              <a:cs typeface="+mn-cs"/>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079" y="914400"/>
            <a:ext cx="4144921" cy="397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10401" y="2664023"/>
            <a:ext cx="182879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smtClean="0">
                <a:solidFill>
                  <a:srgbClr val="FF0000"/>
                </a:solidFill>
              </a:rPr>
              <a:t>JHEP 1206 (2012) 160</a:t>
            </a:r>
            <a:endParaRPr lang="ru-RU" sz="1400" b="1"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313699" y="3810000"/>
                <a:ext cx="2953501" cy="4441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sz="1200" i="1" smtClean="0">
                              <a:latin typeface="Cambria Math"/>
                            </a:rPr>
                          </m:ctrlPr>
                        </m:dPr>
                        <m:e>
                          <m:r>
                            <m:rPr>
                              <m:sty m:val="p"/>
                            </m:rPr>
                            <a:rPr lang="el-GR" sz="1200" i="1">
                              <a:latin typeface="Cambria Math"/>
                              <a:ea typeface="Cambria Math"/>
                            </a:rPr>
                            <m:t>Δ</m:t>
                          </m:r>
                          <m:r>
                            <a:rPr lang="el-GR" sz="1200" i="1">
                              <a:latin typeface="Cambria Math"/>
                              <a:ea typeface="Cambria Math"/>
                            </a:rPr>
                            <m:t>𝜑</m:t>
                          </m:r>
                        </m:e>
                      </m:d>
                      <m:r>
                        <a:rPr lang="ru-RU" sz="1200" i="1" smtClean="0">
                          <a:latin typeface="Cambria Math"/>
                          <a:ea typeface="Cambria Math"/>
                        </a:rPr>
                        <m:t>∈</m:t>
                      </m:r>
                      <m:d>
                        <m:dPr>
                          <m:begChr m:val="["/>
                          <m:endChr m:val="]"/>
                          <m:ctrlPr>
                            <a:rPr lang="en-US" sz="1200" b="0" i="1" smtClean="0">
                              <a:latin typeface="Cambria Math"/>
                              <a:ea typeface="Cambria Math"/>
                            </a:rPr>
                          </m:ctrlPr>
                        </m:dPr>
                        <m:e>
                          <m:f>
                            <m:fPr>
                              <m:ctrlPr>
                                <a:rPr lang="en-US" sz="1200" b="0" i="1" smtClean="0">
                                  <a:latin typeface="Cambria Math"/>
                                  <a:ea typeface="Cambria Math"/>
                                </a:rPr>
                              </m:ctrlPr>
                            </m:fPr>
                            <m:num>
                              <m:r>
                                <a:rPr lang="en-US" sz="1200" i="1">
                                  <a:latin typeface="Cambria Math"/>
                                  <a:ea typeface="Cambria Math"/>
                                </a:rPr>
                                <m:t>𝜋</m:t>
                              </m:r>
                            </m:num>
                            <m:den>
                              <m:r>
                                <a:rPr lang="en-US" sz="1200" b="0" i="1" smtClean="0">
                                  <a:latin typeface="Cambria Math"/>
                                  <a:ea typeface="Cambria Math"/>
                                </a:rPr>
                                <m:t>3</m:t>
                              </m:r>
                            </m:den>
                          </m:f>
                          <m:r>
                            <a:rPr lang="en-US" sz="1200" b="0" i="1" smtClean="0">
                              <a:latin typeface="Cambria Math"/>
                              <a:ea typeface="Cambria Math"/>
                            </a:rPr>
                            <m:t>,</m:t>
                          </m:r>
                          <m:f>
                            <m:fPr>
                              <m:ctrlPr>
                                <a:rPr lang="en-US" sz="1200" i="1">
                                  <a:latin typeface="Cambria Math"/>
                                  <a:ea typeface="Cambria Math"/>
                                </a:rPr>
                              </m:ctrlPr>
                            </m:fPr>
                            <m:num>
                              <m:r>
                                <a:rPr lang="en-US" sz="1200" b="0" i="1" smtClean="0">
                                  <a:latin typeface="Cambria Math"/>
                                  <a:ea typeface="Cambria Math"/>
                                </a:rPr>
                                <m:t>2</m:t>
                              </m:r>
                              <m:r>
                                <a:rPr lang="en-US" sz="1200" i="1">
                                  <a:latin typeface="Cambria Math"/>
                                  <a:ea typeface="Cambria Math"/>
                                </a:rPr>
                                <m:t>𝜋</m:t>
                              </m:r>
                            </m:num>
                            <m:den>
                              <m:r>
                                <a:rPr lang="en-US" sz="1200" i="1">
                                  <a:latin typeface="Cambria Math"/>
                                  <a:ea typeface="Cambria Math"/>
                                </a:rPr>
                                <m:t>3</m:t>
                              </m:r>
                            </m:den>
                          </m:f>
                        </m:e>
                      </m:d>
                      <m:r>
                        <a:rPr lang="en-US" sz="1200" b="0" i="1" smtClean="0">
                          <a:latin typeface="Cambria Math"/>
                          <a:ea typeface="Cambria Math"/>
                        </a:rPr>
                        <m:t>    </m:t>
                      </m:r>
                      <m:d>
                        <m:dPr>
                          <m:begChr m:val="|"/>
                          <m:endChr m:val="|"/>
                          <m:ctrlPr>
                            <a:rPr lang="en-US" sz="1200" b="0" i="1" smtClean="0">
                              <a:latin typeface="Cambria Math"/>
                              <a:ea typeface="Cambria Math"/>
                            </a:rPr>
                          </m:ctrlPr>
                        </m:dPr>
                        <m:e>
                          <m:r>
                            <a:rPr lang="en-US" sz="1200" b="0" i="1" smtClean="0">
                              <a:latin typeface="Cambria Math"/>
                              <a:ea typeface="Cambria Math"/>
                            </a:rPr>
                            <m:t>𝜂</m:t>
                          </m:r>
                        </m:e>
                      </m:d>
                      <m:r>
                        <a:rPr lang="en-US" sz="1200" b="0" i="1" smtClean="0">
                          <a:latin typeface="Cambria Math"/>
                          <a:ea typeface="Cambria Math"/>
                        </a:rPr>
                        <m:t>&lt;2    </m:t>
                      </m:r>
                      <m:sSup>
                        <m:sSupPr>
                          <m:ctrlPr>
                            <a:rPr lang="en-US" sz="1200" b="0" i="1" smtClean="0">
                              <a:latin typeface="Cambria Math"/>
                              <a:ea typeface="Cambria Math"/>
                            </a:rPr>
                          </m:ctrlPr>
                        </m:sSupPr>
                        <m:e>
                          <m:sSub>
                            <m:sSubPr>
                              <m:ctrlPr>
                                <a:rPr lang="en-US" sz="1200" i="1">
                                  <a:latin typeface="Cambria Math"/>
                                  <a:ea typeface="Cambria Math"/>
                                </a:rPr>
                              </m:ctrlPr>
                            </m:sSubPr>
                            <m:e>
                              <m:r>
                                <a:rPr lang="en-US" sz="1200" i="1">
                                  <a:latin typeface="Cambria Math"/>
                                  <a:ea typeface="Cambria Math"/>
                                </a:rPr>
                                <m:t>𝑃</m:t>
                              </m:r>
                            </m:e>
                            <m:sub>
                              <m:r>
                                <a:rPr lang="en-US" sz="1200" i="1">
                                  <a:latin typeface="Cambria Math"/>
                                  <a:ea typeface="Cambria Math"/>
                                </a:rPr>
                                <m:t>𝑇</m:t>
                              </m:r>
                            </m:sub>
                          </m:sSub>
                        </m:e>
                        <m:sup>
                          <m:r>
                            <a:rPr lang="en-US" sz="1200" b="0" i="1" smtClean="0">
                              <a:latin typeface="Cambria Math"/>
                              <a:ea typeface="Cambria Math"/>
                            </a:rPr>
                            <m:t>𝑐h</m:t>
                          </m:r>
                        </m:sup>
                      </m:sSup>
                      <m:r>
                        <a:rPr lang="en-US" sz="1200" b="0" i="1" smtClean="0">
                          <a:latin typeface="Cambria Math"/>
                          <a:ea typeface="Cambria Math"/>
                        </a:rPr>
                        <m:t>&gt;0.5 </m:t>
                      </m:r>
                      <m:r>
                        <a:rPr lang="en-US" sz="1200" b="0" i="1" smtClean="0">
                          <a:latin typeface="Cambria Math"/>
                          <a:ea typeface="Cambria Math"/>
                        </a:rPr>
                        <m:t>𝐺𝑒𝑉</m:t>
                      </m:r>
                    </m:oMath>
                  </m:oMathPara>
                </a14:m>
                <a:endParaRPr lang="ru-RU" sz="1200" dirty="0"/>
              </a:p>
            </p:txBody>
          </p:sp>
        </mc:Choice>
        <mc:Fallback xmlns="">
          <p:sp>
            <p:nvSpPr>
              <p:cNvPr id="2" name="TextBox 1"/>
              <p:cNvSpPr txBox="1">
                <a:spLocks noRot="1" noChangeAspect="1" noMove="1" noResize="1" noEditPoints="1" noAdjustHandles="1" noChangeArrowheads="1" noChangeShapeType="1" noTextEdit="1"/>
              </p:cNvSpPr>
              <p:nvPr/>
            </p:nvSpPr>
            <p:spPr>
              <a:xfrm>
                <a:off x="1313699" y="3810000"/>
                <a:ext cx="2953501" cy="444161"/>
              </a:xfrm>
              <a:prstGeom prst="rect">
                <a:avLst/>
              </a:prstGeom>
              <a:blipFill rotWithShape="1">
                <a:blip r:embed="rId4"/>
                <a:stretch>
                  <a:fillRect/>
                </a:stretch>
              </a:blipFill>
            </p:spPr>
            <p:txBody>
              <a:bodyPr/>
              <a:lstStyle/>
              <a:p>
                <a:r>
                  <a:rPr lang="ru-RU">
                    <a:noFill/>
                  </a:rPr>
                  <a:t> </a:t>
                </a:r>
              </a:p>
            </p:txBody>
          </p:sp>
        </mc:Fallback>
      </mc:AlternateContent>
      <p:sp>
        <p:nvSpPr>
          <p:cNvPr id="10" name="TextBox 9"/>
          <p:cNvSpPr txBox="1"/>
          <p:nvPr/>
        </p:nvSpPr>
        <p:spPr>
          <a:xfrm>
            <a:off x="76200" y="4999672"/>
            <a:ext cx="88392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solidFill>
                  <a:srgbClr val="002060"/>
                </a:solidFill>
                <a:latin typeface="Andalus" pitchFamily="18" charset="-78"/>
                <a:cs typeface="Andalus" pitchFamily="18" charset="-78"/>
              </a:rPr>
              <a:t>“Underlying Event” = products of Beam Remnants + Multiple Parton Interactions.</a:t>
            </a:r>
          </a:p>
          <a:p>
            <a:pPr algn="ctr"/>
            <a:r>
              <a:rPr lang="en-US" dirty="0" smtClean="0">
                <a:solidFill>
                  <a:srgbClr val="002060"/>
                </a:solidFill>
                <a:latin typeface="Andalus" pitchFamily="18" charset="-78"/>
                <a:cs typeface="Andalus" pitchFamily="18" charset="-78"/>
              </a:rPr>
              <a:t>Jet tracks = signal  + UE</a:t>
            </a:r>
          </a:p>
          <a:p>
            <a:pPr algn="ctr"/>
            <a:r>
              <a:rPr lang="en-US" dirty="0" smtClean="0">
                <a:solidFill>
                  <a:srgbClr val="002060"/>
                </a:solidFill>
                <a:latin typeface="Andalus" pitchFamily="18" charset="-78"/>
                <a:cs typeface="Andalus" pitchFamily="18" charset="-78"/>
              </a:rPr>
              <a:t>Energy rate of UE is match </a:t>
            </a:r>
            <a:r>
              <a:rPr lang="en-US" dirty="0">
                <a:solidFill>
                  <a:srgbClr val="002060"/>
                </a:solidFill>
                <a:latin typeface="Andalus" pitchFamily="18" charset="-78"/>
                <a:cs typeface="Andalus" pitchFamily="18" charset="-78"/>
              </a:rPr>
              <a:t>lower </a:t>
            </a:r>
            <a:r>
              <a:rPr lang="en-US" dirty="0" smtClean="0">
                <a:solidFill>
                  <a:srgbClr val="002060"/>
                </a:solidFill>
                <a:latin typeface="Andalus" pitchFamily="18" charset="-78"/>
                <a:cs typeface="Andalus" pitchFamily="18" charset="-78"/>
              </a:rPr>
              <a:t>in </a:t>
            </a:r>
            <a:r>
              <a:rPr lang="en-US" dirty="0">
                <a:solidFill>
                  <a:srgbClr val="002060"/>
                </a:solidFill>
                <a:latin typeface="Andalus" pitchFamily="18" charset="-78"/>
                <a:cs typeface="Andalus" pitchFamily="18" charset="-78"/>
              </a:rPr>
              <a:t>Jet region </a:t>
            </a:r>
            <a:r>
              <a:rPr lang="en-US" dirty="0" smtClean="0">
                <a:solidFill>
                  <a:srgbClr val="002060"/>
                </a:solidFill>
                <a:latin typeface="Andalus" pitchFamily="18" charset="-78"/>
                <a:cs typeface="Andalus" pitchFamily="18" charset="-78"/>
              </a:rPr>
              <a:t>than </a:t>
            </a:r>
            <a:r>
              <a:rPr lang="en-US" dirty="0">
                <a:solidFill>
                  <a:srgbClr val="002060"/>
                </a:solidFill>
                <a:latin typeface="Andalus" pitchFamily="18" charset="-78"/>
                <a:cs typeface="Andalus" pitchFamily="18" charset="-78"/>
              </a:rPr>
              <a:t>in full event </a:t>
            </a:r>
            <a:endParaRPr lang="en-US" dirty="0" smtClean="0">
              <a:solidFill>
                <a:srgbClr val="002060"/>
              </a:solidFill>
              <a:latin typeface="Andalus" pitchFamily="18" charset="-78"/>
              <a:cs typeface="Andalus" pitchFamily="18" charset="-78"/>
            </a:endParaRPr>
          </a:p>
          <a:p>
            <a:pPr algn="ctr"/>
            <a:r>
              <a:rPr lang="en-US" dirty="0" smtClean="0">
                <a:solidFill>
                  <a:srgbClr val="002060"/>
                </a:solidFill>
                <a:latin typeface="Andalus" pitchFamily="18" charset="-78"/>
                <a:cs typeface="Andalus" pitchFamily="18" charset="-78"/>
              </a:rPr>
              <a:t>due to kinematics and “by construction” of jet as a group of collimated tracks.</a:t>
            </a:r>
          </a:p>
        </p:txBody>
      </p:sp>
    </p:spTree>
    <p:extLst>
      <p:ext uri="{BB962C8B-B14F-4D97-AF65-F5344CB8AC3E}">
        <p14:creationId xmlns:p14="http://schemas.microsoft.com/office/powerpoint/2010/main" val="174571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02457"/>
            <a:ext cx="4033155" cy="417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txBox="1">
            <a:spLocks/>
          </p:cNvSpPr>
          <p:nvPr/>
        </p:nvSpPr>
        <p:spPr>
          <a:xfrm>
            <a:off x="762000" y="76200"/>
            <a:ext cx="7543800" cy="533400"/>
          </a:xfrm>
          <a:prstGeom prst="rect">
            <a:avLst/>
          </a:prstGeom>
        </p:spPr>
        <p:txBody>
          <a:bodyPr/>
          <a:lstStyle>
            <a:lvl1pPr algn="ctr" defTabSz="457200" rtl="0" eaLnBrk="1" fontAlgn="base" hangingPunct="1">
              <a:spcBef>
                <a:spcPct val="0"/>
              </a:spcBef>
              <a:spcAft>
                <a:spcPct val="0"/>
              </a:spcAft>
              <a:defRPr sz="36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2pPr>
            <a:lvl3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3pPr>
            <a:lvl4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4pPr>
            <a:lvl5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112" charset="0"/>
              </a:defRPr>
            </a:lvl6pPr>
            <a:lvl7pPr marL="914400" algn="ctr" defTabSz="457200" rtl="0" eaLnBrk="1" fontAlgn="base" hangingPunct="1">
              <a:spcBef>
                <a:spcPct val="0"/>
              </a:spcBef>
              <a:spcAft>
                <a:spcPct val="0"/>
              </a:spcAft>
              <a:defRPr sz="4400">
                <a:solidFill>
                  <a:schemeClr val="tx1"/>
                </a:solidFill>
                <a:latin typeface="Calibri" pitchFamily="-112" charset="0"/>
              </a:defRPr>
            </a:lvl7pPr>
            <a:lvl8pPr marL="1371600" algn="ctr" defTabSz="457200" rtl="0" eaLnBrk="1" fontAlgn="base" hangingPunct="1">
              <a:spcBef>
                <a:spcPct val="0"/>
              </a:spcBef>
              <a:spcAft>
                <a:spcPct val="0"/>
              </a:spcAft>
              <a:defRPr sz="4400">
                <a:solidFill>
                  <a:schemeClr val="tx1"/>
                </a:solidFill>
                <a:latin typeface="Calibri" pitchFamily="-112" charset="0"/>
              </a:defRPr>
            </a:lvl8pPr>
            <a:lvl9pPr marL="1828800" algn="ctr" defTabSz="457200" rtl="0" eaLnBrk="1" fontAlgn="base" hangingPunct="1">
              <a:spcBef>
                <a:spcPct val="0"/>
              </a:spcBef>
              <a:spcAft>
                <a:spcPct val="0"/>
              </a:spcAft>
              <a:defRPr sz="4400">
                <a:solidFill>
                  <a:schemeClr val="tx1"/>
                </a:solidFill>
                <a:latin typeface="Calibri" pitchFamily="-112" charset="0"/>
              </a:defRPr>
            </a:lvl9pPr>
          </a:lstStyle>
          <a:p>
            <a:r>
              <a:rPr lang="en-US" sz="2400" dirty="0" smtClean="0">
                <a:ln>
                  <a:solidFill>
                    <a:schemeClr val="tx1"/>
                  </a:solidFill>
                </a:ln>
                <a:solidFill>
                  <a:srgbClr val="0070C0"/>
                </a:solidFill>
                <a:ea typeface="ＭＳ Ｐゴシック" pitchFamily="34" charset="-128"/>
                <a:cs typeface="+mn-cs"/>
              </a:rPr>
              <a:t>UE, ISR and FSR in </a:t>
            </a:r>
            <a:r>
              <a:rPr lang="en-US" sz="2400" dirty="0" smtClean="0">
                <a:ln>
                  <a:solidFill>
                    <a:schemeClr val="tx1"/>
                  </a:solidFill>
                </a:ln>
                <a:solidFill>
                  <a:srgbClr val="0070C0"/>
                </a:solidFill>
                <a:ea typeface="ＭＳ Ｐゴシック" pitchFamily="34" charset="-128"/>
              </a:rPr>
              <a:t>jets</a:t>
            </a:r>
            <a:endParaRPr lang="ru-RU" sz="2400" dirty="0">
              <a:ln>
                <a:solidFill>
                  <a:schemeClr val="tx1"/>
                </a:solidFill>
              </a:ln>
              <a:solidFill>
                <a:srgbClr val="0070C0"/>
              </a:solidFill>
              <a:ea typeface="ＭＳ Ｐゴシック" pitchFamily="34" charset="-128"/>
              <a:cs typeface="+mn-cs"/>
            </a:endParaRPr>
          </a:p>
        </p:txBody>
      </p:sp>
      <p:sp>
        <p:nvSpPr>
          <p:cNvPr id="4" name="TextBox 3"/>
          <p:cNvSpPr txBox="1"/>
          <p:nvPr/>
        </p:nvSpPr>
        <p:spPr>
          <a:xfrm>
            <a:off x="762000" y="5477470"/>
            <a:ext cx="73152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solidFill>
                  <a:srgbClr val="002060"/>
                </a:solidFill>
                <a:latin typeface="Andalus" pitchFamily="18" charset="-78"/>
                <a:cs typeface="Andalus" pitchFamily="18" charset="-78"/>
              </a:rPr>
              <a:t>ISR </a:t>
            </a:r>
            <a:r>
              <a:rPr lang="en-US" dirty="0">
                <a:solidFill>
                  <a:srgbClr val="002060"/>
                </a:solidFill>
                <a:latin typeface="Andalus" pitchFamily="18" charset="-78"/>
                <a:cs typeface="Andalus" pitchFamily="18" charset="-78"/>
              </a:rPr>
              <a:t>and </a:t>
            </a:r>
            <a:r>
              <a:rPr lang="en-US" dirty="0" smtClean="0">
                <a:solidFill>
                  <a:srgbClr val="002060"/>
                </a:solidFill>
                <a:latin typeface="Andalus" pitchFamily="18" charset="-78"/>
                <a:cs typeface="Andalus" pitchFamily="18" charset="-78"/>
              </a:rPr>
              <a:t>FSR reduce the effect of final particle correlations </a:t>
            </a:r>
          </a:p>
          <a:p>
            <a:pPr algn="ctr"/>
            <a:r>
              <a:rPr lang="en-US" dirty="0" smtClean="0">
                <a:solidFill>
                  <a:srgbClr val="002060"/>
                </a:solidFill>
                <a:latin typeface="Andalus" pitchFamily="18" charset="-78"/>
                <a:cs typeface="Andalus" pitchFamily="18" charset="-78"/>
              </a:rPr>
              <a:t>because ISR </a:t>
            </a:r>
            <a:r>
              <a:rPr lang="en-US" dirty="0">
                <a:solidFill>
                  <a:srgbClr val="002060"/>
                </a:solidFill>
                <a:latin typeface="Andalus" pitchFamily="18" charset="-78"/>
                <a:cs typeface="Andalus" pitchFamily="18" charset="-78"/>
              </a:rPr>
              <a:t>and </a:t>
            </a:r>
            <a:r>
              <a:rPr lang="en-US" dirty="0" smtClean="0">
                <a:solidFill>
                  <a:srgbClr val="002060"/>
                </a:solidFill>
                <a:latin typeface="Andalus" pitchFamily="18" charset="-78"/>
                <a:cs typeface="Andalus" pitchFamily="18" charset="-78"/>
              </a:rPr>
              <a:t>FSR does not correlate to the </a:t>
            </a:r>
            <a:r>
              <a:rPr lang="en-US" dirty="0">
                <a:solidFill>
                  <a:srgbClr val="002060"/>
                </a:solidFill>
                <a:latin typeface="Andalus" pitchFamily="18" charset="-78"/>
                <a:cs typeface="Andalus" pitchFamily="18" charset="-78"/>
              </a:rPr>
              <a:t>parton - origin </a:t>
            </a:r>
            <a:r>
              <a:rPr lang="en-US" dirty="0" smtClean="0">
                <a:solidFill>
                  <a:srgbClr val="002060"/>
                </a:solidFill>
                <a:latin typeface="Andalus" pitchFamily="18" charset="-78"/>
                <a:cs typeface="Andalus" pitchFamily="18" charset="-78"/>
              </a:rPr>
              <a:t>of jet.</a:t>
            </a:r>
            <a:endParaRPr lang="en-US" dirty="0">
              <a:solidFill>
                <a:srgbClr val="002060"/>
              </a:solidFill>
              <a:latin typeface="Andalus" pitchFamily="18" charset="-78"/>
              <a:cs typeface="Andalus" pitchFamily="18" charset="-78"/>
            </a:endParaRPr>
          </a:p>
          <a:p>
            <a:pPr algn="ctr"/>
            <a:r>
              <a:rPr lang="en-US" dirty="0" smtClean="0">
                <a:solidFill>
                  <a:srgbClr val="002060"/>
                </a:solidFill>
                <a:latin typeface="Andalus" pitchFamily="18" charset="-78"/>
                <a:cs typeface="Andalus" pitchFamily="18" charset="-78"/>
              </a:rPr>
              <a:t>UE, ISR </a:t>
            </a:r>
            <a:r>
              <a:rPr lang="en-US" dirty="0">
                <a:solidFill>
                  <a:srgbClr val="002060"/>
                </a:solidFill>
                <a:latin typeface="Andalus" pitchFamily="18" charset="-78"/>
                <a:cs typeface="Andalus" pitchFamily="18" charset="-78"/>
              </a:rPr>
              <a:t>and FSR are</a:t>
            </a:r>
            <a:r>
              <a:rPr lang="ru-RU" dirty="0">
                <a:solidFill>
                  <a:srgbClr val="002060"/>
                </a:solidFill>
                <a:latin typeface="Andalus" pitchFamily="18" charset="-78"/>
                <a:cs typeface="Andalus" pitchFamily="18" charset="-78"/>
              </a:rPr>
              <a:t> </a:t>
            </a:r>
            <a:r>
              <a:rPr lang="en-US" dirty="0">
                <a:solidFill>
                  <a:srgbClr val="002060"/>
                </a:solidFill>
                <a:latin typeface="Andalus" pitchFamily="18" charset="-78"/>
                <a:cs typeface="Andalus" pitchFamily="18" charset="-78"/>
              </a:rPr>
              <a:t>inseparable parts of </a:t>
            </a:r>
            <a:r>
              <a:rPr lang="en-US" dirty="0" smtClean="0">
                <a:solidFill>
                  <a:srgbClr val="002060"/>
                </a:solidFill>
                <a:latin typeface="Andalus" pitchFamily="18" charset="-78"/>
                <a:cs typeface="Andalus" pitchFamily="18" charset="-78"/>
              </a:rPr>
              <a:t>jet.</a:t>
            </a:r>
            <a:endParaRPr lang="en-US" dirty="0">
              <a:solidFill>
                <a:srgbClr val="002060"/>
              </a:solidFill>
              <a:latin typeface="Andalus" pitchFamily="18" charset="-78"/>
              <a:cs typeface="Andalus" pitchFamily="18" charset="-78"/>
            </a:endParaRPr>
          </a:p>
        </p:txBody>
      </p:sp>
      <mc:AlternateContent xmlns:mc="http://schemas.openxmlformats.org/markup-compatibility/2006" xmlns:a14="http://schemas.microsoft.com/office/drawing/2010/main">
        <mc:Choice Requires="a14">
          <p:sp>
            <p:nvSpPr>
              <p:cNvPr id="2" name="TextBox 1"/>
              <p:cNvSpPr txBox="1"/>
              <p:nvPr/>
            </p:nvSpPr>
            <p:spPr>
              <a:xfrm>
                <a:off x="2590800" y="990600"/>
                <a:ext cx="1518877" cy="1190069"/>
              </a:xfrm>
              <a:prstGeom prst="rect">
                <a:avLst/>
              </a:prstGeom>
              <a:solidFill>
                <a:schemeClr val="bg1"/>
              </a:solidFill>
              <a:ln>
                <a:solidFill>
                  <a:srgbClr val="5116BA"/>
                </a:solidFill>
              </a:ln>
            </p:spPr>
            <p:txBody>
              <a:bodyPr wrap="none" rtlCol="0">
                <a:spAutoFit/>
              </a:bodyPr>
              <a:lstStyle/>
              <a:p>
                <a:pPr algn="ctr"/>
                <a:r>
                  <a:rPr lang="en-US" sz="1400" dirty="0" smtClean="0"/>
                  <a:t>Pythia6, </a:t>
                </a:r>
                <a14:m>
                  <m:oMath xmlns:m="http://schemas.openxmlformats.org/officeDocument/2006/math">
                    <m:r>
                      <a:rPr lang="en-US" sz="1400" i="1" smtClean="0">
                        <a:latin typeface="Cambria Math"/>
                        <a:ea typeface="Cambria Math"/>
                      </a:rPr>
                      <m:t>𝛾</m:t>
                    </m:r>
                    <m:r>
                      <a:rPr lang="en-US" sz="1400" b="0" i="1" smtClean="0">
                        <a:latin typeface="Cambria Math"/>
                        <a:ea typeface="Cambria Math"/>
                      </a:rPr>
                      <m:t>+</m:t>
                    </m:r>
                    <m:r>
                      <a:rPr lang="en-US" sz="1400" b="0" i="1" smtClean="0">
                        <a:latin typeface="Cambria Math"/>
                        <a:ea typeface="Cambria Math"/>
                      </a:rPr>
                      <m:t>𝑗𝑒𝑡</m:t>
                    </m:r>
                  </m:oMath>
                </a14:m>
                <a:endParaRPr lang="en-US" sz="1400" b="0" dirty="0" smtClean="0">
                  <a:ea typeface="Cambria Math"/>
                </a:endParaRPr>
              </a:p>
              <a:p>
                <a:pPr algn="ctr"/>
                <a:endParaRPr lang="en-US" sz="1400" b="0" dirty="0" smtClean="0">
                  <a:ea typeface="Cambria Math"/>
                </a:endParaRPr>
              </a:p>
              <a:p>
                <a:pPr algn="ctr"/>
                <a:r>
                  <a:rPr lang="en-US" sz="1400" dirty="0" smtClean="0"/>
                  <a:t> Light quark jet</a:t>
                </a:r>
              </a:p>
              <a:p>
                <a:pPr algn="ctr"/>
                <a:r>
                  <a:rPr lang="en-US" sz="1400" dirty="0" smtClean="0"/>
                  <a:t> </a:t>
                </a:r>
                <a14:m>
                  <m:oMath xmlns:m="http://schemas.openxmlformats.org/officeDocument/2006/math">
                    <m:sSup>
                      <m:sSupPr>
                        <m:ctrlPr>
                          <a:rPr lang="en-US" sz="1400" i="1" smtClean="0">
                            <a:latin typeface="Cambria Math"/>
                          </a:rPr>
                        </m:ctrlPr>
                      </m:sSupPr>
                      <m:e>
                        <m:sSub>
                          <m:sSubPr>
                            <m:ctrlPr>
                              <a:rPr lang="en-US" sz="1400" i="1" smtClean="0">
                                <a:latin typeface="Cambria Math"/>
                              </a:rPr>
                            </m:ctrlPr>
                          </m:sSubPr>
                          <m:e>
                            <m:r>
                              <a:rPr lang="en-US" sz="1400" b="0" i="1" smtClean="0">
                                <a:latin typeface="Cambria Math"/>
                              </a:rPr>
                              <m:t>𝑃</m:t>
                            </m:r>
                          </m:e>
                          <m:sub>
                            <m:r>
                              <a:rPr lang="en-US" sz="1400" b="0" i="1" smtClean="0">
                                <a:latin typeface="Cambria Math"/>
                              </a:rPr>
                              <m:t>𝑇</m:t>
                            </m:r>
                          </m:sub>
                        </m:sSub>
                      </m:e>
                      <m:sup>
                        <m:r>
                          <a:rPr lang="en-US" sz="1400" b="0" i="1" smtClean="0">
                            <a:latin typeface="Cambria Math"/>
                          </a:rPr>
                          <m:t>𝑗𝑒𝑡</m:t>
                        </m:r>
                      </m:sup>
                    </m:sSup>
                    <m:r>
                      <a:rPr lang="en-US" sz="1400" i="1" smtClean="0">
                        <a:latin typeface="Cambria Math"/>
                        <a:ea typeface="Cambria Math"/>
                      </a:rPr>
                      <m:t>≈</m:t>
                    </m:r>
                    <m:r>
                      <a:rPr lang="en-US" sz="1400" b="0" i="1" smtClean="0">
                        <a:latin typeface="Cambria Math"/>
                        <a:ea typeface="Cambria Math"/>
                      </a:rPr>
                      <m:t>100</m:t>
                    </m:r>
                    <m:r>
                      <a:rPr lang="en-US" sz="1400" b="0" i="1" smtClean="0">
                        <a:latin typeface="Cambria Math"/>
                      </a:rPr>
                      <m:t> </m:t>
                    </m:r>
                    <m:r>
                      <a:rPr lang="en-US" sz="1400" b="0" i="1" smtClean="0">
                        <a:latin typeface="Cambria Math"/>
                        <a:ea typeface="Cambria Math"/>
                      </a:rPr>
                      <m:t>𝐺𝑒𝑉</m:t>
                    </m:r>
                  </m:oMath>
                </a14:m>
                <a:endParaRPr lang="en-US" sz="1400" dirty="0" smtClean="0"/>
              </a:p>
              <a:p>
                <a:pPr algn="ctr"/>
                <a:r>
                  <a:rPr lang="en-US" sz="1400" dirty="0" smtClean="0"/>
                  <a:t> </a:t>
                </a:r>
                <a14:m>
                  <m:oMath xmlns:m="http://schemas.openxmlformats.org/officeDocument/2006/math">
                    <m:r>
                      <a:rPr lang="en-US" sz="1400" i="1" smtClean="0">
                        <a:latin typeface="Cambria Math"/>
                        <a:ea typeface="Cambria Math"/>
                      </a:rPr>
                      <m:t>𝜂</m:t>
                    </m:r>
                    <m:r>
                      <a:rPr lang="en-US" sz="1400" i="1">
                        <a:latin typeface="Cambria Math"/>
                        <a:ea typeface="Cambria Math"/>
                      </a:rPr>
                      <m:t>≈</m:t>
                    </m:r>
                    <m:r>
                      <a:rPr lang="en-US" sz="1400" b="0" i="1" smtClean="0">
                        <a:latin typeface="Cambria Math"/>
                        <a:ea typeface="Cambria Math"/>
                      </a:rPr>
                      <m:t>−2.5</m:t>
                    </m:r>
                  </m:oMath>
                </a14:m>
                <a:endParaRPr lang="en-US" sz="1400"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2590800" y="990600"/>
                <a:ext cx="1518877" cy="1190069"/>
              </a:xfrm>
              <a:prstGeom prst="rect">
                <a:avLst/>
              </a:prstGeom>
              <a:blipFill rotWithShape="1">
                <a:blip r:embed="rId3"/>
                <a:stretch>
                  <a:fillRect/>
                </a:stretch>
              </a:blipFill>
              <a:ln>
                <a:solidFill>
                  <a:srgbClr val="5116BA"/>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rot="16200000">
                <a:off x="-865099" y="1544727"/>
                <a:ext cx="1952625" cy="53957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ru-RU" sz="1200" i="1">
                              <a:latin typeface="Cambria Math"/>
                            </a:rPr>
                          </m:ctrlPr>
                        </m:naryPr>
                        <m:sub/>
                        <m:sup/>
                        <m:e>
                          <m:sSup>
                            <m:sSupPr>
                              <m:ctrlPr>
                                <a:rPr lang="ru-RU" sz="1200" i="1">
                                  <a:latin typeface="Cambria Math"/>
                                </a:rPr>
                              </m:ctrlPr>
                            </m:sSupPr>
                            <m:e>
                              <m:sSub>
                                <m:sSubPr>
                                  <m:ctrlPr>
                                    <a:rPr lang="ru-RU" sz="1200" i="1">
                                      <a:latin typeface="Cambria Math"/>
                                    </a:rPr>
                                  </m:ctrlPr>
                                </m:sSubPr>
                                <m:e>
                                  <m:r>
                                    <a:rPr lang="en-US" sz="1200" i="1">
                                      <a:latin typeface="Cambria Math"/>
                                    </a:rPr>
                                    <m:t>𝑃</m:t>
                                  </m:r>
                                </m:e>
                                <m:sub>
                                  <m:r>
                                    <a:rPr lang="en-US" sz="1200" i="1">
                                      <a:latin typeface="Cambria Math"/>
                                    </a:rPr>
                                    <m:t>𝑇</m:t>
                                  </m:r>
                                </m:sub>
                              </m:sSub>
                            </m:e>
                            <m:sup>
                              <m:r>
                                <a:rPr lang="en-US" sz="1200" i="1">
                                  <a:latin typeface="Cambria Math"/>
                                </a:rPr>
                                <m:t>𝑐h</m:t>
                              </m:r>
                            </m:sup>
                          </m:sSup>
                          <m:r>
                            <a:rPr lang="en-US" sz="1200" i="1">
                              <a:latin typeface="Cambria Math"/>
                            </a:rPr>
                            <m:t>/</m:t>
                          </m:r>
                          <m:r>
                            <m:rPr>
                              <m:sty m:val="p"/>
                            </m:rPr>
                            <a:rPr lang="el-GR" sz="1200" i="1">
                              <a:latin typeface="Cambria Math"/>
                              <a:ea typeface="Cambria Math"/>
                            </a:rPr>
                            <m:t>Δ</m:t>
                          </m:r>
                          <m:d>
                            <m:dPr>
                              <m:ctrlPr>
                                <a:rPr lang="en-US" sz="1200" i="1">
                                  <a:latin typeface="Cambria Math"/>
                                  <a:ea typeface="Cambria Math"/>
                                </a:rPr>
                              </m:ctrlPr>
                            </m:dPr>
                            <m:e>
                              <m:r>
                                <m:rPr>
                                  <m:sty m:val="p"/>
                                </m:rPr>
                                <a:rPr lang="el-GR" sz="1200" i="1">
                                  <a:latin typeface="Cambria Math"/>
                                  <a:ea typeface="Cambria Math"/>
                                </a:rPr>
                                <m:t>Δ</m:t>
                              </m:r>
                              <m:r>
                                <a:rPr lang="el-GR" sz="1200" i="1">
                                  <a:latin typeface="Cambria Math"/>
                                  <a:ea typeface="Cambria Math"/>
                                </a:rPr>
                                <m:t>𝜂</m:t>
                              </m:r>
                            </m:e>
                          </m:d>
                        </m:e>
                      </m:nary>
                      <m:r>
                        <a:rPr lang="en-US" sz="1200" b="0" i="1" smtClean="0">
                          <a:latin typeface="Cambria Math"/>
                          <a:ea typeface="Cambria Math"/>
                        </a:rPr>
                        <m:t>, </m:t>
                      </m:r>
                      <m:r>
                        <a:rPr lang="en-US" sz="1200" b="0" i="1" smtClean="0">
                          <a:latin typeface="Cambria Math"/>
                          <a:ea typeface="Cambria Math"/>
                        </a:rPr>
                        <m:t>𝐺𝑒𝑉</m:t>
                      </m:r>
                      <m:r>
                        <a:rPr lang="en-US" sz="1200" b="0" i="1" smtClean="0">
                          <a:latin typeface="Cambria Math"/>
                          <a:ea typeface="Cambria Math"/>
                        </a:rPr>
                        <m:t>/</m:t>
                      </m:r>
                      <m:r>
                        <a:rPr lang="en-US" sz="1200" b="0" i="1" smtClean="0">
                          <a:latin typeface="Cambria Math"/>
                          <a:ea typeface="Cambria Math"/>
                        </a:rPr>
                        <m:t>𝑐</m:t>
                      </m:r>
                    </m:oMath>
                  </m:oMathPara>
                </a14:m>
                <a:endParaRPr lang="ru-RU" sz="1200" dirty="0"/>
              </a:p>
            </p:txBody>
          </p:sp>
        </mc:Choice>
        <mc:Fallback xmlns="">
          <p:sp>
            <p:nvSpPr>
              <p:cNvPr id="15" name="TextBox 14"/>
              <p:cNvSpPr txBox="1">
                <a:spLocks noRot="1" noChangeAspect="1" noMove="1" noResize="1" noEditPoints="1" noAdjustHandles="1" noChangeArrowheads="1" noChangeShapeType="1" noTextEdit="1"/>
              </p:cNvSpPr>
              <p:nvPr/>
            </p:nvSpPr>
            <p:spPr>
              <a:xfrm rot="16200000">
                <a:off x="-865099" y="1544727"/>
                <a:ext cx="1952625" cy="539572"/>
              </a:xfrm>
              <a:prstGeom prst="rect">
                <a:avLst/>
              </a:prstGeom>
              <a:blipFill rotWithShape="1">
                <a:blip r:embed="rId4"/>
                <a:stretch>
                  <a:fillRect l="-117045" r="-165909" b="-1812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667000" y="4724400"/>
                <a:ext cx="1490985" cy="31470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Δ</m:t>
                      </m:r>
                      <m:r>
                        <a:rPr lang="el-GR" sz="1400" i="1" smtClean="0">
                          <a:latin typeface="Cambria Math"/>
                          <a:ea typeface="Cambria Math"/>
                        </a:rPr>
                        <m:t>𝜂</m:t>
                      </m:r>
                      <m:r>
                        <a:rPr lang="en-US" sz="1400" b="0" i="1" smtClean="0">
                          <a:latin typeface="Cambria Math"/>
                          <a:ea typeface="Cambria Math"/>
                        </a:rPr>
                        <m:t>= </m:t>
                      </m:r>
                      <m:sSup>
                        <m:sSupPr>
                          <m:ctrlPr>
                            <a:rPr lang="en-US" sz="1400" b="0" i="1" smtClean="0">
                              <a:latin typeface="Cambria Math"/>
                              <a:ea typeface="Cambria Math"/>
                            </a:rPr>
                          </m:ctrlPr>
                        </m:sSupPr>
                        <m:e>
                          <m:r>
                            <a:rPr lang="en-US" sz="1400" b="0" i="1" smtClean="0">
                              <a:latin typeface="Cambria Math"/>
                              <a:ea typeface="Cambria Math"/>
                            </a:rPr>
                            <m:t>𝜂</m:t>
                          </m:r>
                        </m:e>
                        <m:sup>
                          <m:r>
                            <a:rPr lang="en-US" sz="1400" b="0" i="1" smtClean="0">
                              <a:latin typeface="Cambria Math"/>
                              <a:ea typeface="Cambria Math"/>
                            </a:rPr>
                            <m:t>𝑐h</m:t>
                          </m:r>
                        </m:sup>
                      </m:sSup>
                      <m:r>
                        <a:rPr lang="en-US" sz="1400" b="0" i="1" smtClean="0">
                          <a:latin typeface="Cambria Math"/>
                          <a:ea typeface="Cambria Math"/>
                        </a:rPr>
                        <m:t>−</m:t>
                      </m:r>
                      <m:sSup>
                        <m:sSupPr>
                          <m:ctrlPr>
                            <a:rPr lang="en-US" sz="1400" i="1">
                              <a:latin typeface="Cambria Math"/>
                              <a:ea typeface="Cambria Math"/>
                            </a:rPr>
                          </m:ctrlPr>
                        </m:sSupPr>
                        <m:e>
                          <m:r>
                            <a:rPr lang="en-US" sz="1400" i="1">
                              <a:latin typeface="Cambria Math"/>
                              <a:ea typeface="Cambria Math"/>
                            </a:rPr>
                            <m:t>𝜂</m:t>
                          </m:r>
                        </m:e>
                        <m:sup>
                          <m:r>
                            <a:rPr lang="en-US" sz="1400" b="0" i="1" smtClean="0">
                              <a:latin typeface="Cambria Math"/>
                              <a:ea typeface="Cambria Math"/>
                            </a:rPr>
                            <m:t>𝑗𝑒𝑡</m:t>
                          </m:r>
                        </m:sup>
                      </m:sSup>
                    </m:oMath>
                  </m:oMathPara>
                </a14:m>
                <a:endParaRPr lang="ru-RU"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667000" y="4724400"/>
                <a:ext cx="1490985" cy="314702"/>
              </a:xfrm>
              <a:prstGeom prst="rect">
                <a:avLst/>
              </a:prstGeom>
              <a:blipFill rotWithShape="1">
                <a:blip r:embed="rId5"/>
                <a:stretch>
                  <a:fillRect b="-7692"/>
                </a:stretch>
              </a:blipFill>
            </p:spPr>
            <p:txBody>
              <a:bodyPr/>
              <a:lstStyle/>
              <a:p>
                <a:r>
                  <a:rPr lang="ru-RU">
                    <a:noFill/>
                  </a:rPr>
                  <a:t> </a:t>
                </a:r>
              </a:p>
            </p:txBody>
          </p:sp>
        </mc:Fallback>
      </mc:AlternateContent>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7" y="884203"/>
            <a:ext cx="4043363" cy="387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7772400" y="4187991"/>
                <a:ext cx="508028" cy="31470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i="1">
                              <a:latin typeface="Cambria Math"/>
                              <a:ea typeface="Cambria Math"/>
                            </a:rPr>
                          </m:ctrlPr>
                        </m:sSupPr>
                        <m:e>
                          <m:r>
                            <a:rPr lang="en-US" sz="1400" i="1">
                              <a:latin typeface="Cambria Math"/>
                              <a:ea typeface="Cambria Math"/>
                            </a:rPr>
                            <m:t>𝜂</m:t>
                          </m:r>
                        </m:e>
                        <m:sup>
                          <m:r>
                            <a:rPr lang="en-US" sz="1400" b="0" i="1" smtClean="0">
                              <a:latin typeface="Cambria Math"/>
                              <a:ea typeface="Cambria Math"/>
                            </a:rPr>
                            <m:t>𝑗𝑒𝑡</m:t>
                          </m:r>
                        </m:sup>
                      </m:sSup>
                    </m:oMath>
                  </m:oMathPara>
                </a14:m>
                <a:endParaRPr lang="ru-RU"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772400" y="4187991"/>
                <a:ext cx="508028" cy="314702"/>
              </a:xfrm>
              <a:prstGeom prst="rect">
                <a:avLst/>
              </a:prstGeom>
              <a:blipFill rotWithShape="1">
                <a:blip r:embed="rId9"/>
                <a:stretch>
                  <a:fillRect b="-384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rot="16200000">
                <a:off x="3768159" y="1452521"/>
                <a:ext cx="1635868" cy="40722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i="1" smtClean="0">
                              <a:latin typeface="Cambria Math"/>
                            </a:rPr>
                          </m:ctrlPr>
                        </m:dPr>
                        <m:e>
                          <m:sSub>
                            <m:sSubPr>
                              <m:ctrlPr>
                                <a:rPr lang="ru-RU" i="1">
                                  <a:latin typeface="Cambria Math"/>
                                </a:rPr>
                              </m:ctrlPr>
                            </m:sSubPr>
                            <m:e>
                              <m:sSup>
                                <m:sSupPr>
                                  <m:ctrlPr>
                                    <a:rPr lang="ru-RU" i="1">
                                      <a:latin typeface="Cambria Math"/>
                                    </a:rPr>
                                  </m:ctrlPr>
                                </m:sSupPr>
                                <m:e>
                                  <m:r>
                                    <a:rPr lang="en-US" i="1">
                                      <a:latin typeface="Cambria Math"/>
                                    </a:rPr>
                                    <m:t>𝑁</m:t>
                                  </m:r>
                                </m:e>
                                <m:sup>
                                  <m:r>
                                    <a:rPr lang="en-US" i="1">
                                      <a:latin typeface="Cambria Math"/>
                                    </a:rPr>
                                    <m:t>𝑐h</m:t>
                                  </m:r>
                                </m:sup>
                              </m:sSup>
                              <m:r>
                                <m:rPr>
                                  <m:nor/>
                                </m:rPr>
                                <a:rPr lang="ru-RU" dirty="0"/>
                                <m:t> </m:t>
                              </m:r>
                            </m:e>
                            <m:sub>
                              <m:r>
                                <a:rPr lang="en-US" i="1">
                                  <a:latin typeface="Cambria Math"/>
                                </a:rPr>
                                <m:t>𝑈𝐸</m:t>
                              </m:r>
                              <m:r>
                                <a:rPr lang="en-US" i="1">
                                  <a:latin typeface="Cambria Math"/>
                                </a:rPr>
                                <m:t> </m:t>
                              </m:r>
                              <m:r>
                                <a:rPr lang="en-US" i="1">
                                  <a:latin typeface="Cambria Math"/>
                                </a:rPr>
                                <m:t>𝑖𝑛</m:t>
                              </m:r>
                              <m:r>
                                <a:rPr lang="en-US" i="1">
                                  <a:latin typeface="Cambria Math"/>
                                </a:rPr>
                                <m:t> </m:t>
                              </m:r>
                              <m:r>
                                <a:rPr lang="en-US" i="1">
                                  <a:latin typeface="Cambria Math"/>
                                </a:rPr>
                                <m:t>𝐽𝑒𝑡</m:t>
                              </m:r>
                            </m:sub>
                          </m:sSub>
                          <m:r>
                            <m:rPr>
                              <m:nor/>
                            </m:rPr>
                            <a:rPr lang="en-US" dirty="0"/>
                            <m:t> </m:t>
                          </m:r>
                          <m:r>
                            <m:rPr>
                              <m:nor/>
                            </m:rPr>
                            <a:rPr lang="ru-RU" dirty="0"/>
                            <m:t> </m:t>
                          </m:r>
                        </m:e>
                      </m:d>
                    </m:oMath>
                  </m:oMathPara>
                </a14:m>
                <a:endParaRPr lang="ru-RU" dirty="0"/>
              </a:p>
            </p:txBody>
          </p:sp>
        </mc:Choice>
        <mc:Fallback xmlns="">
          <p:sp>
            <p:nvSpPr>
              <p:cNvPr id="24" name="TextBox 23"/>
              <p:cNvSpPr txBox="1">
                <a:spLocks noRot="1" noChangeAspect="1" noMove="1" noResize="1" noEditPoints="1" noAdjustHandles="1" noChangeArrowheads="1" noChangeShapeType="1" noTextEdit="1"/>
              </p:cNvSpPr>
              <p:nvPr/>
            </p:nvSpPr>
            <p:spPr>
              <a:xfrm rot="16200000">
                <a:off x="3768159" y="1452521"/>
                <a:ext cx="1635868" cy="407227"/>
              </a:xfrm>
              <a:prstGeom prst="rect">
                <a:avLst/>
              </a:prstGeom>
              <a:blipFill rotWithShape="1">
                <a:blip r:embed="rId10"/>
                <a:stretch>
                  <a:fillRect r="-5970"/>
                </a:stretch>
              </a:blipFill>
            </p:spPr>
            <p:txBody>
              <a:bodyPr/>
              <a:lstStyle/>
              <a:p>
                <a:r>
                  <a:rPr lang="ru-RU">
                    <a:noFill/>
                  </a:rPr>
                  <a:t> </a:t>
                </a:r>
              </a:p>
            </p:txBody>
          </p:sp>
        </mc:Fallback>
      </mc:AlternateContent>
      <p:sp>
        <p:nvSpPr>
          <p:cNvPr id="30" name="TextBox 29"/>
          <p:cNvSpPr txBox="1"/>
          <p:nvPr/>
        </p:nvSpPr>
        <p:spPr>
          <a:xfrm>
            <a:off x="5334001" y="609600"/>
            <a:ext cx="2209799"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solidFill>
                  <a:srgbClr val="002060"/>
                </a:solidFill>
                <a:latin typeface="Andalus" pitchFamily="18" charset="-78"/>
                <a:cs typeface="Andalus" pitchFamily="18" charset="-78"/>
              </a:rPr>
              <a:t>UE</a:t>
            </a:r>
            <a:r>
              <a:rPr lang="en-US" b="1" dirty="0" smtClean="0">
                <a:solidFill>
                  <a:schemeClr val="tx1"/>
                </a:solidFill>
              </a:rPr>
              <a:t> </a:t>
            </a:r>
            <a:r>
              <a:rPr lang="en-US" dirty="0">
                <a:solidFill>
                  <a:srgbClr val="002060"/>
                </a:solidFill>
                <a:latin typeface="Andalus" pitchFamily="18" charset="-78"/>
                <a:cs typeface="Andalus" pitchFamily="18" charset="-78"/>
              </a:rPr>
              <a:t>multiplicity</a:t>
            </a:r>
            <a:r>
              <a:rPr lang="en-US" b="1" dirty="0" smtClean="0">
                <a:solidFill>
                  <a:schemeClr val="tx1"/>
                </a:solidFill>
              </a:rPr>
              <a:t> </a:t>
            </a:r>
            <a:r>
              <a:rPr lang="en-US" dirty="0">
                <a:solidFill>
                  <a:srgbClr val="002060"/>
                </a:solidFill>
                <a:latin typeface="Andalus" pitchFamily="18" charset="-78"/>
                <a:cs typeface="Andalus" pitchFamily="18" charset="-78"/>
              </a:rPr>
              <a:t>in</a:t>
            </a:r>
            <a:r>
              <a:rPr lang="en-US" b="1" dirty="0" smtClean="0">
                <a:solidFill>
                  <a:schemeClr val="tx1"/>
                </a:solidFill>
              </a:rPr>
              <a:t> </a:t>
            </a:r>
            <a:r>
              <a:rPr lang="en-US" dirty="0">
                <a:solidFill>
                  <a:srgbClr val="002060"/>
                </a:solidFill>
                <a:latin typeface="Andalus" pitchFamily="18" charset="-78"/>
                <a:cs typeface="Andalus" pitchFamily="18" charset="-78"/>
              </a:rPr>
              <a:t>jet</a:t>
            </a:r>
            <a:endParaRPr lang="ru-RU" dirty="0">
              <a:solidFill>
                <a:srgbClr val="002060"/>
              </a:solidFill>
              <a:latin typeface="Andalus" pitchFamily="18" charset="-78"/>
              <a:cs typeface="Andalus" pitchFamily="18" charset="-78"/>
            </a:endParaRPr>
          </a:p>
        </p:txBody>
      </p:sp>
      <p:sp>
        <p:nvSpPr>
          <p:cNvPr id="19" name="TextBox 18"/>
          <p:cNvSpPr txBox="1"/>
          <p:nvPr/>
        </p:nvSpPr>
        <p:spPr>
          <a:xfrm>
            <a:off x="685800" y="1004754"/>
            <a:ext cx="1600200" cy="900246"/>
          </a:xfrm>
          <a:prstGeom prst="rect">
            <a:avLst/>
          </a:prstGeom>
          <a:solidFill>
            <a:schemeClr val="bg1"/>
          </a:solidFill>
          <a:ln w="9525">
            <a:solidFill>
              <a:schemeClr val="tx1"/>
            </a:solidFill>
          </a:ln>
        </p:spPr>
        <p:txBody>
          <a:bodyPr wrap="square" rtlCol="0">
            <a:spAutoFit/>
          </a:bodyPr>
          <a:lstStyle/>
          <a:p>
            <a:r>
              <a:rPr lang="en-US" sz="1050" b="1" dirty="0"/>
              <a:t> </a:t>
            </a:r>
            <a:r>
              <a:rPr lang="en-US" sz="1050" b="1" dirty="0" smtClean="0"/>
              <a:t>  q + ISR+FSR + </a:t>
            </a:r>
            <a:r>
              <a:rPr lang="en-US" sz="1050" b="1" dirty="0" err="1" smtClean="0"/>
              <a:t>Hadr</a:t>
            </a:r>
            <a:endParaRPr lang="en-US" sz="1050" b="1" dirty="0"/>
          </a:p>
          <a:p>
            <a:r>
              <a:rPr lang="en-US" sz="1050" b="1" dirty="0"/>
              <a:t> </a:t>
            </a:r>
            <a:r>
              <a:rPr lang="en-US" sz="1050" b="1" dirty="0" smtClean="0"/>
              <a:t>    q + </a:t>
            </a:r>
            <a:r>
              <a:rPr lang="en-US" sz="1050" b="1" dirty="0"/>
              <a:t>FSR + </a:t>
            </a:r>
            <a:r>
              <a:rPr lang="en-US" sz="1050" b="1" dirty="0" err="1"/>
              <a:t>Hadr</a:t>
            </a:r>
            <a:endParaRPr lang="en-US" sz="1050" b="1" dirty="0"/>
          </a:p>
          <a:p>
            <a:r>
              <a:rPr lang="en-US" sz="1050" b="1" dirty="0" smtClean="0"/>
              <a:t>      </a:t>
            </a:r>
            <a:r>
              <a:rPr lang="en-US" sz="1050" b="1" dirty="0"/>
              <a:t>q </a:t>
            </a:r>
            <a:r>
              <a:rPr lang="en-US" sz="1050" b="1" dirty="0" smtClean="0"/>
              <a:t>+ FSR</a:t>
            </a:r>
            <a:endParaRPr lang="en-US" sz="1050" b="1" dirty="0"/>
          </a:p>
          <a:p>
            <a:r>
              <a:rPr lang="en-US" sz="1050" b="1" dirty="0" smtClean="0"/>
              <a:t>        </a:t>
            </a:r>
            <a:r>
              <a:rPr lang="en-US" sz="1050" b="1" dirty="0"/>
              <a:t>q </a:t>
            </a:r>
            <a:r>
              <a:rPr lang="en-US" sz="1050" b="1" dirty="0" smtClean="0"/>
              <a:t>+ </a:t>
            </a:r>
            <a:r>
              <a:rPr lang="en-US" sz="1050" b="1" dirty="0" err="1" smtClean="0"/>
              <a:t>Hadr</a:t>
            </a:r>
            <a:endParaRPr lang="en-US" sz="1050" b="1" dirty="0" smtClean="0"/>
          </a:p>
          <a:p>
            <a:r>
              <a:rPr lang="en-US" sz="1050" b="1" dirty="0" smtClean="0"/>
              <a:t>        - q</a:t>
            </a:r>
            <a:endParaRPr lang="en-US" sz="1050" b="1" dirty="0"/>
          </a:p>
        </p:txBody>
      </p:sp>
      <p:sp>
        <p:nvSpPr>
          <p:cNvPr id="21" name="Прямоугольник 20"/>
          <p:cNvSpPr/>
          <p:nvPr/>
        </p:nvSpPr>
        <p:spPr>
          <a:xfrm>
            <a:off x="762000" y="1066800"/>
            <a:ext cx="60957" cy="9646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2" name="Равнобедренный треугольник 21"/>
          <p:cNvSpPr/>
          <p:nvPr/>
        </p:nvSpPr>
        <p:spPr>
          <a:xfrm>
            <a:off x="762000" y="1219200"/>
            <a:ext cx="121914" cy="12191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1" name="Равнобедренный треугольник 30"/>
          <p:cNvSpPr/>
          <p:nvPr/>
        </p:nvSpPr>
        <p:spPr>
          <a:xfrm>
            <a:off x="762000" y="1371600"/>
            <a:ext cx="121914" cy="121919"/>
          </a:xfrm>
          <a:prstGeom prst="triangl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5" name="Овал 24"/>
          <p:cNvSpPr/>
          <p:nvPr/>
        </p:nvSpPr>
        <p:spPr>
          <a:xfrm>
            <a:off x="762000" y="1569720"/>
            <a:ext cx="101575" cy="91440"/>
          </a:xfrm>
          <a:prstGeom prst="ellipse">
            <a:avLst/>
          </a:prstGeom>
          <a:solidFill>
            <a:srgbClr val="1B22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cxnSp>
        <p:nvCxnSpPr>
          <p:cNvPr id="2048" name="Прямая соединительная линия 2047"/>
          <p:cNvCxnSpPr/>
          <p:nvPr/>
        </p:nvCxnSpPr>
        <p:spPr>
          <a:xfrm>
            <a:off x="792478" y="1752600"/>
            <a:ext cx="233499"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9" name="Прямая со стрелкой 8"/>
          <p:cNvCxnSpPr/>
          <p:nvPr/>
        </p:nvCxnSpPr>
        <p:spPr>
          <a:xfrm flipH="1">
            <a:off x="609600" y="3124200"/>
            <a:ext cx="3581400" cy="0"/>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85800" y="2892623"/>
            <a:ext cx="434734" cy="307777"/>
          </a:xfrm>
          <a:prstGeom prst="rect">
            <a:avLst/>
          </a:prstGeom>
          <a:noFill/>
        </p:spPr>
        <p:txBody>
          <a:bodyPr wrap="none" rtlCol="0">
            <a:spAutoFit/>
          </a:bodyPr>
          <a:lstStyle/>
          <a:p>
            <a:r>
              <a:rPr lang="en-US" sz="1400" b="1" dirty="0" smtClean="0"/>
              <a:t>UE</a:t>
            </a:r>
            <a:endParaRPr lang="ru-RU" sz="1400" b="1" dirty="0"/>
          </a:p>
        </p:txBody>
      </p:sp>
      <mc:AlternateContent xmlns:mc="http://schemas.openxmlformats.org/markup-compatibility/2006" xmlns:a14="http://schemas.microsoft.com/office/drawing/2010/main">
        <mc:Choice Requires="a14">
          <p:sp>
            <p:nvSpPr>
              <p:cNvPr id="26" name="TextBox 25"/>
              <p:cNvSpPr txBox="1"/>
              <p:nvPr/>
            </p:nvSpPr>
            <p:spPr>
              <a:xfrm>
                <a:off x="4196084" y="4800600"/>
                <a:ext cx="487171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solidFill>
                      <a:srgbClr val="002060"/>
                    </a:solidFill>
                    <a:latin typeface="Andalus" pitchFamily="18" charset="-78"/>
                    <a:cs typeface="Andalus" pitchFamily="18" charset="-78"/>
                  </a:rPr>
                  <a:t>Mean UE energy per </a:t>
                </a:r>
                <a:r>
                  <a:rPr lang="en-US" dirty="0" smtClean="0">
                    <a:solidFill>
                      <a:srgbClr val="002060"/>
                    </a:solidFill>
                    <a:latin typeface="Andalus" pitchFamily="18" charset="-78"/>
                    <a:cs typeface="Andalus" pitchFamily="18" charset="-78"/>
                  </a:rPr>
                  <a:t> Jet  </a:t>
                </a:r>
                <a:r>
                  <a:rPr lang="en-US" dirty="0">
                    <a:solidFill>
                      <a:srgbClr val="002060"/>
                    </a:solidFill>
                    <a:latin typeface="Andalus" pitchFamily="18" charset="-78"/>
                    <a:cs typeface="Andalus" pitchFamily="18" charset="-78"/>
                  </a:rPr>
                  <a:t>(</a:t>
                </a:r>
                <a14:m>
                  <m:oMath xmlns:m="http://schemas.openxmlformats.org/officeDocument/2006/math">
                    <m:r>
                      <m:rPr>
                        <m:sty m:val="p"/>
                      </m:rPr>
                      <a:rPr lang="el-GR">
                        <a:solidFill>
                          <a:srgbClr val="002060"/>
                        </a:solidFill>
                        <a:latin typeface="Cambria Math"/>
                        <a:cs typeface="Andalus" pitchFamily="18" charset="-78"/>
                      </a:rPr>
                      <m:t>Δ</m:t>
                    </m:r>
                    <m:r>
                      <a:rPr lang="el-GR">
                        <a:solidFill>
                          <a:srgbClr val="002060"/>
                        </a:solidFill>
                        <a:latin typeface="Cambria Math"/>
                        <a:cs typeface="Andalus" pitchFamily="18" charset="-78"/>
                      </a:rPr>
                      <m:t>𝜂</m:t>
                    </m:r>
                    <m:r>
                      <a:rPr lang="en-US">
                        <a:solidFill>
                          <a:srgbClr val="002060"/>
                        </a:solidFill>
                        <a:latin typeface="Cambria Math"/>
                        <a:cs typeface="Andalus" pitchFamily="18" charset="-78"/>
                      </a:rPr>
                      <m:t>&lt;0.5</m:t>
                    </m:r>
                  </m:oMath>
                </a14:m>
                <a:r>
                  <a:rPr lang="en-US" dirty="0">
                    <a:solidFill>
                      <a:srgbClr val="002060"/>
                    </a:solidFill>
                    <a:latin typeface="Andalus" pitchFamily="18" charset="-78"/>
                    <a:cs typeface="Andalus" pitchFamily="18" charset="-78"/>
                  </a:rPr>
                  <a:t>)</a:t>
                </a:r>
              </a:p>
              <a:p>
                <a:pPr algn="ctr"/>
                <a14:m>
                  <m:oMath xmlns:m="http://schemas.openxmlformats.org/officeDocument/2006/math">
                    <m:r>
                      <a:rPr lang="en-US">
                        <a:solidFill>
                          <a:srgbClr val="002060"/>
                        </a:solidFill>
                        <a:latin typeface="Cambria Math"/>
                        <a:cs typeface="Andalus" pitchFamily="18" charset="-78"/>
                      </a:rPr>
                      <m:t>≈ </m:t>
                    </m:r>
                  </m:oMath>
                </a14:m>
                <a:r>
                  <a:rPr lang="en-US" dirty="0" smtClean="0">
                    <a:solidFill>
                      <a:srgbClr val="002060"/>
                    </a:solidFill>
                    <a:latin typeface="Andalus" pitchFamily="18" charset="-78"/>
                    <a:cs typeface="Andalus" pitchFamily="18" charset="-78"/>
                  </a:rPr>
                  <a:t>0.5 - 1 </a:t>
                </a:r>
                <a:r>
                  <a:rPr lang="en-US" dirty="0" err="1">
                    <a:solidFill>
                      <a:srgbClr val="002060"/>
                    </a:solidFill>
                    <a:latin typeface="Andalus" pitchFamily="18" charset="-78"/>
                    <a:cs typeface="Andalus" pitchFamily="18" charset="-78"/>
                  </a:rPr>
                  <a:t>GeV</a:t>
                </a:r>
                <a:endParaRPr lang="ru-RU" dirty="0">
                  <a:solidFill>
                    <a:srgbClr val="002060"/>
                  </a:solidFill>
                  <a:latin typeface="Andalus" pitchFamily="18" charset="-78"/>
                  <a:cs typeface="Andalus" pitchFamily="18" charset="-78"/>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196084" y="4800600"/>
                <a:ext cx="4871716" cy="646331"/>
              </a:xfrm>
              <a:prstGeom prst="rect">
                <a:avLst/>
              </a:prstGeom>
              <a:blipFill rotWithShape="1">
                <a:blip r:embed="rId11"/>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203275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a:spLocks/>
          </p:cNvSpPr>
          <p:nvPr/>
        </p:nvSpPr>
        <p:spPr>
          <a:xfrm>
            <a:off x="762000" y="76200"/>
            <a:ext cx="7543800" cy="533400"/>
          </a:xfrm>
          <a:prstGeom prst="rect">
            <a:avLst/>
          </a:prstGeom>
        </p:spPr>
        <p:txBody>
          <a:bodyPr/>
          <a:lstStyle>
            <a:lvl1pPr algn="ctr" defTabSz="457200" rtl="0" eaLnBrk="1" fontAlgn="base" hangingPunct="1">
              <a:spcBef>
                <a:spcPct val="0"/>
              </a:spcBef>
              <a:spcAft>
                <a:spcPct val="0"/>
              </a:spcAft>
              <a:defRPr sz="36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2pPr>
            <a:lvl3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3pPr>
            <a:lvl4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4pPr>
            <a:lvl5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112" charset="0"/>
              </a:defRPr>
            </a:lvl6pPr>
            <a:lvl7pPr marL="914400" algn="ctr" defTabSz="457200" rtl="0" eaLnBrk="1" fontAlgn="base" hangingPunct="1">
              <a:spcBef>
                <a:spcPct val="0"/>
              </a:spcBef>
              <a:spcAft>
                <a:spcPct val="0"/>
              </a:spcAft>
              <a:defRPr sz="4400">
                <a:solidFill>
                  <a:schemeClr val="tx1"/>
                </a:solidFill>
                <a:latin typeface="Calibri" pitchFamily="-112" charset="0"/>
              </a:defRPr>
            </a:lvl7pPr>
            <a:lvl8pPr marL="1371600" algn="ctr" defTabSz="457200" rtl="0" eaLnBrk="1" fontAlgn="base" hangingPunct="1">
              <a:spcBef>
                <a:spcPct val="0"/>
              </a:spcBef>
              <a:spcAft>
                <a:spcPct val="0"/>
              </a:spcAft>
              <a:defRPr sz="4400">
                <a:solidFill>
                  <a:schemeClr val="tx1"/>
                </a:solidFill>
                <a:latin typeface="Calibri" pitchFamily="-112" charset="0"/>
              </a:defRPr>
            </a:lvl8pPr>
            <a:lvl9pPr marL="1828800" algn="ctr" defTabSz="457200" rtl="0" eaLnBrk="1" fontAlgn="base" hangingPunct="1">
              <a:spcBef>
                <a:spcPct val="0"/>
              </a:spcBef>
              <a:spcAft>
                <a:spcPct val="0"/>
              </a:spcAft>
              <a:defRPr sz="4400">
                <a:solidFill>
                  <a:schemeClr val="tx1"/>
                </a:solidFill>
                <a:latin typeface="Calibri" pitchFamily="-112" charset="0"/>
              </a:defRPr>
            </a:lvl9pPr>
          </a:lstStyle>
          <a:p>
            <a:r>
              <a:rPr lang="en-US" sz="2400" dirty="0" smtClean="0">
                <a:ln>
                  <a:solidFill>
                    <a:schemeClr val="tx1"/>
                  </a:solidFill>
                </a:ln>
                <a:solidFill>
                  <a:srgbClr val="0070C0"/>
                </a:solidFill>
                <a:ea typeface="ＭＳ Ｐゴシック" pitchFamily="34" charset="-128"/>
              </a:rPr>
              <a:t>Jet properties </a:t>
            </a:r>
            <a:r>
              <a:rPr lang="en-US" sz="2400" dirty="0" err="1" smtClean="0">
                <a:ln>
                  <a:solidFill>
                    <a:schemeClr val="tx1"/>
                  </a:solidFill>
                </a:ln>
                <a:solidFill>
                  <a:srgbClr val="0070C0"/>
                </a:solidFill>
                <a:ea typeface="ＭＳ Ｐゴシック" pitchFamily="34" charset="-128"/>
              </a:rPr>
              <a:t>vs</a:t>
            </a:r>
            <a:r>
              <a:rPr lang="en-US" sz="2400" dirty="0" smtClean="0">
                <a:ln>
                  <a:solidFill>
                    <a:schemeClr val="tx1"/>
                  </a:solidFill>
                </a:ln>
                <a:solidFill>
                  <a:srgbClr val="0070C0"/>
                </a:solidFill>
                <a:ea typeface="ＭＳ Ｐゴシック" pitchFamily="34" charset="-128"/>
              </a:rPr>
              <a:t> multiplicity in event</a:t>
            </a:r>
            <a:endParaRPr lang="ru-RU" sz="2400" dirty="0">
              <a:ln>
                <a:solidFill>
                  <a:schemeClr val="tx1"/>
                </a:solidFill>
              </a:ln>
              <a:solidFill>
                <a:srgbClr val="0070C0"/>
              </a:solidFill>
              <a:ea typeface="ＭＳ Ｐゴシック" pitchFamily="34" charset="-128"/>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1389"/>
            <a:ext cx="4618145" cy="226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47800" y="5257800"/>
            <a:ext cx="640601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solidFill>
                  <a:srgbClr val="002060"/>
                </a:solidFill>
                <a:latin typeface="Andalus" pitchFamily="18" charset="-78"/>
                <a:cs typeface="Andalus" pitchFamily="18" charset="-78"/>
              </a:rPr>
              <a:t>This</a:t>
            </a:r>
            <a:r>
              <a:rPr lang="en-US" dirty="0" smtClean="0"/>
              <a:t> </a:t>
            </a:r>
            <a:r>
              <a:rPr lang="en-US" dirty="0">
                <a:solidFill>
                  <a:srgbClr val="002060"/>
                </a:solidFill>
                <a:latin typeface="Andalus" pitchFamily="18" charset="-78"/>
                <a:cs typeface="Andalus" pitchFamily="18" charset="-78"/>
              </a:rPr>
              <a:t>dependence</a:t>
            </a:r>
            <a:r>
              <a:rPr lang="en-US" dirty="0" smtClean="0"/>
              <a:t> </a:t>
            </a:r>
            <a:r>
              <a:rPr lang="en-US" dirty="0">
                <a:solidFill>
                  <a:srgbClr val="002060"/>
                </a:solidFill>
                <a:latin typeface="Andalus" pitchFamily="18" charset="-78"/>
                <a:cs typeface="Andalus" pitchFamily="18" charset="-78"/>
              </a:rPr>
              <a:t>can</a:t>
            </a:r>
            <a:r>
              <a:rPr lang="en-US" dirty="0" smtClean="0"/>
              <a:t> </a:t>
            </a:r>
            <a:r>
              <a:rPr lang="en-US" dirty="0">
                <a:solidFill>
                  <a:srgbClr val="002060"/>
                </a:solidFill>
                <a:latin typeface="Andalus" pitchFamily="18" charset="-78"/>
                <a:cs typeface="Andalus" pitchFamily="18" charset="-78"/>
              </a:rPr>
              <a:t>be</a:t>
            </a:r>
            <a:r>
              <a:rPr lang="en-US" dirty="0" smtClean="0"/>
              <a:t> </a:t>
            </a:r>
            <a:r>
              <a:rPr lang="en-US" dirty="0">
                <a:solidFill>
                  <a:srgbClr val="002060"/>
                </a:solidFill>
                <a:latin typeface="Andalus" pitchFamily="18" charset="-78"/>
                <a:cs typeface="Andalus" pitchFamily="18" charset="-78"/>
              </a:rPr>
              <a:t>associated </a:t>
            </a:r>
            <a:r>
              <a:rPr lang="ru-RU" dirty="0" smtClean="0">
                <a:solidFill>
                  <a:srgbClr val="002060"/>
                </a:solidFill>
                <a:latin typeface="Andalus" pitchFamily="18" charset="-78"/>
                <a:cs typeface="Andalus" pitchFamily="18" charset="-78"/>
              </a:rPr>
              <a:t> </a:t>
            </a:r>
            <a:r>
              <a:rPr lang="en-US" dirty="0" smtClean="0">
                <a:solidFill>
                  <a:srgbClr val="002060"/>
                </a:solidFill>
                <a:latin typeface="Andalus" pitchFamily="18" charset="-78"/>
                <a:cs typeface="Andalus" pitchFamily="18" charset="-78"/>
              </a:rPr>
              <a:t>mainly to ISR and FSR</a:t>
            </a:r>
            <a:r>
              <a:rPr lang="ru-RU" dirty="0" smtClean="0">
                <a:solidFill>
                  <a:srgbClr val="002060"/>
                </a:solidFill>
                <a:latin typeface="Andalus" pitchFamily="18" charset="-78"/>
                <a:cs typeface="Andalus" pitchFamily="18" charset="-78"/>
              </a:rPr>
              <a:t> </a:t>
            </a:r>
            <a:endParaRPr lang="en-US" dirty="0" smtClean="0">
              <a:solidFill>
                <a:srgbClr val="002060"/>
              </a:solidFill>
              <a:latin typeface="Andalus" pitchFamily="18" charset="-78"/>
              <a:cs typeface="Andalus" pitchFamily="18" charset="-78"/>
            </a:endParaRPr>
          </a:p>
          <a:p>
            <a:pPr algn="ctr"/>
            <a:r>
              <a:rPr lang="en-US" dirty="0" smtClean="0">
                <a:solidFill>
                  <a:srgbClr val="002060"/>
                </a:solidFill>
                <a:latin typeface="Andalus" pitchFamily="18" charset="-78"/>
                <a:cs typeface="Andalus" pitchFamily="18" charset="-78"/>
              </a:rPr>
              <a:t>which increase </a:t>
            </a:r>
            <a:r>
              <a:rPr lang="en-US" dirty="0">
                <a:solidFill>
                  <a:srgbClr val="002060"/>
                </a:solidFill>
                <a:latin typeface="Andalus" pitchFamily="18" charset="-78"/>
                <a:cs typeface="Andalus" pitchFamily="18" charset="-78"/>
              </a:rPr>
              <a:t>with increasing multiplicity</a:t>
            </a:r>
            <a:r>
              <a:rPr lang="ru-RU" dirty="0">
                <a:solidFill>
                  <a:srgbClr val="002060"/>
                </a:solidFill>
                <a:latin typeface="Andalus" pitchFamily="18" charset="-78"/>
                <a:cs typeface="Andalus" pitchFamily="18" charset="-78"/>
              </a:rPr>
              <a:t> </a:t>
            </a:r>
            <a:r>
              <a:rPr lang="en-US" i="1" dirty="0" smtClean="0">
                <a:solidFill>
                  <a:srgbClr val="002060"/>
                </a:solidFill>
                <a:latin typeface="Andalus" pitchFamily="18" charset="-78"/>
                <a:cs typeface="Andalus" pitchFamily="18" charset="-78"/>
              </a:rPr>
              <a:t>N</a:t>
            </a:r>
            <a:r>
              <a:rPr lang="en-US" dirty="0" smtClean="0">
                <a:solidFill>
                  <a:srgbClr val="002060"/>
                </a:solidFill>
                <a:latin typeface="Andalus" pitchFamily="18" charset="-78"/>
                <a:cs typeface="Andalus" pitchFamily="18" charset="-78"/>
              </a:rPr>
              <a:t> </a:t>
            </a:r>
            <a:r>
              <a:rPr lang="ru-RU" dirty="0" smtClean="0">
                <a:solidFill>
                  <a:srgbClr val="002060"/>
                </a:solidFill>
                <a:latin typeface="Andalus" pitchFamily="18" charset="-78"/>
                <a:cs typeface="Andalus" pitchFamily="18" charset="-78"/>
              </a:rPr>
              <a:t> </a:t>
            </a:r>
            <a:r>
              <a:rPr lang="en-US" dirty="0" smtClean="0">
                <a:solidFill>
                  <a:srgbClr val="002060"/>
                </a:solidFill>
                <a:latin typeface="Andalus" pitchFamily="18" charset="-78"/>
                <a:cs typeface="Andalus" pitchFamily="18" charset="-78"/>
              </a:rPr>
              <a:t>in event.</a:t>
            </a:r>
            <a:endParaRPr lang="en-US" dirty="0">
              <a:solidFill>
                <a:srgbClr val="002060"/>
              </a:solidFill>
              <a:latin typeface="Andalus" pitchFamily="18" charset="-78"/>
              <a:cs typeface="Andalus" pitchFamily="18" charset="-78"/>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31389"/>
            <a:ext cx="4519612" cy="226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Прямоугольник 4"/>
              <p:cNvSpPr/>
              <p:nvPr/>
            </p:nvSpPr>
            <p:spPr>
              <a:xfrm>
                <a:off x="5334000" y="2199090"/>
                <a:ext cx="1653658" cy="391710"/>
              </a:xfrm>
              <a:prstGeom prst="rect">
                <a:avLst/>
              </a:prstGeom>
            </p:spPr>
            <p:txBody>
              <a:bodyPr wrap="none">
                <a:spAutoFit/>
              </a:bodyPr>
              <a:lstStyle/>
              <a:p>
                <a14:m>
                  <m:oMath xmlns:m="http://schemas.openxmlformats.org/officeDocument/2006/math">
                    <m:sSup>
                      <m:sSupPr>
                        <m:ctrlPr>
                          <a:rPr lang="en-US" i="1">
                            <a:solidFill>
                              <a:srgbClr val="002060"/>
                            </a:solidFill>
                            <a:latin typeface="Cambria Math"/>
                            <a:cs typeface="Andalus" pitchFamily="18" charset="-78"/>
                          </a:rPr>
                        </m:ctrlPr>
                      </m:sSupPr>
                      <m:e>
                        <m:sSub>
                          <m:sSubPr>
                            <m:ctrlPr>
                              <a:rPr lang="en-US" i="1">
                                <a:solidFill>
                                  <a:srgbClr val="002060"/>
                                </a:solidFill>
                                <a:latin typeface="Cambria Math"/>
                                <a:cs typeface="Andalus" pitchFamily="18" charset="-78"/>
                              </a:rPr>
                            </m:ctrlPr>
                          </m:sSubPr>
                          <m:e>
                            <m:r>
                              <a:rPr lang="en-US" i="1">
                                <a:solidFill>
                                  <a:srgbClr val="002060"/>
                                </a:solidFill>
                                <a:latin typeface="Cambria Math"/>
                                <a:cs typeface="Andalus" pitchFamily="18" charset="-78"/>
                              </a:rPr>
                              <m:t>𝑃</m:t>
                            </m:r>
                          </m:e>
                          <m:sub>
                            <m:r>
                              <a:rPr lang="en-US" i="1">
                                <a:solidFill>
                                  <a:srgbClr val="002060"/>
                                </a:solidFill>
                                <a:latin typeface="Cambria Math"/>
                                <a:cs typeface="Andalus" pitchFamily="18" charset="-78"/>
                              </a:rPr>
                              <m:t>𝑇</m:t>
                            </m:r>
                          </m:sub>
                        </m:sSub>
                      </m:e>
                      <m:sup>
                        <m:r>
                          <a:rPr lang="en-US" i="1">
                            <a:solidFill>
                              <a:srgbClr val="002060"/>
                            </a:solidFill>
                            <a:latin typeface="Cambria Math"/>
                            <a:cs typeface="Andalus" pitchFamily="18" charset="-78"/>
                          </a:rPr>
                          <m:t>𝑐h</m:t>
                        </m:r>
                      </m:sup>
                    </m:sSup>
                  </m:oMath>
                </a14:m>
                <a:r>
                  <a:rPr lang="en-US" dirty="0">
                    <a:solidFill>
                      <a:srgbClr val="002060"/>
                    </a:solidFill>
                    <a:latin typeface="Andalus" pitchFamily="18" charset="-78"/>
                    <a:cs typeface="Andalus" pitchFamily="18" charset="-78"/>
                  </a:rPr>
                  <a:t>&gt;0.4GeV/c</a:t>
                </a:r>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5334000" y="2199090"/>
                <a:ext cx="1653658" cy="391710"/>
              </a:xfrm>
              <a:prstGeom prst="rect">
                <a:avLst/>
              </a:prstGeom>
              <a:blipFill rotWithShape="1">
                <a:blip r:embed="rId4"/>
                <a:stretch>
                  <a:fillRect r="-2952" b="-2656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p:cNvSpPr/>
              <p:nvPr/>
            </p:nvSpPr>
            <p:spPr>
              <a:xfrm>
                <a:off x="990600" y="2275290"/>
                <a:ext cx="1781898" cy="391710"/>
              </a:xfrm>
              <a:prstGeom prst="rect">
                <a:avLst/>
              </a:prstGeom>
            </p:spPr>
            <p:txBody>
              <a:bodyPr wrap="none">
                <a:spAutoFit/>
              </a:bodyPr>
              <a:lstStyle/>
              <a:p>
                <a14:m>
                  <m:oMath xmlns:m="http://schemas.openxmlformats.org/officeDocument/2006/math">
                    <m:sSup>
                      <m:sSupPr>
                        <m:ctrlPr>
                          <a:rPr lang="en-US" i="1">
                            <a:solidFill>
                              <a:srgbClr val="002060"/>
                            </a:solidFill>
                            <a:latin typeface="Cambria Math"/>
                            <a:cs typeface="Andalus" pitchFamily="18" charset="-78"/>
                          </a:rPr>
                        </m:ctrlPr>
                      </m:sSupPr>
                      <m:e>
                        <m:sSub>
                          <m:sSubPr>
                            <m:ctrlPr>
                              <a:rPr lang="en-US" i="1">
                                <a:solidFill>
                                  <a:srgbClr val="002060"/>
                                </a:solidFill>
                                <a:latin typeface="Cambria Math"/>
                                <a:cs typeface="Andalus" pitchFamily="18" charset="-78"/>
                              </a:rPr>
                            </m:ctrlPr>
                          </m:sSubPr>
                          <m:e>
                            <m:r>
                              <a:rPr lang="en-US" i="1">
                                <a:solidFill>
                                  <a:srgbClr val="002060"/>
                                </a:solidFill>
                                <a:latin typeface="Cambria Math"/>
                                <a:cs typeface="Andalus" pitchFamily="18" charset="-78"/>
                              </a:rPr>
                              <m:t>𝑃</m:t>
                            </m:r>
                          </m:e>
                          <m:sub>
                            <m:r>
                              <a:rPr lang="en-US" i="1">
                                <a:solidFill>
                                  <a:srgbClr val="002060"/>
                                </a:solidFill>
                                <a:latin typeface="Cambria Math"/>
                                <a:cs typeface="Andalus" pitchFamily="18" charset="-78"/>
                              </a:rPr>
                              <m:t>𝑇</m:t>
                            </m:r>
                          </m:sub>
                        </m:sSub>
                      </m:e>
                      <m:sup>
                        <m:r>
                          <a:rPr lang="en-US" i="1">
                            <a:solidFill>
                              <a:srgbClr val="002060"/>
                            </a:solidFill>
                            <a:latin typeface="Cambria Math"/>
                            <a:cs typeface="Andalus" pitchFamily="18" charset="-78"/>
                          </a:rPr>
                          <m:t>𝑐h</m:t>
                        </m:r>
                      </m:sup>
                    </m:sSup>
                  </m:oMath>
                </a14:m>
                <a:r>
                  <a:rPr lang="en-US" dirty="0">
                    <a:solidFill>
                      <a:srgbClr val="002060"/>
                    </a:solidFill>
                    <a:latin typeface="Andalus" pitchFamily="18" charset="-78"/>
                    <a:cs typeface="Andalus" pitchFamily="18" charset="-78"/>
                  </a:rPr>
                  <a:t>&gt;</a:t>
                </a:r>
                <a:r>
                  <a:rPr lang="en-US" dirty="0" smtClean="0">
                    <a:solidFill>
                      <a:srgbClr val="002060"/>
                    </a:solidFill>
                    <a:latin typeface="Andalus" pitchFamily="18" charset="-78"/>
                    <a:cs typeface="Andalus" pitchFamily="18" charset="-78"/>
                  </a:rPr>
                  <a:t>0.25GeV/c</a:t>
                </a:r>
                <a:endParaRPr lang="ru-RU" dirty="0"/>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990600" y="2275290"/>
                <a:ext cx="1781898" cy="391710"/>
              </a:xfrm>
              <a:prstGeom prst="rect">
                <a:avLst/>
              </a:prstGeom>
              <a:blipFill rotWithShape="1">
                <a:blip r:embed="rId5"/>
                <a:stretch>
                  <a:fillRect r="-2740" b="-24615"/>
                </a:stretch>
              </a:blipFill>
            </p:spPr>
            <p:txBody>
              <a:bodyPr/>
              <a:lstStyle/>
              <a:p>
                <a:r>
                  <a:rPr lang="ru-RU">
                    <a:noFill/>
                  </a:rPr>
                  <a:t> </a:t>
                </a:r>
              </a:p>
            </p:txBody>
          </p:sp>
        </mc:Fallback>
      </mc:AlternateContent>
      <p:sp>
        <p:nvSpPr>
          <p:cNvPr id="17" name="TextBox 16"/>
          <p:cNvSpPr txBox="1"/>
          <p:nvPr/>
        </p:nvSpPr>
        <p:spPr>
          <a:xfrm>
            <a:off x="4562475" y="3761813"/>
            <a:ext cx="1914525"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smtClean="0">
                <a:solidFill>
                  <a:srgbClr val="FF0000"/>
                </a:solidFill>
              </a:rPr>
              <a:t>AN 12-240, JHEP(2013)</a:t>
            </a:r>
            <a:endParaRPr lang="ru-RU" sz="1400" b="1" dirty="0">
              <a:solidFill>
                <a:srgbClr val="FF0000"/>
              </a:solidFill>
            </a:endParaRPr>
          </a:p>
        </p:txBody>
      </p:sp>
      <mc:AlternateContent xmlns:mc="http://schemas.openxmlformats.org/markup-compatibility/2006" xmlns:a14="http://schemas.microsoft.com/office/drawing/2010/main">
        <mc:Choice Requires="a14">
          <p:sp>
            <p:nvSpPr>
              <p:cNvPr id="18" name="Прямоугольник 17"/>
              <p:cNvSpPr/>
              <p:nvPr/>
            </p:nvSpPr>
            <p:spPr>
              <a:xfrm>
                <a:off x="883576" y="864013"/>
                <a:ext cx="1422825" cy="279051"/>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200" smtClean="0">
                          <a:latin typeface="Cambria Math"/>
                        </a:rPr>
                        <m:t>CMS</m:t>
                      </m:r>
                      <m:r>
                        <a:rPr lang="en-US" sz="1200" b="0" i="1" smtClean="0">
                          <a:latin typeface="Cambria Math"/>
                        </a:rPr>
                        <m:t>     </m:t>
                      </m:r>
                      <m:rad>
                        <m:radPr>
                          <m:degHide m:val="on"/>
                          <m:ctrlPr>
                            <a:rPr lang="ru-RU" sz="1200" i="1">
                              <a:latin typeface="Cambria Math"/>
                            </a:rPr>
                          </m:ctrlPr>
                        </m:radPr>
                        <m:deg/>
                        <m:e>
                          <m:r>
                            <m:rPr>
                              <m:sty m:val="p"/>
                            </m:rPr>
                            <a:rPr lang="en-US" sz="1200">
                              <a:latin typeface="Cambria Math"/>
                            </a:rPr>
                            <m:t>s</m:t>
                          </m:r>
                        </m:e>
                      </m:rad>
                      <m:r>
                        <a:rPr lang="en-US" sz="1200">
                          <a:latin typeface="Cambria Math"/>
                        </a:rPr>
                        <m:t>=7 </m:t>
                      </m:r>
                      <m:r>
                        <m:rPr>
                          <m:sty m:val="p"/>
                        </m:rPr>
                        <a:rPr lang="en-US" sz="1200">
                          <a:latin typeface="Cambria Math"/>
                        </a:rPr>
                        <m:t>TeV</m:t>
                      </m:r>
                    </m:oMath>
                  </m:oMathPara>
                </a14:m>
                <a:endParaRPr lang="ru-RU" sz="1200"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883576" y="864013"/>
                <a:ext cx="1422825" cy="279051"/>
              </a:xfrm>
              <a:prstGeom prst="rect">
                <a:avLst/>
              </a:prstGeom>
              <a:blipFill rotWithShape="1">
                <a:blip r:embed="rId11"/>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p:cNvSpPr/>
              <p:nvPr/>
            </p:nvSpPr>
            <p:spPr>
              <a:xfrm>
                <a:off x="5638800" y="838200"/>
                <a:ext cx="1422825" cy="279051"/>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200" smtClean="0">
                          <a:latin typeface="Cambria Math"/>
                        </a:rPr>
                        <m:t>CMS</m:t>
                      </m:r>
                      <m:r>
                        <a:rPr lang="en-US" sz="1200" b="0" i="1" smtClean="0">
                          <a:latin typeface="Cambria Math"/>
                        </a:rPr>
                        <m:t>     </m:t>
                      </m:r>
                      <m:rad>
                        <m:radPr>
                          <m:degHide m:val="on"/>
                          <m:ctrlPr>
                            <a:rPr lang="ru-RU" sz="1200" i="1">
                              <a:latin typeface="Cambria Math"/>
                            </a:rPr>
                          </m:ctrlPr>
                        </m:radPr>
                        <m:deg/>
                        <m:e>
                          <m:r>
                            <m:rPr>
                              <m:sty m:val="p"/>
                            </m:rPr>
                            <a:rPr lang="en-US" sz="1200">
                              <a:latin typeface="Cambria Math"/>
                            </a:rPr>
                            <m:t>s</m:t>
                          </m:r>
                        </m:e>
                      </m:rad>
                      <m:r>
                        <a:rPr lang="en-US" sz="1200">
                          <a:latin typeface="Cambria Math"/>
                        </a:rPr>
                        <m:t>=7 </m:t>
                      </m:r>
                      <m:r>
                        <m:rPr>
                          <m:sty m:val="p"/>
                        </m:rPr>
                        <a:rPr lang="en-US" sz="1200">
                          <a:latin typeface="Cambria Math"/>
                        </a:rPr>
                        <m:t>TeV</m:t>
                      </m:r>
                    </m:oMath>
                  </m:oMathPara>
                </a14:m>
                <a:endParaRPr lang="ru-RU" sz="1200" dirty="0"/>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5638800" y="838200"/>
                <a:ext cx="1422825" cy="279051"/>
              </a:xfrm>
              <a:prstGeom prst="rect">
                <a:avLst/>
              </a:prstGeom>
              <a:blipFill rotWithShape="1">
                <a:blip r:embed="rId13"/>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rot="16200000">
                <a:off x="-407515" y="1398115"/>
                <a:ext cx="1120948" cy="305918"/>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sz="1200" i="1" smtClean="0">
                              <a:latin typeface="Cambria Math"/>
                            </a:rPr>
                          </m:ctrlPr>
                        </m:dPr>
                        <m:e>
                          <m:sSup>
                            <m:sSupPr>
                              <m:ctrlPr>
                                <a:rPr lang="ru-RU" sz="1200" i="1">
                                  <a:latin typeface="Cambria Math"/>
                                </a:rPr>
                              </m:ctrlPr>
                            </m:sSupPr>
                            <m:e>
                              <m:sSub>
                                <m:sSubPr>
                                  <m:ctrlPr>
                                    <a:rPr lang="ru-RU" sz="1200" i="1">
                                      <a:latin typeface="Cambria Math"/>
                                    </a:rPr>
                                  </m:ctrlPr>
                                </m:sSubPr>
                                <m:e>
                                  <m:r>
                                    <a:rPr lang="en-US" sz="1200" i="1">
                                      <a:latin typeface="Cambria Math"/>
                                    </a:rPr>
                                    <m:t>𝑃</m:t>
                                  </m:r>
                                </m:e>
                                <m:sub>
                                  <m:r>
                                    <a:rPr lang="en-US" sz="1200" i="1">
                                      <a:latin typeface="Cambria Math"/>
                                    </a:rPr>
                                    <m:t>𝑇</m:t>
                                  </m:r>
                                </m:sub>
                              </m:sSub>
                            </m:e>
                            <m:sup>
                              <m:r>
                                <a:rPr lang="en-US" sz="1200" i="1">
                                  <a:latin typeface="Cambria Math"/>
                                </a:rPr>
                                <m:t>𝑐h</m:t>
                              </m:r>
                            </m:sup>
                          </m:sSup>
                        </m:e>
                      </m:d>
                      <m:r>
                        <a:rPr lang="en-US" sz="1200" b="0" i="1" smtClean="0">
                          <a:latin typeface="Cambria Math"/>
                        </a:rPr>
                        <m:t>, </m:t>
                      </m:r>
                      <m:r>
                        <a:rPr lang="en-US" sz="1200" b="0" i="1" smtClean="0">
                          <a:latin typeface="Cambria Math"/>
                        </a:rPr>
                        <m:t>𝐺𝑒𝑉</m:t>
                      </m:r>
                      <m:r>
                        <a:rPr lang="en-US" sz="1200" b="0" i="1" smtClean="0">
                          <a:latin typeface="Cambria Math"/>
                        </a:rPr>
                        <m:t>/</m:t>
                      </m:r>
                      <m:r>
                        <a:rPr lang="en-US" sz="1200" b="0" i="1" smtClean="0">
                          <a:latin typeface="Cambria Math"/>
                        </a:rPr>
                        <m:t>𝑐</m:t>
                      </m:r>
                    </m:oMath>
                  </m:oMathPara>
                </a14:m>
                <a:endParaRPr lang="ru-RU" sz="1200" dirty="0"/>
              </a:p>
            </p:txBody>
          </p:sp>
        </mc:Choice>
        <mc:Fallback xmlns="">
          <p:sp>
            <p:nvSpPr>
              <p:cNvPr id="3" name="TextBox 2"/>
              <p:cNvSpPr txBox="1">
                <a:spLocks noRot="1" noChangeAspect="1" noMove="1" noResize="1" noEditPoints="1" noAdjustHandles="1" noChangeArrowheads="1" noChangeShapeType="1" noTextEdit="1"/>
              </p:cNvSpPr>
              <p:nvPr/>
            </p:nvSpPr>
            <p:spPr>
              <a:xfrm rot="16200000">
                <a:off x="-407515" y="1398115"/>
                <a:ext cx="1120948" cy="305918"/>
              </a:xfrm>
              <a:prstGeom prst="rect">
                <a:avLst/>
              </a:prstGeom>
              <a:blipFill rotWithShape="1">
                <a:blip r:embed="rId14"/>
                <a:stretch>
                  <a:fillRect r="-2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rot="16200000">
                <a:off x="4164485" y="1398115"/>
                <a:ext cx="1120948" cy="305918"/>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sz="1200" i="1" smtClean="0">
                              <a:latin typeface="Cambria Math"/>
                            </a:rPr>
                          </m:ctrlPr>
                        </m:dPr>
                        <m:e>
                          <m:sSup>
                            <m:sSupPr>
                              <m:ctrlPr>
                                <a:rPr lang="ru-RU" sz="1200" i="1">
                                  <a:latin typeface="Cambria Math"/>
                                </a:rPr>
                              </m:ctrlPr>
                            </m:sSupPr>
                            <m:e>
                              <m:sSub>
                                <m:sSubPr>
                                  <m:ctrlPr>
                                    <a:rPr lang="ru-RU" sz="1200" i="1">
                                      <a:latin typeface="Cambria Math"/>
                                    </a:rPr>
                                  </m:ctrlPr>
                                </m:sSubPr>
                                <m:e>
                                  <m:r>
                                    <a:rPr lang="en-US" sz="1200" i="1">
                                      <a:latin typeface="Cambria Math"/>
                                    </a:rPr>
                                    <m:t>𝑃</m:t>
                                  </m:r>
                                </m:e>
                                <m:sub>
                                  <m:r>
                                    <a:rPr lang="en-US" sz="1200" i="1">
                                      <a:latin typeface="Cambria Math"/>
                                    </a:rPr>
                                    <m:t>𝑇</m:t>
                                  </m:r>
                                </m:sub>
                              </m:sSub>
                            </m:e>
                            <m:sup>
                              <m:r>
                                <a:rPr lang="en-US" sz="1200" i="1">
                                  <a:latin typeface="Cambria Math"/>
                                </a:rPr>
                                <m:t>𝑐h</m:t>
                              </m:r>
                            </m:sup>
                          </m:sSup>
                        </m:e>
                      </m:d>
                      <m:r>
                        <a:rPr lang="en-US" sz="1200" b="0" i="1" smtClean="0">
                          <a:latin typeface="Cambria Math"/>
                        </a:rPr>
                        <m:t>, </m:t>
                      </m:r>
                      <m:r>
                        <a:rPr lang="en-US" sz="1200" b="0" i="1" smtClean="0">
                          <a:latin typeface="Cambria Math"/>
                        </a:rPr>
                        <m:t>𝐺𝑒𝑉</m:t>
                      </m:r>
                      <m:r>
                        <a:rPr lang="en-US" sz="1200" b="0" i="1" smtClean="0">
                          <a:latin typeface="Cambria Math"/>
                        </a:rPr>
                        <m:t>/</m:t>
                      </m:r>
                      <m:r>
                        <a:rPr lang="en-US" sz="1200" b="0" i="1" smtClean="0">
                          <a:latin typeface="Cambria Math"/>
                        </a:rPr>
                        <m:t>𝑐</m:t>
                      </m:r>
                    </m:oMath>
                  </m:oMathPara>
                </a14:m>
                <a:endParaRPr lang="ru-RU" sz="1200" dirty="0"/>
              </a:p>
            </p:txBody>
          </p:sp>
        </mc:Choice>
        <mc:Fallback xmlns="">
          <p:sp>
            <p:nvSpPr>
              <p:cNvPr id="19" name="TextBox 18"/>
              <p:cNvSpPr txBox="1">
                <a:spLocks noRot="1" noChangeAspect="1" noMove="1" noResize="1" noEditPoints="1" noAdjustHandles="1" noChangeArrowheads="1" noChangeShapeType="1" noTextEdit="1"/>
              </p:cNvSpPr>
              <p:nvPr/>
            </p:nvSpPr>
            <p:spPr>
              <a:xfrm rot="16200000">
                <a:off x="4164485" y="1398115"/>
                <a:ext cx="1120948" cy="305918"/>
              </a:xfrm>
              <a:prstGeom prst="rect">
                <a:avLst/>
              </a:prstGeom>
              <a:blipFill rotWithShape="1">
                <a:blip r:embed="rId14"/>
                <a:stretch>
                  <a:fillRect r="-2000"/>
                </a:stretch>
              </a:blipFill>
            </p:spPr>
            <p:txBody>
              <a:bodyPr/>
              <a:lstStyle/>
              <a:p>
                <a:r>
                  <a:rPr lang="ru-RU">
                    <a:noFill/>
                  </a:rPr>
                  <a:t> </a:t>
                </a:r>
              </a:p>
            </p:txBody>
          </p:sp>
        </mc:Fallback>
      </mc:AlternateContent>
      <p:pic>
        <p:nvPicPr>
          <p:cNvPr id="409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7600" y="3163107"/>
            <a:ext cx="1518059" cy="168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Прямоугольник 1"/>
              <p:cNvSpPr/>
              <p:nvPr/>
            </p:nvSpPr>
            <p:spPr>
              <a:xfrm>
                <a:off x="2133600" y="3115482"/>
                <a:ext cx="5334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solidFill>
                      <a:srgbClr val="002060"/>
                    </a:solidFill>
                    <a:latin typeface="Andalus" pitchFamily="18" charset="-78"/>
                    <a:cs typeface="Andalus" pitchFamily="18" charset="-78"/>
                  </a:rPr>
                  <a:t>Mean transverse momentum of </a:t>
                </a:r>
                <a:r>
                  <a:rPr lang="en-US" b="1" dirty="0" smtClean="0">
                    <a:solidFill>
                      <a:srgbClr val="FF0000"/>
                    </a:solidFill>
                    <a:latin typeface="Andalus" pitchFamily="18" charset="-78"/>
                    <a:cs typeface="Andalus" pitchFamily="18" charset="-78"/>
                  </a:rPr>
                  <a:t>charged tracks in jet</a:t>
                </a:r>
                <a:r>
                  <a:rPr lang="en-US" dirty="0" smtClean="0">
                    <a:solidFill>
                      <a:srgbClr val="002060"/>
                    </a:solidFill>
                    <a:latin typeface="Andalus" pitchFamily="18" charset="-78"/>
                    <a:cs typeface="Andalus" pitchFamily="18" charset="-78"/>
                  </a:rPr>
                  <a:t> </a:t>
                </a:r>
              </a:p>
              <a:p>
                <a:pPr algn="ctr"/>
                <a:r>
                  <a:rPr lang="en-US" dirty="0" smtClean="0">
                    <a:solidFill>
                      <a:srgbClr val="002060"/>
                    </a:solidFill>
                    <a:latin typeface="Andalus" pitchFamily="18" charset="-78"/>
                    <a:cs typeface="Andalus" pitchFamily="18" charset="-78"/>
                  </a:rPr>
                  <a:t>with </a:t>
                </a:r>
                <a14:m>
                  <m:oMath xmlns:m="http://schemas.openxmlformats.org/officeDocument/2006/math">
                    <m:d>
                      <m:dPr>
                        <m:begChr m:val="|"/>
                        <m:endChr m:val="|"/>
                        <m:ctrlPr>
                          <a:rPr lang="en-US" i="1" smtClean="0">
                            <a:solidFill>
                              <a:srgbClr val="002060"/>
                            </a:solidFill>
                            <a:latin typeface="Cambria Math"/>
                            <a:cs typeface="Andalus" pitchFamily="18" charset="-78"/>
                          </a:rPr>
                        </m:ctrlPr>
                      </m:dPr>
                      <m:e>
                        <m:r>
                          <a:rPr lang="en-US" i="1" smtClean="0">
                            <a:solidFill>
                              <a:srgbClr val="002060"/>
                            </a:solidFill>
                            <a:latin typeface="Cambria Math"/>
                            <a:ea typeface="Cambria Math"/>
                            <a:cs typeface="Andalus" pitchFamily="18" charset="-78"/>
                          </a:rPr>
                          <m:t>𝜂</m:t>
                        </m:r>
                      </m:e>
                    </m:d>
                  </m:oMath>
                </a14:m>
                <a:r>
                  <a:rPr lang="en-US" dirty="0" smtClean="0">
                    <a:solidFill>
                      <a:srgbClr val="002060"/>
                    </a:solidFill>
                    <a:latin typeface="Andalus" pitchFamily="18" charset="-78"/>
                    <a:cs typeface="Andalus" pitchFamily="18" charset="-78"/>
                  </a:rPr>
                  <a:t>&lt;</a:t>
                </a:r>
                <a:r>
                  <a:rPr lang="en-US" dirty="0">
                    <a:solidFill>
                      <a:srgbClr val="002060"/>
                    </a:solidFill>
                    <a:latin typeface="Andalus" pitchFamily="18" charset="-78"/>
                    <a:cs typeface="Andalus" pitchFamily="18" charset="-78"/>
                  </a:rPr>
                  <a:t>2.4 </a:t>
                </a:r>
                <a:r>
                  <a:rPr lang="en-US" dirty="0" err="1" smtClean="0">
                    <a:solidFill>
                      <a:srgbClr val="002060"/>
                    </a:solidFill>
                    <a:latin typeface="Andalus" pitchFamily="18" charset="-78"/>
                    <a:cs typeface="Andalus" pitchFamily="18" charset="-78"/>
                  </a:rPr>
                  <a:t>vs</a:t>
                </a:r>
                <a:r>
                  <a:rPr lang="en-US" dirty="0" smtClean="0">
                    <a:solidFill>
                      <a:srgbClr val="002060"/>
                    </a:solidFill>
                    <a:latin typeface="Andalus" pitchFamily="18" charset="-78"/>
                    <a:cs typeface="Andalus" pitchFamily="18" charset="-78"/>
                  </a:rPr>
                  <a:t> multiplicity </a:t>
                </a:r>
                <a14:m>
                  <m:oMath xmlns:m="http://schemas.openxmlformats.org/officeDocument/2006/math">
                    <m:r>
                      <a:rPr lang="en-US" b="0" i="1" smtClean="0">
                        <a:solidFill>
                          <a:srgbClr val="002060"/>
                        </a:solidFill>
                        <a:latin typeface="Cambria Math"/>
                        <a:cs typeface="Andalus" pitchFamily="18" charset="-78"/>
                      </a:rPr>
                      <m:t>𝑁</m:t>
                    </m:r>
                  </m:oMath>
                </a14:m>
                <a:r>
                  <a:rPr lang="en-US" dirty="0" smtClean="0">
                    <a:solidFill>
                      <a:srgbClr val="002060"/>
                    </a:solidFill>
                    <a:latin typeface="Andalus" pitchFamily="18" charset="-78"/>
                    <a:cs typeface="Andalus" pitchFamily="18" charset="-78"/>
                  </a:rPr>
                  <a:t> in event.</a:t>
                </a:r>
                <a:endParaRPr lang="ru-RU" dirty="0">
                  <a:solidFill>
                    <a:srgbClr val="002060"/>
                  </a:solidFill>
                  <a:latin typeface="Andalus" pitchFamily="18" charset="-78"/>
                  <a:cs typeface="Andalus" pitchFamily="18" charset="-78"/>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133600" y="3115482"/>
                <a:ext cx="5334000" cy="646331"/>
              </a:xfrm>
              <a:prstGeom prst="rect">
                <a:avLst/>
              </a:prstGeom>
              <a:blipFill rotWithShape="1">
                <a:blip r:embed="rId1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822746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Заголовок 2"/>
              <p:cNvSpPr>
                <a:spLocks noGrp="1"/>
              </p:cNvSpPr>
              <p:nvPr>
                <p:ph type="title" idx="4294967295"/>
              </p:nvPr>
            </p:nvSpPr>
            <p:spPr>
              <a:xfrm>
                <a:off x="838200" y="152400"/>
                <a:ext cx="7239000" cy="533400"/>
              </a:xfrm>
              <a:prstGeom prst="rect">
                <a:avLst/>
              </a:prstGeom>
            </p:spPr>
            <p:txBody>
              <a:bodyPr/>
              <a:lstStyle/>
              <a:p>
                <a:r>
                  <a:rPr lang="en-US" sz="2400" dirty="0">
                    <a:ln>
                      <a:solidFill>
                        <a:schemeClr val="tx1"/>
                      </a:solidFill>
                    </a:ln>
                    <a:solidFill>
                      <a:srgbClr val="0070C0"/>
                    </a:solidFill>
                    <a:ea typeface="ＭＳ Ｐゴシック" pitchFamily="34" charset="-128"/>
                  </a:rPr>
                  <a:t>Three type of </a:t>
                </a:r>
                <a:r>
                  <a:rPr lang="en-US" sz="2400" dirty="0" smtClean="0">
                    <a:ln>
                      <a:solidFill>
                        <a:schemeClr val="tx1"/>
                      </a:solidFill>
                    </a:ln>
                    <a:solidFill>
                      <a:srgbClr val="0070C0"/>
                    </a:solidFill>
                    <a:ea typeface="ＭＳ Ｐゴシック" pitchFamily="34" charset="-128"/>
                  </a:rPr>
                  <a:t>jets</a:t>
                </a:r>
                <a:r>
                  <a:rPr lang="en-US" sz="2400" dirty="0">
                    <a:ln>
                      <a:solidFill>
                        <a:schemeClr val="tx1"/>
                      </a:solidFill>
                    </a:ln>
                    <a:solidFill>
                      <a:srgbClr val="0070C0"/>
                    </a:solidFill>
                    <a:ea typeface="ＭＳ Ｐゴシック" pitchFamily="34" charset="-128"/>
                    <a:cs typeface="+mn-cs"/>
                  </a:rPr>
                  <a:t> </a:t>
                </a:r>
                <a:r>
                  <a:rPr lang="en-US" sz="2400" dirty="0" smtClean="0">
                    <a:ln>
                      <a:solidFill>
                        <a:schemeClr val="tx1"/>
                      </a:solidFill>
                    </a:ln>
                    <a:solidFill>
                      <a:srgbClr val="0070C0"/>
                    </a:solidFill>
                    <a:ea typeface="ＭＳ Ｐゴシック" pitchFamily="34" charset="-128"/>
                    <a:cs typeface="+mn-cs"/>
                  </a:rPr>
                  <a:t>in Semi-</a:t>
                </a:r>
                <a:r>
                  <a:rPr lang="en-US" sz="2400" dirty="0" err="1" smtClean="0">
                    <a:ln>
                      <a:solidFill>
                        <a:schemeClr val="tx1"/>
                      </a:solidFill>
                    </a:ln>
                    <a:solidFill>
                      <a:srgbClr val="0070C0"/>
                    </a:solidFill>
                    <a:ea typeface="ＭＳ Ｐゴシック" pitchFamily="34" charset="-128"/>
                    <a:cs typeface="+mn-cs"/>
                  </a:rPr>
                  <a:t>leptonic</a:t>
                </a:r>
                <a:r>
                  <a:rPr lang="en-US" sz="2400" dirty="0" smtClean="0">
                    <a:ln>
                      <a:solidFill>
                        <a:schemeClr val="tx1"/>
                      </a:solidFill>
                    </a:ln>
                    <a:solidFill>
                      <a:srgbClr val="0070C0"/>
                    </a:solidFill>
                    <a:ea typeface="ＭＳ Ｐゴシック" pitchFamily="34" charset="-128"/>
                    <a:cs typeface="+mn-cs"/>
                  </a:rPr>
                  <a:t> </a:t>
                </a:r>
                <a14:m>
                  <m:oMath xmlns:m="http://schemas.openxmlformats.org/officeDocument/2006/math">
                    <m:r>
                      <a:rPr lang="en-US" sz="2400">
                        <a:ln>
                          <a:solidFill>
                            <a:schemeClr val="tx1"/>
                          </a:solidFill>
                        </a:ln>
                        <a:solidFill>
                          <a:srgbClr val="0070C0"/>
                        </a:solidFill>
                        <a:latin typeface="Cambria Math"/>
                        <a:ea typeface="ＭＳ Ｐゴシック" pitchFamily="34" charset="-128"/>
                        <a:cs typeface="+mn-cs"/>
                      </a:rPr>
                      <m:t>𝑡</m:t>
                    </m:r>
                    <m:acc>
                      <m:accPr>
                        <m:chr m:val="̅"/>
                        <m:ctrlPr>
                          <a:rPr lang="en-US" sz="2400" i="1">
                            <a:ln>
                              <a:solidFill>
                                <a:schemeClr val="tx1"/>
                              </a:solidFill>
                            </a:ln>
                            <a:solidFill>
                              <a:srgbClr val="0070C0"/>
                            </a:solidFill>
                            <a:latin typeface="Cambria Math"/>
                            <a:ea typeface="ＭＳ Ｐゴシック" pitchFamily="34" charset="-128"/>
                            <a:cs typeface="+mn-cs"/>
                          </a:rPr>
                        </m:ctrlPr>
                      </m:accPr>
                      <m:e>
                        <m:r>
                          <a:rPr lang="en-US" sz="2400">
                            <a:ln>
                              <a:solidFill>
                                <a:schemeClr val="tx1"/>
                              </a:solidFill>
                            </a:ln>
                            <a:solidFill>
                              <a:srgbClr val="0070C0"/>
                            </a:solidFill>
                            <a:latin typeface="Cambria Math"/>
                            <a:ea typeface="ＭＳ Ｐゴシック" pitchFamily="34" charset="-128"/>
                            <a:cs typeface="+mn-cs"/>
                          </a:rPr>
                          <m:t>𝑡</m:t>
                        </m:r>
                      </m:e>
                    </m:acc>
                    <m:r>
                      <a:rPr lang="en-US" sz="2400">
                        <a:ln>
                          <a:solidFill>
                            <a:schemeClr val="tx1"/>
                          </a:solidFill>
                        </a:ln>
                        <a:solidFill>
                          <a:srgbClr val="0070C0"/>
                        </a:solidFill>
                        <a:latin typeface="Cambria Math"/>
                        <a:ea typeface="ＭＳ Ｐゴシック" pitchFamily="34" charset="-128"/>
                        <a:cs typeface="+mn-cs"/>
                      </a:rPr>
                      <m:t>−</m:t>
                    </m:r>
                  </m:oMath>
                </a14:m>
                <a:r>
                  <a:rPr lang="en-US" sz="2400" dirty="0">
                    <a:ln>
                      <a:solidFill>
                        <a:schemeClr val="tx1"/>
                      </a:solidFill>
                    </a:ln>
                    <a:solidFill>
                      <a:srgbClr val="0070C0"/>
                    </a:solidFill>
                    <a:ea typeface="ＭＳ Ｐゴシック" pitchFamily="34" charset="-128"/>
                    <a:cs typeface="+mn-cs"/>
                  </a:rPr>
                  <a:t> </a:t>
                </a:r>
                <a:r>
                  <a:rPr lang="en-US" sz="2400" dirty="0" smtClean="0">
                    <a:ln>
                      <a:solidFill>
                        <a:schemeClr val="tx1"/>
                      </a:solidFill>
                    </a:ln>
                    <a:solidFill>
                      <a:srgbClr val="0070C0"/>
                    </a:solidFill>
                    <a:ea typeface="ＭＳ Ｐゴシック" pitchFamily="34" charset="-128"/>
                    <a:cs typeface="+mn-cs"/>
                  </a:rPr>
                  <a:t>channel</a:t>
                </a:r>
                <a:endParaRPr lang="ru-RU" sz="2400" dirty="0">
                  <a:ln>
                    <a:solidFill>
                      <a:schemeClr val="tx1"/>
                    </a:solidFill>
                  </a:ln>
                  <a:solidFill>
                    <a:srgbClr val="0070C0"/>
                  </a:solidFill>
                  <a:ea typeface="ＭＳ Ｐゴシック" pitchFamily="34" charset="-128"/>
                  <a:cs typeface="+mn-cs"/>
                </a:endParaRPr>
              </a:p>
            </p:txBody>
          </p:sp>
        </mc:Choice>
        <mc:Fallback xmlns="">
          <p:sp>
            <p:nvSpPr>
              <p:cNvPr id="3" name="Заголовок 2"/>
              <p:cNvSpPr>
                <a:spLocks noGrp="1" noRot="1" noChangeAspect="1" noMove="1" noResize="1" noEditPoints="1" noAdjustHandles="1" noChangeArrowheads="1" noChangeShapeType="1" noTextEdit="1"/>
              </p:cNvSpPr>
              <p:nvPr>
                <p:ph type="title" idx="4294967295"/>
              </p:nvPr>
            </p:nvSpPr>
            <p:spPr>
              <a:xfrm>
                <a:off x="838200" y="152400"/>
                <a:ext cx="7239000" cy="533400"/>
              </a:xfrm>
              <a:prstGeom prst="rect">
                <a:avLst/>
              </a:prstGeom>
              <a:blipFill rotWithShape="1">
                <a:blip r:embed="rId2"/>
                <a:stretch>
                  <a:fillRect t="-7955" b="-12500"/>
                </a:stretch>
              </a:blipFill>
            </p:spPr>
            <p:txBody>
              <a:bodyPr/>
              <a:lstStyle/>
              <a:p>
                <a:r>
                  <a:rPr lang="ru-RU">
                    <a:noFill/>
                  </a:rPr>
                  <a:t> </a:t>
                </a:r>
              </a:p>
            </p:txBody>
          </p:sp>
        </mc:Fallback>
      </mc:AlternateContent>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6" y="914401"/>
            <a:ext cx="3000374" cy="234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124200" y="914401"/>
            <a:ext cx="50292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itchFamily="2" charset="2"/>
              <a:buChar char="Ø"/>
            </a:pPr>
            <a:r>
              <a:rPr lang="en-US" dirty="0">
                <a:solidFill>
                  <a:srgbClr val="002060"/>
                </a:solidFill>
                <a:latin typeface="Andalus" pitchFamily="18" charset="-78"/>
                <a:cs typeface="Andalus" pitchFamily="18" charset="-78"/>
              </a:rPr>
              <a:t>Two identified b-jets</a:t>
            </a:r>
          </a:p>
          <a:p>
            <a:pPr marL="342900" indent="-342900">
              <a:buFont typeface="Wingdings" pitchFamily="2" charset="2"/>
              <a:buChar char="Ø"/>
            </a:pPr>
            <a:r>
              <a:rPr lang="en-US" dirty="0">
                <a:solidFill>
                  <a:srgbClr val="002060"/>
                </a:solidFill>
                <a:latin typeface="Andalus" pitchFamily="18" charset="-78"/>
                <a:cs typeface="Andalus" pitchFamily="18" charset="-78"/>
              </a:rPr>
              <a:t>Two light quark jets identified as product of W</a:t>
            </a:r>
          </a:p>
          <a:p>
            <a:pPr marL="342900" indent="-342900">
              <a:buFont typeface="Wingdings" pitchFamily="2" charset="2"/>
              <a:buChar char="Ø"/>
            </a:pPr>
            <a:r>
              <a:rPr lang="en-US" dirty="0">
                <a:solidFill>
                  <a:srgbClr val="002060"/>
                </a:solidFill>
                <a:latin typeface="Andalus" pitchFamily="18" charset="-78"/>
                <a:cs typeface="Andalus" pitchFamily="18" charset="-78"/>
              </a:rPr>
              <a:t>N gluon </a:t>
            </a:r>
            <a:r>
              <a:rPr lang="en-US" dirty="0" smtClean="0">
                <a:solidFill>
                  <a:srgbClr val="002060"/>
                </a:solidFill>
                <a:latin typeface="Andalus" pitchFamily="18" charset="-78"/>
                <a:cs typeface="Andalus" pitchFamily="18" charset="-78"/>
              </a:rPr>
              <a:t>jets</a:t>
            </a:r>
            <a:endParaRPr lang="ru-RU" dirty="0">
              <a:solidFill>
                <a:srgbClr val="002060"/>
              </a:solidFill>
              <a:latin typeface="Andalus" pitchFamily="18" charset="-78"/>
              <a:cs typeface="Andalus" pitchFamily="18" charset="-78"/>
            </a:endParaRPr>
          </a:p>
        </p:txBody>
      </p:sp>
      <mc:AlternateContent xmlns:mc="http://schemas.openxmlformats.org/markup-compatibility/2006" xmlns:a14="http://schemas.microsoft.com/office/drawing/2010/main">
        <mc:Choice Requires="a14">
          <p:sp>
            <p:nvSpPr>
              <p:cNvPr id="17" name="TextBox 16"/>
              <p:cNvSpPr txBox="1"/>
              <p:nvPr/>
            </p:nvSpPr>
            <p:spPr>
              <a:xfrm>
                <a:off x="457200" y="3422516"/>
                <a:ext cx="8153400" cy="15304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solidFill>
                      <a:srgbClr val="002060"/>
                    </a:solidFill>
                    <a:latin typeface="Andalus" pitchFamily="18" charset="-78"/>
                    <a:cs typeface="Andalus" pitchFamily="18" charset="-78"/>
                  </a:rPr>
                  <a:t>In the task of Multiplicity in </a:t>
                </a:r>
                <a:r>
                  <a:rPr lang="en-US" dirty="0" smtClean="0">
                    <a:solidFill>
                      <a:srgbClr val="002060"/>
                    </a:solidFill>
                    <a:latin typeface="Andalus" pitchFamily="18" charset="-78"/>
                    <a:cs typeface="Andalus" pitchFamily="18" charset="-78"/>
                  </a:rPr>
                  <a:t>Jets (</a:t>
                </a:r>
                <a:r>
                  <a:rPr lang="en-US" b="1" dirty="0" smtClean="0">
                    <a:solidFill>
                      <a:srgbClr val="FF0000"/>
                    </a:solidFill>
                    <a:latin typeface="Andalus" pitchFamily="18" charset="-78"/>
                    <a:cs typeface="Andalus" pitchFamily="18" charset="-78"/>
                  </a:rPr>
                  <a:t>JM</a:t>
                </a:r>
                <a:r>
                  <a:rPr lang="en-US" dirty="0" smtClean="0">
                    <a:solidFill>
                      <a:srgbClr val="002060"/>
                    </a:solidFill>
                    <a:latin typeface="Andalus" pitchFamily="18" charset="-78"/>
                    <a:cs typeface="Andalus" pitchFamily="18" charset="-78"/>
                  </a:rPr>
                  <a:t>) s</a:t>
                </a:r>
                <a:r>
                  <a:rPr lang="en-US" dirty="0">
                    <a:solidFill>
                      <a:srgbClr val="002060"/>
                    </a:solidFill>
                    <a:latin typeface="Andalus" pitchFamily="18" charset="-78"/>
                    <a:cs typeface="Andalus" pitchFamily="18" charset="-78"/>
                  </a:rPr>
                  <a:t>emi-</a:t>
                </a:r>
                <a:r>
                  <a:rPr lang="en-US" dirty="0" err="1">
                    <a:solidFill>
                      <a:srgbClr val="002060"/>
                    </a:solidFill>
                    <a:latin typeface="Andalus" pitchFamily="18" charset="-78"/>
                    <a:cs typeface="Andalus" pitchFamily="18" charset="-78"/>
                  </a:rPr>
                  <a:t>leptonic</a:t>
                </a:r>
                <a:r>
                  <a:rPr lang="en-US" dirty="0">
                    <a:solidFill>
                      <a:srgbClr val="002060"/>
                    </a:solidFill>
                    <a:latin typeface="Andalus" pitchFamily="18" charset="-78"/>
                    <a:cs typeface="Andalus" pitchFamily="18" charset="-78"/>
                  </a:rPr>
                  <a:t> </a:t>
                </a:r>
                <a14:m>
                  <m:oMath xmlns:m="http://schemas.openxmlformats.org/officeDocument/2006/math">
                    <m:r>
                      <a:rPr lang="en-US">
                        <a:solidFill>
                          <a:srgbClr val="002060"/>
                        </a:solidFill>
                        <a:latin typeface="Cambria Math"/>
                        <a:cs typeface="Andalus" pitchFamily="18" charset="-78"/>
                      </a:rPr>
                      <m:t> </m:t>
                    </m:r>
                    <m:r>
                      <a:rPr lang="en-US">
                        <a:solidFill>
                          <a:srgbClr val="002060"/>
                        </a:solidFill>
                        <a:latin typeface="Cambria Math"/>
                        <a:cs typeface="Andalus" pitchFamily="18" charset="-78"/>
                      </a:rPr>
                      <m:t>𝑡</m:t>
                    </m:r>
                    <m:acc>
                      <m:accPr>
                        <m:chr m:val="̅"/>
                        <m:ctrlPr>
                          <a:rPr lang="en-US" i="1">
                            <a:solidFill>
                              <a:srgbClr val="002060"/>
                            </a:solidFill>
                            <a:latin typeface="Cambria Math"/>
                            <a:cs typeface="Andalus" pitchFamily="18" charset="-78"/>
                          </a:rPr>
                        </m:ctrlPr>
                      </m:accPr>
                      <m:e>
                        <m:r>
                          <a:rPr lang="en-US">
                            <a:solidFill>
                              <a:srgbClr val="002060"/>
                            </a:solidFill>
                            <a:latin typeface="Cambria Math"/>
                            <a:cs typeface="Andalus" pitchFamily="18" charset="-78"/>
                          </a:rPr>
                          <m:t>𝑡</m:t>
                        </m:r>
                      </m:e>
                    </m:acc>
                    <m:r>
                      <a:rPr lang="en-US">
                        <a:solidFill>
                          <a:srgbClr val="002060"/>
                        </a:solidFill>
                        <a:latin typeface="Cambria Math"/>
                        <a:cs typeface="Andalus" pitchFamily="18" charset="-78"/>
                      </a:rPr>
                      <m:t>−</m:t>
                    </m:r>
                  </m:oMath>
                </a14:m>
                <a:r>
                  <a:rPr lang="en-US" dirty="0">
                    <a:solidFill>
                      <a:srgbClr val="002060"/>
                    </a:solidFill>
                    <a:latin typeface="Andalus" pitchFamily="18" charset="-78"/>
                    <a:cs typeface="Andalus" pitchFamily="18" charset="-78"/>
                  </a:rPr>
                  <a:t> channel</a:t>
                </a:r>
                <a:r>
                  <a:rPr lang="en-US" dirty="0" smtClean="0">
                    <a:solidFill>
                      <a:srgbClr val="002060"/>
                    </a:solidFill>
                    <a:latin typeface="Andalus" pitchFamily="18" charset="-78"/>
                    <a:cs typeface="Andalus" pitchFamily="18" charset="-78"/>
                  </a:rPr>
                  <a:t>  </a:t>
                </a:r>
                <a:r>
                  <a:rPr lang="en-US" dirty="0">
                    <a:solidFill>
                      <a:srgbClr val="002060"/>
                    </a:solidFill>
                    <a:latin typeface="Andalus" pitchFamily="18" charset="-78"/>
                    <a:cs typeface="Andalus" pitchFamily="18" charset="-78"/>
                  </a:rPr>
                  <a:t>is useful due </a:t>
                </a:r>
                <a:r>
                  <a:rPr lang="en-US" dirty="0" smtClean="0">
                    <a:solidFill>
                      <a:srgbClr val="002060"/>
                    </a:solidFill>
                    <a:latin typeface="Andalus" pitchFamily="18" charset="-78"/>
                    <a:cs typeface="Andalus" pitchFamily="18" charset="-78"/>
                  </a:rPr>
                  <a:t>to</a:t>
                </a:r>
              </a:p>
              <a:p>
                <a:pPr algn="ctr"/>
                <a:endParaRPr lang="en-US" dirty="0">
                  <a:solidFill>
                    <a:srgbClr val="002060"/>
                  </a:solidFill>
                  <a:latin typeface="Andalus" pitchFamily="18" charset="-78"/>
                  <a:cs typeface="Andalus" pitchFamily="18" charset="-78"/>
                </a:endParaRPr>
              </a:p>
              <a:p>
                <a:pPr marL="447675" indent="-285750">
                  <a:buFont typeface="Wingdings" pitchFamily="2" charset="2"/>
                  <a:buChar char="ü"/>
                </a:pPr>
                <a:r>
                  <a:rPr lang="en-US" dirty="0" smtClean="0">
                    <a:solidFill>
                      <a:srgbClr val="002060"/>
                    </a:solidFill>
                    <a:latin typeface="Andalus" pitchFamily="18" charset="-78"/>
                    <a:cs typeface="Andalus" pitchFamily="18" charset="-78"/>
                  </a:rPr>
                  <a:t>Background is about 18%;</a:t>
                </a:r>
                <a:endParaRPr lang="en-US" dirty="0">
                  <a:solidFill>
                    <a:srgbClr val="002060"/>
                  </a:solidFill>
                  <a:latin typeface="Andalus" pitchFamily="18" charset="-78"/>
                  <a:cs typeface="Andalus" pitchFamily="18" charset="-78"/>
                </a:endParaRPr>
              </a:p>
              <a:p>
                <a:pPr marL="447675" indent="-285750">
                  <a:buFont typeface="Wingdings" pitchFamily="2" charset="2"/>
                  <a:buChar char="ü"/>
                </a:pPr>
                <a:r>
                  <a:rPr lang="en-US" dirty="0" smtClean="0">
                    <a:solidFill>
                      <a:srgbClr val="002060"/>
                    </a:solidFill>
                    <a:latin typeface="Andalus" pitchFamily="18" charset="-78"/>
                    <a:cs typeface="Andalus" pitchFamily="18" charset="-78"/>
                  </a:rPr>
                  <a:t>Equivalence</a:t>
                </a:r>
                <a:r>
                  <a:rPr lang="en-US" dirty="0" smtClean="0"/>
                  <a:t> </a:t>
                </a:r>
                <a:r>
                  <a:rPr lang="en-US" dirty="0">
                    <a:solidFill>
                      <a:srgbClr val="002060"/>
                    </a:solidFill>
                    <a:latin typeface="Andalus" pitchFamily="18" charset="-78"/>
                    <a:cs typeface="Andalus" pitchFamily="18" charset="-78"/>
                  </a:rPr>
                  <a:t>to</a:t>
                </a:r>
                <a:r>
                  <a:rPr lang="en-US" dirty="0" smtClean="0"/>
                  <a:t> </a:t>
                </a:r>
                <a:r>
                  <a:rPr lang="en-US" dirty="0">
                    <a:solidFill>
                      <a:srgbClr val="002060"/>
                    </a:solidFill>
                    <a:latin typeface="Andalus" pitchFamily="18" charset="-78"/>
                    <a:cs typeface="Andalus" pitchFamily="18" charset="-78"/>
                  </a:rPr>
                  <a:t>the</a:t>
                </a:r>
                <a:r>
                  <a:rPr lang="en-US" dirty="0" smtClean="0"/>
                  <a:t> </a:t>
                </a:r>
                <a:r>
                  <a:rPr lang="en-US" dirty="0">
                    <a:solidFill>
                      <a:srgbClr val="002060"/>
                    </a:solidFill>
                    <a:latin typeface="Andalus" pitchFamily="18" charset="-78"/>
                    <a:cs typeface="Andalus" pitchFamily="18" charset="-78"/>
                  </a:rPr>
                  <a:t>2-jets</a:t>
                </a:r>
                <a:r>
                  <a:rPr lang="en-US" dirty="0" smtClean="0"/>
                  <a:t> </a:t>
                </a:r>
                <a14:m>
                  <m:oMath xmlns:m="http://schemas.openxmlformats.org/officeDocument/2006/math">
                    <m:sSup>
                      <m:sSupPr>
                        <m:ctrlPr>
                          <a:rPr lang="en-US" sz="1400" i="1">
                            <a:solidFill>
                              <a:srgbClr val="002060"/>
                            </a:solidFill>
                            <a:latin typeface="Cambria Math"/>
                          </a:rPr>
                        </m:ctrlPr>
                      </m:sSupPr>
                      <m:e>
                        <m:r>
                          <a:rPr lang="en-US" sz="1400" i="1">
                            <a:solidFill>
                              <a:srgbClr val="002060"/>
                            </a:solidFill>
                            <a:latin typeface="Cambria Math"/>
                          </a:rPr>
                          <m:t>𝑒</m:t>
                        </m:r>
                      </m:e>
                      <m:sup>
                        <m:r>
                          <a:rPr lang="ru-RU" sz="1400" i="1">
                            <a:solidFill>
                              <a:srgbClr val="002060"/>
                            </a:solidFill>
                            <a:latin typeface="Cambria Math"/>
                          </a:rPr>
                          <m:t>+</m:t>
                        </m:r>
                      </m:sup>
                    </m:sSup>
                    <m:sSup>
                      <m:sSupPr>
                        <m:ctrlPr>
                          <a:rPr lang="en-US" sz="1400" i="1">
                            <a:solidFill>
                              <a:srgbClr val="002060"/>
                            </a:solidFill>
                            <a:latin typeface="Cambria Math"/>
                          </a:rPr>
                        </m:ctrlPr>
                      </m:sSupPr>
                      <m:e>
                        <m:r>
                          <a:rPr lang="en-US" sz="1400" i="1">
                            <a:solidFill>
                              <a:srgbClr val="002060"/>
                            </a:solidFill>
                            <a:latin typeface="Cambria Math"/>
                          </a:rPr>
                          <m:t>𝑒</m:t>
                        </m:r>
                      </m:e>
                      <m:sup>
                        <m:r>
                          <a:rPr lang="ru-RU" sz="1400" i="1">
                            <a:solidFill>
                              <a:srgbClr val="002060"/>
                            </a:solidFill>
                            <a:latin typeface="Cambria Math"/>
                          </a:rPr>
                          <m:t>−</m:t>
                        </m:r>
                      </m:sup>
                    </m:sSup>
                    <m:r>
                      <a:rPr lang="ru-RU" sz="1400" i="1">
                        <a:solidFill>
                          <a:srgbClr val="002060"/>
                        </a:solidFill>
                        <a:latin typeface="Cambria Math"/>
                      </a:rPr>
                      <m:t> </m:t>
                    </m:r>
                  </m:oMath>
                </a14:m>
                <a:r>
                  <a:rPr lang="en-US" dirty="0" smtClean="0"/>
                  <a:t>-</a:t>
                </a:r>
                <a:r>
                  <a:rPr lang="en-US" dirty="0">
                    <a:solidFill>
                      <a:srgbClr val="002060"/>
                    </a:solidFill>
                    <a:latin typeface="Andalus" pitchFamily="18" charset="-78"/>
                    <a:cs typeface="Andalus" pitchFamily="18" charset="-78"/>
                  </a:rPr>
                  <a:t>channel</a:t>
                </a:r>
                <a:r>
                  <a:rPr lang="en-US" dirty="0" smtClean="0">
                    <a:solidFill>
                      <a:srgbClr val="002060"/>
                    </a:solidFill>
                  </a:rPr>
                  <a:t> </a:t>
                </a:r>
                <a14:m>
                  <m:oMath xmlns:m="http://schemas.openxmlformats.org/officeDocument/2006/math">
                    <m:r>
                      <a:rPr lang="en-US" sz="1400" b="0" i="0" smtClean="0">
                        <a:solidFill>
                          <a:srgbClr val="002060"/>
                        </a:solidFill>
                        <a:latin typeface="Cambria Math"/>
                      </a:rPr>
                      <m:t>: </m:t>
                    </m:r>
                    <m:sSup>
                      <m:sSupPr>
                        <m:ctrlPr>
                          <a:rPr lang="en-US" sz="1400" i="1">
                            <a:solidFill>
                              <a:srgbClr val="002060"/>
                            </a:solidFill>
                            <a:latin typeface="Cambria Math"/>
                          </a:rPr>
                        </m:ctrlPr>
                      </m:sSupPr>
                      <m:e>
                        <m:r>
                          <a:rPr lang="en-US" sz="1400" i="1">
                            <a:solidFill>
                              <a:srgbClr val="002060"/>
                            </a:solidFill>
                            <a:latin typeface="Cambria Math"/>
                          </a:rPr>
                          <m:t>𝑒</m:t>
                        </m:r>
                      </m:e>
                      <m:sup>
                        <m:r>
                          <a:rPr lang="ru-RU" sz="1400" i="1">
                            <a:solidFill>
                              <a:srgbClr val="002060"/>
                            </a:solidFill>
                            <a:latin typeface="Cambria Math"/>
                          </a:rPr>
                          <m:t>+</m:t>
                        </m:r>
                      </m:sup>
                    </m:sSup>
                    <m:sSup>
                      <m:sSupPr>
                        <m:ctrlPr>
                          <a:rPr lang="en-US" sz="1400" i="1">
                            <a:solidFill>
                              <a:srgbClr val="002060"/>
                            </a:solidFill>
                            <a:latin typeface="Cambria Math"/>
                          </a:rPr>
                        </m:ctrlPr>
                      </m:sSupPr>
                      <m:e>
                        <m:r>
                          <a:rPr lang="en-US" sz="1400" i="1">
                            <a:solidFill>
                              <a:srgbClr val="002060"/>
                            </a:solidFill>
                            <a:latin typeface="Cambria Math"/>
                          </a:rPr>
                          <m:t>𝑒</m:t>
                        </m:r>
                      </m:e>
                      <m:sup>
                        <m:r>
                          <a:rPr lang="ru-RU" sz="1400" i="1">
                            <a:solidFill>
                              <a:srgbClr val="002060"/>
                            </a:solidFill>
                            <a:latin typeface="Cambria Math"/>
                          </a:rPr>
                          <m:t>−</m:t>
                        </m:r>
                      </m:sup>
                    </m:sSup>
                    <m:r>
                      <a:rPr lang="en-US" sz="1400" b="0" i="0" smtClean="0">
                        <a:solidFill>
                          <a:srgbClr val="002060"/>
                        </a:solidFill>
                        <a:latin typeface="Cambria Math"/>
                      </a:rPr>
                      <m:t>→</m:t>
                    </m:r>
                    <m:f>
                      <m:fPr>
                        <m:ctrlPr>
                          <a:rPr lang="en-US" sz="1400" b="0" i="1" smtClean="0">
                            <a:solidFill>
                              <a:srgbClr val="002060"/>
                            </a:solidFill>
                            <a:latin typeface="Cambria Math"/>
                          </a:rPr>
                        </m:ctrlPr>
                      </m:fPr>
                      <m:num>
                        <m:sSub>
                          <m:sSubPr>
                            <m:ctrlPr>
                              <a:rPr lang="en-US" sz="1400" b="0" i="1" smtClean="0">
                                <a:solidFill>
                                  <a:srgbClr val="002060"/>
                                </a:solidFill>
                                <a:latin typeface="Cambria Math"/>
                              </a:rPr>
                            </m:ctrlPr>
                          </m:sSubPr>
                          <m:e>
                            <m:r>
                              <a:rPr lang="en-US" sz="1400" b="0" i="1" smtClean="0">
                                <a:solidFill>
                                  <a:srgbClr val="002060"/>
                                </a:solidFill>
                                <a:latin typeface="Cambria Math"/>
                              </a:rPr>
                              <m:t>𝑍</m:t>
                            </m:r>
                          </m:e>
                          <m:sub>
                            <m:r>
                              <a:rPr lang="en-US" sz="1400" b="0" i="1" smtClean="0">
                                <a:solidFill>
                                  <a:srgbClr val="002060"/>
                                </a:solidFill>
                                <a:latin typeface="Cambria Math"/>
                              </a:rPr>
                              <m:t>0</m:t>
                            </m:r>
                          </m:sub>
                        </m:sSub>
                      </m:num>
                      <m:den>
                        <m:r>
                          <a:rPr lang="en-US" sz="1400" b="0" i="1" smtClean="0">
                            <a:solidFill>
                              <a:srgbClr val="002060"/>
                            </a:solidFill>
                            <a:latin typeface="Cambria Math"/>
                            <a:ea typeface="Cambria Math"/>
                          </a:rPr>
                          <m:t>𝛾</m:t>
                        </m:r>
                      </m:den>
                    </m:f>
                    <m:r>
                      <a:rPr lang="en-US" sz="1400" b="0" i="1" smtClean="0">
                        <a:solidFill>
                          <a:srgbClr val="002060"/>
                        </a:solidFill>
                        <a:latin typeface="Cambria Math"/>
                      </a:rPr>
                      <m:t>→</m:t>
                    </m:r>
                    <m:r>
                      <a:rPr lang="en-US" sz="1400" b="0" i="1" smtClean="0">
                        <a:solidFill>
                          <a:srgbClr val="002060"/>
                        </a:solidFill>
                        <a:latin typeface="Cambria Math"/>
                      </a:rPr>
                      <m:t>𝑞</m:t>
                    </m:r>
                    <m:bar>
                      <m:barPr>
                        <m:pos m:val="top"/>
                        <m:ctrlPr>
                          <a:rPr lang="en-US" sz="1400" b="0" i="1" smtClean="0">
                            <a:solidFill>
                              <a:srgbClr val="002060"/>
                            </a:solidFill>
                            <a:latin typeface="Cambria Math"/>
                          </a:rPr>
                        </m:ctrlPr>
                      </m:barPr>
                      <m:e>
                        <m:r>
                          <a:rPr lang="en-US" sz="1400" b="0" i="1" smtClean="0">
                            <a:solidFill>
                              <a:srgbClr val="002060"/>
                            </a:solidFill>
                            <a:latin typeface="Cambria Math"/>
                          </a:rPr>
                          <m:t>𝑞</m:t>
                        </m:r>
                      </m:e>
                    </m:bar>
                  </m:oMath>
                </a14:m>
                <a:r>
                  <a:rPr lang="en-US" sz="1400" dirty="0" smtClean="0">
                    <a:solidFill>
                      <a:srgbClr val="002060"/>
                    </a:solidFill>
                  </a:rPr>
                  <a:t> ;</a:t>
                </a:r>
              </a:p>
              <a:p>
                <a:pPr marL="447675" indent="-285750">
                  <a:buFont typeface="Wingdings" pitchFamily="2" charset="2"/>
                  <a:buChar char="ü"/>
                </a:pPr>
                <a:r>
                  <a:rPr lang="en-US" dirty="0" smtClean="0">
                    <a:solidFill>
                      <a:srgbClr val="002060"/>
                    </a:solidFill>
                    <a:latin typeface="Andalus" pitchFamily="18" charset="-78"/>
                    <a:cs typeface="Andalus" pitchFamily="18" charset="-78"/>
                  </a:rPr>
                  <a:t>Separation the Light Quark Jets with 95% purity (see next slide).</a:t>
                </a:r>
              </a:p>
            </p:txBody>
          </p:sp>
        </mc:Choice>
        <mc:Fallback xmlns="">
          <p:sp>
            <p:nvSpPr>
              <p:cNvPr id="17" name="TextBox 16"/>
              <p:cNvSpPr txBox="1">
                <a:spLocks noRot="1" noChangeAspect="1" noMove="1" noResize="1" noEditPoints="1" noAdjustHandles="1" noChangeArrowheads="1" noChangeShapeType="1" noTextEdit="1"/>
              </p:cNvSpPr>
              <p:nvPr/>
            </p:nvSpPr>
            <p:spPr>
              <a:xfrm>
                <a:off x="457200" y="3422516"/>
                <a:ext cx="8153400" cy="1530484"/>
              </a:xfrm>
              <a:prstGeom prst="rect">
                <a:avLst/>
              </a:prstGeom>
              <a:blipFill rotWithShape="1">
                <a:blip r:embed="rId4"/>
                <a:stretch>
                  <a:fillRect/>
                </a:stretch>
              </a:blipFill>
            </p:spPr>
            <p:txBody>
              <a:bodyPr/>
              <a:lstStyle/>
              <a:p>
                <a:r>
                  <a:rPr lang="ru-RU">
                    <a:noFill/>
                  </a:rPr>
                  <a:t> </a:t>
                </a:r>
              </a:p>
            </p:txBody>
          </p:sp>
        </mc:Fallback>
      </mc:AlternateContent>
      <p:sp>
        <p:nvSpPr>
          <p:cNvPr id="2" name="Прямоугольник 1"/>
          <p:cNvSpPr/>
          <p:nvPr/>
        </p:nvSpPr>
        <p:spPr>
          <a:xfrm>
            <a:off x="152400" y="5373469"/>
            <a:ext cx="8763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solidFill>
                  <a:srgbClr val="002060"/>
                </a:solidFill>
                <a:latin typeface="Andalus" pitchFamily="18" charset="-78"/>
                <a:cs typeface="Andalus" pitchFamily="18" charset="-78"/>
              </a:rPr>
              <a:t>For the task of </a:t>
            </a:r>
            <a:r>
              <a:rPr lang="en-US" b="1" dirty="0">
                <a:solidFill>
                  <a:srgbClr val="FF0000"/>
                </a:solidFill>
                <a:latin typeface="Andalus" pitchFamily="18" charset="-78"/>
                <a:cs typeface="Andalus" pitchFamily="18" charset="-78"/>
              </a:rPr>
              <a:t>JM</a:t>
            </a:r>
            <a:r>
              <a:rPr lang="en-US" dirty="0" smtClean="0">
                <a:solidFill>
                  <a:srgbClr val="002060"/>
                </a:solidFill>
                <a:latin typeface="Andalus" pitchFamily="18" charset="-78"/>
                <a:cs typeface="Andalus" pitchFamily="18" charset="-78"/>
              </a:rPr>
              <a:t> it is not possible to discriminate quark and gluon jets by using inner jet constituent parameters (used in Q-G-discriminators) </a:t>
            </a:r>
            <a:r>
              <a:rPr lang="en-US" dirty="0">
                <a:solidFill>
                  <a:srgbClr val="002060"/>
                </a:solidFill>
                <a:latin typeface="Andalus" pitchFamily="18" charset="-78"/>
                <a:cs typeface="Andalus" pitchFamily="18" charset="-78"/>
              </a:rPr>
              <a:t>due to its correlations with </a:t>
            </a:r>
            <a:r>
              <a:rPr lang="en-US" b="1" dirty="0">
                <a:solidFill>
                  <a:srgbClr val="FF0000"/>
                </a:solidFill>
                <a:latin typeface="Andalus" pitchFamily="18" charset="-78"/>
                <a:cs typeface="Andalus" pitchFamily="18" charset="-78"/>
              </a:rPr>
              <a:t>JM</a:t>
            </a:r>
            <a:r>
              <a:rPr lang="en-US" dirty="0" smtClean="0">
                <a:solidFill>
                  <a:srgbClr val="002060"/>
                </a:solidFill>
                <a:latin typeface="Andalus" pitchFamily="18" charset="-78"/>
                <a:cs typeface="Andalus" pitchFamily="18" charset="-78"/>
              </a:rPr>
              <a:t>.</a:t>
            </a:r>
          </a:p>
        </p:txBody>
      </p:sp>
    </p:spTree>
    <p:extLst>
      <p:ext uri="{BB962C8B-B14F-4D97-AF65-F5344CB8AC3E}">
        <p14:creationId xmlns:p14="http://schemas.microsoft.com/office/powerpoint/2010/main" val="800579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1"/>
            <a:ext cx="3048000" cy="4139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857249"/>
            <a:ext cx="2971800" cy="410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Заголовок 2"/>
              <p:cNvSpPr txBox="1">
                <a:spLocks/>
              </p:cNvSpPr>
              <p:nvPr/>
            </p:nvSpPr>
            <p:spPr>
              <a:xfrm>
                <a:off x="762000" y="-1"/>
                <a:ext cx="8001000" cy="838201"/>
              </a:xfrm>
              <a:prstGeom prst="rect">
                <a:avLst/>
              </a:prstGeom>
            </p:spPr>
            <p:txBody>
              <a:bodyPr/>
              <a:lstStyle>
                <a:lvl1pPr algn="ctr" defTabSz="457200" rtl="0" eaLnBrk="1" fontAlgn="base" hangingPunct="1">
                  <a:spcBef>
                    <a:spcPct val="0"/>
                  </a:spcBef>
                  <a:spcAft>
                    <a:spcPct val="0"/>
                  </a:spcAft>
                  <a:defRPr sz="36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2pPr>
                <a:lvl3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3pPr>
                <a:lvl4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4pPr>
                <a:lvl5pPr algn="ctr" defTabSz="457200" rtl="0" eaLnBrk="1" fontAlgn="base" hangingPunct="1">
                  <a:spcBef>
                    <a:spcPct val="0"/>
                  </a:spcBef>
                  <a:spcAft>
                    <a:spcPct val="0"/>
                  </a:spcAft>
                  <a:defRPr sz="3600">
                    <a:solidFill>
                      <a:schemeClr val="tx1"/>
                    </a:solidFill>
                    <a:latin typeface="Arial" pitchFamily="34" charset="0"/>
                    <a:ea typeface="ＭＳ Ｐゴシック"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112" charset="0"/>
                  </a:defRPr>
                </a:lvl6pPr>
                <a:lvl7pPr marL="914400" algn="ctr" defTabSz="457200" rtl="0" eaLnBrk="1" fontAlgn="base" hangingPunct="1">
                  <a:spcBef>
                    <a:spcPct val="0"/>
                  </a:spcBef>
                  <a:spcAft>
                    <a:spcPct val="0"/>
                  </a:spcAft>
                  <a:defRPr sz="4400">
                    <a:solidFill>
                      <a:schemeClr val="tx1"/>
                    </a:solidFill>
                    <a:latin typeface="Calibri" pitchFamily="-112" charset="0"/>
                  </a:defRPr>
                </a:lvl7pPr>
                <a:lvl8pPr marL="1371600" algn="ctr" defTabSz="457200" rtl="0" eaLnBrk="1" fontAlgn="base" hangingPunct="1">
                  <a:spcBef>
                    <a:spcPct val="0"/>
                  </a:spcBef>
                  <a:spcAft>
                    <a:spcPct val="0"/>
                  </a:spcAft>
                  <a:defRPr sz="4400">
                    <a:solidFill>
                      <a:schemeClr val="tx1"/>
                    </a:solidFill>
                    <a:latin typeface="Calibri" pitchFamily="-112" charset="0"/>
                  </a:defRPr>
                </a:lvl8pPr>
                <a:lvl9pPr marL="1828800" algn="ctr" defTabSz="457200" rtl="0" eaLnBrk="1" fontAlgn="base" hangingPunct="1">
                  <a:spcBef>
                    <a:spcPct val="0"/>
                  </a:spcBef>
                  <a:spcAft>
                    <a:spcPct val="0"/>
                  </a:spcAft>
                  <a:defRPr sz="4400">
                    <a:solidFill>
                      <a:schemeClr val="tx1"/>
                    </a:solidFill>
                    <a:latin typeface="Calibri" pitchFamily="-112" charset="0"/>
                  </a:defRPr>
                </a:lvl9pPr>
              </a:lstStyle>
              <a:p>
                <a:r>
                  <a:rPr lang="en-US" sz="2400" dirty="0">
                    <a:ln>
                      <a:solidFill>
                        <a:schemeClr val="tx1"/>
                      </a:solidFill>
                    </a:ln>
                    <a:solidFill>
                      <a:srgbClr val="0070C0"/>
                    </a:solidFill>
                    <a:ea typeface="ＭＳ Ｐゴシック" pitchFamily="34" charset="-128"/>
                    <a:cs typeface="+mn-cs"/>
                  </a:rPr>
                  <a:t>Separation the Light Quark Jets </a:t>
                </a:r>
                <a:endParaRPr lang="en-US" sz="2400" dirty="0" smtClean="0">
                  <a:ln>
                    <a:solidFill>
                      <a:schemeClr val="tx1"/>
                    </a:solidFill>
                  </a:ln>
                  <a:solidFill>
                    <a:srgbClr val="0070C0"/>
                  </a:solidFill>
                  <a:ea typeface="ＭＳ Ｐゴシック" pitchFamily="34" charset="-128"/>
                  <a:cs typeface="+mn-cs"/>
                </a:endParaRPr>
              </a:p>
              <a:p>
                <a:r>
                  <a:rPr lang="en-US" sz="2400" dirty="0" smtClean="0">
                    <a:ln>
                      <a:solidFill>
                        <a:schemeClr val="tx1"/>
                      </a:solidFill>
                    </a:ln>
                    <a:solidFill>
                      <a:srgbClr val="0070C0"/>
                    </a:solidFill>
                    <a:ea typeface="ＭＳ Ｐゴシック" pitchFamily="34" charset="-128"/>
                    <a:cs typeface="+mn-cs"/>
                  </a:rPr>
                  <a:t>in Semi-</a:t>
                </a:r>
                <a:r>
                  <a:rPr lang="en-US" sz="2400" dirty="0" err="1" smtClean="0">
                    <a:ln>
                      <a:solidFill>
                        <a:schemeClr val="tx1"/>
                      </a:solidFill>
                    </a:ln>
                    <a:solidFill>
                      <a:srgbClr val="0070C0"/>
                    </a:solidFill>
                    <a:ea typeface="ＭＳ Ｐゴシック" pitchFamily="34" charset="-128"/>
                    <a:cs typeface="+mn-cs"/>
                  </a:rPr>
                  <a:t>leptonic</a:t>
                </a:r>
                <a:r>
                  <a:rPr lang="en-US" sz="2400" dirty="0" smtClean="0">
                    <a:ln>
                      <a:solidFill>
                        <a:schemeClr val="tx1"/>
                      </a:solidFill>
                    </a:ln>
                    <a:solidFill>
                      <a:srgbClr val="0070C0"/>
                    </a:solidFill>
                    <a:ea typeface="ＭＳ Ｐゴシック" pitchFamily="34" charset="-128"/>
                    <a:cs typeface="+mn-cs"/>
                  </a:rPr>
                  <a:t> </a:t>
                </a:r>
                <a14:m>
                  <m:oMath xmlns:m="http://schemas.openxmlformats.org/officeDocument/2006/math">
                    <m:r>
                      <a:rPr lang="en-US" sz="2400">
                        <a:ln>
                          <a:solidFill>
                            <a:schemeClr val="tx1"/>
                          </a:solidFill>
                        </a:ln>
                        <a:solidFill>
                          <a:srgbClr val="0070C0"/>
                        </a:solidFill>
                        <a:latin typeface="Cambria Math"/>
                        <a:ea typeface="ＭＳ Ｐゴシック" pitchFamily="34" charset="-128"/>
                        <a:cs typeface="+mn-cs"/>
                      </a:rPr>
                      <m:t>𝑡</m:t>
                    </m:r>
                    <m:acc>
                      <m:accPr>
                        <m:chr m:val="̅"/>
                        <m:ctrlPr>
                          <a:rPr lang="en-US" sz="2400" i="1">
                            <a:ln>
                              <a:solidFill>
                                <a:schemeClr val="tx1"/>
                              </a:solidFill>
                            </a:ln>
                            <a:solidFill>
                              <a:srgbClr val="0070C0"/>
                            </a:solidFill>
                            <a:latin typeface="Cambria Math"/>
                            <a:ea typeface="ＭＳ Ｐゴシック" pitchFamily="34" charset="-128"/>
                            <a:cs typeface="+mn-cs"/>
                          </a:rPr>
                        </m:ctrlPr>
                      </m:accPr>
                      <m:e>
                        <m:r>
                          <a:rPr lang="en-US" sz="2400">
                            <a:ln>
                              <a:solidFill>
                                <a:schemeClr val="tx1"/>
                              </a:solidFill>
                            </a:ln>
                            <a:solidFill>
                              <a:srgbClr val="0070C0"/>
                            </a:solidFill>
                            <a:latin typeface="Cambria Math"/>
                            <a:ea typeface="ＭＳ Ｐゴシック" pitchFamily="34" charset="-128"/>
                            <a:cs typeface="+mn-cs"/>
                          </a:rPr>
                          <m:t>𝑡</m:t>
                        </m:r>
                      </m:e>
                    </m:acc>
                    <m:r>
                      <a:rPr lang="en-US" sz="2400">
                        <a:ln>
                          <a:solidFill>
                            <a:schemeClr val="tx1"/>
                          </a:solidFill>
                        </a:ln>
                        <a:solidFill>
                          <a:srgbClr val="0070C0"/>
                        </a:solidFill>
                        <a:latin typeface="Cambria Math"/>
                        <a:ea typeface="ＭＳ Ｐゴシック" pitchFamily="34" charset="-128"/>
                        <a:cs typeface="+mn-cs"/>
                      </a:rPr>
                      <m:t>−</m:t>
                    </m:r>
                  </m:oMath>
                </a14:m>
                <a:r>
                  <a:rPr lang="en-US" sz="2400" dirty="0">
                    <a:ln>
                      <a:solidFill>
                        <a:schemeClr val="tx1"/>
                      </a:solidFill>
                    </a:ln>
                    <a:solidFill>
                      <a:srgbClr val="0070C0"/>
                    </a:solidFill>
                    <a:ea typeface="ＭＳ Ｐゴシック" pitchFamily="34" charset="-128"/>
                    <a:cs typeface="+mn-cs"/>
                  </a:rPr>
                  <a:t> </a:t>
                </a:r>
                <a:r>
                  <a:rPr lang="en-US" sz="2400" dirty="0" smtClean="0">
                    <a:ln>
                      <a:solidFill>
                        <a:schemeClr val="tx1"/>
                      </a:solidFill>
                    </a:ln>
                    <a:solidFill>
                      <a:srgbClr val="0070C0"/>
                    </a:solidFill>
                    <a:ea typeface="ＭＳ Ｐゴシック" pitchFamily="34" charset="-128"/>
                    <a:cs typeface="+mn-cs"/>
                  </a:rPr>
                  <a:t>channel (Pythia6)</a:t>
                </a:r>
                <a:endParaRPr lang="ru-RU" sz="2400" dirty="0">
                  <a:ln>
                    <a:solidFill>
                      <a:schemeClr val="tx1"/>
                    </a:solidFill>
                  </a:ln>
                  <a:solidFill>
                    <a:srgbClr val="0070C0"/>
                  </a:solidFill>
                  <a:ea typeface="ＭＳ Ｐゴシック" pitchFamily="34" charset="-128"/>
                  <a:cs typeface="+mn-cs"/>
                </a:endParaRPr>
              </a:p>
            </p:txBody>
          </p:sp>
        </mc:Choice>
        <mc:Fallback xmlns="">
          <p:sp>
            <p:nvSpPr>
              <p:cNvPr id="4" name="Заголовок 2"/>
              <p:cNvSpPr txBox="1">
                <a:spLocks noRot="1" noChangeAspect="1" noMove="1" noResize="1" noEditPoints="1" noAdjustHandles="1" noChangeArrowheads="1" noChangeShapeType="1" noTextEdit="1"/>
              </p:cNvSpPr>
              <p:nvPr/>
            </p:nvSpPr>
            <p:spPr>
              <a:xfrm>
                <a:off x="762000" y="-1"/>
                <a:ext cx="8001000" cy="838201"/>
              </a:xfrm>
              <a:prstGeom prst="rect">
                <a:avLst/>
              </a:prstGeom>
              <a:blipFill rotWithShape="1">
                <a:blip r:embed="rId4"/>
                <a:stretch>
                  <a:fillRect t="-5072" b="-15217"/>
                </a:stretch>
              </a:blipFill>
            </p:spPr>
            <p:txBody>
              <a:bodyPr/>
              <a:lstStyle/>
              <a:p>
                <a:r>
                  <a:rPr lang="ru-RU">
                    <a:noFill/>
                  </a:rPr>
                  <a:t> </a:t>
                </a:r>
              </a:p>
            </p:txBody>
          </p:sp>
        </mc:Fallback>
      </mc:AlternateContent>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3493" y="857250"/>
            <a:ext cx="3004307" cy="410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76200" y="5105400"/>
                <a:ext cx="9372600" cy="128740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solidFill>
                      <a:srgbClr val="002060"/>
                    </a:solidFill>
                    <a:latin typeface="Andalus" pitchFamily="18" charset="-78"/>
                    <a:cs typeface="Andalus" pitchFamily="18" charset="-78"/>
                  </a:rPr>
                  <a:t>In </a:t>
                </a:r>
                <a:r>
                  <a:rPr lang="en-US" dirty="0">
                    <a:solidFill>
                      <a:srgbClr val="002060"/>
                    </a:solidFill>
                    <a:latin typeface="Andalus" pitchFamily="18" charset="-78"/>
                    <a:cs typeface="Andalus" pitchFamily="18" charset="-78"/>
                  </a:rPr>
                  <a:t>Semi-</a:t>
                </a:r>
                <a:r>
                  <a:rPr lang="en-US" dirty="0" err="1">
                    <a:solidFill>
                      <a:srgbClr val="002060"/>
                    </a:solidFill>
                    <a:latin typeface="Andalus" pitchFamily="18" charset="-78"/>
                    <a:cs typeface="Andalus" pitchFamily="18" charset="-78"/>
                  </a:rPr>
                  <a:t>leptonic</a:t>
                </a:r>
                <a:r>
                  <a:rPr lang="en-US" dirty="0">
                    <a:solidFill>
                      <a:srgbClr val="002060"/>
                    </a:solidFill>
                    <a:latin typeface="Andalus" pitchFamily="18" charset="-78"/>
                    <a:cs typeface="Andalus" pitchFamily="18" charset="-78"/>
                  </a:rPr>
                  <a:t> </a:t>
                </a:r>
                <a14:m>
                  <m:oMath xmlns:m="http://schemas.openxmlformats.org/officeDocument/2006/math">
                    <m:r>
                      <a:rPr lang="en-US">
                        <a:solidFill>
                          <a:srgbClr val="002060"/>
                        </a:solidFill>
                        <a:latin typeface="Cambria Math"/>
                        <a:cs typeface="Andalus" pitchFamily="18" charset="-78"/>
                      </a:rPr>
                      <m:t> </m:t>
                    </m:r>
                    <m:r>
                      <a:rPr lang="en-US">
                        <a:solidFill>
                          <a:srgbClr val="002060"/>
                        </a:solidFill>
                        <a:latin typeface="Cambria Math"/>
                        <a:cs typeface="Andalus" pitchFamily="18" charset="-78"/>
                      </a:rPr>
                      <m:t>𝑡</m:t>
                    </m:r>
                    <m:acc>
                      <m:accPr>
                        <m:chr m:val="̅"/>
                        <m:ctrlPr>
                          <a:rPr lang="en-US" i="1">
                            <a:solidFill>
                              <a:srgbClr val="002060"/>
                            </a:solidFill>
                            <a:latin typeface="Cambria Math"/>
                            <a:cs typeface="Andalus" pitchFamily="18" charset="-78"/>
                          </a:rPr>
                        </m:ctrlPr>
                      </m:accPr>
                      <m:e>
                        <m:r>
                          <a:rPr lang="en-US">
                            <a:solidFill>
                              <a:srgbClr val="002060"/>
                            </a:solidFill>
                            <a:latin typeface="Cambria Math"/>
                            <a:cs typeface="Andalus" pitchFamily="18" charset="-78"/>
                          </a:rPr>
                          <m:t>𝑡</m:t>
                        </m:r>
                      </m:e>
                    </m:acc>
                    <m:r>
                      <a:rPr lang="en-US">
                        <a:solidFill>
                          <a:srgbClr val="002060"/>
                        </a:solidFill>
                        <a:latin typeface="Cambria Math"/>
                        <a:cs typeface="Andalus" pitchFamily="18" charset="-78"/>
                      </a:rPr>
                      <m:t>−</m:t>
                    </m:r>
                  </m:oMath>
                </a14:m>
                <a:r>
                  <a:rPr lang="en-US" dirty="0">
                    <a:solidFill>
                      <a:srgbClr val="002060"/>
                    </a:solidFill>
                    <a:latin typeface="Andalus" pitchFamily="18" charset="-78"/>
                    <a:cs typeface="Andalus" pitchFamily="18" charset="-78"/>
                  </a:rPr>
                  <a:t> channel</a:t>
                </a:r>
                <a:r>
                  <a:rPr lang="en-US" dirty="0" smtClean="0">
                    <a:solidFill>
                      <a:srgbClr val="002060"/>
                    </a:solidFill>
                    <a:latin typeface="Andalus" pitchFamily="18" charset="-78"/>
                    <a:cs typeface="Andalus" pitchFamily="18" charset="-78"/>
                  </a:rPr>
                  <a:t>  we have separation the Light Quark Jets with </a:t>
                </a:r>
                <a:r>
                  <a:rPr lang="en-US" b="1" dirty="0" smtClean="0">
                    <a:solidFill>
                      <a:srgbClr val="FF0000"/>
                    </a:solidFill>
                    <a:latin typeface="Andalus" pitchFamily="18" charset="-78"/>
                    <a:cs typeface="Andalus" pitchFamily="18" charset="-78"/>
                  </a:rPr>
                  <a:t>95%</a:t>
                </a:r>
                <a:r>
                  <a:rPr lang="en-US" dirty="0" smtClean="0">
                    <a:solidFill>
                      <a:srgbClr val="002060"/>
                    </a:solidFill>
                    <a:latin typeface="Andalus" pitchFamily="18" charset="-78"/>
                    <a:cs typeface="Andalus" pitchFamily="18" charset="-78"/>
                  </a:rPr>
                  <a:t> purity (</a:t>
                </a:r>
                <a:r>
                  <a:rPr lang="en-US" b="1" dirty="0" smtClean="0">
                    <a:solidFill>
                      <a:srgbClr val="FF0000"/>
                    </a:solidFill>
                    <a:latin typeface="Andalus" pitchFamily="18" charset="-78"/>
                    <a:cs typeface="Andalus" pitchFamily="18" charset="-78"/>
                  </a:rPr>
                  <a:t>Fig.3.1</a:t>
                </a:r>
                <a:r>
                  <a:rPr lang="en-US" dirty="0" smtClean="0">
                    <a:solidFill>
                      <a:srgbClr val="002060"/>
                    </a:solidFill>
                    <a:latin typeface="Andalus" pitchFamily="18" charset="-78"/>
                    <a:cs typeface="Andalus" pitchFamily="18" charset="-78"/>
                  </a:rPr>
                  <a:t>) by </a:t>
                </a:r>
                <a:r>
                  <a:rPr lang="en-US" dirty="0">
                    <a:solidFill>
                      <a:srgbClr val="002060"/>
                    </a:solidFill>
                    <a:latin typeface="Andalus" pitchFamily="18" charset="-78"/>
                    <a:cs typeface="Andalus" pitchFamily="18" charset="-78"/>
                  </a:rPr>
                  <a:t>using kinematics </a:t>
                </a:r>
                <a:r>
                  <a:rPr lang="en-US" dirty="0" smtClean="0">
                    <a:solidFill>
                      <a:srgbClr val="002060"/>
                    </a:solidFill>
                    <a:latin typeface="Andalus" pitchFamily="18" charset="-78"/>
                    <a:cs typeface="Andalus" pitchFamily="18" charset="-78"/>
                  </a:rPr>
                  <a:t>constraints</a:t>
                </a:r>
                <a:r>
                  <a:rPr lang="en-US" b="1" dirty="0" smtClean="0">
                    <a:solidFill>
                      <a:srgbClr val="002060"/>
                    </a:solidFill>
                    <a:latin typeface="Times New Roman" pitchFamily="18" charset="0"/>
                    <a:cs typeface="Times New Roman" pitchFamily="18" charset="0"/>
                  </a:rPr>
                  <a:t>:</a:t>
                </a:r>
                <a:r>
                  <a:rPr lang="en-US" dirty="0" smtClean="0">
                    <a:solidFill>
                      <a:srgbClr val="002060"/>
                    </a:solidFill>
                    <a:latin typeface="Andalus" pitchFamily="18" charset="-78"/>
                    <a:cs typeface="Andalus" pitchFamily="18" charset="-78"/>
                  </a:rPr>
                  <a:t> </a:t>
                </a:r>
              </a:p>
              <a:p>
                <a:pPr marL="1619250" indent="-285750">
                  <a:buFont typeface="Wingdings" pitchFamily="2" charset="2"/>
                  <a:buChar char="ü"/>
                </a:pPr>
                <a:r>
                  <a:rPr lang="en-US" dirty="0" smtClean="0">
                    <a:solidFill>
                      <a:srgbClr val="002060"/>
                    </a:solidFill>
                    <a:latin typeface="Andalus" pitchFamily="18" charset="-78"/>
                    <a:cs typeface="Andalus" pitchFamily="18" charset="-78"/>
                  </a:rPr>
                  <a:t>invariant mass of light quark jets   </a:t>
                </a:r>
                <a14:m>
                  <m:oMath xmlns:m="http://schemas.openxmlformats.org/officeDocument/2006/math">
                    <m:d>
                      <m:dPr>
                        <m:begChr m:val="|"/>
                        <m:endChr m:val="|"/>
                        <m:ctrlPr>
                          <a:rPr lang="en-US" i="1" smtClean="0">
                            <a:solidFill>
                              <a:srgbClr val="002060"/>
                            </a:solidFill>
                            <a:latin typeface="Cambria Math"/>
                            <a:cs typeface="Andalus" pitchFamily="18" charset="-78"/>
                          </a:rPr>
                        </m:ctrlPr>
                      </m:dPr>
                      <m:e>
                        <m:sSub>
                          <m:sSubPr>
                            <m:ctrlPr>
                              <a:rPr lang="en-US" i="1" smtClean="0">
                                <a:solidFill>
                                  <a:srgbClr val="002060"/>
                                </a:solidFill>
                                <a:latin typeface="Cambria Math"/>
                                <a:cs typeface="Andalus" pitchFamily="18" charset="-78"/>
                              </a:rPr>
                            </m:ctrlPr>
                          </m:sSubPr>
                          <m:e>
                            <m:r>
                              <a:rPr lang="en-US" b="0" i="1" smtClean="0">
                                <a:solidFill>
                                  <a:srgbClr val="002060"/>
                                </a:solidFill>
                                <a:latin typeface="Cambria Math"/>
                                <a:cs typeface="Andalus" pitchFamily="18" charset="-78"/>
                              </a:rPr>
                              <m:t>𝑀</m:t>
                            </m:r>
                          </m:e>
                          <m:sub>
                            <m:sSub>
                              <m:sSubPr>
                                <m:ctrlPr>
                                  <a:rPr lang="en-US" i="1">
                                    <a:solidFill>
                                      <a:srgbClr val="002060"/>
                                    </a:solidFill>
                                    <a:latin typeface="Cambria Math"/>
                                    <a:cs typeface="Andalus" pitchFamily="18" charset="-78"/>
                                  </a:rPr>
                                </m:ctrlPr>
                              </m:sSubPr>
                              <m:e>
                                <m:r>
                                  <a:rPr lang="en-US" i="1">
                                    <a:solidFill>
                                      <a:srgbClr val="002060"/>
                                    </a:solidFill>
                                    <a:latin typeface="Cambria Math"/>
                                    <a:cs typeface="Andalus" pitchFamily="18" charset="-78"/>
                                  </a:rPr>
                                  <m:t>𝑗</m:t>
                                </m:r>
                              </m:e>
                              <m:sub>
                                <m:r>
                                  <a:rPr lang="en-US" i="1">
                                    <a:solidFill>
                                      <a:srgbClr val="002060"/>
                                    </a:solidFill>
                                    <a:latin typeface="Cambria Math"/>
                                    <a:cs typeface="Andalus" pitchFamily="18" charset="-78"/>
                                  </a:rPr>
                                  <m:t>1</m:t>
                                </m:r>
                              </m:sub>
                            </m:sSub>
                            <m:sSub>
                              <m:sSubPr>
                                <m:ctrlPr>
                                  <a:rPr lang="en-US" i="1">
                                    <a:solidFill>
                                      <a:srgbClr val="002060"/>
                                    </a:solidFill>
                                    <a:latin typeface="Cambria Math"/>
                                    <a:cs typeface="Andalus" pitchFamily="18" charset="-78"/>
                                  </a:rPr>
                                </m:ctrlPr>
                              </m:sSubPr>
                              <m:e>
                                <m:r>
                                  <a:rPr lang="en-US" i="1">
                                    <a:solidFill>
                                      <a:srgbClr val="002060"/>
                                    </a:solidFill>
                                    <a:latin typeface="Cambria Math"/>
                                    <a:cs typeface="Andalus" pitchFamily="18" charset="-78"/>
                                  </a:rPr>
                                  <m:t>𝑗</m:t>
                                </m:r>
                              </m:e>
                              <m:sub>
                                <m:r>
                                  <a:rPr lang="en-US" b="0" i="1" smtClean="0">
                                    <a:solidFill>
                                      <a:srgbClr val="002060"/>
                                    </a:solidFill>
                                    <a:latin typeface="Cambria Math"/>
                                    <a:cs typeface="Andalus" pitchFamily="18" charset="-78"/>
                                  </a:rPr>
                                  <m:t>2</m:t>
                                </m:r>
                              </m:sub>
                            </m:sSub>
                          </m:sub>
                        </m:sSub>
                        <m:r>
                          <a:rPr lang="en-US" b="0" i="1" smtClean="0">
                            <a:solidFill>
                              <a:srgbClr val="002060"/>
                            </a:solidFill>
                            <a:latin typeface="Cambria Math"/>
                            <a:cs typeface="Andalus" pitchFamily="18" charset="-78"/>
                          </a:rPr>
                          <m:t> −</m:t>
                        </m:r>
                        <m:sSub>
                          <m:sSubPr>
                            <m:ctrlPr>
                              <a:rPr lang="en-US" i="1">
                                <a:solidFill>
                                  <a:srgbClr val="002060"/>
                                </a:solidFill>
                                <a:latin typeface="Cambria Math"/>
                                <a:cs typeface="Andalus" pitchFamily="18" charset="-78"/>
                              </a:rPr>
                            </m:ctrlPr>
                          </m:sSubPr>
                          <m:e>
                            <m:r>
                              <a:rPr lang="en-US" i="1">
                                <a:solidFill>
                                  <a:srgbClr val="002060"/>
                                </a:solidFill>
                                <a:latin typeface="Cambria Math"/>
                                <a:cs typeface="Andalus" pitchFamily="18" charset="-78"/>
                              </a:rPr>
                              <m:t>𝑀</m:t>
                            </m:r>
                          </m:e>
                          <m:sub>
                            <m:r>
                              <a:rPr lang="en-US" b="0" i="1" smtClean="0">
                                <a:solidFill>
                                  <a:srgbClr val="002060"/>
                                </a:solidFill>
                                <a:latin typeface="Cambria Math"/>
                                <a:cs typeface="Andalus" pitchFamily="18" charset="-78"/>
                              </a:rPr>
                              <m:t>𝑊</m:t>
                            </m:r>
                          </m:sub>
                        </m:sSub>
                      </m:e>
                    </m:d>
                    <m:r>
                      <a:rPr lang="en-US" b="0" i="1" smtClean="0">
                        <a:solidFill>
                          <a:srgbClr val="002060"/>
                        </a:solidFill>
                        <a:latin typeface="Cambria Math"/>
                        <a:cs typeface="Andalus" pitchFamily="18" charset="-78"/>
                      </a:rPr>
                      <m:t>&lt;10 </m:t>
                    </m:r>
                    <m:r>
                      <a:rPr lang="en-US" b="0" i="1" smtClean="0">
                        <a:solidFill>
                          <a:srgbClr val="002060"/>
                        </a:solidFill>
                        <a:latin typeface="Cambria Math"/>
                        <a:cs typeface="Andalus" pitchFamily="18" charset="-78"/>
                      </a:rPr>
                      <m:t>𝐺𝑒𝑉</m:t>
                    </m:r>
                  </m:oMath>
                </a14:m>
                <a:r>
                  <a:rPr lang="en-US" dirty="0" smtClean="0">
                    <a:solidFill>
                      <a:srgbClr val="002060"/>
                    </a:solidFill>
                    <a:latin typeface="Andalus" pitchFamily="18" charset="-78"/>
                    <a:cs typeface="Andalus" pitchFamily="18" charset="-78"/>
                  </a:rPr>
                  <a:t>  </a:t>
                </a:r>
              </a:p>
              <a:p>
                <a:pPr marL="1619250" indent="-285750">
                  <a:buFont typeface="Wingdings" pitchFamily="2" charset="2"/>
                  <a:buChar char="ü"/>
                </a:pPr>
                <a:r>
                  <a:rPr lang="en-US" dirty="0" smtClean="0">
                    <a:solidFill>
                      <a:srgbClr val="002060"/>
                    </a:solidFill>
                    <a:latin typeface="Andalus" pitchFamily="18" charset="-78"/>
                    <a:cs typeface="Andalus" pitchFamily="18" charset="-78"/>
                  </a:rPr>
                  <a:t>rapidity-distance  </a:t>
                </a:r>
                <a14:m>
                  <m:oMath xmlns:m="http://schemas.openxmlformats.org/officeDocument/2006/math">
                    <m:d>
                      <m:dPr>
                        <m:begChr m:val="|"/>
                        <m:endChr m:val="|"/>
                        <m:ctrlPr>
                          <a:rPr lang="en-US" i="1" smtClean="0">
                            <a:solidFill>
                              <a:srgbClr val="002060"/>
                            </a:solidFill>
                            <a:latin typeface="Cambria Math"/>
                            <a:cs typeface="Andalus" pitchFamily="18" charset="-78"/>
                          </a:rPr>
                        </m:ctrlPr>
                      </m:dPr>
                      <m:e>
                        <m:sSub>
                          <m:sSubPr>
                            <m:ctrlPr>
                              <a:rPr lang="en-US" i="1" smtClean="0">
                                <a:solidFill>
                                  <a:srgbClr val="002060"/>
                                </a:solidFill>
                                <a:latin typeface="Cambria Math"/>
                                <a:cs typeface="Andalus" pitchFamily="18" charset="-78"/>
                              </a:rPr>
                            </m:ctrlPr>
                          </m:sSubPr>
                          <m:e>
                            <m:r>
                              <a:rPr lang="en-US" i="1" smtClean="0">
                                <a:solidFill>
                                  <a:srgbClr val="002060"/>
                                </a:solidFill>
                                <a:latin typeface="Cambria Math"/>
                                <a:ea typeface="Cambria Math"/>
                                <a:cs typeface="Andalus" pitchFamily="18" charset="-78"/>
                              </a:rPr>
                              <m:t>𝜂</m:t>
                            </m:r>
                          </m:e>
                          <m:sub>
                            <m:sSub>
                              <m:sSubPr>
                                <m:ctrlPr>
                                  <a:rPr lang="en-US" i="1" smtClean="0">
                                    <a:solidFill>
                                      <a:srgbClr val="002060"/>
                                    </a:solidFill>
                                    <a:latin typeface="Cambria Math"/>
                                    <a:cs typeface="Andalus" pitchFamily="18" charset="-78"/>
                                  </a:rPr>
                                </m:ctrlPr>
                              </m:sSubPr>
                              <m:e>
                                <m:r>
                                  <a:rPr lang="en-US" b="0" i="1" smtClean="0">
                                    <a:solidFill>
                                      <a:srgbClr val="002060"/>
                                    </a:solidFill>
                                    <a:latin typeface="Cambria Math"/>
                                    <a:cs typeface="Andalus" pitchFamily="18" charset="-78"/>
                                  </a:rPr>
                                  <m:t>𝑗</m:t>
                                </m:r>
                              </m:e>
                              <m:sub>
                                <m:r>
                                  <a:rPr lang="en-US" b="0" i="1" smtClean="0">
                                    <a:solidFill>
                                      <a:srgbClr val="002060"/>
                                    </a:solidFill>
                                    <a:latin typeface="Cambria Math"/>
                                    <a:cs typeface="Andalus" pitchFamily="18" charset="-78"/>
                                  </a:rPr>
                                  <m:t>1</m:t>
                                </m:r>
                              </m:sub>
                            </m:sSub>
                          </m:sub>
                        </m:sSub>
                        <m:r>
                          <a:rPr lang="en-US" b="0" i="1" smtClean="0">
                            <a:solidFill>
                              <a:srgbClr val="002060"/>
                            </a:solidFill>
                            <a:latin typeface="Cambria Math"/>
                            <a:cs typeface="Andalus" pitchFamily="18" charset="-78"/>
                          </a:rPr>
                          <m:t>  −</m:t>
                        </m:r>
                        <m:sSub>
                          <m:sSubPr>
                            <m:ctrlPr>
                              <a:rPr lang="en-US" i="1">
                                <a:solidFill>
                                  <a:srgbClr val="002060"/>
                                </a:solidFill>
                                <a:latin typeface="Cambria Math"/>
                                <a:cs typeface="Andalus" pitchFamily="18" charset="-78"/>
                              </a:rPr>
                            </m:ctrlPr>
                          </m:sSubPr>
                          <m:e>
                            <m:r>
                              <a:rPr lang="en-US" i="1">
                                <a:solidFill>
                                  <a:srgbClr val="002060"/>
                                </a:solidFill>
                                <a:latin typeface="Cambria Math"/>
                                <a:ea typeface="Cambria Math"/>
                                <a:cs typeface="Andalus" pitchFamily="18" charset="-78"/>
                              </a:rPr>
                              <m:t>𝜂</m:t>
                            </m:r>
                          </m:e>
                          <m:sub>
                            <m:sSub>
                              <m:sSubPr>
                                <m:ctrlPr>
                                  <a:rPr lang="en-US" i="1">
                                    <a:solidFill>
                                      <a:srgbClr val="002060"/>
                                    </a:solidFill>
                                    <a:latin typeface="Cambria Math"/>
                                    <a:cs typeface="Andalus" pitchFamily="18" charset="-78"/>
                                  </a:rPr>
                                </m:ctrlPr>
                              </m:sSubPr>
                              <m:e>
                                <m:r>
                                  <a:rPr lang="en-US" i="1">
                                    <a:solidFill>
                                      <a:srgbClr val="002060"/>
                                    </a:solidFill>
                                    <a:latin typeface="Cambria Math"/>
                                    <a:cs typeface="Andalus" pitchFamily="18" charset="-78"/>
                                  </a:rPr>
                                  <m:t>𝑗</m:t>
                                </m:r>
                              </m:e>
                              <m:sub>
                                <m:r>
                                  <a:rPr lang="en-US" b="0" i="1" smtClean="0">
                                    <a:solidFill>
                                      <a:srgbClr val="002060"/>
                                    </a:solidFill>
                                    <a:latin typeface="Cambria Math"/>
                                    <a:cs typeface="Andalus" pitchFamily="18" charset="-78"/>
                                  </a:rPr>
                                  <m:t>2</m:t>
                                </m:r>
                              </m:sub>
                            </m:sSub>
                          </m:sub>
                        </m:sSub>
                      </m:e>
                    </m:d>
                    <m:r>
                      <a:rPr lang="en-US" b="0" i="1" smtClean="0">
                        <a:solidFill>
                          <a:srgbClr val="002060"/>
                        </a:solidFill>
                        <a:latin typeface="Cambria Math"/>
                        <a:cs typeface="Andalus" pitchFamily="18" charset="-78"/>
                      </a:rPr>
                      <m:t>&lt;1.</m:t>
                    </m:r>
                    <m:r>
                      <a:rPr lang="ru-RU" b="0" i="0" smtClean="0">
                        <a:solidFill>
                          <a:srgbClr val="002060"/>
                        </a:solidFill>
                        <a:latin typeface="Cambria Math"/>
                        <a:cs typeface="Andalus" pitchFamily="18" charset="-78"/>
                      </a:rPr>
                      <m:t>5</m:t>
                    </m:r>
                    <m:r>
                      <a:rPr lang="en-US" b="0" i="0" smtClean="0">
                        <a:solidFill>
                          <a:srgbClr val="002060"/>
                        </a:solidFill>
                        <a:latin typeface="Cambria Math"/>
                        <a:cs typeface="Andalus" pitchFamily="18" charset="-78"/>
                      </a:rPr>
                      <m:t> </m:t>
                    </m:r>
                  </m:oMath>
                </a14:m>
                <a:r>
                  <a:rPr lang="en-US" dirty="0" smtClean="0">
                    <a:solidFill>
                      <a:srgbClr val="002060"/>
                    </a:solidFill>
                    <a:latin typeface="Andalus" pitchFamily="18" charset="-78"/>
                    <a:cs typeface="Andalus" pitchFamily="18" charset="-78"/>
                  </a:rPr>
                  <a:t>and maximum </a:t>
                </a:r>
                <a14:m>
                  <m:oMath xmlns:m="http://schemas.openxmlformats.org/officeDocument/2006/math">
                    <m:sSup>
                      <m:sSupPr>
                        <m:ctrlPr>
                          <a:rPr lang="en-US" i="1" smtClean="0">
                            <a:solidFill>
                              <a:srgbClr val="002060"/>
                            </a:solidFill>
                            <a:latin typeface="Cambria Math"/>
                            <a:cs typeface="Andalus" pitchFamily="18" charset="-78"/>
                          </a:rPr>
                        </m:ctrlPr>
                      </m:sSupPr>
                      <m:e>
                        <m:sSub>
                          <m:sSubPr>
                            <m:ctrlPr>
                              <a:rPr lang="en-US" i="1" smtClean="0">
                                <a:solidFill>
                                  <a:srgbClr val="002060"/>
                                </a:solidFill>
                                <a:latin typeface="Cambria Math"/>
                                <a:cs typeface="Andalus" pitchFamily="18" charset="-78"/>
                              </a:rPr>
                            </m:ctrlPr>
                          </m:sSubPr>
                          <m:e>
                            <m:r>
                              <a:rPr lang="en-US" b="0" i="1" smtClean="0">
                                <a:solidFill>
                                  <a:srgbClr val="002060"/>
                                </a:solidFill>
                                <a:latin typeface="Cambria Math"/>
                                <a:cs typeface="Andalus" pitchFamily="18" charset="-78"/>
                              </a:rPr>
                              <m:t>𝑃</m:t>
                            </m:r>
                          </m:e>
                          <m:sub>
                            <m:r>
                              <a:rPr lang="en-US" b="0" i="1" smtClean="0">
                                <a:solidFill>
                                  <a:srgbClr val="002060"/>
                                </a:solidFill>
                                <a:latin typeface="Cambria Math"/>
                                <a:cs typeface="Andalus" pitchFamily="18" charset="-78"/>
                              </a:rPr>
                              <m:t>𝑇</m:t>
                            </m:r>
                          </m:sub>
                        </m:sSub>
                      </m:e>
                      <m:sup>
                        <m:sSub>
                          <m:sSubPr>
                            <m:ctrlPr>
                              <a:rPr lang="en-US" i="1">
                                <a:solidFill>
                                  <a:srgbClr val="002060"/>
                                </a:solidFill>
                                <a:latin typeface="Cambria Math"/>
                                <a:cs typeface="Andalus" pitchFamily="18" charset="-78"/>
                              </a:rPr>
                            </m:ctrlPr>
                          </m:sSubPr>
                          <m:e>
                            <m:r>
                              <a:rPr lang="en-US" i="1">
                                <a:solidFill>
                                  <a:srgbClr val="002060"/>
                                </a:solidFill>
                                <a:latin typeface="Cambria Math"/>
                                <a:cs typeface="Andalus" pitchFamily="18" charset="-78"/>
                              </a:rPr>
                              <m:t>𝑗</m:t>
                            </m:r>
                          </m:e>
                          <m:sub>
                            <m:r>
                              <a:rPr lang="en-US" i="1">
                                <a:solidFill>
                                  <a:srgbClr val="002060"/>
                                </a:solidFill>
                                <a:latin typeface="Cambria Math"/>
                                <a:cs typeface="Andalus" pitchFamily="18" charset="-78"/>
                              </a:rPr>
                              <m:t>1</m:t>
                            </m:r>
                            <m:r>
                              <a:rPr lang="en-US" b="0" i="1" smtClean="0">
                                <a:solidFill>
                                  <a:srgbClr val="002060"/>
                                </a:solidFill>
                                <a:latin typeface="Cambria Math"/>
                                <a:cs typeface="Andalus" pitchFamily="18" charset="-78"/>
                              </a:rPr>
                              <m:t>,2</m:t>
                            </m:r>
                          </m:sub>
                        </m:sSub>
                      </m:sup>
                    </m:sSup>
                  </m:oMath>
                </a14:m>
                <a:r>
                  <a:rPr lang="en-US" dirty="0" smtClean="0">
                    <a:solidFill>
                      <a:srgbClr val="002060"/>
                    </a:solidFill>
                    <a:latin typeface="Andalus" pitchFamily="18" charset="-78"/>
                    <a:cs typeface="Andalus" pitchFamily="18" charset="-78"/>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76200" y="5105400"/>
                <a:ext cx="9372600" cy="1287404"/>
              </a:xfrm>
              <a:prstGeom prst="rect">
                <a:avLst/>
              </a:prstGeom>
              <a:blipFill rotWithShape="1">
                <a:blip r:embed="rId6"/>
                <a:stretch>
                  <a:fillRect/>
                </a:stretch>
              </a:blipFill>
            </p:spPr>
            <p:txBody>
              <a:bodyPr/>
              <a:lstStyle/>
              <a:p>
                <a:r>
                  <a:rPr lang="ru-RU">
                    <a:noFill/>
                  </a:rPr>
                  <a:t> </a:t>
                </a:r>
              </a:p>
            </p:txBody>
          </p:sp>
        </mc:Fallback>
      </mc:AlternateContent>
      <p:sp>
        <p:nvSpPr>
          <p:cNvPr id="6" name="TextBox 5"/>
          <p:cNvSpPr txBox="1"/>
          <p:nvPr/>
        </p:nvSpPr>
        <p:spPr>
          <a:xfrm>
            <a:off x="7010400" y="914400"/>
            <a:ext cx="671979" cy="307777"/>
          </a:xfrm>
          <a:prstGeom prst="rect">
            <a:avLst/>
          </a:prstGeom>
          <a:noFill/>
        </p:spPr>
        <p:txBody>
          <a:bodyPr wrap="none" rtlCol="0">
            <a:spAutoFit/>
          </a:bodyPr>
          <a:lstStyle/>
          <a:p>
            <a:r>
              <a:rPr lang="en-US" sz="1400" b="1" dirty="0">
                <a:solidFill>
                  <a:srgbClr val="FF0000"/>
                </a:solidFill>
                <a:latin typeface="Andalus" pitchFamily="18" charset="-78"/>
                <a:cs typeface="Andalus" pitchFamily="18" charset="-78"/>
              </a:rPr>
              <a:t>Fig.3.1</a:t>
            </a:r>
            <a:endParaRPr lang="ru-RU" sz="1400" b="1" dirty="0">
              <a:solidFill>
                <a:srgbClr val="FF0000"/>
              </a:solidFill>
              <a:latin typeface="Andalus" pitchFamily="18" charset="-78"/>
              <a:cs typeface="Andalus" pitchFamily="18" charset="-78"/>
            </a:endParaRPr>
          </a:p>
        </p:txBody>
      </p:sp>
      <p:sp>
        <p:nvSpPr>
          <p:cNvPr id="10" name="TextBox 9"/>
          <p:cNvSpPr txBox="1"/>
          <p:nvPr/>
        </p:nvSpPr>
        <p:spPr>
          <a:xfrm>
            <a:off x="1408607" y="4876800"/>
            <a:ext cx="572593" cy="307777"/>
          </a:xfrm>
          <a:prstGeom prst="rect">
            <a:avLst/>
          </a:prstGeom>
          <a:noFill/>
        </p:spPr>
        <p:txBody>
          <a:bodyPr wrap="none" rtlCol="0">
            <a:spAutoFit/>
          </a:bodyPr>
          <a:lstStyle/>
          <a:p>
            <a:r>
              <a:rPr lang="en-US" sz="1400" b="1" dirty="0" smtClean="0">
                <a:solidFill>
                  <a:srgbClr val="FF0000"/>
                </a:solidFill>
                <a:latin typeface="Andalus" pitchFamily="18" charset="-78"/>
                <a:cs typeface="Andalus" pitchFamily="18" charset="-78"/>
              </a:rPr>
              <a:t>Fig.1.</a:t>
            </a:r>
            <a:endParaRPr lang="ru-RU" sz="1400" b="1" dirty="0">
              <a:solidFill>
                <a:srgbClr val="FF0000"/>
              </a:solidFill>
            </a:endParaRPr>
          </a:p>
        </p:txBody>
      </p:sp>
      <p:sp>
        <p:nvSpPr>
          <p:cNvPr id="11" name="TextBox 10"/>
          <p:cNvSpPr txBox="1"/>
          <p:nvPr/>
        </p:nvSpPr>
        <p:spPr>
          <a:xfrm>
            <a:off x="4532807" y="4876800"/>
            <a:ext cx="572593" cy="307777"/>
          </a:xfrm>
          <a:prstGeom prst="rect">
            <a:avLst/>
          </a:prstGeom>
          <a:noFill/>
        </p:spPr>
        <p:txBody>
          <a:bodyPr wrap="none" rtlCol="0">
            <a:spAutoFit/>
          </a:bodyPr>
          <a:lstStyle/>
          <a:p>
            <a:r>
              <a:rPr lang="en-US" sz="1400" b="1" dirty="0">
                <a:solidFill>
                  <a:srgbClr val="FF0000"/>
                </a:solidFill>
                <a:latin typeface="Andalus" pitchFamily="18" charset="-78"/>
                <a:cs typeface="Andalus" pitchFamily="18" charset="-78"/>
              </a:rPr>
              <a:t>Fig.2.</a:t>
            </a:r>
            <a:endParaRPr lang="ru-RU" sz="1400" b="1" dirty="0">
              <a:solidFill>
                <a:srgbClr val="FF0000"/>
              </a:solidFill>
              <a:latin typeface="Andalus" pitchFamily="18" charset="-78"/>
              <a:cs typeface="Andalus" pitchFamily="18" charset="-78"/>
            </a:endParaRPr>
          </a:p>
        </p:txBody>
      </p:sp>
      <p:sp>
        <p:nvSpPr>
          <p:cNvPr id="12" name="TextBox 11"/>
          <p:cNvSpPr txBox="1"/>
          <p:nvPr/>
        </p:nvSpPr>
        <p:spPr>
          <a:xfrm>
            <a:off x="7504607" y="4876800"/>
            <a:ext cx="572593" cy="307777"/>
          </a:xfrm>
          <a:prstGeom prst="rect">
            <a:avLst/>
          </a:prstGeom>
          <a:noFill/>
        </p:spPr>
        <p:txBody>
          <a:bodyPr wrap="none" rtlCol="0">
            <a:spAutoFit/>
          </a:bodyPr>
          <a:lstStyle/>
          <a:p>
            <a:r>
              <a:rPr lang="en-US" sz="1400" b="1" dirty="0">
                <a:solidFill>
                  <a:srgbClr val="FF0000"/>
                </a:solidFill>
                <a:latin typeface="Andalus" pitchFamily="18" charset="-78"/>
                <a:cs typeface="Andalus" pitchFamily="18" charset="-78"/>
              </a:rPr>
              <a:t>Fig.3.</a:t>
            </a:r>
            <a:endParaRPr lang="ru-RU" sz="1400" b="1" dirty="0">
              <a:solidFill>
                <a:srgbClr val="FF0000"/>
              </a:solidFill>
              <a:latin typeface="Andalus" pitchFamily="18" charset="-78"/>
              <a:cs typeface="Andalus" pitchFamily="18" charset="-78"/>
            </a:endParaRPr>
          </a:p>
        </p:txBody>
      </p:sp>
    </p:spTree>
    <p:extLst>
      <p:ext uri="{BB962C8B-B14F-4D97-AF65-F5344CB8AC3E}">
        <p14:creationId xmlns:p14="http://schemas.microsoft.com/office/powerpoint/2010/main" val="190004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Тема1_Arm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1_Arm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Тема1_Arm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ast_x0020_version xmlns="8f0d6726-e122-465f-ad15-f9d3e1459635">March 10 (Sudhir)</Last_x0020_version>
    <Description0 xmlns="8f0d6726-e122-465f-ad15-f9d3e1459635">- What is the need of cross cleaning
- How does PAT support cross cleaning</Description0>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2D90A491C5B0B439FE905C6A36113B1" ma:contentTypeVersion="2" ma:contentTypeDescription="Create a new document." ma:contentTypeScope="" ma:versionID="1b1df5f2adab02f265721ec5b74e5bce">
  <xsd:schema xmlns:xsd="http://www.w3.org/2001/XMLSchema" xmlns:xs="http://www.w3.org/2001/XMLSchema" xmlns:p="http://schemas.microsoft.com/office/2006/metadata/properties" xmlns:ns2="8f0d6726-e122-465f-ad15-f9d3e1459635" targetNamespace="http://schemas.microsoft.com/office/2006/metadata/properties" ma:root="true" ma:fieldsID="33789328ffa2311664f2506a19d3a238" ns2:_="">
    <xsd:import namespace="8f0d6726-e122-465f-ad15-f9d3e1459635"/>
    <xsd:element name="properties">
      <xsd:complexType>
        <xsd:sequence>
          <xsd:element name="documentManagement">
            <xsd:complexType>
              <xsd:all>
                <xsd:element ref="ns2:Description0" minOccurs="0"/>
                <xsd:element ref="ns2:Last_x0020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d6726-e122-465f-ad15-f9d3e1459635"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Last_x0020_version" ma:index="9" nillable="true" ma:displayName="Last version" ma:internalName="Last_x0020_vers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9F5AFE-B832-4DDF-BED2-57C8396CA5D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f0d6726-e122-465f-ad15-f9d3e1459635"/>
    <ds:schemaRef ds:uri="http://www.w3.org/XML/1998/namespace"/>
    <ds:schemaRef ds:uri="http://purl.org/dc/dcmitype/"/>
  </ds:schemaRefs>
</ds:datastoreItem>
</file>

<file path=customXml/itemProps2.xml><?xml version="1.0" encoding="utf-8"?>
<ds:datastoreItem xmlns:ds="http://schemas.openxmlformats.org/officeDocument/2006/customXml" ds:itemID="{5F90C376-591E-4431-B88B-A609883567F4}">
  <ds:schemaRefs>
    <ds:schemaRef ds:uri="http://schemas.microsoft.com/office/2006/metadata/longProperties"/>
  </ds:schemaRefs>
</ds:datastoreItem>
</file>

<file path=customXml/itemProps3.xml><?xml version="1.0" encoding="utf-8"?>
<ds:datastoreItem xmlns:ds="http://schemas.openxmlformats.org/officeDocument/2006/customXml" ds:itemID="{8D28F60B-A88A-425A-9EAC-7C47BD0DA26C}">
  <ds:schemaRefs>
    <ds:schemaRef ds:uri="http://schemas.microsoft.com/sharepoint/v3/contenttype/forms"/>
  </ds:schemaRefs>
</ds:datastoreItem>
</file>

<file path=customXml/itemProps4.xml><?xml version="1.0" encoding="utf-8"?>
<ds:datastoreItem xmlns:ds="http://schemas.openxmlformats.org/officeDocument/2006/customXml" ds:itemID="{AB0F01F6-76B8-411B-8E5A-3755C22EB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0d6726-e122-465f-ad15-f9d3e14596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Тема1_Arm2</Template>
  <TotalTime>14458</TotalTime>
  <Words>1422</Words>
  <Application>Microsoft Office PowerPoint</Application>
  <PresentationFormat>Экран (4:3)</PresentationFormat>
  <Paragraphs>178</Paragraphs>
  <Slides>14</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14</vt:i4>
      </vt:variant>
    </vt:vector>
  </HeadingPairs>
  <TitlesOfParts>
    <vt:vector size="17" baseType="lpstr">
      <vt:lpstr>1_Тема1_Arm2</vt:lpstr>
      <vt:lpstr>Тема1_Arm3</vt:lpstr>
      <vt:lpstr>2_Тема1_Arm2</vt:lpstr>
      <vt:lpstr>Презентация PowerPoint</vt:lpstr>
      <vt:lpstr>Content</vt:lpstr>
      <vt:lpstr>Презентация PowerPoint</vt:lpstr>
      <vt:lpstr>Презентация PowerPoint</vt:lpstr>
      <vt:lpstr>Презентация PowerPoint</vt:lpstr>
      <vt:lpstr>Презентация PowerPoint</vt:lpstr>
      <vt:lpstr>Презентация PowerPoint</vt:lpstr>
      <vt:lpstr>Three type of jets in Semi-leptonic tt ̅- channel</vt:lpstr>
      <vt:lpstr>Презентация PowerPoint</vt:lpstr>
      <vt:lpstr>PU subtraction: extrapolation to 1 PV</vt:lpstr>
      <vt:lpstr>PU subtraction: Track-PV matching</vt:lpstr>
      <vt:lpstr>Презентация PowerPoint</vt:lpstr>
      <vt:lpstr>“Strange” jet content (tracks w/o PV)</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Sudhir Malik</dc:creator>
  <cp:lastModifiedBy>admin</cp:lastModifiedBy>
  <cp:revision>2610</cp:revision>
  <cp:lastPrinted>2011-07-04T05:07:17Z</cp:lastPrinted>
  <dcterms:created xsi:type="dcterms:W3CDTF">2011-07-04T03:54:25Z</dcterms:created>
  <dcterms:modified xsi:type="dcterms:W3CDTF">2013-11-01T12:55:54Z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