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46" r:id="rId1"/>
    <p:sldMasterId id="2147483750" r:id="rId2"/>
    <p:sldMasterId id="2147483774" r:id="rId3"/>
    <p:sldMasterId id="2147483834" r:id="rId4"/>
  </p:sldMasterIdLst>
  <p:notesMasterIdLst>
    <p:notesMasterId r:id="rId28"/>
  </p:notesMasterIdLst>
  <p:handoutMasterIdLst>
    <p:handoutMasterId r:id="rId29"/>
  </p:handoutMasterIdLst>
  <p:sldIdLst>
    <p:sldId id="257" r:id="rId5"/>
    <p:sldId id="442" r:id="rId6"/>
    <p:sldId id="445" r:id="rId7"/>
    <p:sldId id="444" r:id="rId8"/>
    <p:sldId id="447" r:id="rId9"/>
    <p:sldId id="443" r:id="rId10"/>
    <p:sldId id="437" r:id="rId11"/>
    <p:sldId id="425" r:id="rId12"/>
    <p:sldId id="259" r:id="rId13"/>
    <p:sldId id="429" r:id="rId14"/>
    <p:sldId id="428" r:id="rId15"/>
    <p:sldId id="427" r:id="rId16"/>
    <p:sldId id="426" r:id="rId17"/>
    <p:sldId id="438" r:id="rId18"/>
    <p:sldId id="436" r:id="rId19"/>
    <p:sldId id="431" r:id="rId20"/>
    <p:sldId id="430" r:id="rId21"/>
    <p:sldId id="435" r:id="rId22"/>
    <p:sldId id="432" r:id="rId23"/>
    <p:sldId id="433" r:id="rId24"/>
    <p:sldId id="446" r:id="rId25"/>
    <p:sldId id="434" r:id="rId26"/>
    <p:sldId id="441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9966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EFBF4C-F21D-4AB9-8BFA-69A6FC2D51B5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0CD4C3-16CB-44F7-ABAB-3E3A33B189A7}" type="datetime1">
              <a:rPr lang="ru-RU" smtClean="0"/>
              <a:t>02.06.2026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F50F10A-87E9-4F59-B49A-52F25773495A}" type="datetime1">
              <a:rPr lang="ru-RU" smtClean="0"/>
              <a:t>02.06.2026</a:t>
            </a:fld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4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  <a:cs typeface="FreesiaUPC" panose="020B0502040204020203" pitchFamily="34" charset="-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B282C7-BFCB-40D8-AC4C-7083ECA9C02C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DF429F-C386-4BEE-B6A0-E7D052FA46FA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D8569C-BF7C-422A-8356-72FDE818FE99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A21F-C7CC-4158-857B-AA0F3989C557}" type="datetime1">
              <a:rPr lang="ru-RU" smtClean="0"/>
              <a:t>02.06.2026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15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835E-B852-4944-9967-F2255201BAAD}" type="datetime1">
              <a:rPr lang="ru-RU" smtClean="0"/>
              <a:t>02.06.2026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7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D922-E861-4752-9AD7-B7CA3F1C6B79}" type="datetime1">
              <a:rPr lang="ru-RU" smtClean="0"/>
              <a:t>02.06.2026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822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3DB2-1DC8-4B57-80A9-1D84DB938110}" type="datetime1">
              <a:rPr lang="ru-RU" smtClean="0"/>
              <a:t>02.06.2026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41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46BA-11C6-45E3-8E63-F3ABA361C359}" type="datetime1">
              <a:rPr lang="ru-RU" smtClean="0"/>
              <a:t>02.06.2026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61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0F62-F91C-437F-BEB6-C08F8E312E07}" type="datetime1">
              <a:rPr lang="ru-RU" smtClean="0"/>
              <a:t>02.06.2026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3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AA2-E6AD-4044-9B7D-972D5D63821E}" type="datetime1">
              <a:rPr lang="ru-RU" smtClean="0"/>
              <a:t>02.06.2026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81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F9D65CFF-B92A-4AB8-9F4D-3C2C37148E29}" type="datetime1">
              <a:rPr lang="ru-RU" smtClean="0"/>
              <a:t>02.06.2026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4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BEA1AC-C5EB-445A-B7A6-E86D96CA1B56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C9B7-29F4-467F-A878-A488DC8B1A97}" type="datetime1">
              <a:rPr lang="ru-RU" smtClean="0"/>
              <a:t>02.06.2026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39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9672-7409-4CD3-A0A6-7AEB03AC5FD9}" type="datetime1">
              <a:rPr lang="ru-RU" smtClean="0"/>
              <a:t>02.06.2026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77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5F2B7-FEDB-4A47-9A4D-78534D7228C5}" type="datetime1">
              <a:rPr lang="ru-RU" smtClean="0"/>
              <a:t>02.06.2026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79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0664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2417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0827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4844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0037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6021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487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5AFBA7-9D70-4784-AD0F-CAC046F83CBE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0647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3652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4511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1917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59558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7302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798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9879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8525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000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DF628F-1E13-44F9-BD02-F393C3783BC4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5DB282C7-BFCB-40D8-AC4C-7083ECA9C02C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492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8BEA1AC-C5EB-445A-B7A6-E86D96CA1B56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36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35AFBA7-9D70-4784-AD0F-CAC046F83CBE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580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CDF628F-1E13-44F9-BD02-F393C3783BC4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76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858D003-1B3F-45D9-8CEE-0AEDA2386A85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75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211DCF0-2B53-4558-B08E-854C8B25DD1E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6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050926-5590-40B3-B9A3-315008075317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20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456B28D-0CC9-4BB1-B556-4E28AAED29D0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74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C2AD0CC-6805-41DC-9037-8FBDDC48E87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3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DDF429F-C386-4BEE-B6A0-E7D052FA46FA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4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58D003-1B3F-45D9-8CEE-0AEDA2386A85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0D8569C-BF7C-422A-8356-72FDE818FE99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0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11DCF0-2B53-4558-B08E-854C8B25DD1E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050926-5590-40B3-B9A3-315008075317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8456B28D-0CC9-4BB1-B556-4E28AAED29D0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C2AD0CC-6805-41DC-9037-8FBDDC48E87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" panose="020F050202020403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1800"/>
          </a:p>
        </p:txBody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130CFA2-7776-412D-B722-76A2C722C38E}" type="datetime1">
              <a:rPr lang="ru-RU" smtClean="0"/>
              <a:t>02.06.2026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D88091-FFDB-409F-BB89-D26587CE3B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47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8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2BCC6B1-E580-41AC-8362-7EDFBC9552B1}" type="datetime1">
              <a:rPr lang="ru-RU" smtClean="0"/>
              <a:t>02.06.2026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9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190.png"/><Relationship Id="rId26" Type="http://schemas.openxmlformats.org/officeDocument/2006/relationships/image" Target="../media/image260.png"/><Relationship Id="rId39" Type="http://schemas.openxmlformats.org/officeDocument/2006/relationships/image" Target="../media/image39.png"/><Relationship Id="rId21" Type="http://schemas.openxmlformats.org/officeDocument/2006/relationships/image" Target="../media/image32.png"/><Relationship Id="rId34" Type="http://schemas.openxmlformats.org/officeDocument/2006/relationships/image" Target="../media/image34.png"/><Relationship Id="rId7" Type="http://schemas.openxmlformats.org/officeDocument/2006/relationships/image" Target="../media/image80.png"/><Relationship Id="rId12" Type="http://schemas.openxmlformats.org/officeDocument/2006/relationships/image" Target="../media/image39.png"/><Relationship Id="rId17" Type="http://schemas.openxmlformats.org/officeDocument/2006/relationships/image" Target="../media/image180.png"/><Relationship Id="rId25" Type="http://schemas.openxmlformats.org/officeDocument/2006/relationships/image" Target="../media/image250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310.png"/><Relationship Id="rId16" Type="http://schemas.openxmlformats.org/officeDocument/2006/relationships/image" Target="../media/image170.png"/><Relationship Id="rId20" Type="http://schemas.openxmlformats.org/officeDocument/2006/relationships/image" Target="../media/image210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120.png"/><Relationship Id="rId24" Type="http://schemas.openxmlformats.org/officeDocument/2006/relationships/image" Target="../media/image240.png"/><Relationship Id="rId32" Type="http://schemas.openxmlformats.org/officeDocument/2006/relationships/image" Target="../media/image320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60.png"/><Relationship Id="rId15" Type="http://schemas.openxmlformats.org/officeDocument/2006/relationships/image" Target="../media/image160.png"/><Relationship Id="rId23" Type="http://schemas.openxmlformats.org/officeDocument/2006/relationships/image" Target="../media/image230.png"/><Relationship Id="rId28" Type="http://schemas.openxmlformats.org/officeDocument/2006/relationships/image" Target="../media/image280.png"/><Relationship Id="rId36" Type="http://schemas.openxmlformats.org/officeDocument/2006/relationships/image" Target="../media/image360.png"/><Relationship Id="rId10" Type="http://schemas.openxmlformats.org/officeDocument/2006/relationships/image" Target="../media/image38.png"/><Relationship Id="rId19" Type="http://schemas.openxmlformats.org/officeDocument/2006/relationships/image" Target="../media/image200.png"/><Relationship Id="rId31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openxmlformats.org/officeDocument/2006/relationships/image" Target="../media/image100.png"/><Relationship Id="rId14" Type="http://schemas.openxmlformats.org/officeDocument/2006/relationships/image" Target="../media/image150.png"/><Relationship Id="rId22" Type="http://schemas.openxmlformats.org/officeDocument/2006/relationships/image" Target="../media/image32.png"/><Relationship Id="rId27" Type="http://schemas.openxmlformats.org/officeDocument/2006/relationships/image" Target="../media/image270.png"/><Relationship Id="rId30" Type="http://schemas.openxmlformats.org/officeDocument/2006/relationships/image" Target="../media/image300.png"/><Relationship Id="rId35" Type="http://schemas.openxmlformats.org/officeDocument/2006/relationships/image" Target="../media/image35.png"/><Relationship Id="rId8" Type="http://schemas.openxmlformats.org/officeDocument/2006/relationships/image" Target="../media/image171.png"/><Relationship Id="rId3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0373" y="4498926"/>
            <a:ext cx="7146378" cy="1692324"/>
          </a:xfr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rtl="0"/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В.А.П</a:t>
            </a:r>
            <a:r>
              <a:rPr lang="ru-RU" sz="2800" cap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етров</a:t>
            </a:r>
            <a:r>
              <a:rPr lang="ru-RU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&amp; </a:t>
            </a:r>
            <a:r>
              <a:rPr lang="ru-RU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Н.П. Ткаченко                                                 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ИФВЭ </a:t>
            </a:r>
            <a:r>
              <a:rPr lang="ru-RU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им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. А.А. Л</a:t>
            </a:r>
            <a:r>
              <a:rPr lang="ru-RU" sz="2800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огунова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algn="ctr" rtl="0"/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ortuna Gothic FlorishC" panose="02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НИЦ КИ</a:t>
            </a:r>
          </a:p>
        </p:txBody>
      </p:sp>
      <p:pic>
        <p:nvPicPr>
          <p:cNvPr id="5" name="Рисунок 4" descr="Изображение здания, места для сидения, скамейки, вид сбоку&#10;&#10;Автоматически созданное описание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" y="1"/>
            <a:ext cx="4635315" cy="6857999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BF988E2-E8FC-4587-ACA3-9C57091D217A}"/>
              </a:ext>
            </a:extLst>
          </p:cNvPr>
          <p:cNvSpPr txBox="1"/>
          <p:nvPr/>
        </p:nvSpPr>
        <p:spPr>
          <a:xfrm>
            <a:off x="4730566" y="327259"/>
            <a:ext cx="7461434" cy="34163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vod" pitchFamily="2" charset="0"/>
                <a:ea typeface="Cambria" panose="02040503050406030204" pitchFamily="18" charset="0"/>
                <a:cs typeface="Raavi" panose="020B0502040204020203" pitchFamily="34" charset="0"/>
              </a:rPr>
              <a:t>Взаимодействия адронов </a:t>
            </a:r>
          </a:p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vod" pitchFamily="2" charset="0"/>
                <a:ea typeface="Cambria" panose="02040503050406030204" pitchFamily="18" charset="0"/>
                <a:cs typeface="Raavi" panose="020B0502040204020203" pitchFamily="34" charset="0"/>
              </a:rPr>
              <a:t>в диапазоне энергий </a:t>
            </a:r>
          </a:p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vod" pitchFamily="2" charset="0"/>
                <a:ea typeface="Cambria" panose="02040503050406030204" pitchFamily="18" charset="0"/>
                <a:cs typeface="Raavi" panose="020B0502040204020203" pitchFamily="34" charset="0"/>
              </a:rPr>
              <a:t>У-70:</a:t>
            </a:r>
          </a:p>
          <a:p>
            <a:pPr algn="ctr"/>
            <a:r>
              <a:rPr 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vod" pitchFamily="2" charset="0"/>
                <a:ea typeface="Cambria" panose="02040503050406030204" pitchFamily="18" charset="0"/>
                <a:cs typeface="Raavi" panose="020B0502040204020203" pitchFamily="34" charset="0"/>
              </a:rPr>
              <a:t>результаты и проблемы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A1AD44-1F2C-4D7E-AF2D-79864ACE8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4" y="-392870"/>
            <a:ext cx="3384000" cy="1833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36DB3D-4341-4221-9355-C741D52D4851}"/>
              </a:ext>
            </a:extLst>
          </p:cNvPr>
          <p:cNvSpPr/>
          <p:nvPr/>
        </p:nvSpPr>
        <p:spPr>
          <a:xfrm>
            <a:off x="186934" y="5443747"/>
            <a:ext cx="4451946" cy="1077218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highlight>
                  <a:srgbClr val="FFFF00"/>
                </a:highlight>
                <a:latin typeface="Fortuna Gothic FlorishC" panose="02000400000000000000" pitchFamily="2" charset="0"/>
              </a:rPr>
              <a:t>02-05.06.2026 Протвино</a:t>
            </a:r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89F197-5464-422D-9C0F-94E5D0A2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55E1F-058A-4F8F-83CB-FF0BEC80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54" y="339944"/>
            <a:ext cx="6277087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CCED98-37EE-4EAD-937E-B3FB7587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00" y="2791464"/>
            <a:ext cx="5292000" cy="326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04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8992C-0973-4F2F-92DE-CC30DB62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642B90-8BE3-4187-9BA3-35C09134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01" y="218910"/>
            <a:ext cx="6381750" cy="20478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D53EAB-EE30-4087-BDF1-0FB5DFB3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38" y="2397531"/>
            <a:ext cx="66960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0AC9EC-2B97-42B1-BAE9-A1B078B5EB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86062" y="1295400"/>
            <a:ext cx="6619875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34527A-0FE7-4774-A108-7AF45048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76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36EC76-AAD3-4408-8811-E90DFADC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285875"/>
            <a:ext cx="7943850" cy="428625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6C62CFB-F70E-41C9-8EF4-251506D4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92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6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CFE996F-FD41-44DB-9EBA-3247648E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5BBA9-94DB-4AD5-85B6-B71DDB5C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493" y="252865"/>
            <a:ext cx="3916364" cy="38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E6814-B832-425F-9666-5FDFDFAA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528637"/>
            <a:ext cx="35814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B7FC704-F9AD-4DC0-BF1E-DBB0C72289D0}"/>
              </a:ext>
            </a:extLst>
          </p:cNvPr>
          <p:cNvCxnSpPr>
            <a:cxnSpLocks/>
          </p:cNvCxnSpPr>
          <p:nvPr/>
        </p:nvCxnSpPr>
        <p:spPr>
          <a:xfrm>
            <a:off x="7817812" y="2699657"/>
            <a:ext cx="352572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371D3B2-D9E6-4D44-A746-405CEA51866F}"/>
              </a:ext>
            </a:extLst>
          </p:cNvPr>
          <p:cNvCxnSpPr>
            <a:cxnSpLocks/>
          </p:cNvCxnSpPr>
          <p:nvPr/>
        </p:nvCxnSpPr>
        <p:spPr>
          <a:xfrm>
            <a:off x="10261600" y="2699657"/>
            <a:ext cx="0" cy="104502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A7BC34-35B4-4DEB-8A6C-D2C51BEB1CDF}"/>
                  </a:ext>
                </a:extLst>
              </p:cNvPr>
              <p:cNvSpPr txBox="1"/>
              <p:nvPr/>
            </p:nvSpPr>
            <p:spPr>
              <a:xfrm>
                <a:off x="10261600" y="3351572"/>
                <a:ext cx="13948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A7BC34-35B4-4DEB-8A6C-D2C51BEB1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600" y="3351572"/>
                <a:ext cx="1394869" cy="276999"/>
              </a:xfrm>
              <a:prstGeom prst="rect">
                <a:avLst/>
              </a:prstGeom>
              <a:blipFill>
                <a:blip r:embed="rId4"/>
                <a:stretch>
                  <a:fillRect l="-3493" r="-873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04BA4F-C329-4841-902E-F12C85BCA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460" y="4280485"/>
            <a:ext cx="1584000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E7C8BCF1-C62D-4E64-8F9D-ADBCF2BC04BE}"/>
              </a:ext>
            </a:extLst>
          </p:cNvPr>
          <p:cNvSpPr/>
          <p:nvPr/>
        </p:nvSpPr>
        <p:spPr>
          <a:xfrm rot="2395597">
            <a:off x="691962" y="2188894"/>
            <a:ext cx="2996346" cy="114690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8C7BB7-098F-4FA3-BA47-17A3E98FA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26687" y="3867832"/>
            <a:ext cx="2354074" cy="21077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252373-58EE-4B94-A68D-7C780F8B1D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686376">
            <a:off x="3595756" y="2335009"/>
            <a:ext cx="2141137" cy="2388667"/>
          </a:xfrm>
          <a:prstGeom prst="rect">
            <a:avLst/>
          </a:prstGeom>
        </p:spPr>
      </p:pic>
      <p:sp>
        <p:nvSpPr>
          <p:cNvPr id="17" name="Блок-схема: память с прямым доступом 16">
            <a:extLst>
              <a:ext uri="{FF2B5EF4-FFF2-40B4-BE49-F238E27FC236}">
                <a16:creationId xmlns:a16="http://schemas.microsoft.com/office/drawing/2014/main" id="{3FCC7C9C-E81C-457E-8DF4-A1BD4D4527D4}"/>
              </a:ext>
            </a:extLst>
          </p:cNvPr>
          <p:cNvSpPr/>
          <p:nvPr/>
        </p:nvSpPr>
        <p:spPr>
          <a:xfrm rot="19217115">
            <a:off x="2147159" y="2239715"/>
            <a:ext cx="914400" cy="685800"/>
          </a:xfrm>
          <a:prstGeom prst="flowChartMagneticDrum">
            <a:avLst/>
          </a:prstGeom>
          <a:gradFill>
            <a:gsLst>
              <a:gs pos="0">
                <a:srgbClr val="00B0F0"/>
              </a:gs>
              <a:gs pos="76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3D6824-F6B5-48F0-80D0-F583CD27CB8B}"/>
                  </a:ext>
                </a:extLst>
              </p:cNvPr>
              <p:cNvSpPr txBox="1"/>
              <p:nvPr/>
            </p:nvSpPr>
            <p:spPr>
              <a:xfrm>
                <a:off x="300057" y="1103379"/>
                <a:ext cx="118647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5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5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3D6824-F6B5-48F0-80D0-F583CD27C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57" y="1103379"/>
                <a:ext cx="11864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0E63FB-0796-46FE-A6B2-5891362D3437}"/>
              </a:ext>
            </a:extLst>
          </p:cNvPr>
          <p:cNvSpPr txBox="1"/>
          <p:nvPr/>
        </p:nvSpPr>
        <p:spPr>
          <a:xfrm>
            <a:off x="2033563" y="4671833"/>
            <a:ext cx="1455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Proton</a:t>
            </a:r>
            <a:endParaRPr lang="ru-RU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C68126-E6EB-4432-88EA-2B8CE52358E9}"/>
              </a:ext>
            </a:extLst>
          </p:cNvPr>
          <p:cNvSpPr txBox="1"/>
          <p:nvPr/>
        </p:nvSpPr>
        <p:spPr>
          <a:xfrm>
            <a:off x="5036236" y="3957319"/>
            <a:ext cx="1746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Neutron</a:t>
            </a:r>
            <a:endParaRPr lang="ru-RU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6BD077-F180-410D-82FC-808505E122A3}"/>
              </a:ext>
            </a:extLst>
          </p:cNvPr>
          <p:cNvSpPr txBox="1"/>
          <p:nvPr/>
        </p:nvSpPr>
        <p:spPr>
          <a:xfrm>
            <a:off x="3198520" y="1916202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Glueball 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74123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64C6A31-A879-4AD2-82EE-2D3C6806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2E9F09-FE98-41C0-B48C-4D8F1111D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1385887"/>
            <a:ext cx="5981700" cy="4086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350A1-ADBA-4922-9A5C-D187C7E13933}"/>
              </a:ext>
            </a:extLst>
          </p:cNvPr>
          <p:cNvSpPr txBox="1"/>
          <p:nvPr/>
        </p:nvSpPr>
        <p:spPr>
          <a:xfrm>
            <a:off x="3117780" y="203199"/>
            <a:ext cx="596907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Эксперимент ВЕС</a:t>
            </a:r>
          </a:p>
        </p:txBody>
      </p:sp>
    </p:spTree>
    <p:extLst>
      <p:ext uri="{BB962C8B-B14F-4D97-AF65-F5344CB8AC3E}">
        <p14:creationId xmlns:p14="http://schemas.microsoft.com/office/powerpoint/2010/main" val="163091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B958B-3C57-45A8-9AF6-ADA5D3350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386" y="178676"/>
            <a:ext cx="6669425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5F4F22-D91A-4C15-AD3C-E6C4A78D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6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2B2962-2CDD-4629-8CE1-9A9288D8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614815"/>
            <a:ext cx="7029450" cy="7905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8A2016-5E4D-4AF6-B423-66B4ED7D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771775"/>
            <a:ext cx="6677025" cy="131445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A0B5A5-C4B2-4F98-8465-56DCD5C6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2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3F39BC-EDB5-4F0F-BFC4-1972DD8A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3A1EB3-64E3-40BF-BD19-90A27440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369" y="115614"/>
            <a:ext cx="6238875" cy="2219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9D0D85-5FD2-40E5-B0EB-AEE7CE56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38" y="2514771"/>
            <a:ext cx="6768000" cy="371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05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52806A-21E8-4D50-910D-DB618CA1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A9CF93-FEC6-45FB-98AD-2CCD4BDFB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99" y="302242"/>
            <a:ext cx="9396000" cy="572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71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49A4A-072C-49E1-9612-84B79D19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434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>
                <a:latin typeface="Fortuna Gothic FlorishC" panose="02000400000000000000" pitchFamily="2" charset="0"/>
              </a:rPr>
              <a:t>У-70: мировой лидер 1967-1972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1860D4-FAC0-4E62-A2DF-FDF0494244BD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Izvod" pitchFamily="2" charset="0"/>
              </a:rPr>
              <a:t>Главные (среди многих) достижения: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 </a:t>
            </a:r>
            <a:r>
              <a:rPr lang="ru-RU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Невылетание</a:t>
            </a: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кварков (1968)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 Масштабная инвариантность (1969)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 Выполаживание полных сечений в </a:t>
            </a:r>
            <a:r>
              <a:rPr lang="ru-RU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рр</a:t>
            </a: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и других каналах (1971)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 Рост полных сечений в </a:t>
            </a:r>
            <a:r>
              <a:rPr lang="ru-RU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</a:t>
            </a:r>
            <a:r>
              <a:rPr lang="ru-RU" b="1" baseline="300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ru-RU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р-канале</a:t>
            </a:r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(1971)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5. Возрастание радиуса сильных взаимодействий (1969)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 Наблюдение антигелия-3(1970)</a:t>
            </a:r>
          </a:p>
          <a:p>
            <a:r>
              <a:rPr lang="ru-RU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7. Открытие h-мезона, обладающего спином, равным 4 (1975)</a:t>
            </a:r>
            <a:endParaRPr lang="ru-RU" b="1" dirty="0">
              <a:solidFill>
                <a:srgbClr val="66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64350F-F7DB-480F-B55C-B30D9F59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DACC0B-A204-4F68-A0F5-510976725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08B471-9659-4435-91D1-AE43F8BB209E}"/>
              </a:ext>
            </a:extLst>
          </p:cNvPr>
          <p:cNvSpPr/>
          <p:nvPr/>
        </p:nvSpPr>
        <p:spPr>
          <a:xfrm>
            <a:off x="141888" y="160024"/>
            <a:ext cx="1190822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"As earlier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experimentators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had conjectured, our annals lagged by about half a century behind Terra's along the bridges of time, but overtook some of its underwater currents.“</a:t>
            </a:r>
          </a:p>
          <a:p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Vladimir Nabokov, “Ada or Ardor”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FC73D8-8EA3-4876-9744-092C4620F368}"/>
              </a:ext>
            </a:extLst>
          </p:cNvPr>
          <p:cNvSpPr/>
          <p:nvPr/>
        </p:nvSpPr>
        <p:spPr>
          <a:xfrm>
            <a:off x="141888" y="4662487"/>
            <a:ext cx="1190822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Как и предполагали более ранние экспериментаторы, наши летописи отставали от земных примерно на полвека вдоль временных мостов, но обогнали некоторые из их подводных течений».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Владимир Набоков, «Ада или Страсть»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60D663-EF1A-4541-94BE-287D8729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837" y="1810085"/>
            <a:ext cx="2076322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0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D05DFE-E164-41D4-8B93-F2F6F224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12A63-43A5-45CE-A021-5B85437E4AC3}"/>
              </a:ext>
            </a:extLst>
          </p:cNvPr>
          <p:cNvSpPr txBox="1"/>
          <p:nvPr/>
        </p:nvSpPr>
        <p:spPr>
          <a:xfrm>
            <a:off x="3075118" y="299431"/>
            <a:ext cx="5143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vod" pitchFamily="2" charset="0"/>
              </a:rPr>
              <a:t>Проблемы и задачи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8DAE4-23E1-4055-8A2E-9686CB623163}"/>
              </a:ext>
            </a:extLst>
          </p:cNvPr>
          <p:cNvSpPr txBox="1"/>
          <p:nvPr/>
        </p:nvSpPr>
        <p:spPr>
          <a:xfrm>
            <a:off x="117095" y="1315094"/>
            <a:ext cx="11367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Теория: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правила вычислений в КХД </a:t>
            </a:r>
          </a:p>
          <a:p>
            <a:pPr algn="ctr"/>
            <a:r>
              <a:rPr lang="ru-RU" sz="4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 учётом конфайнмента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78317-1BFC-4A7C-B820-8637ACF71AFF}"/>
              </a:ext>
            </a:extLst>
          </p:cNvPr>
          <p:cNvSpPr txBox="1"/>
          <p:nvPr/>
        </p:nvSpPr>
        <p:spPr>
          <a:xfrm>
            <a:off x="117095" y="3973246"/>
            <a:ext cx="117228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Эксперимент:</a:t>
            </a:r>
          </a:p>
          <a:p>
            <a:r>
              <a:rPr lang="ru-RU" sz="4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Поиск </a:t>
            </a:r>
            <a:r>
              <a:rPr lang="ru-RU" sz="48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глюболов</a:t>
            </a:r>
            <a:r>
              <a:rPr lang="ru-RU" sz="4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 лёгких </a:t>
            </a:r>
            <a:r>
              <a:rPr lang="ru-RU" sz="48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мультикварков</a:t>
            </a:r>
            <a:endParaRPr lang="ru-RU" sz="4800" b="1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75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1092A8-1EC0-4DCC-8DE1-02302402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04264-EB97-4E3F-83A8-F6DD6A02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000" y="3956602"/>
            <a:ext cx="7848000" cy="1786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352FD-631C-44DE-9C10-784DD7895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58" y="132419"/>
            <a:ext cx="1728000" cy="159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1C644-8E81-4EF9-B5B7-9A723ECFA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429" y="274594"/>
            <a:ext cx="2232000" cy="148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98FD2C-C237-4AC1-88EF-1B4D2EED4F99}"/>
              </a:ext>
            </a:extLst>
          </p:cNvPr>
          <p:cNvSpPr/>
          <p:nvPr/>
        </p:nvSpPr>
        <p:spPr>
          <a:xfrm>
            <a:off x="4106513" y="5742671"/>
            <a:ext cx="3978974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Fortuna Gothic FlorishC" panose="02000400000000000000" pitchFamily="2" charset="0"/>
              </a:rPr>
              <a:t>Арнольд Шёнберг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795952-0925-4909-BBF4-C43B7461F8F4}"/>
              </a:ext>
            </a:extLst>
          </p:cNvPr>
          <p:cNvSpPr/>
          <p:nvPr/>
        </p:nvSpPr>
        <p:spPr>
          <a:xfrm>
            <a:off x="2471058" y="2222522"/>
            <a:ext cx="7086600" cy="1323439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4000" dirty="0">
                <a:latin typeface="Old English GothicC" panose="02000907020000020004" pitchFamily="2" charset="0"/>
              </a:rPr>
              <a:t>Es gibt noch viel gute Musik </a:t>
            </a:r>
            <a:endParaRPr lang="ru-RU" sz="4000" dirty="0">
              <a:latin typeface="Old English GothicC" panose="02000907020000020004" pitchFamily="2" charset="0"/>
            </a:endParaRPr>
          </a:p>
          <a:p>
            <a:pPr algn="ctr"/>
            <a:r>
              <a:rPr lang="de-DE" sz="4000" dirty="0">
                <a:latin typeface="Old English GothicC" panose="02000907020000020004" pitchFamily="2" charset="0"/>
              </a:rPr>
              <a:t>in C-Dur zu schreiben!</a:t>
            </a:r>
            <a:endParaRPr lang="ru-RU" sz="4000" dirty="0">
              <a:latin typeface="Old English GothicC" panose="02000907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91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F99BEE-036D-429D-AD8A-642BF1C1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77647-A883-4DC3-9216-04857F8103B0}"/>
              </a:ext>
            </a:extLst>
          </p:cNvPr>
          <p:cNvSpPr txBox="1"/>
          <p:nvPr/>
        </p:nvSpPr>
        <p:spPr>
          <a:xfrm>
            <a:off x="4198781" y="2104572"/>
            <a:ext cx="267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Cyrillic" pitchFamily="2" charset="0"/>
              </a:rPr>
              <a:t>КОНЕЦ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90C06-93CF-4172-90E3-ECD618D613B3}"/>
              </a:ext>
            </a:extLst>
          </p:cNvPr>
          <p:cNvSpPr txBox="1"/>
          <p:nvPr/>
        </p:nvSpPr>
        <p:spPr>
          <a:xfrm>
            <a:off x="6869705" y="2104572"/>
            <a:ext cx="6030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478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4F9007-E810-4A28-8BA3-30C1944A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A69417-3A2B-4B25-9C25-9C9BDEB52F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9350" y="412977"/>
            <a:ext cx="7353300" cy="37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326C97-845B-4D58-9B3A-574B8F88D7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35305" y="1183814"/>
            <a:ext cx="7772400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1C3948-18DD-4FBD-959A-BBDEE25BE4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39511" y="2960517"/>
            <a:ext cx="2310814" cy="6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91D546-B09C-4864-91C6-A801276A1E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341" y="3387151"/>
            <a:ext cx="2823863" cy="9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DB7C63AB-6D6B-4919-9516-DB532F9B8C6F}"/>
              </a:ext>
            </a:extLst>
          </p:cNvPr>
          <p:cNvSpPr/>
          <p:nvPr/>
        </p:nvSpPr>
        <p:spPr>
          <a:xfrm>
            <a:off x="3352800" y="4354286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EF6F4A1-1BBF-4DF6-A367-A12BA6C1269E}"/>
              </a:ext>
            </a:extLst>
          </p:cNvPr>
          <p:cNvCxnSpPr/>
          <p:nvPr/>
        </p:nvCxnSpPr>
        <p:spPr>
          <a:xfrm>
            <a:off x="2587398" y="3633109"/>
            <a:ext cx="914400" cy="91440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70D2C3-D2B8-4898-B7A9-C06538A01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454781">
            <a:off x="2470185" y="4844518"/>
            <a:ext cx="999831" cy="999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271040-0E92-4611-A78A-769540FFD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92730">
            <a:off x="4363269" y="3869378"/>
            <a:ext cx="1059630" cy="10596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C0D380-9538-4D90-B168-AB498173A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997" y="5049188"/>
            <a:ext cx="999831" cy="9998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71B46D-3DDF-4A00-8975-B789F0E25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453" y="5134619"/>
            <a:ext cx="999831" cy="9998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D16D20-4FF7-4002-B298-A111D48AA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376" y="4990031"/>
            <a:ext cx="999831" cy="9998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568336-04C3-4E63-9125-708C4E310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920" y="4893715"/>
            <a:ext cx="999831" cy="999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C67998-827A-4917-B8E2-B7076FE1FB78}"/>
                  </a:ext>
                </a:extLst>
              </p:cNvPr>
              <p:cNvSpPr txBox="1"/>
              <p:nvPr/>
            </p:nvSpPr>
            <p:spPr>
              <a:xfrm>
                <a:off x="5164207" y="5787599"/>
                <a:ext cx="27693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CC67998-827A-4917-B8E2-B7076FE1F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207" y="5787599"/>
                <a:ext cx="276935" cy="299313"/>
              </a:xfrm>
              <a:prstGeom prst="rect">
                <a:avLst/>
              </a:prstGeom>
              <a:blipFill>
                <a:blip r:embed="rId11"/>
                <a:stretch>
                  <a:fillRect l="-17391" r="-13043" b="-2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D1DF468-C43A-4D44-A409-6BD5D161B457}"/>
              </a:ext>
            </a:extLst>
          </p:cNvPr>
          <p:cNvSpPr txBox="1"/>
          <p:nvPr/>
        </p:nvSpPr>
        <p:spPr>
          <a:xfrm>
            <a:off x="2434151" y="375954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7D4AE-212E-4AA4-A43E-4B90C19C8605}"/>
              </a:ext>
            </a:extLst>
          </p:cNvPr>
          <p:cNvSpPr txBox="1"/>
          <p:nvPr/>
        </p:nvSpPr>
        <p:spPr>
          <a:xfrm>
            <a:off x="2419350" y="513461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72B6F8-2956-480E-A2D2-56194586F9FE}"/>
              </a:ext>
            </a:extLst>
          </p:cNvPr>
          <p:cNvSpPr txBox="1"/>
          <p:nvPr/>
        </p:nvSpPr>
        <p:spPr>
          <a:xfrm>
            <a:off x="5164207" y="435428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D8C3B2-0202-4F35-9227-C7F049DFD461}"/>
                  </a:ext>
                </a:extLst>
              </p:cNvPr>
              <p:cNvSpPr txBox="1"/>
              <p:nvPr/>
            </p:nvSpPr>
            <p:spPr>
              <a:xfrm>
                <a:off x="1535618" y="4457639"/>
                <a:ext cx="613758" cy="7035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/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D8C3B2-0202-4F35-9227-C7F049DFD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18" y="4457639"/>
                <a:ext cx="613758" cy="7035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9AEF54-2F90-4E79-8DB2-21FD8E8D57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7056" y="4522366"/>
            <a:ext cx="504825" cy="514350"/>
          </a:xfrm>
          <a:prstGeom prst="rect">
            <a:avLst/>
          </a:prstGeom>
        </p:spPr>
      </p:pic>
      <p:sp>
        <p:nvSpPr>
          <p:cNvPr id="23" name="Дуга 22">
            <a:extLst>
              <a:ext uri="{FF2B5EF4-FFF2-40B4-BE49-F238E27FC236}">
                <a16:creationId xmlns:a16="http://schemas.microsoft.com/office/drawing/2014/main" id="{C868E462-D5E1-45E5-A6B0-867C17E77215}"/>
              </a:ext>
            </a:extLst>
          </p:cNvPr>
          <p:cNvSpPr/>
          <p:nvPr/>
        </p:nvSpPr>
        <p:spPr>
          <a:xfrm rot="18509604">
            <a:off x="3408363" y="4072910"/>
            <a:ext cx="914400" cy="914400"/>
          </a:xfrm>
          <a:prstGeom prst="arc">
            <a:avLst>
              <a:gd name="adj1" fmla="val 14556486"/>
              <a:gd name="adj2" fmla="val 30328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B5651-1F9E-42FC-923F-3419854F038B}"/>
              </a:ext>
            </a:extLst>
          </p:cNvPr>
          <p:cNvSpPr txBox="1"/>
          <p:nvPr/>
        </p:nvSpPr>
        <p:spPr>
          <a:xfrm>
            <a:off x="3810000" y="367048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ym typeface="Symbol" panose="05050102010706020507" pitchFamily="18" charset="2"/>
              </a:rPr>
              <a:t>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1E4155-4B58-4FE6-B315-9468617B7874}"/>
                  </a:ext>
                </a:extLst>
              </p:cNvPr>
              <p:cNvSpPr txBox="1"/>
              <p:nvPr/>
            </p:nvSpPr>
            <p:spPr>
              <a:xfrm>
                <a:off x="5865860" y="5036716"/>
                <a:ext cx="2835520" cy="777649"/>
              </a:xfrm>
              <a:prstGeom prst="rect">
                <a:avLst/>
              </a:prstGeom>
              <a:solidFill>
                <a:srgbClr val="FF9966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𝑖𝑛𝑒𝑙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𝑖𝑛𝑒𝑙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1E4155-4B58-4FE6-B315-9468617B7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860" y="5036716"/>
                <a:ext cx="2835520" cy="77764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967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3454A7-03E9-4A49-87C7-8D49F13DB0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9276" y="141521"/>
            <a:ext cx="4320000" cy="168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D9422F-E312-4CEC-BA76-3DF394CF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2C208F-6B59-47A8-97C0-102DCB431EE4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83287" y="2107803"/>
            <a:ext cx="3080446" cy="396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E9DC5FE-CB14-4600-B246-35199A301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7809" y="2315606"/>
            <a:ext cx="4757907" cy="376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69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E8091-B115-4BFC-8AE6-E1C76DA3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3" y="64381"/>
            <a:ext cx="12071927" cy="7934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Масштабная инвариантность = предельная фрагментация (</a:t>
            </a:r>
            <a:r>
              <a:rPr lang="ru-RU" sz="2000" b="1" dirty="0" err="1"/>
              <a:t>C.N.Yang</a:t>
            </a:r>
            <a:r>
              <a:rPr lang="ru-RU" sz="2000" b="1" dirty="0"/>
              <a:t> </a:t>
            </a:r>
            <a:r>
              <a:rPr lang="ru-RU" sz="2000" b="1" dirty="0" err="1"/>
              <a:t>et</a:t>
            </a:r>
            <a:r>
              <a:rPr lang="ru-RU" sz="2000" b="1" dirty="0"/>
              <a:t> </a:t>
            </a:r>
            <a:r>
              <a:rPr lang="ru-RU" sz="2000" b="1" dirty="0" err="1"/>
              <a:t>al</a:t>
            </a:r>
            <a:r>
              <a:rPr lang="ru-RU" sz="2000" b="1" dirty="0"/>
              <a:t>., 1969)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DB1B42-DA4E-46EA-8E98-1271F689B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126" y="2199263"/>
            <a:ext cx="6194073" cy="35786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EF2974-ED16-40BE-97B2-57378125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07A50-1CA5-44F1-ADD8-9265446D144B}"/>
              </a:ext>
            </a:extLst>
          </p:cNvPr>
          <p:cNvSpPr txBox="1"/>
          <p:nvPr/>
        </p:nvSpPr>
        <p:spPr>
          <a:xfrm>
            <a:off x="3833091" y="912142"/>
            <a:ext cx="4299126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dirty="0"/>
              <a:t>50</a:t>
            </a:r>
            <a:r>
              <a:rPr lang="ru-RU" sz="5400" dirty="0"/>
              <a:t> лет спустя</a:t>
            </a:r>
            <a:r>
              <a:rPr lang="en-US" sz="5400" dirty="0"/>
              <a:t>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0856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355F3C-391D-4ADD-A53E-3E896CA2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28" y="356133"/>
            <a:ext cx="5904000" cy="18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3331CF-4B04-4B29-B25E-BD6F985A2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8019" y="2463267"/>
            <a:ext cx="5375218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5260F4-E02F-42FB-9A6E-9A63484B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6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9B4544E-CCA5-4C84-9284-58FB453A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E09E60-2279-49A4-BB8A-50C55021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1" y="55238"/>
            <a:ext cx="5548557" cy="151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4B6CAF-6B22-4694-92E1-00E22A83C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573" y="109238"/>
            <a:ext cx="5540042" cy="291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360301-DDE3-41B1-B4C7-3E1A27AD9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61" y="2689849"/>
            <a:ext cx="6336000" cy="1684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16312E-D8F9-45F3-BC33-D15288690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39775"/>
            <a:ext cx="5400000" cy="30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8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791744" y="1568456"/>
            <a:ext cx="142600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007768" y="3212976"/>
            <a:ext cx="13681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801375" y="2122099"/>
            <a:ext cx="232913" cy="1630393"/>
          </a:xfrm>
          <a:custGeom>
            <a:avLst/>
            <a:gdLst>
              <a:gd name="connsiteX0" fmla="*/ 0 w 232913"/>
              <a:gd name="connsiteY0" fmla="*/ 0 h 1630393"/>
              <a:gd name="connsiteX1" fmla="*/ 34505 w 232913"/>
              <a:gd name="connsiteY1" fmla="*/ 43132 h 1630393"/>
              <a:gd name="connsiteX2" fmla="*/ 51758 w 232913"/>
              <a:gd name="connsiteY2" fmla="*/ 94891 h 1630393"/>
              <a:gd name="connsiteX3" fmla="*/ 69011 w 232913"/>
              <a:gd name="connsiteY3" fmla="*/ 155276 h 1630393"/>
              <a:gd name="connsiteX4" fmla="*/ 77637 w 232913"/>
              <a:gd name="connsiteY4" fmla="*/ 189781 h 1630393"/>
              <a:gd name="connsiteX5" fmla="*/ 103517 w 232913"/>
              <a:gd name="connsiteY5" fmla="*/ 267419 h 1630393"/>
              <a:gd name="connsiteX6" fmla="*/ 112143 w 232913"/>
              <a:gd name="connsiteY6" fmla="*/ 293298 h 1630393"/>
              <a:gd name="connsiteX7" fmla="*/ 129396 w 232913"/>
              <a:gd name="connsiteY7" fmla="*/ 370936 h 1630393"/>
              <a:gd name="connsiteX8" fmla="*/ 146649 w 232913"/>
              <a:gd name="connsiteY8" fmla="*/ 405442 h 1630393"/>
              <a:gd name="connsiteX9" fmla="*/ 155275 w 232913"/>
              <a:gd name="connsiteY9" fmla="*/ 439947 h 1630393"/>
              <a:gd name="connsiteX10" fmla="*/ 163901 w 232913"/>
              <a:gd name="connsiteY10" fmla="*/ 465827 h 1630393"/>
              <a:gd name="connsiteX11" fmla="*/ 181154 w 232913"/>
              <a:gd name="connsiteY11" fmla="*/ 629728 h 1630393"/>
              <a:gd name="connsiteX12" fmla="*/ 189781 w 232913"/>
              <a:gd name="connsiteY12" fmla="*/ 655608 h 1630393"/>
              <a:gd name="connsiteX13" fmla="*/ 181154 w 232913"/>
              <a:gd name="connsiteY13" fmla="*/ 1242204 h 1630393"/>
              <a:gd name="connsiteX14" fmla="*/ 189781 w 232913"/>
              <a:gd name="connsiteY14" fmla="*/ 1526876 h 1630393"/>
              <a:gd name="connsiteX15" fmla="*/ 207034 w 232913"/>
              <a:gd name="connsiteY15" fmla="*/ 1578634 h 1630393"/>
              <a:gd name="connsiteX16" fmla="*/ 215660 w 232913"/>
              <a:gd name="connsiteY16" fmla="*/ 1604513 h 1630393"/>
              <a:gd name="connsiteX17" fmla="*/ 232913 w 232913"/>
              <a:gd name="connsiteY17" fmla="*/ 1630393 h 163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2913" h="1630393">
                <a:moveTo>
                  <a:pt x="0" y="0"/>
                </a:moveTo>
                <a:cubicBezTo>
                  <a:pt x="11502" y="14377"/>
                  <a:pt x="25689" y="26968"/>
                  <a:pt x="34505" y="43132"/>
                </a:cubicBezTo>
                <a:cubicBezTo>
                  <a:pt x="43213" y="59098"/>
                  <a:pt x="47347" y="77248"/>
                  <a:pt x="51758" y="94891"/>
                </a:cubicBezTo>
                <a:cubicBezTo>
                  <a:pt x="78723" y="202755"/>
                  <a:pt x="44260" y="68648"/>
                  <a:pt x="69011" y="155276"/>
                </a:cubicBezTo>
                <a:cubicBezTo>
                  <a:pt x="72268" y="166675"/>
                  <a:pt x="74150" y="178450"/>
                  <a:pt x="77637" y="189781"/>
                </a:cubicBezTo>
                <a:cubicBezTo>
                  <a:pt x="85660" y="215854"/>
                  <a:pt x="94890" y="241540"/>
                  <a:pt x="103517" y="267419"/>
                </a:cubicBezTo>
                <a:cubicBezTo>
                  <a:pt x="106392" y="276045"/>
                  <a:pt x="110360" y="284382"/>
                  <a:pt x="112143" y="293298"/>
                </a:cubicBezTo>
                <a:cubicBezTo>
                  <a:pt x="114487" y="305017"/>
                  <a:pt x="124173" y="357008"/>
                  <a:pt x="129396" y="370936"/>
                </a:cubicBezTo>
                <a:cubicBezTo>
                  <a:pt x="133911" y="382977"/>
                  <a:pt x="140898" y="393940"/>
                  <a:pt x="146649" y="405442"/>
                </a:cubicBezTo>
                <a:cubicBezTo>
                  <a:pt x="149524" y="416944"/>
                  <a:pt x="152018" y="428547"/>
                  <a:pt x="155275" y="439947"/>
                </a:cubicBezTo>
                <a:cubicBezTo>
                  <a:pt x="157773" y="448690"/>
                  <a:pt x="162406" y="456857"/>
                  <a:pt x="163901" y="465827"/>
                </a:cubicBezTo>
                <a:cubicBezTo>
                  <a:pt x="175581" y="535905"/>
                  <a:pt x="170091" y="557819"/>
                  <a:pt x="181154" y="629728"/>
                </a:cubicBezTo>
                <a:cubicBezTo>
                  <a:pt x="182537" y="638716"/>
                  <a:pt x="186905" y="646981"/>
                  <a:pt x="189781" y="655608"/>
                </a:cubicBezTo>
                <a:cubicBezTo>
                  <a:pt x="186905" y="851140"/>
                  <a:pt x="181154" y="1046651"/>
                  <a:pt x="181154" y="1242204"/>
                </a:cubicBezTo>
                <a:cubicBezTo>
                  <a:pt x="181154" y="1337138"/>
                  <a:pt x="182500" y="1432221"/>
                  <a:pt x="189781" y="1526876"/>
                </a:cubicBezTo>
                <a:cubicBezTo>
                  <a:pt x="191176" y="1545008"/>
                  <a:pt x="201283" y="1561381"/>
                  <a:pt x="207034" y="1578634"/>
                </a:cubicBezTo>
                <a:cubicBezTo>
                  <a:pt x="209909" y="1587260"/>
                  <a:pt x="210616" y="1596947"/>
                  <a:pt x="215660" y="1604513"/>
                </a:cubicBezTo>
                <a:lnTo>
                  <a:pt x="232913" y="163039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216106" y="2113472"/>
            <a:ext cx="138022" cy="1587260"/>
          </a:xfrm>
          <a:custGeom>
            <a:avLst/>
            <a:gdLst>
              <a:gd name="connsiteX0" fmla="*/ 0 w 138022"/>
              <a:gd name="connsiteY0" fmla="*/ 0 h 1587260"/>
              <a:gd name="connsiteX1" fmla="*/ 17252 w 138022"/>
              <a:gd name="connsiteY1" fmla="*/ 923026 h 1587260"/>
              <a:gd name="connsiteX2" fmla="*/ 25879 w 138022"/>
              <a:gd name="connsiteY2" fmla="*/ 948905 h 1587260"/>
              <a:gd name="connsiteX3" fmla="*/ 43132 w 138022"/>
              <a:gd name="connsiteY3" fmla="*/ 1026543 h 1587260"/>
              <a:gd name="connsiteX4" fmla="*/ 60385 w 138022"/>
              <a:gd name="connsiteY4" fmla="*/ 1181819 h 1587260"/>
              <a:gd name="connsiteX5" fmla="*/ 69011 w 138022"/>
              <a:gd name="connsiteY5" fmla="*/ 1207698 h 1587260"/>
              <a:gd name="connsiteX6" fmla="*/ 77637 w 138022"/>
              <a:gd name="connsiteY6" fmla="*/ 1250830 h 1587260"/>
              <a:gd name="connsiteX7" fmla="*/ 94890 w 138022"/>
              <a:gd name="connsiteY7" fmla="*/ 1449237 h 1587260"/>
              <a:gd name="connsiteX8" fmla="*/ 112143 w 138022"/>
              <a:gd name="connsiteY8" fmla="*/ 1500996 h 1587260"/>
              <a:gd name="connsiteX9" fmla="*/ 120769 w 138022"/>
              <a:gd name="connsiteY9" fmla="*/ 1535502 h 1587260"/>
              <a:gd name="connsiteX10" fmla="*/ 138022 w 138022"/>
              <a:gd name="connsiteY10" fmla="*/ 1587260 h 158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022" h="1587260">
                <a:moveTo>
                  <a:pt x="0" y="0"/>
                </a:moveTo>
                <a:cubicBezTo>
                  <a:pt x="56936" y="341631"/>
                  <a:pt x="-921" y="-21979"/>
                  <a:pt x="17252" y="923026"/>
                </a:cubicBezTo>
                <a:cubicBezTo>
                  <a:pt x="17427" y="932117"/>
                  <a:pt x="23381" y="940162"/>
                  <a:pt x="25879" y="948905"/>
                </a:cubicBezTo>
                <a:cubicBezTo>
                  <a:pt x="33997" y="977319"/>
                  <a:pt x="37205" y="996911"/>
                  <a:pt x="43132" y="1026543"/>
                </a:cubicBezTo>
                <a:cubicBezTo>
                  <a:pt x="45610" y="1051329"/>
                  <a:pt x="54956" y="1151958"/>
                  <a:pt x="60385" y="1181819"/>
                </a:cubicBezTo>
                <a:cubicBezTo>
                  <a:pt x="62012" y="1190765"/>
                  <a:pt x="66806" y="1198877"/>
                  <a:pt x="69011" y="1207698"/>
                </a:cubicBezTo>
                <a:cubicBezTo>
                  <a:pt x="72567" y="1221922"/>
                  <a:pt x="74762" y="1236453"/>
                  <a:pt x="77637" y="1250830"/>
                </a:cubicBezTo>
                <a:cubicBezTo>
                  <a:pt x="79105" y="1271381"/>
                  <a:pt x="87623" y="1412901"/>
                  <a:pt x="94890" y="1449237"/>
                </a:cubicBezTo>
                <a:cubicBezTo>
                  <a:pt x="98457" y="1467070"/>
                  <a:pt x="107732" y="1483353"/>
                  <a:pt x="112143" y="1500996"/>
                </a:cubicBezTo>
                <a:cubicBezTo>
                  <a:pt x="115018" y="1512498"/>
                  <a:pt x="117362" y="1524146"/>
                  <a:pt x="120769" y="1535502"/>
                </a:cubicBezTo>
                <a:cubicBezTo>
                  <a:pt x="125995" y="1552921"/>
                  <a:pt x="138022" y="1587260"/>
                  <a:pt x="138022" y="15872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567608" y="1340769"/>
            <a:ext cx="1350222" cy="50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943872" y="2025657"/>
            <a:ext cx="1350222" cy="50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681331" y="3144552"/>
            <a:ext cx="1350222" cy="50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07203" y="3788549"/>
            <a:ext cx="1350222" cy="50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55640" y="836712"/>
                <a:ext cx="54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640" y="836712"/>
                <a:ext cx="54290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99656" y="2996952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56" y="2996952"/>
                <a:ext cx="36862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99056" y="2989715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056" y="2989715"/>
                <a:ext cx="368626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5448046" y="4040802"/>
                <a:ext cx="3686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046" y="4040802"/>
                <a:ext cx="368627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856661" y="1984374"/>
                <a:ext cx="542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661" y="1984374"/>
                <a:ext cx="5429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Овал 24"/>
          <p:cNvSpPr/>
          <p:nvPr/>
        </p:nvSpPr>
        <p:spPr>
          <a:xfrm>
            <a:off x="3947906" y="2637692"/>
            <a:ext cx="1322576" cy="5216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49204" y="2682887"/>
                <a:ext cx="1509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𝑃𝑜𝑚𝑒𝑟𝑜𝑛</m:t>
                      </m:r>
                    </m:oMath>
                  </m:oMathPara>
                </a14:m>
                <a:endParaRPr lang="ru-RU" sz="24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204" y="2682887"/>
                <a:ext cx="150919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072406-CA73-4FBB-9AF7-186D1AFD120A}"/>
                  </a:ext>
                </a:extLst>
              </p:cNvPr>
              <p:cNvSpPr txBox="1"/>
              <p:nvPr/>
            </p:nvSpPr>
            <p:spPr>
              <a:xfrm>
                <a:off x="4691844" y="318148"/>
                <a:ext cx="30288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Pomeron</m:t>
                          </m:r>
                          <m:r>
                            <m:rPr>
                              <m:nor/>
                            </m:rP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𝐞𝐚𝐫𝐥𝐲</m:t>
                      </m:r>
                      <m:r>
                        <a:rPr lang="en-US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𝐛𝐢𝐫𝐝</m:t>
                      </m:r>
                    </m:oMath>
                  </m:oMathPara>
                </a14:m>
                <a:endParaRPr lang="ru-RU" b="1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072406-CA73-4FBB-9AF7-186D1AFD1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844" y="318148"/>
                <a:ext cx="3028842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86A8F6A-5BDC-4D9D-8C62-99AC83D6EC68}"/>
              </a:ext>
            </a:extLst>
          </p:cNvPr>
          <p:cNvCxnSpPr/>
          <p:nvPr/>
        </p:nvCxnSpPr>
        <p:spPr>
          <a:xfrm>
            <a:off x="8256240" y="1412776"/>
            <a:ext cx="1584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1A66FAB-C91A-4B5A-8DE5-EE4131BACB06}"/>
              </a:ext>
            </a:extLst>
          </p:cNvPr>
          <p:cNvCxnSpPr>
            <a:cxnSpLocks/>
          </p:cNvCxnSpPr>
          <p:nvPr/>
        </p:nvCxnSpPr>
        <p:spPr>
          <a:xfrm flipH="1">
            <a:off x="8228732" y="1206044"/>
            <a:ext cx="14963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43979F5-C3A8-4DFF-B1BB-05ECE6C80389}"/>
              </a:ext>
            </a:extLst>
          </p:cNvPr>
          <p:cNvCxnSpPr/>
          <p:nvPr/>
        </p:nvCxnSpPr>
        <p:spPr>
          <a:xfrm>
            <a:off x="8349187" y="2122098"/>
            <a:ext cx="1584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694F3FF-42B1-4516-9A2A-0F998410186E}"/>
              </a:ext>
            </a:extLst>
          </p:cNvPr>
          <p:cNvCxnSpPr/>
          <p:nvPr/>
        </p:nvCxnSpPr>
        <p:spPr>
          <a:xfrm>
            <a:off x="8349187" y="2377167"/>
            <a:ext cx="1584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AA8C9D3-C15D-49AA-96D7-99A546378C62}"/>
              </a:ext>
            </a:extLst>
          </p:cNvPr>
          <p:cNvCxnSpPr/>
          <p:nvPr/>
        </p:nvCxnSpPr>
        <p:spPr>
          <a:xfrm>
            <a:off x="918150" y="5362420"/>
            <a:ext cx="1584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D9C8D6-09A2-4C5D-8A1C-4195190C2ABA}"/>
                  </a:ext>
                </a:extLst>
              </p:cNvPr>
              <p:cNvSpPr txBox="1"/>
              <p:nvPr/>
            </p:nvSpPr>
            <p:spPr>
              <a:xfrm>
                <a:off x="9747552" y="1021378"/>
                <a:ext cx="349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D9C8D6-09A2-4C5D-8A1C-4195190C2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552" y="1021378"/>
                <a:ext cx="349711" cy="369332"/>
              </a:xfrm>
              <a:prstGeom prst="rect">
                <a:avLst/>
              </a:prstGeom>
              <a:blipFill>
                <a:blip r:embed="rId9"/>
                <a:stretch>
                  <a:fillRect r="-228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1B7C247D-9E72-47BD-813B-AED5D8919222}"/>
                  </a:ext>
                </a:extLst>
              </p:cNvPr>
              <p:cNvSpPr/>
              <p:nvPr/>
            </p:nvSpPr>
            <p:spPr>
              <a:xfrm>
                <a:off x="7879022" y="1021378"/>
                <a:ext cx="3497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1B7C247D-9E72-47BD-813B-AED5D89192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022" y="1021378"/>
                <a:ext cx="349711" cy="369332"/>
              </a:xfrm>
              <a:prstGeom prst="rect">
                <a:avLst/>
              </a:prstGeom>
              <a:blipFill>
                <a:blip r:embed="rId10"/>
                <a:stretch>
                  <a:fillRect r="-20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C5546A-DC9E-4A9A-A9F6-750B2AFCB553}"/>
                  </a:ext>
                </a:extLst>
              </p:cNvPr>
              <p:cNvSpPr txBox="1"/>
              <p:nvPr/>
            </p:nvSpPr>
            <p:spPr>
              <a:xfrm>
                <a:off x="7865651" y="1216072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C5546A-DC9E-4A9A-A9F6-750B2AFCB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651" y="1216072"/>
                <a:ext cx="37645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E28B0C-4B5A-4B76-801A-20349B453D4C}"/>
                  </a:ext>
                </a:extLst>
              </p:cNvPr>
              <p:cNvSpPr txBox="1"/>
              <p:nvPr/>
            </p:nvSpPr>
            <p:spPr>
              <a:xfrm>
                <a:off x="7865651" y="1210990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E28B0C-4B5A-4B76-801A-20349B453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651" y="1210990"/>
                <a:ext cx="37645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F75DA9-5128-4C37-AAF0-7FCA2775C586}"/>
                  </a:ext>
                </a:extLst>
              </p:cNvPr>
              <p:cNvSpPr txBox="1"/>
              <p:nvPr/>
            </p:nvSpPr>
            <p:spPr>
              <a:xfrm>
                <a:off x="9760920" y="1228110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F75DA9-5128-4C37-AAF0-7FCA2775C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920" y="1228110"/>
                <a:ext cx="37645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C45086-EA39-4CDC-95CC-C5DBD1EB0749}"/>
                  </a:ext>
                </a:extLst>
              </p:cNvPr>
              <p:cNvSpPr txBox="1"/>
              <p:nvPr/>
            </p:nvSpPr>
            <p:spPr>
              <a:xfrm>
                <a:off x="7879790" y="1882933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C45086-EA39-4CDC-95CC-C5DBD1EB0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790" y="1882933"/>
                <a:ext cx="37645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6C81C2-EF12-423C-AD1B-C1F72F35319C}"/>
                  </a:ext>
                </a:extLst>
              </p:cNvPr>
              <p:cNvSpPr txBox="1"/>
              <p:nvPr/>
            </p:nvSpPr>
            <p:spPr>
              <a:xfrm>
                <a:off x="7879790" y="2113472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86C81C2-EF12-423C-AD1B-C1F72F353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790" y="2113472"/>
                <a:ext cx="37645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67D65B-10D9-4F90-9A66-7905919CD85D}"/>
                  </a:ext>
                </a:extLst>
              </p:cNvPr>
              <p:cNvSpPr txBox="1"/>
              <p:nvPr/>
            </p:nvSpPr>
            <p:spPr>
              <a:xfrm>
                <a:off x="9826203" y="1894971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67D65B-10D9-4F90-9A66-7905919CD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203" y="1894971"/>
                <a:ext cx="37645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160C037-05EC-4A1C-802E-C13017358396}"/>
                  </a:ext>
                </a:extLst>
              </p:cNvPr>
              <p:cNvSpPr txBox="1"/>
              <p:nvPr/>
            </p:nvSpPr>
            <p:spPr>
              <a:xfrm>
                <a:off x="9898360" y="2169040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160C037-05EC-4A1C-802E-C13017358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360" y="2169040"/>
                <a:ext cx="37645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E4FA29-8CB7-4517-A3B6-55DC1764DA76}"/>
                  </a:ext>
                </a:extLst>
              </p:cNvPr>
              <p:cNvSpPr txBox="1"/>
              <p:nvPr/>
            </p:nvSpPr>
            <p:spPr>
              <a:xfrm>
                <a:off x="7894753" y="2377167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1E4FA29-8CB7-4517-A3B6-55DC1764D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753" y="2377167"/>
                <a:ext cx="37792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AC283EB-70A8-4E2D-8AC9-81C1239DD810}"/>
                  </a:ext>
                </a:extLst>
              </p:cNvPr>
              <p:cNvSpPr txBox="1"/>
              <p:nvPr/>
            </p:nvSpPr>
            <p:spPr>
              <a:xfrm>
                <a:off x="7893135" y="2377167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AC283EB-70A8-4E2D-8AC9-81C1239DD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135" y="2377167"/>
                <a:ext cx="37792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5A58D6-E771-43F3-A714-AC5CD32FAE0F}"/>
                  </a:ext>
                </a:extLst>
              </p:cNvPr>
              <p:cNvSpPr txBox="1"/>
              <p:nvPr/>
            </p:nvSpPr>
            <p:spPr>
              <a:xfrm>
                <a:off x="9913179" y="2443109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95A58D6-E771-43F3-A714-AC5CD32FA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179" y="2443109"/>
                <a:ext cx="37792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3B63860F-73C3-4A31-86F3-CE4FC7B6DD9D}"/>
              </a:ext>
            </a:extLst>
          </p:cNvPr>
          <p:cNvCxnSpPr>
            <a:cxnSpLocks/>
          </p:cNvCxnSpPr>
          <p:nvPr/>
        </p:nvCxnSpPr>
        <p:spPr>
          <a:xfrm flipH="1">
            <a:off x="8271060" y="3501008"/>
            <a:ext cx="48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5BD047-4858-4BF4-BD31-872F544CBF4C}"/>
                  </a:ext>
                </a:extLst>
              </p:cNvPr>
              <p:cNvSpPr txBox="1"/>
              <p:nvPr/>
            </p:nvSpPr>
            <p:spPr>
              <a:xfrm>
                <a:off x="7970292" y="3298924"/>
                <a:ext cx="3497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5BD047-4858-4BF4-BD31-872F544CB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292" y="3298924"/>
                <a:ext cx="34971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365295F-7F07-459C-8CAE-2B21DD57A4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84999" y="3314340"/>
            <a:ext cx="353599" cy="371888"/>
          </a:xfrm>
          <a:prstGeom prst="rect">
            <a:avLst/>
          </a:prstGeom>
        </p:spPr>
      </p:pic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81A15C15-B6D2-41D4-ADB9-95BFA0714B74}"/>
              </a:ext>
            </a:extLst>
          </p:cNvPr>
          <p:cNvSpPr/>
          <p:nvPr/>
        </p:nvSpPr>
        <p:spPr>
          <a:xfrm>
            <a:off x="8554065" y="3500285"/>
            <a:ext cx="550606" cy="885477"/>
          </a:xfrm>
          <a:custGeom>
            <a:avLst/>
            <a:gdLst>
              <a:gd name="connsiteX0" fmla="*/ 186812 w 550606"/>
              <a:gd name="connsiteY0" fmla="*/ 0 h 885477"/>
              <a:gd name="connsiteX1" fmla="*/ 265470 w 550606"/>
              <a:gd name="connsiteY1" fmla="*/ 29497 h 885477"/>
              <a:gd name="connsiteX2" fmla="*/ 314632 w 550606"/>
              <a:gd name="connsiteY2" fmla="*/ 39329 h 885477"/>
              <a:gd name="connsiteX3" fmla="*/ 344129 w 550606"/>
              <a:gd name="connsiteY3" fmla="*/ 68826 h 885477"/>
              <a:gd name="connsiteX4" fmla="*/ 383458 w 550606"/>
              <a:gd name="connsiteY4" fmla="*/ 88490 h 885477"/>
              <a:gd name="connsiteX5" fmla="*/ 432619 w 550606"/>
              <a:gd name="connsiteY5" fmla="*/ 117987 h 885477"/>
              <a:gd name="connsiteX6" fmla="*/ 442451 w 550606"/>
              <a:gd name="connsiteY6" fmla="*/ 147484 h 885477"/>
              <a:gd name="connsiteX7" fmla="*/ 481780 w 550606"/>
              <a:gd name="connsiteY7" fmla="*/ 206477 h 885477"/>
              <a:gd name="connsiteX8" fmla="*/ 501445 w 550606"/>
              <a:gd name="connsiteY8" fmla="*/ 265471 h 885477"/>
              <a:gd name="connsiteX9" fmla="*/ 521109 w 550606"/>
              <a:gd name="connsiteY9" fmla="*/ 344129 h 885477"/>
              <a:gd name="connsiteX10" fmla="*/ 530941 w 550606"/>
              <a:gd name="connsiteY10" fmla="*/ 422787 h 885477"/>
              <a:gd name="connsiteX11" fmla="*/ 550606 w 550606"/>
              <a:gd name="connsiteY11" fmla="*/ 481781 h 885477"/>
              <a:gd name="connsiteX12" fmla="*/ 540774 w 550606"/>
              <a:gd name="connsiteY12" fmla="*/ 589935 h 885477"/>
              <a:gd name="connsiteX13" fmla="*/ 491612 w 550606"/>
              <a:gd name="connsiteY13" fmla="*/ 678426 h 885477"/>
              <a:gd name="connsiteX14" fmla="*/ 452283 w 550606"/>
              <a:gd name="connsiteY14" fmla="*/ 737419 h 885477"/>
              <a:gd name="connsiteX15" fmla="*/ 422787 w 550606"/>
              <a:gd name="connsiteY15" fmla="*/ 757084 h 885477"/>
              <a:gd name="connsiteX16" fmla="*/ 393290 w 550606"/>
              <a:gd name="connsiteY16" fmla="*/ 766916 h 885477"/>
              <a:gd name="connsiteX17" fmla="*/ 334296 w 550606"/>
              <a:gd name="connsiteY17" fmla="*/ 796413 h 885477"/>
              <a:gd name="connsiteX18" fmla="*/ 275303 w 550606"/>
              <a:gd name="connsiteY18" fmla="*/ 835742 h 885477"/>
              <a:gd name="connsiteX19" fmla="*/ 226141 w 550606"/>
              <a:gd name="connsiteY19" fmla="*/ 845574 h 885477"/>
              <a:gd name="connsiteX20" fmla="*/ 167148 w 550606"/>
              <a:gd name="connsiteY20" fmla="*/ 865239 h 885477"/>
              <a:gd name="connsiteX21" fmla="*/ 68825 w 550606"/>
              <a:gd name="connsiteY21" fmla="*/ 875071 h 885477"/>
              <a:gd name="connsiteX22" fmla="*/ 0 w 550606"/>
              <a:gd name="connsiteY22" fmla="*/ 884903 h 88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0606" h="885477">
                <a:moveTo>
                  <a:pt x="186812" y="0"/>
                </a:moveTo>
                <a:cubicBezTo>
                  <a:pt x="213031" y="9832"/>
                  <a:pt x="238706" y="21262"/>
                  <a:pt x="265470" y="29497"/>
                </a:cubicBezTo>
                <a:cubicBezTo>
                  <a:pt x="281443" y="34412"/>
                  <a:pt x="299684" y="31855"/>
                  <a:pt x="314632" y="39329"/>
                </a:cubicBezTo>
                <a:cubicBezTo>
                  <a:pt x="327069" y="45547"/>
                  <a:pt x="332814" y="60744"/>
                  <a:pt x="344129" y="68826"/>
                </a:cubicBezTo>
                <a:cubicBezTo>
                  <a:pt x="356056" y="77345"/>
                  <a:pt x="370645" y="81372"/>
                  <a:pt x="383458" y="88490"/>
                </a:cubicBezTo>
                <a:cubicBezTo>
                  <a:pt x="400164" y="97771"/>
                  <a:pt x="416232" y="108155"/>
                  <a:pt x="432619" y="117987"/>
                </a:cubicBezTo>
                <a:cubicBezTo>
                  <a:pt x="435896" y="127819"/>
                  <a:pt x="437418" y="138424"/>
                  <a:pt x="442451" y="147484"/>
                </a:cubicBezTo>
                <a:cubicBezTo>
                  <a:pt x="453928" y="168144"/>
                  <a:pt x="481780" y="206477"/>
                  <a:pt x="481780" y="206477"/>
                </a:cubicBezTo>
                <a:cubicBezTo>
                  <a:pt x="488335" y="226142"/>
                  <a:pt x="497380" y="245145"/>
                  <a:pt x="501445" y="265471"/>
                </a:cubicBezTo>
                <a:cubicBezTo>
                  <a:pt x="513310" y="324795"/>
                  <a:pt x="505993" y="298778"/>
                  <a:pt x="521109" y="344129"/>
                </a:cubicBezTo>
                <a:cubicBezTo>
                  <a:pt x="524386" y="370348"/>
                  <a:pt x="525405" y="396950"/>
                  <a:pt x="530941" y="422787"/>
                </a:cubicBezTo>
                <a:cubicBezTo>
                  <a:pt x="535284" y="443055"/>
                  <a:pt x="550606" y="481781"/>
                  <a:pt x="550606" y="481781"/>
                </a:cubicBezTo>
                <a:cubicBezTo>
                  <a:pt x="547329" y="517832"/>
                  <a:pt x="545894" y="554099"/>
                  <a:pt x="540774" y="589935"/>
                </a:cubicBezTo>
                <a:cubicBezTo>
                  <a:pt x="536054" y="622971"/>
                  <a:pt x="507986" y="653864"/>
                  <a:pt x="491612" y="678426"/>
                </a:cubicBezTo>
                <a:cubicBezTo>
                  <a:pt x="491611" y="678428"/>
                  <a:pt x="452284" y="737418"/>
                  <a:pt x="452283" y="737419"/>
                </a:cubicBezTo>
                <a:cubicBezTo>
                  <a:pt x="442451" y="743974"/>
                  <a:pt x="433356" y="751799"/>
                  <a:pt x="422787" y="757084"/>
                </a:cubicBezTo>
                <a:cubicBezTo>
                  <a:pt x="413517" y="761719"/>
                  <a:pt x="403122" y="763639"/>
                  <a:pt x="393290" y="766916"/>
                </a:cubicBezTo>
                <a:cubicBezTo>
                  <a:pt x="262347" y="854213"/>
                  <a:pt x="456414" y="728570"/>
                  <a:pt x="334296" y="796413"/>
                </a:cubicBezTo>
                <a:cubicBezTo>
                  <a:pt x="313636" y="807890"/>
                  <a:pt x="298478" y="831107"/>
                  <a:pt x="275303" y="835742"/>
                </a:cubicBezTo>
                <a:cubicBezTo>
                  <a:pt x="258916" y="839019"/>
                  <a:pt x="242264" y="841177"/>
                  <a:pt x="226141" y="845574"/>
                </a:cubicBezTo>
                <a:cubicBezTo>
                  <a:pt x="206143" y="851028"/>
                  <a:pt x="187773" y="863177"/>
                  <a:pt x="167148" y="865239"/>
                </a:cubicBezTo>
                <a:lnTo>
                  <a:pt x="68825" y="875071"/>
                </a:lnTo>
                <a:cubicBezTo>
                  <a:pt x="26892" y="889049"/>
                  <a:pt x="49693" y="884903"/>
                  <a:pt x="0" y="8849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id="{6237AB5A-E311-47BE-8C84-C7A25E6723D1}"/>
              </a:ext>
            </a:extLst>
          </p:cNvPr>
          <p:cNvSpPr/>
          <p:nvPr/>
        </p:nvSpPr>
        <p:spPr>
          <a:xfrm>
            <a:off x="9399639" y="3510117"/>
            <a:ext cx="324464" cy="860095"/>
          </a:xfrm>
          <a:custGeom>
            <a:avLst/>
            <a:gdLst>
              <a:gd name="connsiteX0" fmla="*/ 216309 w 324464"/>
              <a:gd name="connsiteY0" fmla="*/ 0 h 860095"/>
              <a:gd name="connsiteX1" fmla="*/ 186813 w 324464"/>
              <a:gd name="connsiteY1" fmla="*/ 49161 h 860095"/>
              <a:gd name="connsiteX2" fmla="*/ 127819 w 324464"/>
              <a:gd name="connsiteY2" fmla="*/ 88490 h 860095"/>
              <a:gd name="connsiteX3" fmla="*/ 117987 w 324464"/>
              <a:gd name="connsiteY3" fmla="*/ 117987 h 860095"/>
              <a:gd name="connsiteX4" fmla="*/ 98322 w 324464"/>
              <a:gd name="connsiteY4" fmla="*/ 147484 h 860095"/>
              <a:gd name="connsiteX5" fmla="*/ 58993 w 324464"/>
              <a:gd name="connsiteY5" fmla="*/ 235974 h 860095"/>
              <a:gd name="connsiteX6" fmla="*/ 49161 w 324464"/>
              <a:gd name="connsiteY6" fmla="*/ 265471 h 860095"/>
              <a:gd name="connsiteX7" fmla="*/ 19664 w 324464"/>
              <a:gd name="connsiteY7" fmla="*/ 324465 h 860095"/>
              <a:gd name="connsiteX8" fmla="*/ 0 w 324464"/>
              <a:gd name="connsiteY8" fmla="*/ 403123 h 860095"/>
              <a:gd name="connsiteX9" fmla="*/ 9832 w 324464"/>
              <a:gd name="connsiteY9" fmla="*/ 658761 h 860095"/>
              <a:gd name="connsiteX10" fmla="*/ 58993 w 324464"/>
              <a:gd name="connsiteY10" fmla="*/ 766916 h 860095"/>
              <a:gd name="connsiteX11" fmla="*/ 78658 w 324464"/>
              <a:gd name="connsiteY11" fmla="*/ 796413 h 860095"/>
              <a:gd name="connsiteX12" fmla="*/ 117987 w 324464"/>
              <a:gd name="connsiteY12" fmla="*/ 806245 h 860095"/>
              <a:gd name="connsiteX13" fmla="*/ 157316 w 324464"/>
              <a:gd name="connsiteY13" fmla="*/ 835742 h 860095"/>
              <a:gd name="connsiteX14" fmla="*/ 324464 w 324464"/>
              <a:gd name="connsiteY14" fmla="*/ 855407 h 86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464" h="860095">
                <a:moveTo>
                  <a:pt x="216309" y="0"/>
                </a:moveTo>
                <a:cubicBezTo>
                  <a:pt x="206477" y="16387"/>
                  <a:pt x="200326" y="35648"/>
                  <a:pt x="186813" y="49161"/>
                </a:cubicBezTo>
                <a:cubicBezTo>
                  <a:pt x="170101" y="65873"/>
                  <a:pt x="127819" y="88490"/>
                  <a:pt x="127819" y="88490"/>
                </a:cubicBezTo>
                <a:cubicBezTo>
                  <a:pt x="124542" y="98322"/>
                  <a:pt x="122622" y="108717"/>
                  <a:pt x="117987" y="117987"/>
                </a:cubicBezTo>
                <a:cubicBezTo>
                  <a:pt x="112702" y="128556"/>
                  <a:pt x="103121" y="136685"/>
                  <a:pt x="98322" y="147484"/>
                </a:cubicBezTo>
                <a:cubicBezTo>
                  <a:pt x="51521" y="252787"/>
                  <a:pt x="103496" y="169222"/>
                  <a:pt x="58993" y="235974"/>
                </a:cubicBezTo>
                <a:cubicBezTo>
                  <a:pt x="55716" y="245806"/>
                  <a:pt x="53796" y="256201"/>
                  <a:pt x="49161" y="265471"/>
                </a:cubicBezTo>
                <a:cubicBezTo>
                  <a:pt x="22311" y="319171"/>
                  <a:pt x="34492" y="270093"/>
                  <a:pt x="19664" y="324465"/>
                </a:cubicBezTo>
                <a:cubicBezTo>
                  <a:pt x="12553" y="350539"/>
                  <a:pt x="0" y="403123"/>
                  <a:pt x="0" y="403123"/>
                </a:cubicBezTo>
                <a:cubicBezTo>
                  <a:pt x="3277" y="488336"/>
                  <a:pt x="4342" y="573662"/>
                  <a:pt x="9832" y="658761"/>
                </a:cubicBezTo>
                <a:cubicBezTo>
                  <a:pt x="13449" y="714823"/>
                  <a:pt x="25738" y="717034"/>
                  <a:pt x="58993" y="766916"/>
                </a:cubicBezTo>
                <a:cubicBezTo>
                  <a:pt x="65548" y="776748"/>
                  <a:pt x="67194" y="793547"/>
                  <a:pt x="78658" y="796413"/>
                </a:cubicBezTo>
                <a:lnTo>
                  <a:pt x="117987" y="806245"/>
                </a:lnTo>
                <a:cubicBezTo>
                  <a:pt x="131097" y="816077"/>
                  <a:pt x="143420" y="827057"/>
                  <a:pt x="157316" y="835742"/>
                </a:cubicBezTo>
                <a:cubicBezTo>
                  <a:pt x="219266" y="874462"/>
                  <a:pt x="227006" y="855407"/>
                  <a:pt x="324464" y="85540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324D7A4-9343-4FC3-8D33-9E3607F1B75E}"/>
              </a:ext>
            </a:extLst>
          </p:cNvPr>
          <p:cNvCxnSpPr>
            <a:cxnSpLocks/>
          </p:cNvCxnSpPr>
          <p:nvPr/>
        </p:nvCxnSpPr>
        <p:spPr>
          <a:xfrm flipH="1">
            <a:off x="9595762" y="3483590"/>
            <a:ext cx="489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7CC044D5-54BF-41BF-ACBC-C3B66597925B}"/>
              </a:ext>
            </a:extLst>
          </p:cNvPr>
          <p:cNvCxnSpPr>
            <a:cxnSpLocks/>
          </p:cNvCxnSpPr>
          <p:nvPr/>
        </p:nvCxnSpPr>
        <p:spPr>
          <a:xfrm>
            <a:off x="8145146" y="4527359"/>
            <a:ext cx="20268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E1A69D0F-E812-4210-B4F8-43B2DBC3E0A2}"/>
              </a:ext>
            </a:extLst>
          </p:cNvPr>
          <p:cNvCxnSpPr>
            <a:cxnSpLocks/>
          </p:cNvCxnSpPr>
          <p:nvPr/>
        </p:nvCxnSpPr>
        <p:spPr>
          <a:xfrm>
            <a:off x="9624684" y="4370211"/>
            <a:ext cx="5473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21D4FC89-4759-4E79-AC81-7033439498C9}"/>
              </a:ext>
            </a:extLst>
          </p:cNvPr>
          <p:cNvCxnSpPr>
            <a:cxnSpLocks/>
          </p:cNvCxnSpPr>
          <p:nvPr/>
        </p:nvCxnSpPr>
        <p:spPr>
          <a:xfrm>
            <a:off x="8145147" y="4370211"/>
            <a:ext cx="460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D2E2ABA-9F10-44FE-BA7A-36E7844ADE8A}"/>
                  </a:ext>
                </a:extLst>
              </p:cNvPr>
              <p:cNvSpPr txBox="1"/>
              <p:nvPr/>
            </p:nvSpPr>
            <p:spPr>
              <a:xfrm>
                <a:off x="7841906" y="4154781"/>
                <a:ext cx="2714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D2E2ABA-9F10-44FE-BA7A-36E7844AD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906" y="4154781"/>
                <a:ext cx="271406" cy="369332"/>
              </a:xfrm>
              <a:prstGeom prst="rect">
                <a:avLst/>
              </a:prstGeom>
              <a:blipFill>
                <a:blip r:embed="rId23"/>
                <a:stretch>
                  <a:fillRect r="-44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7D6BA7-91C6-46D2-9379-52AEAA85DCBC}"/>
                  </a:ext>
                </a:extLst>
              </p:cNvPr>
              <p:cNvSpPr txBox="1"/>
              <p:nvPr/>
            </p:nvSpPr>
            <p:spPr>
              <a:xfrm>
                <a:off x="10140458" y="4155935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A7D6BA7-91C6-46D2-9379-52AEAA85D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0458" y="4155935"/>
                <a:ext cx="376450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29E176CB-7229-4689-ABCF-CBC8F9B634CA}"/>
              </a:ext>
            </a:extLst>
          </p:cNvPr>
          <p:cNvCxnSpPr>
            <a:cxnSpLocks/>
          </p:cNvCxnSpPr>
          <p:nvPr/>
        </p:nvCxnSpPr>
        <p:spPr>
          <a:xfrm>
            <a:off x="8268930" y="3303640"/>
            <a:ext cx="1868441" cy="5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E639422-1F18-41A3-B3A6-17ED716AD01C}"/>
                  </a:ext>
                </a:extLst>
              </p:cNvPr>
              <p:cNvSpPr txBox="1"/>
              <p:nvPr/>
            </p:nvSpPr>
            <p:spPr>
              <a:xfrm>
                <a:off x="8082098" y="2898074"/>
                <a:ext cx="349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E639422-1F18-41A3-B3A6-17ED716AD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098" y="2898074"/>
                <a:ext cx="349711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8FDABD-E769-43F8-B1C2-F6740FEE727E}"/>
                  </a:ext>
                </a:extLst>
              </p:cNvPr>
              <p:cNvSpPr txBox="1"/>
              <p:nvPr/>
            </p:nvSpPr>
            <p:spPr>
              <a:xfrm>
                <a:off x="10027798" y="2874209"/>
                <a:ext cx="349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8FDABD-E769-43F8-B1C2-F6740FEE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798" y="2874209"/>
                <a:ext cx="349711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9D93B0CB-08F2-400C-AA4F-BC4B6566C747}"/>
              </a:ext>
            </a:extLst>
          </p:cNvPr>
          <p:cNvCxnSpPr>
            <a:cxnSpLocks/>
          </p:cNvCxnSpPr>
          <p:nvPr/>
        </p:nvCxnSpPr>
        <p:spPr>
          <a:xfrm>
            <a:off x="8113312" y="4725144"/>
            <a:ext cx="20587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759FA50-E809-4B91-B8F0-CB0F814E2F81}"/>
                  </a:ext>
                </a:extLst>
              </p:cNvPr>
              <p:cNvSpPr txBox="1"/>
              <p:nvPr/>
            </p:nvSpPr>
            <p:spPr>
              <a:xfrm>
                <a:off x="7809437" y="4355812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759FA50-E809-4B91-B8F0-CB0F814E2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437" y="4355812"/>
                <a:ext cx="376450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DDD753-990D-44D8-9F20-1C0F9CE7D04A}"/>
                  </a:ext>
                </a:extLst>
              </p:cNvPr>
              <p:cNvSpPr txBox="1"/>
              <p:nvPr/>
            </p:nvSpPr>
            <p:spPr>
              <a:xfrm>
                <a:off x="10114508" y="4339447"/>
                <a:ext cx="3764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DDD753-990D-44D8-9F20-1C0F9CE7D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508" y="4339447"/>
                <a:ext cx="376450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3696119-314C-491C-B9E2-08AE39A8C429}"/>
                  </a:ext>
                </a:extLst>
              </p:cNvPr>
              <p:cNvSpPr txBox="1"/>
              <p:nvPr/>
            </p:nvSpPr>
            <p:spPr>
              <a:xfrm>
                <a:off x="7788948" y="4584675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3696119-314C-491C-B9E2-08AE39A8C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948" y="4584675"/>
                <a:ext cx="377924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0B87FB5-DF25-452B-B398-C0018B169205}"/>
                  </a:ext>
                </a:extLst>
              </p:cNvPr>
              <p:cNvSpPr txBox="1"/>
              <p:nvPr/>
            </p:nvSpPr>
            <p:spPr>
              <a:xfrm>
                <a:off x="10114508" y="4554877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0B87FB5-DF25-452B-B398-C0018B169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508" y="4554877"/>
                <a:ext cx="377924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29B7327C-BBD6-41FD-BFF0-5C128CA02A28}"/>
                  </a:ext>
                </a:extLst>
              </p:cNvPr>
              <p:cNvSpPr/>
              <p:nvPr/>
            </p:nvSpPr>
            <p:spPr>
              <a:xfrm>
                <a:off x="7360466" y="1100746"/>
                <a:ext cx="545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29B7327C-BBD6-41FD-BFF0-5C128CA02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66" y="1100746"/>
                <a:ext cx="545277" cy="3693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BDD6CBA3-361A-497E-970E-A589637B0558}"/>
                  </a:ext>
                </a:extLst>
              </p:cNvPr>
              <p:cNvSpPr/>
              <p:nvPr/>
            </p:nvSpPr>
            <p:spPr>
              <a:xfrm>
                <a:off x="10078549" y="1125330"/>
                <a:ext cx="545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id="{BDD6CBA3-361A-497E-970E-A589637B0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549" y="1125330"/>
                <a:ext cx="545277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id="{A06DB3AC-120B-4B1B-8E84-91B44A331429}"/>
                  </a:ext>
                </a:extLst>
              </p:cNvPr>
              <p:cNvSpPr/>
              <p:nvPr/>
            </p:nvSpPr>
            <p:spPr>
              <a:xfrm>
                <a:off x="10198040" y="3082740"/>
                <a:ext cx="545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id="{A06DB3AC-120B-4B1B-8E84-91B44A331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40" y="3082740"/>
                <a:ext cx="545277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59393B88-88AB-4066-B194-4FA31CF59F00}"/>
                  </a:ext>
                </a:extLst>
              </p:cNvPr>
              <p:cNvSpPr/>
              <p:nvPr/>
            </p:nvSpPr>
            <p:spPr>
              <a:xfrm>
                <a:off x="7636886" y="3087019"/>
                <a:ext cx="545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59393B88-88AB-4066-B194-4FA31CF59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886" y="3087019"/>
                <a:ext cx="545277" cy="36933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9922CAC1-0D3A-4A8C-87B3-162FCAB0BF6B}"/>
              </a:ext>
            </a:extLst>
          </p:cNvPr>
          <p:cNvCxnSpPr>
            <a:cxnSpLocks/>
          </p:cNvCxnSpPr>
          <p:nvPr/>
        </p:nvCxnSpPr>
        <p:spPr>
          <a:xfrm flipH="1" flipV="1">
            <a:off x="918151" y="4164716"/>
            <a:ext cx="1842296" cy="14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3ABFA802-F420-451E-905A-381B77E70FFD}"/>
              </a:ext>
            </a:extLst>
          </p:cNvPr>
          <p:cNvCxnSpPr>
            <a:cxnSpLocks/>
          </p:cNvCxnSpPr>
          <p:nvPr/>
        </p:nvCxnSpPr>
        <p:spPr>
          <a:xfrm>
            <a:off x="960298" y="4293058"/>
            <a:ext cx="1507599" cy="9070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706A07BA-ABC2-44D0-A8DE-D79EED4D1AE0}"/>
              </a:ext>
            </a:extLst>
          </p:cNvPr>
          <p:cNvCxnSpPr>
            <a:cxnSpLocks/>
          </p:cNvCxnSpPr>
          <p:nvPr/>
        </p:nvCxnSpPr>
        <p:spPr>
          <a:xfrm flipV="1">
            <a:off x="903256" y="4293058"/>
            <a:ext cx="1859609" cy="8054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B945DF31-83C5-4E70-B01F-339BCFD98C32}"/>
              </a:ext>
            </a:extLst>
          </p:cNvPr>
          <p:cNvCxnSpPr/>
          <p:nvPr/>
        </p:nvCxnSpPr>
        <p:spPr>
          <a:xfrm>
            <a:off x="8501587" y="2529567"/>
            <a:ext cx="1584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C179D29-F85B-404A-B4DA-1C6E86C22CE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3256" y="5474766"/>
            <a:ext cx="1664352" cy="158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C2A0F5BC-C844-44B5-A074-C6A8318A7CF0}"/>
                  </a:ext>
                </a:extLst>
              </p:cNvPr>
              <p:cNvSpPr/>
              <p:nvPr/>
            </p:nvSpPr>
            <p:spPr>
              <a:xfrm>
                <a:off x="319481" y="4040802"/>
                <a:ext cx="545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C2A0F5BC-C844-44B5-A074-C6A8318A7C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81" y="4040802"/>
                <a:ext cx="545277" cy="369332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9EA050C-AB60-4B1F-B018-0C1E23CF186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837181" y="4046401"/>
            <a:ext cx="548688" cy="36579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7986007-D579-470F-BF56-21F3543B5C4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02569" y="3833624"/>
            <a:ext cx="426757" cy="36579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10971FF-B620-413B-AA3D-08FA4132EAE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446776" y="3790566"/>
            <a:ext cx="426757" cy="36579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070A90D-3C1B-40A7-BB0B-26EFFB11C28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62202" y="4110162"/>
            <a:ext cx="377985" cy="36579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0910D92-DE5F-4E1D-B838-2ECD939A9CB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674475" y="4126097"/>
            <a:ext cx="377985" cy="36579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59791AE-289F-4D9D-9386-5375C4949A6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63056" y="4915455"/>
            <a:ext cx="377985" cy="36579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5100187-22B8-4E0E-80F9-E6B9445A4BB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431722" y="4956042"/>
            <a:ext cx="377985" cy="36579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CCB1BDC9-CB8A-4E00-8103-1A45C872FD1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39969" y="5158805"/>
            <a:ext cx="391808" cy="37916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13C3FE0-CCDA-464F-928C-D820E6C59D7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453143" y="5196476"/>
            <a:ext cx="377985" cy="365792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7F53C78-46AF-49B6-BF69-F5F893DAA2A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25029" y="5395347"/>
            <a:ext cx="377985" cy="37188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470D980-0993-4901-AC05-731C8501617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471161" y="5395347"/>
            <a:ext cx="377985" cy="37188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9E0D40-9C60-43B1-9935-9CFD8BE0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8091-FFDB-409F-BB89-D26587CE3B9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7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BBFDAB-BB85-414B-92C9-A27860D0DE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23542" y="239931"/>
            <a:ext cx="6743700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DE6FFA-4737-4444-B4AD-BBAA56347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17" y="2586147"/>
            <a:ext cx="6381750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D1127F-586C-4264-AD26-E8D16103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87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ользовательские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5_TF56160789" id="{80AA9D2D-EE59-4148-A11E-A51EEE828B28}" vid="{AEAFD717-D3C8-4034-8F7E-D5220B0CCEB8}"/>
    </a:ext>
  </a:extLst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{4D49D542-9E6D-4AC1-9335-6FD557B40CE2}TFf0a5ceae-4542-492d-822e-d65a94fb0e1e19154062_win32-8070a709061f</Template>
  <TotalTime>0</TotalTime>
  <Words>324</Words>
  <Application>Microsoft Office PowerPoint</Application>
  <PresentationFormat>Широкоэкранный</PresentationFormat>
  <Paragraphs>104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40" baseType="lpstr">
      <vt:lpstr>Bookman Old Style</vt:lpstr>
      <vt:lpstr>Calibri</vt:lpstr>
      <vt:lpstr>Calibri Light</vt:lpstr>
      <vt:lpstr>Calisto MT</vt:lpstr>
      <vt:lpstr>Cambria</vt:lpstr>
      <vt:lpstr>Cambria Math</vt:lpstr>
      <vt:lpstr>Corbel</vt:lpstr>
      <vt:lpstr>DSCyrillic</vt:lpstr>
      <vt:lpstr>Fortuna Gothic FlorishC</vt:lpstr>
      <vt:lpstr>Franklin Gothic Book</vt:lpstr>
      <vt:lpstr>Izvod</vt:lpstr>
      <vt:lpstr>Old English GothicC</vt:lpstr>
      <vt:lpstr>Wingdings 2</vt:lpstr>
      <vt:lpstr>Пользовательские</vt:lpstr>
      <vt:lpstr>Ретро</vt:lpstr>
      <vt:lpstr>Сланец</vt:lpstr>
      <vt:lpstr>Базис</vt:lpstr>
      <vt:lpstr>Презентация PowerPoint</vt:lpstr>
      <vt:lpstr>У-70: мировой лидер 1967-1972</vt:lpstr>
      <vt:lpstr>Презентация PowerPoint</vt:lpstr>
      <vt:lpstr>Презентация PowerPoint</vt:lpstr>
      <vt:lpstr>Масштабная инвариантность = предельная фрагментация (C.N.Yang et al., 1969)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2026-05-25T07:51:02Z</dcterms:created>
  <dcterms:modified xsi:type="dcterms:W3CDTF">2026-06-02T12:14:01Z</dcterms:modified>
</cp:coreProperties>
</file>