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5" r:id="rId2"/>
    <p:sldId id="358" r:id="rId3"/>
    <p:sldId id="357" r:id="rId4"/>
    <p:sldId id="335" r:id="rId5"/>
    <p:sldId id="356" r:id="rId6"/>
    <p:sldId id="392" r:id="rId7"/>
    <p:sldId id="379" r:id="rId8"/>
    <p:sldId id="381" r:id="rId9"/>
    <p:sldId id="382" r:id="rId10"/>
    <p:sldId id="391" r:id="rId11"/>
    <p:sldId id="368" r:id="rId12"/>
    <p:sldId id="376" r:id="rId13"/>
    <p:sldId id="377" r:id="rId14"/>
    <p:sldId id="350" r:id="rId15"/>
    <p:sldId id="316" r:id="rId16"/>
    <p:sldId id="400" r:id="rId17"/>
    <p:sldId id="401" r:id="rId18"/>
    <p:sldId id="442" r:id="rId19"/>
    <p:sldId id="290" r:id="rId20"/>
    <p:sldId id="291" r:id="rId21"/>
    <p:sldId id="425" r:id="rId22"/>
    <p:sldId id="423" r:id="rId23"/>
    <p:sldId id="424" r:id="rId24"/>
    <p:sldId id="437" r:id="rId25"/>
    <p:sldId id="435" r:id="rId26"/>
    <p:sldId id="411" r:id="rId27"/>
    <p:sldId id="410" r:id="rId28"/>
    <p:sldId id="344" r:id="rId29"/>
    <p:sldId id="443" r:id="rId30"/>
    <p:sldId id="44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83" autoAdjust="0"/>
  </p:normalViewPr>
  <p:slideViewPr>
    <p:cSldViewPr snapToGrid="0" snapToObjects="1">
      <p:cViewPr>
        <p:scale>
          <a:sx n="100" d="100"/>
          <a:sy n="100" d="100"/>
        </p:scale>
        <p:origin x="-18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C8BF-8AA9-C04C-A99B-CA2020F9FBCF}" type="datetimeFigureOut">
              <a:rPr lang="en-US" smtClean="0"/>
              <a:t>02/06/26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15FF7-C551-A649-8B9B-A37A588D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B607-7DAC-A04C-961A-F27B7F9151BF}" type="datetimeFigureOut">
              <a:rPr lang="en-US" smtClean="0"/>
              <a:t>02/06/26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41D09-7794-854E-8E45-DFC76646F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6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2%D0%B0%D0%BD%D1%82%D0%BE%D0%B2%D0%BE%D0%B5_%D1%87%D0%B8%D1%81%D0%BB%D0%BE" TargetMode="External"/><Relationship Id="rId4" Type="http://schemas.openxmlformats.org/officeDocument/2006/relationships/hyperlink" Target="https://ru.wikipedia.org/wiki/%D0%90%D0%B4%D1%80%D0%BE%D0%BD" TargetMode="External"/><Relationship Id="rId5" Type="http://schemas.openxmlformats.org/officeDocument/2006/relationships/hyperlink" Target="https://ru.wikipedia.org/wiki/%D0%93%D0%B5%D0%B9%D0%B7%D0%B5%D0%BD%D0%B1%D0%B5%D1%80%D0%B3,_%D0%92%D0%B5%D1%80%D0%BD%D0%B5%D1%80" TargetMode="External"/><Relationship Id="rId6" Type="http://schemas.openxmlformats.org/officeDocument/2006/relationships/hyperlink" Target="https://ru.wikipedia.org/wiki/%D0%98%D0%B7%D0%BE%D1%82%D0%BE%D0%BF%D0%B8%D1%87%D0%B5%D1%81%D0%BA%D0%B8%D0%B9_%D1%81%D0%BF%D0%B8%D0%BD%23cite_note-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Calibrate TPC y-drift coordinate</a:t>
            </a:r>
          </a:p>
          <a:p>
            <a:r>
              <a:rPr lang="en-US" dirty="0" smtClean="0"/>
              <a:t>Two GRCs chambers are installed</a:t>
            </a:r>
          </a:p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• Calibrate TPC y-drift coordinate</a:t>
            </a:r>
          </a:p>
          <a:p>
            <a:r>
              <a:rPr lang="en-US" dirty="0" smtClean="0"/>
              <a:t>• Two GRCs chambers are installed</a:t>
            </a:r>
          </a:p>
          <a:p>
            <a:r>
              <a:rPr lang="en-US" dirty="0" smtClean="0"/>
              <a:t>• (40 x 120 cm MWPC)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arXiv:2308.16683v4 [</a:t>
            </a:r>
            <a:r>
              <a:rPr lang="pt-BR" dirty="0" err="1" smtClean="0"/>
              <a:t>nucl-ex</a:t>
            </a:r>
            <a:r>
              <a:rPr lang="pt-BR" dirty="0" smtClean="0"/>
              <a:t>] 23 </a:t>
            </a:r>
            <a:r>
              <a:rPr lang="pt-BR" dirty="0" err="1" smtClean="0"/>
              <a:t>Apr</a:t>
            </a:r>
            <a:r>
              <a:rPr lang="pt-BR" dirty="0" smtClean="0"/>
              <a:t> 2024</a:t>
            </a:r>
          </a:p>
          <a:p>
            <a:r>
              <a:rPr lang="pt-BR" dirty="0" err="1" smtClean="0"/>
              <a:t>Measurements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.±, </a:t>
            </a:r>
            <a:r>
              <a:rPr lang="pt-BR" dirty="0" err="1" smtClean="0"/>
              <a:t>K</a:t>
            </a:r>
            <a:r>
              <a:rPr lang="pt-BR" dirty="0" smtClean="0"/>
              <a:t>±,</a:t>
            </a:r>
          </a:p>
          <a:p>
            <a:r>
              <a:rPr lang="pt-BR" dirty="0" err="1" smtClean="0"/>
              <a:t>p</a:t>
            </a:r>
            <a:endParaRPr lang="pt-BR" dirty="0" smtClean="0"/>
          </a:p>
          <a:p>
            <a:r>
              <a:rPr lang="pt-BR" dirty="0" smtClean="0"/>
              <a:t>and</a:t>
            </a:r>
          </a:p>
          <a:p>
            <a:r>
              <a:rPr lang="pt-BR" dirty="0" err="1" smtClean="0"/>
              <a:t>p</a:t>
            </a:r>
            <a:endParaRPr lang="pt-BR" dirty="0" smtClean="0"/>
          </a:p>
          <a:p>
            <a:r>
              <a:rPr lang="pt-BR" dirty="0" err="1" smtClean="0"/>
              <a:t>spectra</a:t>
            </a:r>
            <a:r>
              <a:rPr lang="pt-BR" dirty="0" smtClean="0"/>
              <a:t> in</a:t>
            </a:r>
          </a:p>
          <a:p>
            <a:r>
              <a:rPr lang="pt-BR" dirty="0" smtClean="0"/>
              <a:t>40Ar+45Sc </a:t>
            </a:r>
            <a:r>
              <a:rPr lang="pt-BR" dirty="0" err="1" smtClean="0"/>
              <a:t>collisions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13A </a:t>
            </a:r>
            <a:r>
              <a:rPr lang="pt-BR" dirty="0" err="1" smtClean="0"/>
              <a:t>to</a:t>
            </a:r>
            <a:r>
              <a:rPr lang="pt-BR" dirty="0" smtClean="0"/>
              <a:t> 150A GeV/</a:t>
            </a:r>
          </a:p>
          <a:p>
            <a:r>
              <a:rPr lang="pt-BR" dirty="0" smtClean="0"/>
              <a:t>/</a:t>
            </a:r>
            <a:r>
              <a:rPr lang="pt-BR" dirty="0" err="1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Calibrate TPC y-drift coordinate</a:t>
            </a:r>
          </a:p>
          <a:p>
            <a:r>
              <a:rPr lang="en-US" dirty="0" smtClean="0"/>
              <a:t>Two GRCs chambers are installed</a:t>
            </a:r>
          </a:p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• Calibrate TPC y-drift coordinate</a:t>
            </a:r>
          </a:p>
          <a:p>
            <a:r>
              <a:rPr lang="en-US" dirty="0" smtClean="0"/>
              <a:t>• Two GRCs chambers are installed</a:t>
            </a:r>
          </a:p>
          <a:p>
            <a:r>
              <a:rPr lang="en-US" dirty="0" smtClean="0"/>
              <a:t>• (40 x 120 cm MWPC)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Изотопи́ческий</a:t>
            </a:r>
            <a:r>
              <a:rPr lang="ru-RU" b="1" dirty="0" smtClean="0"/>
              <a:t> спин</a:t>
            </a:r>
            <a:r>
              <a:rPr lang="ru-RU" dirty="0" smtClean="0"/>
              <a:t> (</a:t>
            </a:r>
            <a:r>
              <a:rPr lang="ru-RU" dirty="0" err="1" smtClean="0"/>
              <a:t>изоспи́н</a:t>
            </a:r>
            <a:r>
              <a:rPr lang="ru-RU" dirty="0" smtClean="0"/>
              <a:t>) — одна из внутренних характеристик (</a:t>
            </a:r>
            <a:r>
              <a:rPr lang="ru-RU" dirty="0" smtClean="0">
                <a:hlinkClick r:id="rId3" tooltip="Квантовое число"/>
              </a:rPr>
              <a:t>квантовое число</a:t>
            </a:r>
            <a:r>
              <a:rPr lang="ru-RU" dirty="0" smtClean="0"/>
              <a:t>), определяющая число зарядовых состояний </a:t>
            </a:r>
            <a:r>
              <a:rPr lang="ru-RU" dirty="0" smtClean="0">
                <a:hlinkClick r:id="rId4" tooltip="Адрон"/>
              </a:rPr>
              <a:t>адронов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Понятие изотопического спина было введено </a:t>
            </a:r>
            <a:r>
              <a:rPr lang="ru-RU" dirty="0" smtClean="0">
                <a:hlinkClick r:id="rId5" tooltip="Гейзенберг, Вернер"/>
              </a:rPr>
              <a:t>Гейзенбергом</a:t>
            </a:r>
            <a:r>
              <a:rPr lang="ru-RU" dirty="0" smtClean="0"/>
              <a:t> в 1932 г.</a:t>
            </a:r>
            <a:r>
              <a:rPr lang="ru-RU" baseline="30000" dirty="0" smtClean="0">
                <a:hlinkClick r:id="rId6"/>
              </a:rPr>
              <a:t>[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Calibrate TPC y-drift coordinate</a:t>
            </a:r>
          </a:p>
          <a:p>
            <a:r>
              <a:rPr lang="en-US" dirty="0" smtClean="0"/>
              <a:t>Two GRCs chambers are installed</a:t>
            </a:r>
          </a:p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• Calibrate TPC y-drift coordinate</a:t>
            </a:r>
          </a:p>
          <a:p>
            <a:r>
              <a:rPr lang="en-US" dirty="0" smtClean="0"/>
              <a:t>• Two GRCs chambers are installed</a:t>
            </a:r>
          </a:p>
          <a:p>
            <a:r>
              <a:rPr lang="en-US" dirty="0" smtClean="0"/>
              <a:t>• (40 x 120 cm MWPC)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Calibrate TPC y-drift coordinate</a:t>
            </a:r>
          </a:p>
          <a:p>
            <a:r>
              <a:rPr lang="en-US" dirty="0" smtClean="0"/>
              <a:t>Two GRCs chambers are installed</a:t>
            </a:r>
          </a:p>
          <a:p>
            <a:r>
              <a:rPr lang="en-US" dirty="0" smtClean="0"/>
              <a:t>GRC - Geometry Reference Chamber</a:t>
            </a:r>
          </a:p>
          <a:p>
            <a:r>
              <a:rPr lang="en-US" dirty="0" smtClean="0"/>
              <a:t>• Calibrate TPC y-drift coordinate</a:t>
            </a:r>
          </a:p>
          <a:p>
            <a:r>
              <a:rPr lang="en-US" dirty="0" smtClean="0"/>
              <a:t>• Two GRCs chambers are installed</a:t>
            </a:r>
          </a:p>
          <a:p>
            <a:r>
              <a:rPr lang="en-US" dirty="0" smtClean="0"/>
              <a:t>• (40 x 120 cm MWPC)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The</a:t>
            </a:r>
            <a:r>
              <a:rPr lang="ru-RU" b="1" dirty="0" smtClean="0">
                <a:solidFill>
                  <a:srgbClr val="FF0000"/>
                </a:solidFill>
              </a:rPr>
              <a:t> MS-</a:t>
            </a:r>
            <a:r>
              <a:rPr lang="ru-RU" b="1" dirty="0" err="1" smtClean="0">
                <a:solidFill>
                  <a:srgbClr val="FF0000"/>
                </a:solidFill>
              </a:rPr>
              <a:t>bar</a:t>
            </a:r>
            <a:r>
              <a:rPr lang="ru-RU" b="1" dirty="0" smtClean="0">
                <a:solidFill>
                  <a:srgbClr val="FF0000"/>
                </a:solidFill>
              </a:rPr>
              <a:t>  (</a:t>
            </a:r>
            <a:r>
              <a:rPr lang="ru-RU" b="1" dirty="0" err="1" smtClean="0">
                <a:solidFill>
                  <a:srgbClr val="FF0000"/>
                </a:solidFill>
              </a:rPr>
              <a:t>Modified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Minimal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Subtraction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scheme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is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mathematically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rigorous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method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used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to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remove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these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infinities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symbols show the experimental world data with total uncertainties; see Methods' “World data” subsection for details. The black line shows the HRG predictions for </a:t>
            </a:r>
            <a:r>
              <a:rPr lang="en-US" i="1" dirty="0" smtClean="0"/>
              <a:t>Q</a:t>
            </a:r>
            <a:r>
              <a:rPr lang="en-US" dirty="0" smtClean="0"/>
              <a:t>/</a:t>
            </a:r>
            <a:r>
              <a:rPr lang="en-US" i="1" dirty="0" smtClean="0"/>
              <a:t>B</a:t>
            </a:r>
            <a:r>
              <a:rPr lang="en-US" dirty="0" smtClean="0"/>
              <a:t> = 0.4. The black dots indicate the HRG predictions for </a:t>
            </a:r>
            <a:r>
              <a:rPr lang="en-US" i="1" dirty="0" smtClean="0"/>
              <a:t>Q</a:t>
            </a:r>
            <a:r>
              <a:rPr lang="en-US" dirty="0" smtClean="0"/>
              <a:t>/</a:t>
            </a:r>
            <a:r>
              <a:rPr lang="en-US" i="1" dirty="0" smtClean="0"/>
              <a:t>B</a:t>
            </a:r>
            <a:r>
              <a:rPr lang="en-US" dirty="0" smtClean="0"/>
              <a:t> values corresponding to the ones in the experiments. For different nuclei, </a:t>
            </a:r>
            <a:r>
              <a:rPr lang="en-US" i="1" dirty="0" smtClean="0"/>
              <a:t>Q</a:t>
            </a:r>
            <a:r>
              <a:rPr lang="en-US" dirty="0" smtClean="0"/>
              <a:t>/</a:t>
            </a:r>
            <a:r>
              <a:rPr lang="en-US" i="1" dirty="0" smtClean="0"/>
              <a:t>B</a:t>
            </a:r>
            <a:r>
              <a:rPr lang="en-US" dirty="0" smtClean="0"/>
              <a:t> corresponds to the electric charge over the baryon number of the whole system. The gray squares show </a:t>
            </a:r>
            <a:r>
              <a:rPr lang="en-US" dirty="0" err="1" smtClean="0"/>
              <a:t>UrQMD</a:t>
            </a:r>
            <a:r>
              <a:rPr lang="en-US" dirty="0" smtClean="0"/>
              <a:t> predictions. See Methods' “Models” subsection for details on models.</a:t>
            </a:r>
          </a:p>
          <a:p>
            <a:endParaRPr lang="en-US" dirty="0" smtClean="0"/>
          </a:p>
          <a:p>
            <a:r>
              <a:rPr lang="en-US" dirty="0" smtClean="0"/>
              <a:t>At energies larger than 10 </a:t>
            </a:r>
            <a:r>
              <a:rPr lang="en-US" dirty="0" err="1" smtClean="0"/>
              <a:t>GeV</a:t>
            </a:r>
            <a:r>
              <a:rPr lang="en-US" dirty="0" smtClean="0"/>
              <a:t>, the mass difference between charged and neutral </a:t>
            </a:r>
            <a:r>
              <a:rPr lang="en-US" dirty="0" err="1" smtClean="0"/>
              <a:t>kaons</a:t>
            </a:r>
            <a:r>
              <a:rPr lang="en-US" dirty="0" smtClean="0"/>
              <a:t>, leading to </a:t>
            </a:r>
            <a:r>
              <a:rPr lang="en-US" dirty="0" err="1" smtClean="0"/>
              <a:t>isospin</a:t>
            </a:r>
            <a:r>
              <a:rPr lang="en-US" dirty="0" smtClean="0"/>
              <a:t>-symmetry breaking (mostly via </a:t>
            </a:r>
            <a:r>
              <a:rPr lang="en-US" i="1" dirty="0" err="1" smtClean="0"/>
              <a:t>ϕ</a:t>
            </a:r>
            <a:r>
              <a:rPr lang="en-US" dirty="0" smtClean="0"/>
              <a:t>-meson decays), increases the </a:t>
            </a:r>
            <a:r>
              <a:rPr lang="en-US" i="1" dirty="0" smtClean="0"/>
              <a:t>R</a:t>
            </a:r>
            <a:r>
              <a:rPr lang="en-US" i="1" baseline="-25000" dirty="0" smtClean="0"/>
              <a:t>K</a:t>
            </a:r>
            <a:r>
              <a:rPr lang="en-US" dirty="0" smtClean="0"/>
              <a:t> ratio by about 0.03.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Quite recently, the </a:t>
            </a:r>
            <a:r>
              <a:rPr lang="en-US" sz="1200" dirty="0" err="1" smtClean="0"/>
              <a:t>UrQMD</a:t>
            </a:r>
            <a:r>
              <a:rPr lang="en-US" sz="1200" dirty="0" smtClean="0"/>
              <a:t> approach has been modified by including violation of </a:t>
            </a:r>
            <a:r>
              <a:rPr lang="en-US" sz="1200" dirty="0" err="1" smtClean="0"/>
              <a:t>isospin</a:t>
            </a:r>
            <a:r>
              <a:rPr lang="en-US" sz="1200" dirty="0" smtClean="0"/>
              <a:t> symmetry [1] by the parameterized  string breaking:  it brings  as three times more probable to produce </a:t>
            </a:r>
            <a:r>
              <a:rPr lang="en-US" sz="1200" i="1" dirty="0" err="1" smtClean="0"/>
              <a:t>uu</a:t>
            </a:r>
            <a:r>
              <a:rPr lang="en-US" sz="1200" i="1" dirty="0" smtClean="0"/>
              <a:t> </a:t>
            </a:r>
            <a:r>
              <a:rPr lang="en-US" sz="1200" dirty="0" smtClean="0"/>
              <a:t>pair than a </a:t>
            </a:r>
            <a:r>
              <a:rPr lang="en-US" sz="1200" i="1" dirty="0" err="1" smtClean="0"/>
              <a:t>dd</a:t>
            </a:r>
            <a:r>
              <a:rPr lang="en-US" sz="1200" i="1" dirty="0" smtClean="0"/>
              <a:t> </a:t>
            </a:r>
            <a:r>
              <a:rPr lang="en-US" sz="1200" dirty="0" smtClean="0"/>
              <a:t>one;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Remarkably,  in this way, the ratio R</a:t>
            </a:r>
            <a:r>
              <a:rPr lang="en-US" sz="1200" baseline="-25000" dirty="0" smtClean="0"/>
              <a:t>K</a:t>
            </a:r>
            <a:r>
              <a:rPr lang="en-US" sz="1200" dirty="0" smtClean="0"/>
              <a:t>  is also correctly describing  data on </a:t>
            </a:r>
            <a:r>
              <a:rPr lang="en-US" sz="1200" dirty="0" err="1" smtClean="0"/>
              <a:t>kaon</a:t>
            </a:r>
            <a:r>
              <a:rPr lang="en-US" sz="1200" dirty="0" smtClean="0"/>
              <a:t> productions in </a:t>
            </a:r>
            <a:r>
              <a:rPr lang="en-US" sz="1200" dirty="0" err="1" smtClean="0"/>
              <a:t>e</a:t>
            </a:r>
            <a:r>
              <a:rPr lang="en-US" sz="1200" baseline="30000" dirty="0" err="1" smtClean="0"/>
              <a:t>+</a:t>
            </a:r>
            <a:r>
              <a:rPr lang="en-US" sz="1200" dirty="0" err="1" smtClean="0"/>
              <a:t>e</a:t>
            </a:r>
            <a:r>
              <a:rPr lang="en-US" sz="1200" baseline="30000" dirty="0" smtClean="0"/>
              <a:t>−</a:t>
            </a:r>
            <a:r>
              <a:rPr lang="en-US" sz="1200" dirty="0" smtClean="0"/>
              <a:t>  and </a:t>
            </a:r>
            <a:r>
              <a:rPr lang="en-US" sz="1200" i="1" dirty="0" err="1" smtClean="0"/>
              <a:t>p+p</a:t>
            </a:r>
            <a:r>
              <a:rPr lang="en-US" sz="1200" dirty="0" smtClean="0"/>
              <a:t> scattering[1].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41D09-7794-854E-8E45-DFC76646F0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F92D-F0EA-FE42-B757-48411D41F0DA}" type="datetime1">
              <a:rPr lang="en-US" smtClean="0"/>
              <a:t>02/06/26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DC71-A4AF-F24C-B0A5-3041BEF27A79}" type="datetime1">
              <a:rPr lang="en-US" smtClean="0"/>
              <a:t>02/06/26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1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05A-C7E4-864D-80A2-0C1232EE0A5F}" type="datetime1">
              <a:rPr lang="en-US" smtClean="0"/>
              <a:t>02/06/26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829C-B480-8D4E-9822-944A0163B206}" type="datetime1">
              <a:rPr lang="en-US" smtClean="0"/>
              <a:t>02/06/26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253D-B73E-484A-BF8E-49E35ABFFE7A}" type="datetime1">
              <a:rPr lang="en-US" smtClean="0"/>
              <a:t>02/06/26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8C2-D187-9E49-B7D9-03FD8BD2C777}" type="datetime1">
              <a:rPr lang="en-US" smtClean="0"/>
              <a:t>02/06/26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F3D8-7BCD-C446-A37F-9F0AD377200B}" type="datetime1">
              <a:rPr lang="en-US" smtClean="0"/>
              <a:t>02/06/26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5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20DA-3A94-C847-9012-8CB6807BBC0F}" type="datetime1">
              <a:rPr lang="en-US" smtClean="0"/>
              <a:t>02/06/26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4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5594-8500-4F47-AEEB-3A9EB38A855D}" type="datetime1">
              <a:rPr lang="en-US" smtClean="0"/>
              <a:t>02/06/26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E250-CAC0-1843-A268-5A69DCE6E0B1}" type="datetime1">
              <a:rPr lang="en-US" smtClean="0"/>
              <a:t>02/06/26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4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7880-0C33-BD42-986F-B64C1C10C04D}" type="datetime1">
              <a:rPr lang="en-US" smtClean="0"/>
              <a:t>02/06/26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E218-254F-B442-8A10-5F6F8AA98475}" type="datetime1">
              <a:rPr lang="en-US" smtClean="0"/>
              <a:t>02/06/26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E72C-0750-704A-9ED8-2672AF3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indico.ihep.su/event/922/program" TargetMode="Externa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8" Type="http://schemas.openxmlformats.org/officeDocument/2006/relationships/hyperlink" Target="https://repository.cern/records/5fv5z-ez421" TargetMode="External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0269326000249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cedirect.com/science/article/pii/S0370269326000249" TargetMode="External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hyperlink" Target="https://na61.web.cern.ch/na61/xc/index.html?O=sendfile--showblog=10000104%7Csendfile=detector_layout_greybkg.jpg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8181" y="4207658"/>
            <a:ext cx="8810612" cy="2857297"/>
          </a:xfrm>
        </p:spPr>
        <p:txBody>
          <a:bodyPr>
            <a:noAutofit/>
          </a:bodyPr>
          <a:lstStyle/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8806" y="6864653"/>
            <a:ext cx="7764274" cy="142944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Picture 4" descr="Копия na6-ev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81" y="-1"/>
            <a:ext cx="9494136" cy="68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252" y="4720590"/>
            <a:ext cx="69204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О нарушение изотопической симметрии </a:t>
            </a:r>
            <a:br>
              <a:rPr lang="ru-RU" sz="2400" b="1" dirty="0">
                <a:solidFill>
                  <a:srgbClr val="FFFFFF"/>
                </a:solidFill>
              </a:rPr>
            </a:br>
            <a:r>
              <a:rPr lang="ru-RU" sz="2400" b="1" dirty="0">
                <a:solidFill>
                  <a:srgbClr val="FFFFFF"/>
                </a:solidFill>
              </a:rPr>
              <a:t>в столкновениях </a:t>
            </a:r>
            <a:r>
              <a:rPr lang="en-US" sz="2400" b="1" dirty="0" err="1">
                <a:solidFill>
                  <a:srgbClr val="FFFFFF"/>
                </a:solidFill>
              </a:rPr>
              <a:t>Ar+Sc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при энергии </a:t>
            </a:r>
            <a:r>
              <a:rPr lang="en-US" sz="2400" b="1" dirty="0" smtClean="0">
                <a:solidFill>
                  <a:srgbClr val="FFFFFF"/>
                </a:solidFill>
              </a:rPr>
              <a:t>√</a:t>
            </a:r>
            <a:r>
              <a:rPr lang="en-US" sz="2400" b="1" dirty="0" err="1">
                <a:solidFill>
                  <a:srgbClr val="FFFFFF"/>
                </a:solidFill>
              </a:rPr>
              <a:t>s</a:t>
            </a:r>
            <a:r>
              <a:rPr lang="en-US" sz="2400" b="1" baseline="-25000" dirty="0" err="1">
                <a:solidFill>
                  <a:srgbClr val="FFFFFF"/>
                </a:solidFill>
              </a:rPr>
              <a:t>NN</a:t>
            </a:r>
            <a:r>
              <a:rPr lang="en-US" sz="2400" b="1" dirty="0">
                <a:solidFill>
                  <a:srgbClr val="FFFFFF"/>
                </a:solidFill>
              </a:rPr>
              <a:t>=11.9 </a:t>
            </a:r>
            <a:r>
              <a:rPr lang="ru-RU" sz="2400" b="1" dirty="0" smtClean="0">
                <a:solidFill>
                  <a:srgbClr val="FFFFFF"/>
                </a:solidFill>
              </a:rPr>
              <a:t>ГэВ</a:t>
            </a:r>
          </a:p>
          <a:p>
            <a:r>
              <a:rPr lang="ru-RU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в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эксперименте NA61/SHINE </a:t>
            </a:r>
            <a:r>
              <a:rPr lang="ru-RU" sz="2400" b="1" dirty="0" smtClean="0">
                <a:solidFill>
                  <a:srgbClr val="FFFFFF"/>
                </a:solidFill>
              </a:rPr>
              <a:t>на </a:t>
            </a:r>
            <a:r>
              <a:rPr lang="en-US" sz="2400" b="1" dirty="0">
                <a:solidFill>
                  <a:srgbClr val="FFFFFF"/>
                </a:solidFill>
              </a:rPr>
              <a:t>SPS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96" y="66548"/>
            <a:ext cx="855434" cy="8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46" y="131122"/>
            <a:ext cx="815826" cy="6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203" y="131122"/>
            <a:ext cx="4454008" cy="12532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98902" y="6002402"/>
            <a:ext cx="5772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Г.А.Феофилов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М.Жаров</a:t>
            </a:r>
            <a:r>
              <a:rPr lang="ru-RU" sz="2000" dirty="0" smtClean="0">
                <a:solidFill>
                  <a:schemeClr val="bg1"/>
                </a:solidFill>
              </a:rPr>
              <a:t> (СПбГУ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2 </a:t>
            </a:r>
            <a:r>
              <a:rPr lang="fr-FR" sz="1200" dirty="0" err="1">
                <a:solidFill>
                  <a:schemeClr val="bg1"/>
                </a:solidFill>
              </a:rPr>
              <a:t>июн</a:t>
            </a:r>
            <a:r>
              <a:rPr lang="fr-FR" sz="1200" dirty="0">
                <a:solidFill>
                  <a:schemeClr val="bg1"/>
                </a:solidFill>
              </a:rPr>
              <a:t>. 2026 </a:t>
            </a:r>
            <a:r>
              <a:rPr lang="fr-FR" sz="1200" dirty="0" err="1">
                <a:solidFill>
                  <a:schemeClr val="bg1"/>
                </a:solidFill>
              </a:rPr>
              <a:t>г</a:t>
            </a:r>
            <a:r>
              <a:rPr lang="fr-FR" sz="1200" dirty="0">
                <a:solidFill>
                  <a:schemeClr val="bg1"/>
                </a:solidFill>
              </a:rPr>
              <a:t>., 10:</a:t>
            </a:r>
            <a:r>
              <a:rPr lang="fr-FR" sz="1200" dirty="0" smtClean="0">
                <a:solidFill>
                  <a:schemeClr val="bg1"/>
                </a:solidFill>
              </a:rPr>
              <a:t>10, </a:t>
            </a:r>
            <a:r>
              <a:rPr lang="mr-IN" sz="1200" dirty="0" smtClean="0">
                <a:solidFill>
                  <a:schemeClr val="bg1"/>
                </a:solidFill>
              </a:rPr>
              <a:t>25m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         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https</a:t>
            </a:r>
            <a:r>
              <a:rPr lang="en-US" sz="1200" dirty="0">
                <a:solidFill>
                  <a:schemeClr val="bg1"/>
                </a:solidFill>
                <a:hlinkClick r:id="rId6"/>
              </a:rPr>
              <a:t>://indico.ihep.su/event/922/</a:t>
            </a:r>
            <a:r>
              <a:rPr lang="en-US" sz="1200" dirty="0" smtClean="0">
                <a:solidFill>
                  <a:schemeClr val="bg1"/>
                </a:solidFill>
                <a:hlinkClick r:id="rId6"/>
              </a:rPr>
              <a:t>program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rgbClr val="FFFFFF"/>
                </a:solidFill>
              </a:rPr>
              <a:t>Ра</a:t>
            </a:r>
            <a:r>
              <a:rPr lang="ru-RU" sz="1200" dirty="0">
                <a:solidFill>
                  <a:schemeClr val="bg1"/>
                </a:solidFill>
              </a:rPr>
              <a:t>бота выполнена при поддержке СПбГУ, шифр проекта ID: 153212394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8" name="Picture 8" descr="NA61-SHINE_H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041" y="647700"/>
            <a:ext cx="1255836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NA61-SHINE_H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041" y="647700"/>
            <a:ext cx="5905500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NA61-SHINE_H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441" y="800100"/>
            <a:ext cx="5905500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NA61-SHINE_H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" y="105290"/>
            <a:ext cx="760677" cy="7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95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BAA7C-E147-DF40-A956-327BC3F59A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843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Picture 14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1" name="Picture 15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2" name="Picture 16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1503841" y="2214293"/>
            <a:ext cx="3094141" cy="2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>
            <a:spAutoFit/>
          </a:bodyPr>
          <a:lstStyle/>
          <a:p>
            <a:r>
              <a:rPr lang="en-US" baseline="30000"/>
              <a:t>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9902"/>
            <a:ext cx="90334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</a:rPr>
              <a:t>I</a:t>
            </a:r>
            <a:r>
              <a:rPr lang="en-US" sz="3200" dirty="0" smtClean="0">
                <a:solidFill>
                  <a:srgbClr val="3366FF"/>
                </a:solidFill>
              </a:rPr>
              <a:t>dentification  of weakly decaying   </a:t>
            </a:r>
            <a:r>
              <a:rPr lang="en-US" sz="3200" dirty="0">
                <a:solidFill>
                  <a:srgbClr val="3366FF"/>
                </a:solidFill>
              </a:rPr>
              <a:t>neutral particl</a:t>
            </a:r>
            <a:r>
              <a:rPr lang="en-US" sz="3200" dirty="0" smtClean="0">
                <a:solidFill>
                  <a:srgbClr val="3366FF"/>
                </a:solidFill>
              </a:rPr>
              <a:t>es  </a:t>
            </a:r>
            <a:r>
              <a:rPr lang="en-US" sz="3200" dirty="0">
                <a:solidFill>
                  <a:srgbClr val="3366FF"/>
                </a:solidFill>
              </a:rPr>
              <a:t>by </a:t>
            </a:r>
            <a:r>
              <a:rPr lang="en-US" sz="3200" dirty="0">
                <a:solidFill>
                  <a:srgbClr val="FF0000"/>
                </a:solidFill>
              </a:rPr>
              <a:t>V0 topology </a:t>
            </a:r>
            <a:r>
              <a:rPr lang="en-US" sz="3200" dirty="0" smtClean="0">
                <a:solidFill>
                  <a:srgbClr val="FF0000"/>
                </a:solidFill>
              </a:rPr>
              <a:t>and energy </a:t>
            </a:r>
            <a:r>
              <a:rPr lang="en-US" sz="3200" dirty="0">
                <a:solidFill>
                  <a:srgbClr val="FF0000"/>
                </a:solidFill>
              </a:rPr>
              <a:t>loss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>
                <a:solidFill>
                  <a:srgbClr val="3366FF"/>
                </a:solidFill>
              </a:rPr>
              <a:t>measurement in  set of TPCs[1]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          </a:t>
            </a:r>
            <a:r>
              <a:rPr lang="en-US" sz="3200" dirty="0">
                <a:solidFill>
                  <a:srgbClr val="3366FF"/>
                </a:solidFill>
              </a:rPr>
              <a:t>				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639562"/>
            <a:ext cx="8805333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9321" y="1639562"/>
            <a:ext cx="5604754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4000" y="4283861"/>
            <a:ext cx="907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         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2665" y="5761189"/>
            <a:ext cx="8030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Wojciech</a:t>
            </a:r>
            <a:r>
              <a:rPr lang="en-US" sz="1400" dirty="0"/>
              <a:t> </a:t>
            </a:r>
            <a:r>
              <a:rPr lang="en-US" sz="1400" dirty="0" err="1"/>
              <a:t>Bryliński</a:t>
            </a:r>
            <a:r>
              <a:rPr lang="ru-RU" sz="1400" dirty="0"/>
              <a:t> </a:t>
            </a:r>
            <a:r>
              <a:rPr lang="en-US" sz="1400" dirty="0"/>
              <a:t>Thesis</a:t>
            </a:r>
            <a:r>
              <a:rPr lang="ru-RU" sz="1400" dirty="0"/>
              <a:t>,</a:t>
            </a:r>
            <a:r>
              <a:rPr lang="en-US" sz="1400" dirty="0"/>
              <a:t> Study of K</a:t>
            </a:r>
            <a:r>
              <a:rPr lang="en-US" sz="1400" baseline="30000" dirty="0"/>
              <a:t>0</a:t>
            </a:r>
            <a:r>
              <a:rPr lang="en-US" sz="1400" baseline="-25000" dirty="0"/>
              <a:t>S</a:t>
            </a:r>
            <a:r>
              <a:rPr lang="en-US" sz="1400" dirty="0"/>
              <a:t> meson production in central </a:t>
            </a:r>
            <a:r>
              <a:rPr lang="en-US" sz="1400" dirty="0" err="1"/>
              <a:t>Ar+Sc</a:t>
            </a:r>
            <a:endParaRPr lang="en-US" sz="1400" dirty="0"/>
          </a:p>
          <a:p>
            <a:r>
              <a:rPr lang="en-US" sz="1400" dirty="0"/>
              <a:t>collisions at SPS energies</a:t>
            </a:r>
            <a:r>
              <a:rPr lang="ru-RU" sz="1400" dirty="0"/>
              <a:t>,</a:t>
            </a:r>
            <a:r>
              <a:rPr lang="en-US" sz="1400" dirty="0"/>
              <a:t> Warsaw University of Technology, PhD, Submitted: 2023, Defended: 2023-07-12</a:t>
            </a:r>
            <a:r>
              <a:rPr lang="ru-RU" sz="1400" dirty="0"/>
              <a:t>     </a:t>
            </a:r>
            <a:r>
              <a:rPr lang="en-US" sz="1400" dirty="0">
                <a:hlinkClick r:id="rId8"/>
              </a:rPr>
              <a:t>https://repository.cern/records/5fv5z-</a:t>
            </a:r>
            <a:r>
              <a:rPr lang="en-US" sz="1400" dirty="0" smtClean="0">
                <a:hlinkClick r:id="rId8"/>
              </a:rPr>
              <a:t>ez421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2716" y="1767972"/>
            <a:ext cx="6822617" cy="31088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7730" y="2132005"/>
            <a:ext cx="3810891" cy="1940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9700" y="4072570"/>
            <a:ext cx="8893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	Decay </a:t>
            </a:r>
            <a:r>
              <a:rPr lang="en-US" dirty="0">
                <a:solidFill>
                  <a:srgbClr val="3366FF"/>
                </a:solidFill>
              </a:rPr>
              <a:t>topology for K</a:t>
            </a:r>
            <a:r>
              <a:rPr lang="en-US" baseline="30000" dirty="0">
                <a:solidFill>
                  <a:srgbClr val="3366FF"/>
                </a:solidFill>
              </a:rPr>
              <a:t>0</a:t>
            </a:r>
            <a:r>
              <a:rPr lang="en-US" baseline="-25000" dirty="0">
                <a:solidFill>
                  <a:srgbClr val="3366FF"/>
                </a:solidFill>
              </a:rPr>
              <a:t>s </a:t>
            </a:r>
            <a:r>
              <a:rPr lang="en-US" dirty="0">
                <a:solidFill>
                  <a:srgbClr val="3366FF"/>
                </a:solidFill>
              </a:rPr>
              <a:t>decay :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              Left</a:t>
            </a:r>
            <a:r>
              <a:rPr lang="en-US" dirty="0">
                <a:solidFill>
                  <a:srgbClr val="3366FF"/>
                </a:solidFill>
              </a:rPr>
              <a:t>: Example of </a:t>
            </a:r>
            <a:r>
              <a:rPr lang="en-US" dirty="0">
                <a:solidFill>
                  <a:srgbClr val="FF0000"/>
                </a:solidFill>
              </a:rPr>
              <a:t>V0 topology </a:t>
            </a:r>
            <a:r>
              <a:rPr lang="en-US" dirty="0">
                <a:solidFill>
                  <a:srgbClr val="3366FF"/>
                </a:solidFill>
              </a:rPr>
              <a:t>as for K</a:t>
            </a:r>
            <a:r>
              <a:rPr lang="en-US" baseline="30000" dirty="0">
                <a:solidFill>
                  <a:srgbClr val="3366FF"/>
                </a:solidFill>
              </a:rPr>
              <a:t>0</a:t>
            </a:r>
            <a:r>
              <a:rPr lang="en-US" baseline="-25000" dirty="0">
                <a:solidFill>
                  <a:srgbClr val="3366FF"/>
                </a:solidFill>
              </a:rPr>
              <a:t>S</a:t>
            </a:r>
            <a:r>
              <a:rPr lang="en-US" dirty="0">
                <a:solidFill>
                  <a:srgbClr val="3366FF"/>
                </a:solidFill>
              </a:rPr>
              <a:t> decaying into two </a:t>
            </a:r>
            <a:r>
              <a:rPr lang="en-US" dirty="0" err="1">
                <a:solidFill>
                  <a:srgbClr val="3366FF"/>
                </a:solidFill>
              </a:rPr>
              <a:t>pions</a:t>
            </a:r>
            <a:r>
              <a:rPr lang="en-US" dirty="0">
                <a:solidFill>
                  <a:srgbClr val="3366FF"/>
                </a:solidFill>
              </a:rPr>
              <a:t>.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	          Right</a:t>
            </a:r>
            <a:r>
              <a:rPr lang="en-US" dirty="0">
                <a:solidFill>
                  <a:srgbClr val="3366FF"/>
                </a:solidFill>
              </a:rPr>
              <a:t>: Two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reconstructed V0 decays in NA61/SHINE spectrometer.     		</a:t>
            </a:r>
          </a:p>
          <a:p>
            <a:r>
              <a:rPr lang="en-US" dirty="0">
                <a:solidFill>
                  <a:srgbClr val="3366FF"/>
                </a:solidFill>
              </a:rPr>
              <a:t>         </a:t>
            </a:r>
            <a:r>
              <a:rPr lang="en-US" dirty="0" smtClean="0">
                <a:solidFill>
                  <a:srgbClr val="3366FF"/>
                </a:solidFill>
              </a:rPr>
              <a:t>Yellow </a:t>
            </a:r>
            <a:r>
              <a:rPr lang="en-US" dirty="0">
                <a:solidFill>
                  <a:srgbClr val="3366FF"/>
                </a:solidFill>
              </a:rPr>
              <a:t>points are TPC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clusters and blue lines represent two reconstructed </a:t>
            </a:r>
            <a:r>
              <a:rPr lang="en-US" dirty="0" smtClean="0">
                <a:solidFill>
                  <a:srgbClr val="3366FF"/>
                </a:solidFill>
              </a:rPr>
              <a:t> V0 </a:t>
            </a:r>
            <a:r>
              <a:rPr lang="en-US" dirty="0">
                <a:solidFill>
                  <a:srgbClr val="3366FF"/>
                </a:solidFill>
              </a:rPr>
              <a:t>decays. </a:t>
            </a:r>
            <a:endParaRPr lang="ru-RU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	         TPC clusters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belonging to V0 daughter tracks are marked as blue point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1417638"/>
            <a:ext cx="3009900" cy="350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884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3777048"/>
            <a:ext cx="6997700" cy="2249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73650" y="5754461"/>
            <a:ext cx="2019300" cy="254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02800" y="4991100"/>
            <a:ext cx="7823200" cy="952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flipH="1">
            <a:off x="6616700" y="6134100"/>
            <a:ext cx="749300" cy="51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0350" y="6026309"/>
            <a:ext cx="71056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…</a:t>
            </a:r>
            <a:r>
              <a:rPr lang="en-US" sz="1400" b="1" dirty="0" smtClean="0"/>
              <a:t>.The </a:t>
            </a:r>
            <a:r>
              <a:rPr lang="en-US" sz="1400" b="1" dirty="0"/>
              <a:t>significance of the flavor-symmetry violation beyond the known effects is</a:t>
            </a:r>
            <a:r>
              <a:rPr lang="en-US" sz="1400" b="1" dirty="0">
                <a:solidFill>
                  <a:srgbClr val="3366FF"/>
                </a:solidFill>
              </a:rPr>
              <a:t> 4.7σ </a:t>
            </a:r>
            <a:r>
              <a:rPr lang="en-US" sz="1400" b="1" dirty="0"/>
              <a:t>when the compilation of world data with uncertainties quoted by the experiments is used.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BAA7C-E147-DF40-A956-327BC3F59A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843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Picture 14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1" name="Picture 15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2" name="Picture 16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1503841" y="2214293"/>
            <a:ext cx="3094141" cy="2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>
            <a:spAutoFit/>
          </a:bodyPr>
          <a:lstStyle/>
          <a:p>
            <a:r>
              <a:rPr lang="en-US" baseline="30000"/>
              <a:t>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984" y="5538399"/>
            <a:ext cx="767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 err="1" smtClean="0"/>
              <a:t>Antoni</a:t>
            </a:r>
            <a:r>
              <a:rPr lang="en-US" sz="1400" dirty="0" smtClean="0"/>
              <a:t> </a:t>
            </a:r>
            <a:r>
              <a:rPr lang="en-US" sz="1400" dirty="0" err="1" smtClean="0"/>
              <a:t>Marcinek</a:t>
            </a:r>
            <a:r>
              <a:rPr lang="en-US" sz="1400" dirty="0" smtClean="0"/>
              <a:t> (for NA61</a:t>
            </a:r>
            <a:r>
              <a:rPr lang="en-US" sz="1400" dirty="0"/>
              <a:t>/</a:t>
            </a:r>
            <a:r>
              <a:rPr lang="en-US" sz="1400" dirty="0" smtClean="0"/>
              <a:t>SHINE Collaboration)</a:t>
            </a:r>
            <a:r>
              <a:rPr lang="en-US" sz="1400" dirty="0"/>
              <a:t>, Strange and Non-Strange Particle Production in Small</a:t>
            </a:r>
            <a:r>
              <a:rPr lang="en-US" sz="1400" dirty="0" smtClean="0"/>
              <a:t>, Intermediate</a:t>
            </a:r>
            <a:r>
              <a:rPr lang="en-US" sz="1400" dirty="0"/>
              <a:t>-Size, and Heavy-Ion Systems at SPS </a:t>
            </a:r>
            <a:r>
              <a:rPr lang="en-US" sz="1400" dirty="0" smtClean="0"/>
              <a:t>Energies, </a:t>
            </a:r>
            <a:r>
              <a:rPr lang="en-US" sz="1400" dirty="0" smtClean="0">
                <a:solidFill>
                  <a:srgbClr val="FF0000"/>
                </a:solidFill>
              </a:rPr>
              <a:t>report at the 18</a:t>
            </a:r>
            <a:r>
              <a:rPr lang="en-US" sz="1400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dirty="0" smtClean="0">
                <a:solidFill>
                  <a:srgbClr val="FF0000"/>
                </a:solidFill>
              </a:rPr>
              <a:t> Workshop on Particle Correlations  and </a:t>
            </a:r>
            <a:r>
              <a:rPr lang="en-US" sz="1400" dirty="0" err="1" smtClean="0">
                <a:solidFill>
                  <a:srgbClr val="FF0000"/>
                </a:solidFill>
              </a:rPr>
              <a:t>Femtoscopy</a:t>
            </a:r>
            <a:r>
              <a:rPr lang="en-US" sz="1400" dirty="0" smtClean="0"/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19 May 2026</a:t>
            </a:r>
            <a:r>
              <a:rPr lang="en-US" sz="1400" dirty="0" smtClean="0"/>
              <a:t>, Budapest, Hungary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indico.cern.ch</a:t>
            </a:r>
            <a:r>
              <a:rPr lang="en-US" sz="1200" dirty="0"/>
              <a:t>/event/1679596/contributions/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9902"/>
            <a:ext cx="8805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</a:rPr>
              <a:t>Evidence of </a:t>
            </a:r>
            <a:r>
              <a:rPr lang="en-US" sz="3200" dirty="0" err="1">
                <a:solidFill>
                  <a:srgbClr val="3366FF"/>
                </a:solidFill>
              </a:rPr>
              <a:t>isospin</a:t>
            </a:r>
            <a:r>
              <a:rPr lang="en-US" sz="3200" dirty="0">
                <a:solidFill>
                  <a:srgbClr val="3366FF"/>
                </a:solidFill>
              </a:rPr>
              <a:t>-symmetry violation in </a:t>
            </a:r>
            <a:r>
              <a:rPr lang="en-US" sz="3200" dirty="0" err="1">
                <a:solidFill>
                  <a:srgbClr val="3366FF"/>
                </a:solidFill>
              </a:rPr>
              <a:t>kaon</a:t>
            </a:r>
            <a:r>
              <a:rPr lang="en-US" sz="3200" dirty="0">
                <a:solidFill>
                  <a:srgbClr val="3366FF"/>
                </a:solidFill>
              </a:rPr>
              <a:t> production: </a:t>
            </a:r>
            <a:r>
              <a:rPr lang="en-US" sz="3200" dirty="0" smtClean="0">
                <a:solidFill>
                  <a:srgbClr val="FF0000"/>
                </a:solidFill>
              </a:rPr>
              <a:t>new data </a:t>
            </a:r>
            <a:r>
              <a:rPr lang="en-US" sz="3200" dirty="0" smtClean="0">
                <a:solidFill>
                  <a:srgbClr val="3366FF"/>
                </a:solidFill>
              </a:rPr>
              <a:t>by NA61</a:t>
            </a:r>
            <a:r>
              <a:rPr lang="en-US" sz="3200" dirty="0">
                <a:solidFill>
                  <a:srgbClr val="3366FF"/>
                </a:solidFill>
              </a:rPr>
              <a:t>/SHINE[1]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          </a:t>
            </a:r>
            <a:r>
              <a:rPr lang="en-US" sz="3200" dirty="0">
                <a:solidFill>
                  <a:srgbClr val="3366FF"/>
                </a:solidFill>
              </a:rPr>
              <a:t>				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402495"/>
            <a:ext cx="8805333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9321" y="1639562"/>
            <a:ext cx="5604754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08679"/>
            <a:ext cx="9144000" cy="431487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BAA7C-E147-DF40-A956-327BC3F59A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843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Picture 14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1" name="Picture 15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2" name="Picture 16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1503841" y="2214293"/>
            <a:ext cx="3094141" cy="2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>
            <a:spAutoFit/>
          </a:bodyPr>
          <a:lstStyle/>
          <a:p>
            <a:r>
              <a:rPr lang="en-US" baseline="30000"/>
              <a:t> 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984" y="5852583"/>
            <a:ext cx="767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 err="1" smtClean="0"/>
              <a:t>Antoni</a:t>
            </a:r>
            <a:r>
              <a:rPr lang="en-US" sz="1400" dirty="0" smtClean="0"/>
              <a:t> </a:t>
            </a:r>
            <a:r>
              <a:rPr lang="en-US" sz="1400" dirty="0" err="1" smtClean="0"/>
              <a:t>Marcinek</a:t>
            </a:r>
            <a:r>
              <a:rPr lang="en-US" sz="1400" dirty="0" smtClean="0"/>
              <a:t> (for NA61</a:t>
            </a:r>
            <a:r>
              <a:rPr lang="en-US" sz="1400" dirty="0"/>
              <a:t>/</a:t>
            </a:r>
            <a:r>
              <a:rPr lang="en-US" sz="1400" dirty="0" smtClean="0"/>
              <a:t>SHINE Collaboration)</a:t>
            </a:r>
            <a:r>
              <a:rPr lang="en-US" sz="1400" dirty="0"/>
              <a:t>, Strange and Non-Strange Particle Production in Small</a:t>
            </a:r>
            <a:r>
              <a:rPr lang="en-US" sz="1400" dirty="0" smtClean="0"/>
              <a:t>, Intermediate</a:t>
            </a:r>
            <a:r>
              <a:rPr lang="en-US" sz="1400" dirty="0"/>
              <a:t>-Size, and Heavy-Ion Systems at SPS </a:t>
            </a:r>
            <a:r>
              <a:rPr lang="en-US" sz="1400" dirty="0" smtClean="0"/>
              <a:t>Energies, report at the 18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on Particle Correlations  a </a:t>
            </a:r>
            <a:r>
              <a:rPr lang="en-US" sz="1400" dirty="0" err="1" smtClean="0"/>
              <a:t>nd</a:t>
            </a:r>
            <a:r>
              <a:rPr lang="en-US" sz="1400" dirty="0" smtClean="0"/>
              <a:t> </a:t>
            </a:r>
            <a:r>
              <a:rPr lang="en-US" sz="1400" dirty="0" err="1" smtClean="0"/>
              <a:t>Femtoscopy</a:t>
            </a:r>
            <a:r>
              <a:rPr lang="en-US" sz="1400" dirty="0" smtClean="0"/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19 May 2026, Budapest, Hungary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indico.cern.ch</a:t>
            </a:r>
            <a:r>
              <a:rPr lang="en-US" sz="1200" dirty="0"/>
              <a:t>/event/1679596/contributions/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9902"/>
            <a:ext cx="88053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</a:rPr>
              <a:t>Evidence of </a:t>
            </a:r>
            <a:r>
              <a:rPr lang="en-US" sz="2800" dirty="0" err="1">
                <a:solidFill>
                  <a:srgbClr val="3366FF"/>
                </a:solidFill>
              </a:rPr>
              <a:t>isospin</a:t>
            </a:r>
            <a:r>
              <a:rPr lang="en-US" sz="2800" dirty="0">
                <a:solidFill>
                  <a:srgbClr val="3366FF"/>
                </a:solidFill>
              </a:rPr>
              <a:t>-symmetry violation in </a:t>
            </a:r>
            <a:r>
              <a:rPr lang="en-US" sz="2800" dirty="0" err="1">
                <a:solidFill>
                  <a:srgbClr val="3366FF"/>
                </a:solidFill>
              </a:rPr>
              <a:t>kaon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  production</a:t>
            </a:r>
            <a:r>
              <a:rPr lang="en-US" sz="2800" dirty="0">
                <a:solidFill>
                  <a:srgbClr val="3366FF"/>
                </a:solidFill>
              </a:rPr>
              <a:t>:  </a:t>
            </a:r>
            <a:r>
              <a:rPr lang="en-US" sz="2800" dirty="0" smtClean="0">
                <a:solidFill>
                  <a:srgbClr val="3366FF"/>
                </a:solidFill>
              </a:rPr>
              <a:t>world and </a:t>
            </a:r>
            <a:r>
              <a:rPr lang="en-US" sz="2800" dirty="0" smtClean="0">
                <a:solidFill>
                  <a:srgbClr val="FF0000"/>
                </a:solidFill>
              </a:rPr>
              <a:t>new </a:t>
            </a:r>
            <a:r>
              <a:rPr lang="en-US" sz="2800" dirty="0">
                <a:solidFill>
                  <a:srgbClr val="FF0000"/>
                </a:solidFill>
              </a:rPr>
              <a:t>data </a:t>
            </a:r>
            <a:r>
              <a:rPr lang="en-US" sz="2800" dirty="0">
                <a:solidFill>
                  <a:srgbClr val="3366FF"/>
                </a:solidFill>
              </a:rPr>
              <a:t>by NA61/</a:t>
            </a:r>
            <a:r>
              <a:rPr lang="en-US" sz="2800" dirty="0" smtClean="0">
                <a:solidFill>
                  <a:srgbClr val="3366FF"/>
                </a:solidFill>
              </a:rPr>
              <a:t>SHINE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            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for </a:t>
            </a:r>
            <a:r>
              <a:rPr lang="en-US" sz="2800" dirty="0" err="1" smtClean="0">
                <a:solidFill>
                  <a:srgbClr val="FF0000"/>
                </a:solidFill>
              </a:rPr>
              <a:t>Ar+Sc</a:t>
            </a:r>
            <a:r>
              <a:rPr lang="en-US" sz="2800" dirty="0" smtClean="0">
                <a:solidFill>
                  <a:srgbClr val="FF0000"/>
                </a:solidFill>
              </a:rPr>
              <a:t> at √sNN-8.8 </a:t>
            </a:r>
            <a:r>
              <a:rPr lang="en-US" sz="2800" dirty="0" err="1" smtClean="0">
                <a:solidFill>
                  <a:srgbClr val="3366FF"/>
                </a:solidFill>
              </a:rPr>
              <a:t>GeV</a:t>
            </a:r>
            <a:r>
              <a:rPr lang="en-US" sz="2800" dirty="0" smtClean="0">
                <a:solidFill>
                  <a:srgbClr val="3366FF"/>
                </a:solidFill>
              </a:rPr>
              <a:t>[</a:t>
            </a:r>
            <a:r>
              <a:rPr lang="en-US" sz="2800" dirty="0">
                <a:solidFill>
                  <a:srgbClr val="3366FF"/>
                </a:solidFill>
              </a:rPr>
              <a:t>1]</a:t>
            </a:r>
          </a:p>
          <a:p>
            <a:r>
              <a:rPr lang="en-US" sz="3200" dirty="0">
                <a:solidFill>
                  <a:srgbClr val="3366FF"/>
                </a:solidFill>
              </a:rPr>
              <a:t>				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402495"/>
            <a:ext cx="8805333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89321" y="1639562"/>
            <a:ext cx="5604754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58028"/>
            <a:ext cx="9144000" cy="4369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7190" y="1899433"/>
            <a:ext cx="1472452" cy="43203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600" dirty="0">
                <a:solidFill>
                  <a:srgbClr val="3366FF"/>
                </a:solidFill>
              </a:rPr>
              <a:t>Violation of charge-symmetry invariance by known </a:t>
            </a:r>
            <a:r>
              <a:rPr lang="en-US" sz="3600" dirty="0" smtClean="0">
                <a:solidFill>
                  <a:srgbClr val="3366FF"/>
                </a:solidFill>
              </a:rPr>
              <a:t>effects. Running quark masses </a:t>
            </a:r>
            <a:r>
              <a:rPr lang="en-US" sz="3600" dirty="0"/>
              <a:t>[1]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17638"/>
            <a:ext cx="388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Ø"/>
            </a:pPr>
            <a:endParaRPr lang="ru-RU" sz="2000" dirty="0" smtClean="0"/>
          </a:p>
          <a:p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6701" y="6067166"/>
            <a:ext cx="784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 </a:t>
            </a:r>
            <a:r>
              <a:rPr lang="en-US" dirty="0" err="1" smtClean="0"/>
              <a:t>Navas</a:t>
            </a:r>
            <a:r>
              <a:rPr lang="en-US" dirty="0"/>
              <a:t>, S. et al. Review of particle physics. Phys. Rev. D 110, 030001 (2024).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6268" y="4469704"/>
            <a:ext cx="8788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These are </a:t>
            </a:r>
            <a:r>
              <a:rPr lang="en-US" dirty="0">
                <a:solidFill>
                  <a:srgbClr val="3366FF"/>
                </a:solidFill>
              </a:rPr>
              <a:t>the values of the "</a:t>
            </a:r>
            <a:r>
              <a:rPr lang="en-US" dirty="0" smtClean="0">
                <a:solidFill>
                  <a:srgbClr val="3366FF"/>
                </a:solidFill>
              </a:rPr>
              <a:t>running” quark masses defined </a:t>
            </a:r>
            <a:r>
              <a:rPr lang="en-US" dirty="0">
                <a:solidFill>
                  <a:srgbClr val="3366FF"/>
                </a:solidFill>
              </a:rPr>
              <a:t>in </a:t>
            </a:r>
            <a:r>
              <a:rPr lang="en-US" dirty="0" smtClean="0">
                <a:solidFill>
                  <a:srgbClr val="3366FF"/>
                </a:solidFill>
              </a:rPr>
              <a:t>t</a:t>
            </a:r>
            <a:r>
              <a:rPr lang="ru-RU" dirty="0" err="1" smtClean="0">
                <a:solidFill>
                  <a:srgbClr val="3366FF"/>
                </a:solidFill>
              </a:rPr>
              <a:t>he</a:t>
            </a:r>
            <a:r>
              <a:rPr lang="ru-RU" dirty="0" smtClean="0">
                <a:solidFill>
                  <a:srgbClr val="3366FF"/>
                </a:solidFill>
              </a:rPr>
              <a:t> MS  </a:t>
            </a:r>
            <a:r>
              <a:rPr lang="ru-RU" dirty="0">
                <a:solidFill>
                  <a:srgbClr val="3366FF"/>
                </a:solidFill>
              </a:rPr>
              <a:t>(</a:t>
            </a:r>
            <a:r>
              <a:rPr lang="ru-RU" dirty="0" err="1">
                <a:solidFill>
                  <a:srgbClr val="3366FF"/>
                </a:solidFill>
              </a:rPr>
              <a:t>Modified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ru-RU" dirty="0" err="1">
                <a:solidFill>
                  <a:srgbClr val="3366FF"/>
                </a:solidFill>
              </a:rPr>
              <a:t>Minimal</a:t>
            </a:r>
            <a:r>
              <a:rPr lang="ru-RU" dirty="0">
                <a:solidFill>
                  <a:srgbClr val="3366FF"/>
                </a:solidFill>
              </a:rPr>
              <a:t> </a:t>
            </a:r>
            <a:r>
              <a:rPr lang="ru-RU" dirty="0" err="1">
                <a:solidFill>
                  <a:srgbClr val="3366FF"/>
                </a:solidFill>
              </a:rPr>
              <a:t>Subtraction</a:t>
            </a:r>
            <a:r>
              <a:rPr lang="ru-RU" dirty="0">
                <a:solidFill>
                  <a:srgbClr val="3366FF"/>
                </a:solidFill>
              </a:rPr>
              <a:t>) 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scheme at renormalization scale 𝜇=2GeV[1]</a:t>
            </a:r>
            <a:r>
              <a:rPr lang="en-US" dirty="0" smtClean="0"/>
              <a:t>.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3366FF"/>
                </a:solidFill>
              </a:rPr>
              <a:t>The masses of up and down quarks,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i="1" baseline="-25000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 = 2.16 ± 0.07 MeV </a:t>
            </a:r>
            <a:r>
              <a:rPr lang="en-US" dirty="0">
                <a:solidFill>
                  <a:srgbClr val="3366FF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i="1" baseline="-250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 = 4.70 ± 0.07 </a:t>
            </a:r>
            <a:r>
              <a:rPr lang="en-US" dirty="0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3366FF"/>
                </a:solidFill>
              </a:rPr>
              <a:t>[1] are </a:t>
            </a:r>
            <a:r>
              <a:rPr lang="en-US" dirty="0">
                <a:solidFill>
                  <a:srgbClr val="3366FF"/>
                </a:solidFill>
              </a:rPr>
              <a:t>much smaller than the QCD scale, </a:t>
            </a:r>
            <a:r>
              <a:rPr lang="en-US" i="1" dirty="0" smtClean="0">
                <a:solidFill>
                  <a:srgbClr val="3366FF"/>
                </a:solidFill>
              </a:rPr>
              <a:t>Λ</a:t>
            </a:r>
            <a:r>
              <a:rPr lang="en-US" i="1" baseline="-25000" dirty="0" smtClean="0">
                <a:solidFill>
                  <a:srgbClr val="3366FF"/>
                </a:solidFill>
              </a:rPr>
              <a:t>QCD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The different quark masses lead to different masses </a:t>
            </a:r>
            <a:r>
              <a:rPr lang="en-US" dirty="0" smtClean="0"/>
              <a:t>of </a:t>
            </a:r>
            <a:r>
              <a:rPr lang="en-US" dirty="0"/>
              <a:t>charged and neutral </a:t>
            </a:r>
            <a:r>
              <a:rPr lang="en-US" dirty="0" err="1"/>
              <a:t>kaons</a:t>
            </a:r>
            <a:r>
              <a:rPr lang="en-US" dirty="0" smtClean="0"/>
              <a:t>.</a:t>
            </a:r>
            <a:endParaRPr lang="en-US" i="1" baseline="-25000" dirty="0" smtClean="0">
              <a:solidFill>
                <a:srgbClr val="3366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3" y="1257300"/>
            <a:ext cx="4744112" cy="317500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9144000" y="4432300"/>
            <a:ext cx="2044700" cy="1693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06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98734" y="4859867"/>
            <a:ext cx="25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9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3366FF"/>
                </a:solidFill>
              </a:rPr>
              <a:t>Effects of different </a:t>
            </a:r>
            <a:r>
              <a:rPr lang="en-US" sz="3200" dirty="0">
                <a:solidFill>
                  <a:srgbClr val="3366FF"/>
                </a:solidFill>
              </a:rPr>
              <a:t>masses of charged and neutral </a:t>
            </a:r>
            <a:r>
              <a:rPr lang="en-US" sz="3200" dirty="0" err="1" smtClean="0">
                <a:solidFill>
                  <a:srgbClr val="3366FF"/>
                </a:solidFill>
              </a:rPr>
              <a:t>kaons</a:t>
            </a:r>
            <a:r>
              <a:rPr lang="en-US" sz="3200" dirty="0" smtClean="0">
                <a:solidFill>
                  <a:srgbClr val="3366FF"/>
                </a:solidFill>
              </a:rPr>
              <a:t>?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7900" y="4749800"/>
            <a:ext cx="8229600" cy="4525963"/>
          </a:xfrm>
        </p:spPr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2733" y="1242924"/>
            <a:ext cx="7984067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/>
              <a:t>The difference in the masses of the d and u quarks: </a:t>
            </a:r>
            <a:r>
              <a:rPr lang="en-US" dirty="0" err="1"/>
              <a:t>Δ</a:t>
            </a:r>
            <a:r>
              <a:rPr lang="en-US" dirty="0"/>
              <a:t>=4.7-2.16=</a:t>
            </a:r>
            <a:r>
              <a:rPr lang="en-US" dirty="0">
                <a:solidFill>
                  <a:srgbClr val="3366FF"/>
                </a:solidFill>
              </a:rPr>
              <a:t>2.54 MeV</a:t>
            </a:r>
            <a:r>
              <a:rPr lang="en-US" dirty="0"/>
              <a:t>, </a:t>
            </a: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dirty="0"/>
              <a:t>A</a:t>
            </a:r>
            <a:r>
              <a:rPr lang="en-US" dirty="0" smtClean="0"/>
              <a:t>ccordingly</a:t>
            </a:r>
            <a:r>
              <a:rPr lang="en-US" dirty="0"/>
              <a:t>, the relative magnitude of the differences in the masses of </a:t>
            </a:r>
            <a:r>
              <a:rPr lang="en-US" dirty="0" err="1"/>
              <a:t>kaons</a:t>
            </a:r>
            <a:r>
              <a:rPr lang="en-US" dirty="0"/>
              <a:t> is small:</a:t>
            </a:r>
            <a:r>
              <a:rPr lang="ru-RU" dirty="0" smtClean="0"/>
              <a:t> </a:t>
            </a:r>
            <a:r>
              <a:rPr lang="en-US" dirty="0" err="1" smtClean="0"/>
              <a:t>mK</a:t>
            </a:r>
            <a:r>
              <a:rPr lang="en-US" baseline="30000" dirty="0" smtClean="0"/>
              <a:t>+</a:t>
            </a:r>
            <a:r>
              <a:rPr lang="en-US" dirty="0" smtClean="0"/>
              <a:t>=</a:t>
            </a:r>
            <a:r>
              <a:rPr lang="en-US" dirty="0" err="1" smtClean="0"/>
              <a:t>mK</a:t>
            </a:r>
            <a:r>
              <a:rPr lang="en-US" baseline="30000" dirty="0" smtClean="0"/>
              <a:t>-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3366FF"/>
                </a:solidFill>
              </a:rPr>
              <a:t>493.7 </a:t>
            </a:r>
            <a:r>
              <a:rPr lang="en-US" dirty="0" smtClean="0"/>
              <a:t>MeV, mK</a:t>
            </a:r>
            <a:r>
              <a:rPr lang="en-US" baseline="30000" dirty="0" smtClean="0"/>
              <a:t>0</a:t>
            </a:r>
            <a:r>
              <a:rPr lang="en-US" dirty="0" smtClean="0"/>
              <a:t>=mK</a:t>
            </a:r>
            <a:r>
              <a:rPr lang="en-US" baseline="30000" dirty="0" smtClean="0"/>
              <a:t>0</a:t>
            </a:r>
            <a:r>
              <a:rPr lang="en-US" dirty="0" smtClean="0"/>
              <a:t>=</a:t>
            </a:r>
            <a:r>
              <a:rPr lang="en-US" dirty="0">
                <a:solidFill>
                  <a:srgbClr val="0000FF"/>
                </a:solidFill>
              </a:rPr>
              <a:t>497.6 </a:t>
            </a:r>
            <a:r>
              <a:rPr lang="en-US" dirty="0" smtClean="0">
                <a:solidFill>
                  <a:srgbClr val="0000FF"/>
                </a:solidFill>
              </a:rPr>
              <a:t>MeV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the difference </a:t>
            </a:r>
            <a:r>
              <a:rPr lang="en-US" dirty="0" smtClean="0"/>
              <a:t>leads </a:t>
            </a:r>
            <a:r>
              <a:rPr lang="en-US" dirty="0"/>
              <a:t>to an increase of </a:t>
            </a:r>
            <a:r>
              <a:rPr lang="en-US" i="1" dirty="0"/>
              <a:t>R</a:t>
            </a:r>
            <a:r>
              <a:rPr lang="en-US" i="1" baseline="-25000" dirty="0"/>
              <a:t>K</a:t>
            </a:r>
            <a:r>
              <a:rPr lang="en-US" dirty="0"/>
              <a:t> resulting from direct </a:t>
            </a:r>
            <a:r>
              <a:rPr lang="en-US" dirty="0" err="1"/>
              <a:t>kaon</a:t>
            </a:r>
            <a:r>
              <a:rPr lang="en-US" dirty="0"/>
              <a:t> production </a:t>
            </a:r>
            <a:r>
              <a:rPr lang="en-US" dirty="0">
                <a:solidFill>
                  <a:srgbClr val="3366FF"/>
                </a:solidFill>
              </a:rPr>
              <a:t>by about 0.02</a:t>
            </a:r>
            <a:r>
              <a:rPr lang="en-US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The influence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of this mass difference on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was </a:t>
            </a:r>
            <a:r>
              <a:rPr lang="en-US" dirty="0">
                <a:solidFill>
                  <a:srgbClr val="0000FF"/>
                </a:solidFill>
              </a:rPr>
              <a:t>quantified </a:t>
            </a:r>
            <a:r>
              <a:rPr lang="en-US" dirty="0" smtClean="0">
                <a:solidFill>
                  <a:srgbClr val="0000FF"/>
                </a:solidFill>
              </a:rPr>
              <a:t>using </a:t>
            </a:r>
            <a:r>
              <a:rPr lang="en-US" dirty="0">
                <a:solidFill>
                  <a:srgbClr val="0000FF"/>
                </a:solidFill>
              </a:rPr>
              <a:t>the statistical HRG </a:t>
            </a:r>
            <a:r>
              <a:rPr lang="en-US" dirty="0" smtClean="0">
                <a:solidFill>
                  <a:srgbClr val="0000FF"/>
                </a:solidFill>
              </a:rPr>
              <a:t>model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rgbClr val="000000"/>
                </a:solidFill>
              </a:rPr>
              <a:t>removing resonances from the particle list of HRG. </a:t>
            </a:r>
            <a:r>
              <a:rPr lang="en-US" dirty="0" smtClean="0">
                <a:solidFill>
                  <a:srgbClr val="000000"/>
                </a:solidFill>
              </a:rPr>
              <a:t>It was </a:t>
            </a:r>
            <a:r>
              <a:rPr lang="en-US" dirty="0" smtClean="0"/>
              <a:t>numerically </a:t>
            </a:r>
            <a:r>
              <a:rPr lang="en-US" dirty="0"/>
              <a:t>verified that HRG for </a:t>
            </a:r>
            <a:r>
              <a:rPr lang="en-US" i="1" dirty="0"/>
              <a:t>Q</a:t>
            </a:r>
            <a:r>
              <a:rPr lang="en-US" dirty="0"/>
              <a:t>/</a:t>
            </a:r>
            <a:r>
              <a:rPr lang="en-US" i="1" dirty="0"/>
              <a:t>B</a:t>
            </a:r>
            <a:r>
              <a:rPr lang="en-US" dirty="0"/>
              <a:t> = 1/2 and with exact </a:t>
            </a:r>
            <a:r>
              <a:rPr lang="en-US" dirty="0" err="1"/>
              <a:t>isospin</a:t>
            </a:r>
            <a:r>
              <a:rPr lang="en-US" dirty="0"/>
              <a:t> symmetry gives </a:t>
            </a:r>
            <a:r>
              <a:rPr lang="en-US" i="1" dirty="0"/>
              <a:t>R</a:t>
            </a:r>
            <a:r>
              <a:rPr lang="en-US" i="1" baseline="-25000" dirty="0"/>
              <a:t>K</a:t>
            </a:r>
            <a:r>
              <a:rPr lang="en-US" dirty="0"/>
              <a:t> =  1, as </a:t>
            </a:r>
            <a:r>
              <a:rPr lang="en-US" dirty="0" smtClean="0"/>
              <a:t>expected[</a:t>
            </a:r>
            <a:r>
              <a:rPr lang="en-US" dirty="0"/>
              <a:t>1</a:t>
            </a:r>
            <a:r>
              <a:rPr lang="en-US" dirty="0" smtClean="0"/>
              <a:t>]</a:t>
            </a:r>
            <a:endParaRPr lang="ru-RU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Role </a:t>
            </a:r>
            <a:r>
              <a:rPr lang="en-US" dirty="0"/>
              <a:t>of resonances: </a:t>
            </a:r>
            <a:r>
              <a:rPr lang="en-US" i="1" dirty="0" err="1" smtClean="0"/>
              <a:t>ϕ</a:t>
            </a:r>
            <a:r>
              <a:rPr lang="en-US" dirty="0"/>
              <a:t>(1020) </a:t>
            </a:r>
            <a:r>
              <a:rPr lang="en-US" dirty="0" smtClean="0"/>
              <a:t>meson </a:t>
            </a:r>
            <a:r>
              <a:rPr lang="en-US" dirty="0"/>
              <a:t>decays about 1.45 more frequently into charged </a:t>
            </a:r>
            <a:r>
              <a:rPr lang="en-US" dirty="0" err="1"/>
              <a:t>kaons</a:t>
            </a:r>
            <a:r>
              <a:rPr lang="en-US" dirty="0"/>
              <a:t> than neutral ones (This large difference is because the </a:t>
            </a:r>
            <a:r>
              <a:rPr lang="en-US" i="1" dirty="0" err="1"/>
              <a:t>ϕ</a:t>
            </a:r>
            <a:r>
              <a:rPr lang="en-US" dirty="0"/>
              <a:t>(1020) mass is just above the </a:t>
            </a:r>
            <a:r>
              <a:rPr lang="en-US" dirty="0" err="1"/>
              <a:t>kaon-kaon</a:t>
            </a:r>
            <a:r>
              <a:rPr lang="en-US" dirty="0"/>
              <a:t> </a:t>
            </a:r>
            <a:r>
              <a:rPr lang="en-US" dirty="0" smtClean="0"/>
              <a:t>thresholds). Including </a:t>
            </a:r>
            <a:r>
              <a:rPr lang="en-US" dirty="0"/>
              <a:t>the </a:t>
            </a:r>
            <a:r>
              <a:rPr lang="en-US" dirty="0" err="1"/>
              <a:t>kaon</a:t>
            </a:r>
            <a:r>
              <a:rPr lang="en-US" dirty="0"/>
              <a:t> production from resonance decay increases </a:t>
            </a:r>
            <a:r>
              <a:rPr lang="en-US" i="1" dirty="0"/>
              <a:t>R</a:t>
            </a:r>
            <a:r>
              <a:rPr lang="en-US" i="1" baseline="-25000" dirty="0"/>
              <a:t>K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by about </a:t>
            </a:r>
            <a:r>
              <a:rPr lang="en-US" dirty="0" smtClean="0">
                <a:solidFill>
                  <a:srgbClr val="3366FF"/>
                </a:solidFill>
              </a:rPr>
              <a:t>0.03 </a:t>
            </a:r>
            <a:r>
              <a:rPr lang="en-US" dirty="0" smtClean="0"/>
              <a:t>[1]</a:t>
            </a:r>
            <a:r>
              <a:rPr lang="ru-RU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/>
              <a:t>Role of </a:t>
            </a:r>
            <a:r>
              <a:rPr lang="en-US" dirty="0" smtClean="0"/>
              <a:t> decay of  resonances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(980) and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(980)--one gets an increase of </a:t>
            </a:r>
            <a:r>
              <a:rPr lang="en-US" i="1" dirty="0"/>
              <a:t>R</a:t>
            </a:r>
            <a:r>
              <a:rPr lang="en-US" i="1" baseline="-25000" dirty="0"/>
              <a:t>K</a:t>
            </a:r>
            <a:r>
              <a:rPr lang="en-US" dirty="0"/>
              <a:t> by </a:t>
            </a:r>
            <a:r>
              <a:rPr lang="en-US" dirty="0">
                <a:solidFill>
                  <a:srgbClr val="3366FF"/>
                </a:solidFill>
              </a:rPr>
              <a:t>about 0.5%</a:t>
            </a:r>
            <a:r>
              <a:rPr lang="en-US" dirty="0"/>
              <a:t>. </a:t>
            </a:r>
            <a:r>
              <a:rPr lang="en-US" dirty="0" smtClean="0"/>
              <a:t>The account of electromagnetic </a:t>
            </a:r>
            <a:r>
              <a:rPr lang="en-US" dirty="0"/>
              <a:t>interaction between </a:t>
            </a:r>
            <a:r>
              <a:rPr lang="en-US" i="1" dirty="0"/>
              <a:t>K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baseline="30000" dirty="0"/>
              <a:t>−</a:t>
            </a:r>
            <a:r>
              <a:rPr lang="en-US" dirty="0"/>
              <a:t> </a:t>
            </a:r>
            <a:r>
              <a:rPr lang="en-US" dirty="0" smtClean="0"/>
              <a:t> in this decay  </a:t>
            </a:r>
            <a:r>
              <a:rPr lang="en-US" dirty="0"/>
              <a:t>leads to the increase of </a:t>
            </a:r>
            <a:r>
              <a:rPr lang="en-US" i="1" dirty="0"/>
              <a:t>R</a:t>
            </a:r>
            <a:r>
              <a:rPr lang="en-US" i="1" baseline="-25000" dirty="0"/>
              <a:t>K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by at most 3% </a:t>
            </a:r>
            <a:r>
              <a:rPr lang="en-US" dirty="0"/>
              <a:t>at the highest collision </a:t>
            </a:r>
            <a:r>
              <a:rPr lang="en-US" dirty="0" smtClean="0"/>
              <a:t>energy</a:t>
            </a:r>
            <a:r>
              <a:rPr lang="en-US" dirty="0"/>
              <a:t>[1]</a:t>
            </a:r>
            <a:r>
              <a:rPr lang="en-US" dirty="0" smtClean="0"/>
              <a:t>.</a:t>
            </a:r>
            <a:r>
              <a:rPr lang="en-US" b="1" dirty="0" smtClean="0">
                <a:solidFill>
                  <a:srgbClr val="FF0000"/>
                </a:solidFill>
              </a:rPr>
              <a:t>                      See the next slide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588433" y="5829984"/>
            <a:ext cx="750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/>
              <a:t>The NA61/SHINE Collaboration., </a:t>
            </a:r>
            <a:r>
              <a:rPr lang="en-US" sz="1200" dirty="0" err="1"/>
              <a:t>Giacosa</a:t>
            </a:r>
            <a:r>
              <a:rPr lang="en-US" sz="1200" dirty="0"/>
              <a:t>, F., </a:t>
            </a:r>
            <a:r>
              <a:rPr lang="en-US" sz="1200" dirty="0" err="1"/>
              <a:t>Gorenstein</a:t>
            </a:r>
            <a:r>
              <a:rPr lang="en-US" sz="1200" dirty="0"/>
              <a:t>, M.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</a:p>
          <a:p>
            <a:r>
              <a:rPr lang="en-US" sz="1200" dirty="0"/>
              <a:t>Evidence of </a:t>
            </a:r>
            <a:r>
              <a:rPr lang="en-US" sz="1200" dirty="0" err="1"/>
              <a:t>isospin</a:t>
            </a:r>
            <a:r>
              <a:rPr lang="en-US" sz="1200" dirty="0"/>
              <a:t>-symmetry violation in high-energy collisions of atomic nuclei. </a:t>
            </a:r>
            <a:r>
              <a:rPr lang="en-US" sz="1200" i="1" dirty="0" smtClean="0"/>
              <a:t>Nat </a:t>
            </a:r>
            <a:r>
              <a:rPr lang="en-US" sz="1200" i="1" dirty="0" err="1"/>
              <a:t>Commun</a:t>
            </a:r>
            <a:r>
              <a:rPr lang="en-US" sz="1200" dirty="0"/>
              <a:t> </a:t>
            </a:r>
            <a:r>
              <a:rPr lang="en-US" sz="1200" b="1" dirty="0"/>
              <a:t>16</a:t>
            </a:r>
            <a:r>
              <a:rPr lang="en-US" sz="1200" dirty="0"/>
              <a:t>, 2849 (2025). https://</a:t>
            </a:r>
            <a:r>
              <a:rPr lang="en-US" sz="1200" dirty="0" err="1"/>
              <a:t>doi.org</a:t>
            </a:r>
            <a:r>
              <a:rPr lang="en-US" sz="1200" dirty="0"/>
              <a:t>/10.1038/s41467-025-57234-</a:t>
            </a:r>
            <a:r>
              <a:rPr lang="en-US" sz="1200" dirty="0" smtClean="0"/>
              <a:t>6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87800" y="2057400"/>
            <a:ext cx="25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8900" y="1143000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04"/>
            <a:ext cx="94615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3366FF"/>
                </a:solidFill>
              </a:rPr>
              <a:t>Effects of different </a:t>
            </a:r>
            <a:r>
              <a:rPr lang="en-US" sz="3200" dirty="0" smtClean="0">
                <a:solidFill>
                  <a:srgbClr val="3366FF"/>
                </a:solidFill>
              </a:rPr>
              <a:t>quark masses in HRG 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											and in </a:t>
            </a:r>
            <a:r>
              <a:rPr lang="en-US" sz="3200" dirty="0" err="1" smtClean="0">
                <a:solidFill>
                  <a:srgbClr val="3366FF"/>
                </a:solidFill>
              </a:rPr>
              <a:t>UrQMD</a:t>
            </a:r>
            <a:r>
              <a:rPr lang="en-US" sz="3200" dirty="0" smtClean="0">
                <a:solidFill>
                  <a:srgbClr val="3366FF"/>
                </a:solidFill>
              </a:rPr>
              <a:t>[1]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900" y="2908300"/>
            <a:ext cx="1612900" cy="321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/>
              <a:t>.</a:t>
            </a: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241"/>
            <a:ext cx="7207250" cy="3442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5473005"/>
            <a:ext cx="901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[1]The </a:t>
            </a:r>
            <a:r>
              <a:rPr lang="en-US" dirty="0"/>
              <a:t>NA61/SHINE Collaboration., </a:t>
            </a:r>
            <a:r>
              <a:rPr lang="en-US" dirty="0" err="1"/>
              <a:t>Giacosa</a:t>
            </a:r>
            <a:r>
              <a:rPr lang="en-US" dirty="0"/>
              <a:t>, F., </a:t>
            </a:r>
            <a:r>
              <a:rPr lang="en-US" dirty="0" err="1"/>
              <a:t>Gorenstein</a:t>
            </a:r>
            <a:r>
              <a:rPr lang="en-US" dirty="0"/>
              <a:t>, M. </a:t>
            </a:r>
            <a:r>
              <a:rPr lang="en-US" i="1" dirty="0"/>
              <a:t>et al.</a:t>
            </a:r>
            <a:r>
              <a:rPr lang="en-US" dirty="0"/>
              <a:t> </a:t>
            </a:r>
          </a:p>
          <a:p>
            <a:r>
              <a:rPr lang="en-US" dirty="0"/>
              <a:t>Evidence of </a:t>
            </a:r>
            <a:r>
              <a:rPr lang="en-US" dirty="0" err="1"/>
              <a:t>isospin</a:t>
            </a:r>
            <a:r>
              <a:rPr lang="en-US" dirty="0"/>
              <a:t>-symmetry violation in high-energy collisions of atomic nuclei. </a:t>
            </a:r>
          </a:p>
          <a:p>
            <a:r>
              <a:rPr lang="en-US" i="1" dirty="0"/>
              <a:t>Nat </a:t>
            </a:r>
            <a:r>
              <a:rPr lang="en-US" i="1" dirty="0" err="1"/>
              <a:t>Commun</a:t>
            </a:r>
            <a:r>
              <a:rPr lang="en-US" dirty="0"/>
              <a:t> </a:t>
            </a:r>
            <a:r>
              <a:rPr lang="en-US" b="1" dirty="0"/>
              <a:t>16</a:t>
            </a:r>
            <a:r>
              <a:rPr lang="en-US" dirty="0"/>
              <a:t>, 2849 (2025). https://</a:t>
            </a:r>
            <a:r>
              <a:rPr lang="en-US" dirty="0" err="1"/>
              <a:t>doi.org</a:t>
            </a:r>
            <a:r>
              <a:rPr lang="en-US" dirty="0"/>
              <a:t>/10.1038/s41467-025-57234-6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833" y="4779308"/>
            <a:ext cx="440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3: The charged-to-neutral </a:t>
            </a:r>
            <a:r>
              <a:rPr lang="en-US" dirty="0" err="1"/>
              <a:t>kaon</a:t>
            </a:r>
            <a:r>
              <a:rPr lang="en-US" dirty="0"/>
              <a:t> ratio R</a:t>
            </a:r>
            <a:r>
              <a:rPr lang="en-US" baseline="-25000" dirty="0"/>
              <a:t>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function of collision energy.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54177" y="3121025"/>
            <a:ext cx="507998" cy="770405"/>
          </a:xfrm>
          <a:prstGeom prst="straightConnector1">
            <a:avLst/>
          </a:prstGeom>
          <a:ln w="9525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281642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749426" y="2997137"/>
            <a:ext cx="412749" cy="594846"/>
          </a:xfrm>
          <a:prstGeom prst="straightConnector1">
            <a:avLst/>
          </a:prstGeom>
          <a:ln w="9525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71674" y="2997137"/>
            <a:ext cx="211666" cy="352426"/>
          </a:xfrm>
          <a:prstGeom prst="straightConnector1">
            <a:avLst/>
          </a:prstGeom>
          <a:ln w="9525">
            <a:solidFill>
              <a:srgbClr val="FF0000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3366FF"/>
                </a:solidFill>
              </a:rPr>
              <a:t>Violation of charge-symmetry </a:t>
            </a:r>
            <a:r>
              <a:rPr lang="en-US" dirty="0" smtClean="0">
                <a:solidFill>
                  <a:srgbClr val="3366FF"/>
                </a:solidFill>
              </a:rPr>
              <a:t>   			invariance </a:t>
            </a:r>
            <a:r>
              <a:rPr lang="en-US" dirty="0">
                <a:solidFill>
                  <a:srgbClr val="3366FF"/>
                </a:solidFill>
              </a:rPr>
              <a:t>by known effects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4" y="5407827"/>
            <a:ext cx="8102600" cy="954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[1] The NA61/SHINE Collaboration., </a:t>
            </a:r>
            <a:r>
              <a:rPr lang="en-US" sz="1800" dirty="0" err="1"/>
              <a:t>Giacosa</a:t>
            </a:r>
            <a:r>
              <a:rPr lang="en-US" sz="1800" dirty="0"/>
              <a:t>, F., </a:t>
            </a:r>
            <a:r>
              <a:rPr lang="en-US" sz="1800" dirty="0" err="1"/>
              <a:t>Gorenstein</a:t>
            </a:r>
            <a:r>
              <a:rPr lang="en-US" sz="1800" dirty="0"/>
              <a:t>, M. </a:t>
            </a:r>
            <a:r>
              <a:rPr lang="en-US" sz="1800" i="1" dirty="0"/>
              <a:t>et al.</a:t>
            </a:r>
            <a:r>
              <a:rPr lang="en-US" sz="1800" dirty="0"/>
              <a:t> Evidence of </a:t>
            </a:r>
            <a:r>
              <a:rPr lang="en-US" sz="1800" dirty="0" err="1"/>
              <a:t>isospin</a:t>
            </a:r>
            <a:r>
              <a:rPr lang="en-US" sz="1800" dirty="0"/>
              <a:t>-symmetry violation in high-energy collisions of atomic nuclei. </a:t>
            </a:r>
            <a:r>
              <a:rPr lang="en-US" sz="1800" i="1" dirty="0"/>
              <a:t>Nat </a:t>
            </a:r>
            <a:r>
              <a:rPr lang="en-US" sz="1800" i="1" dirty="0" err="1"/>
              <a:t>Commun</a:t>
            </a:r>
            <a:r>
              <a:rPr lang="en-US" sz="1800" dirty="0"/>
              <a:t> </a:t>
            </a:r>
            <a:r>
              <a:rPr lang="en-US" sz="1800" b="1" dirty="0"/>
              <a:t>16</a:t>
            </a:r>
            <a:r>
              <a:rPr lang="en-US" sz="1800" dirty="0"/>
              <a:t>, 2849 (2025). https://</a:t>
            </a:r>
            <a:r>
              <a:rPr lang="en-US" sz="1800" dirty="0" err="1"/>
              <a:t>doi.org</a:t>
            </a:r>
            <a:r>
              <a:rPr lang="en-US" sz="1800" dirty="0"/>
              <a:t>/10.1038/s41467-025-57234-6</a:t>
            </a:r>
            <a:endParaRPr lang="ru-RU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5234" y="1417638"/>
            <a:ext cx="810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Electromagnetic </a:t>
            </a:r>
            <a:r>
              <a:rPr lang="en-US" sz="2000" dirty="0"/>
              <a:t>interaction </a:t>
            </a:r>
            <a:r>
              <a:rPr lang="en-US" sz="2000" dirty="0" smtClean="0"/>
              <a:t>between </a:t>
            </a:r>
            <a:r>
              <a:rPr lang="en-US" sz="2000" i="1" dirty="0"/>
              <a:t>K</a:t>
            </a:r>
            <a:r>
              <a:rPr lang="en-US" sz="2000" baseline="30000" dirty="0"/>
              <a:t>+</a:t>
            </a:r>
            <a:r>
              <a:rPr lang="en-US" sz="2000" dirty="0"/>
              <a:t> and </a:t>
            </a:r>
            <a:r>
              <a:rPr lang="en-US" sz="2000" i="1" dirty="0"/>
              <a:t>K</a:t>
            </a:r>
            <a:r>
              <a:rPr lang="en-US" sz="2000" baseline="30000" dirty="0"/>
              <a:t>−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 slightly increases </a:t>
            </a:r>
            <a:r>
              <a:rPr lang="en-US" sz="2000" dirty="0"/>
              <a:t>the mass of K</a:t>
            </a:r>
            <a:r>
              <a:rPr lang="en-US" sz="2000" baseline="30000" dirty="0"/>
              <a:t>+</a:t>
            </a:r>
            <a:r>
              <a:rPr lang="en-US" sz="2000" dirty="0"/>
              <a:t> (both constituents </a:t>
            </a:r>
            <a:r>
              <a:rPr lang="en-US" sz="2000" i="1" dirty="0"/>
              <a:t>u</a:t>
            </a:r>
            <a:r>
              <a:rPr lang="en-US" sz="2000" dirty="0"/>
              <a:t> and </a:t>
            </a:r>
            <a:r>
              <a:rPr lang="en-US" sz="2000" i="1" dirty="0"/>
              <a:t>s</a:t>
            </a:r>
            <a:r>
              <a:rPr lang="en-US" sz="2000" dirty="0"/>
              <a:t> have </a:t>
            </a:r>
            <a:r>
              <a:rPr lang="en-US" sz="2000" dirty="0" smtClean="0"/>
              <a:t>positive charge</a:t>
            </a:r>
            <a:r>
              <a:rPr lang="en-US" sz="2000" dirty="0"/>
              <a:t>), but slightly decreases the mass of K</a:t>
            </a:r>
            <a:r>
              <a:rPr lang="en-US" sz="2000" baseline="30000" dirty="0"/>
              <a:t>0</a:t>
            </a:r>
            <a:r>
              <a:rPr lang="en-US" sz="2000" dirty="0"/>
              <a:t> (the constituents </a:t>
            </a:r>
            <a:r>
              <a:rPr lang="en-US" sz="2000" i="1" dirty="0" smtClean="0"/>
              <a:t>d</a:t>
            </a:r>
            <a:r>
              <a:rPr lang="en-US" sz="2000" dirty="0" smtClean="0"/>
              <a:t> and  </a:t>
            </a:r>
            <a:r>
              <a:rPr lang="en-US" sz="2000" i="1" dirty="0"/>
              <a:t>s</a:t>
            </a:r>
            <a:r>
              <a:rPr lang="en-US" sz="2000" dirty="0"/>
              <a:t> have opposite charges).[1</a:t>
            </a:r>
            <a:r>
              <a:rPr lang="en-US" sz="2000" dirty="0" smtClean="0"/>
              <a:t>]</a:t>
            </a:r>
          </a:p>
          <a:p>
            <a:endParaRPr lang="en-US" sz="2000" dirty="0"/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The </a:t>
            </a:r>
            <a:r>
              <a:rPr lang="en-US" sz="2000" i="1" dirty="0" err="1" smtClean="0"/>
              <a:t>uu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dd</a:t>
            </a:r>
            <a:r>
              <a:rPr lang="en-US" sz="2000" dirty="0" smtClean="0"/>
              <a:t> pairs </a:t>
            </a:r>
            <a:r>
              <a:rPr lang="en-US" sz="2000" dirty="0"/>
              <a:t>creation in strong processes may be affected by electromagnetic </a:t>
            </a:r>
            <a:r>
              <a:rPr lang="en-US" sz="2000" dirty="0" smtClean="0"/>
              <a:t>interactions </a:t>
            </a:r>
            <a:r>
              <a:rPr lang="en-US" sz="2000" dirty="0"/>
              <a:t>due to different electric charges of up and down quarks. </a:t>
            </a:r>
            <a:r>
              <a:rPr lang="en-US" sz="2000" dirty="0" smtClean="0"/>
              <a:t>This </a:t>
            </a:r>
            <a:r>
              <a:rPr lang="en-US" sz="2000" dirty="0"/>
              <a:t>leads to a different phase space for their production, </a:t>
            </a:r>
            <a:r>
              <a:rPr lang="en-US" sz="2000" dirty="0" smtClean="0">
                <a:solidFill>
                  <a:srgbClr val="0000FF"/>
                </a:solidFill>
              </a:rPr>
              <a:t>favoring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uu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pairs </a:t>
            </a:r>
            <a:r>
              <a:rPr lang="en-US" sz="2000" dirty="0"/>
              <a:t>and thus </a:t>
            </a:r>
            <a:r>
              <a:rPr lang="en-US" sz="2000" dirty="0" smtClean="0">
                <a:solidFill>
                  <a:srgbClr val="0000FF"/>
                </a:solidFill>
              </a:rPr>
              <a:t>the charged </a:t>
            </a:r>
            <a:r>
              <a:rPr lang="en-US" sz="2000" dirty="0" err="1" smtClean="0">
                <a:solidFill>
                  <a:srgbClr val="0000FF"/>
                </a:solidFill>
              </a:rPr>
              <a:t>kaons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[</a:t>
            </a:r>
            <a:r>
              <a:rPr lang="en-US" sz="2000" dirty="0"/>
              <a:t>1</a:t>
            </a:r>
            <a:r>
              <a:rPr lang="en-US" sz="2000" dirty="0" smtClean="0"/>
              <a:t>].</a:t>
            </a:r>
          </a:p>
          <a:p>
            <a:endParaRPr lang="en-US" sz="2000" dirty="0"/>
          </a:p>
          <a:p>
            <a:pPr marL="285750" indent="-285750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A model of the space-time evolution of the pair creation </a:t>
            </a:r>
            <a:r>
              <a:rPr lang="en-US" sz="2000" dirty="0" smtClean="0">
                <a:solidFill>
                  <a:srgbClr val="FF0000"/>
                </a:solidFill>
              </a:rPr>
              <a:t>is  needed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                                             to </a:t>
            </a:r>
            <a:r>
              <a:rPr lang="en-US" sz="2000" dirty="0">
                <a:solidFill>
                  <a:srgbClr val="FF0000"/>
                </a:solidFill>
              </a:rPr>
              <a:t>quantify the </a:t>
            </a:r>
            <a:r>
              <a:rPr lang="en-US" sz="2000" dirty="0" smtClean="0">
                <a:solidFill>
                  <a:srgbClr val="FF0000"/>
                </a:solidFill>
              </a:rPr>
              <a:t>effect.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67367" y="3009900"/>
            <a:ext cx="11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50533" y="3009900"/>
            <a:ext cx="11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333" y="12144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20334" y="4008967"/>
            <a:ext cx="11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3366FF"/>
                </a:solidFill>
              </a:rPr>
              <a:t>Violation of charge-symmetry invariance </a:t>
            </a: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3366FF"/>
                </a:solidFill>
              </a:rPr>
              <a:t> </a:t>
            </a:r>
            <a:r>
              <a:rPr lang="en-US" sz="3600" dirty="0" smtClean="0">
                <a:solidFill>
                  <a:srgbClr val="3366FF"/>
                </a:solidFill>
              </a:rPr>
              <a:t>                                           </a:t>
            </a:r>
            <a:r>
              <a:rPr lang="mr-IN" sz="3600" dirty="0" smtClean="0">
                <a:solidFill>
                  <a:srgbClr val="FF0000"/>
                </a:solidFill>
              </a:rPr>
              <a:t>–</a:t>
            </a:r>
            <a:r>
              <a:rPr lang="en-US" sz="3600" dirty="0" smtClean="0">
                <a:solidFill>
                  <a:srgbClr val="FF0000"/>
                </a:solidFill>
              </a:rPr>
              <a:t> novel explanation</a:t>
            </a:r>
            <a:r>
              <a:rPr lang="en-US" sz="3100" dirty="0">
                <a:solidFill>
                  <a:srgbClr val="FF0000"/>
                </a:solidFill>
              </a:rPr>
              <a:t>[1]:</a:t>
            </a:r>
            <a:r>
              <a:rPr lang="en-US" sz="3100" dirty="0">
                <a:solidFill>
                  <a:srgbClr val="3366FF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591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300" dirty="0" smtClean="0"/>
              <a:t>Quite recently, the </a:t>
            </a:r>
            <a:r>
              <a:rPr lang="en-US" sz="2300" dirty="0" err="1" smtClean="0"/>
              <a:t>UrQMD</a:t>
            </a:r>
            <a:r>
              <a:rPr lang="en-US" sz="2300" dirty="0" smtClean="0"/>
              <a:t> </a:t>
            </a:r>
            <a:r>
              <a:rPr lang="en-US" sz="2300" dirty="0"/>
              <a:t>approach has been modified by including violation of </a:t>
            </a:r>
            <a:r>
              <a:rPr lang="en-US" sz="2300" dirty="0" err="1" smtClean="0"/>
              <a:t>isospin</a:t>
            </a:r>
            <a:r>
              <a:rPr lang="en-US" sz="2300" dirty="0" smtClean="0"/>
              <a:t> symmetry [</a:t>
            </a:r>
            <a:r>
              <a:rPr lang="en-US" sz="2300" dirty="0"/>
              <a:t>1</a:t>
            </a:r>
            <a:r>
              <a:rPr lang="en-US" sz="2300" dirty="0" smtClean="0"/>
              <a:t>]</a:t>
            </a:r>
            <a:r>
              <a:rPr lang="en-US" sz="2300" dirty="0"/>
              <a:t> </a:t>
            </a:r>
            <a:r>
              <a:rPr lang="en-US" sz="2300" dirty="0" smtClean="0"/>
              <a:t>by the </a:t>
            </a:r>
            <a:r>
              <a:rPr lang="en-US" sz="2300" dirty="0" err="1" smtClean="0"/>
              <a:t>parametrized</a:t>
            </a:r>
            <a:r>
              <a:rPr lang="en-US" sz="2300" dirty="0" smtClean="0"/>
              <a:t>  </a:t>
            </a:r>
            <a:r>
              <a:rPr lang="en-US" sz="2300" dirty="0"/>
              <a:t>string </a:t>
            </a:r>
            <a:r>
              <a:rPr lang="en-US" sz="2300" dirty="0" smtClean="0"/>
              <a:t>breaking: </a:t>
            </a:r>
          </a:p>
          <a:p>
            <a:pPr marL="0" indent="0">
              <a:buNone/>
            </a:pPr>
            <a:r>
              <a:rPr lang="en-US" sz="2300" dirty="0" smtClean="0"/>
              <a:t> it brings  as </a:t>
            </a:r>
            <a:r>
              <a:rPr lang="en-US" sz="2300" b="1" dirty="0">
                <a:solidFill>
                  <a:srgbClr val="FF0000"/>
                </a:solidFill>
              </a:rPr>
              <a:t>three times </a:t>
            </a:r>
            <a:r>
              <a:rPr lang="en-US" sz="2300" dirty="0" smtClean="0">
                <a:solidFill>
                  <a:srgbClr val="FF0000"/>
                </a:solidFill>
              </a:rPr>
              <a:t>more probable </a:t>
            </a:r>
            <a:r>
              <a:rPr lang="en-US" sz="2300" dirty="0">
                <a:solidFill>
                  <a:srgbClr val="FF0000"/>
                </a:solidFill>
              </a:rPr>
              <a:t>to produce </a:t>
            </a:r>
            <a:r>
              <a:rPr lang="en-US" sz="2300" i="1" dirty="0" err="1" smtClean="0">
                <a:solidFill>
                  <a:srgbClr val="FF0000"/>
                </a:solidFill>
              </a:rPr>
              <a:t>uu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dirty="0">
                <a:solidFill>
                  <a:srgbClr val="FF0000"/>
                </a:solidFill>
              </a:rPr>
              <a:t>pair than a </a:t>
            </a:r>
            <a:r>
              <a:rPr lang="en-US" sz="2300" i="1" dirty="0" err="1" smtClean="0">
                <a:solidFill>
                  <a:srgbClr val="FF0000"/>
                </a:solidFill>
              </a:rPr>
              <a:t>dd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dirty="0">
                <a:solidFill>
                  <a:srgbClr val="FF0000"/>
                </a:solidFill>
              </a:rPr>
              <a:t>one</a:t>
            </a:r>
            <a:r>
              <a:rPr lang="en-US" sz="2300" dirty="0" smtClean="0"/>
              <a:t>;</a:t>
            </a:r>
          </a:p>
          <a:p>
            <a:pPr>
              <a:buFont typeface="Wingdings" charset="2"/>
              <a:buChar char="Ø"/>
            </a:pPr>
            <a:r>
              <a:rPr lang="en-US" sz="2300" dirty="0" smtClean="0"/>
              <a:t>Remarkably,  </a:t>
            </a:r>
            <a:r>
              <a:rPr lang="en-US" sz="2300" dirty="0"/>
              <a:t>in this way, the ratio </a:t>
            </a:r>
            <a:r>
              <a:rPr lang="en-US" sz="2300" dirty="0" smtClean="0"/>
              <a:t>R</a:t>
            </a:r>
            <a:r>
              <a:rPr lang="en-US" sz="2300" baseline="-25000" dirty="0" smtClean="0"/>
              <a:t>K</a:t>
            </a:r>
            <a:r>
              <a:rPr lang="en-US" sz="2300" dirty="0" smtClean="0"/>
              <a:t>  is also </a:t>
            </a:r>
            <a:r>
              <a:rPr lang="en-US" sz="2300" dirty="0" err="1" smtClean="0"/>
              <a:t>corretly</a:t>
            </a:r>
            <a:r>
              <a:rPr lang="en-US" sz="2300" dirty="0" smtClean="0"/>
              <a:t> </a:t>
            </a:r>
            <a:r>
              <a:rPr lang="en-US" sz="2300" dirty="0"/>
              <a:t>described </a:t>
            </a:r>
            <a:r>
              <a:rPr lang="en-US" sz="2300" dirty="0" smtClean="0"/>
              <a:t>for data </a:t>
            </a:r>
            <a:r>
              <a:rPr lang="en-US" sz="2300" dirty="0"/>
              <a:t>on </a:t>
            </a:r>
            <a:r>
              <a:rPr lang="en-US" sz="2300" dirty="0" err="1"/>
              <a:t>kaon</a:t>
            </a:r>
            <a:r>
              <a:rPr lang="en-US" sz="2300" dirty="0"/>
              <a:t> productions in </a:t>
            </a:r>
            <a:r>
              <a:rPr lang="en-US" sz="2300" dirty="0" err="1"/>
              <a:t>e+e</a:t>
            </a:r>
            <a:r>
              <a:rPr lang="en-US" sz="2300" dirty="0"/>
              <a:t>− </a:t>
            </a:r>
            <a:r>
              <a:rPr lang="en-US" sz="2300" dirty="0" smtClean="0"/>
              <a:t> and </a:t>
            </a:r>
            <a:r>
              <a:rPr lang="en-US" sz="2300" i="1" dirty="0" err="1" smtClean="0"/>
              <a:t>pp</a:t>
            </a:r>
            <a:r>
              <a:rPr lang="en-US" sz="2300" dirty="0" smtClean="0"/>
              <a:t> scattering[1]. </a:t>
            </a:r>
            <a:endParaRPr lang="en-US" sz="2300" dirty="0"/>
          </a:p>
          <a:p>
            <a:pPr>
              <a:buFont typeface="Wingdings" charset="2"/>
              <a:buChar char="Ø"/>
            </a:pPr>
            <a:r>
              <a:rPr lang="en-US" sz="2300" dirty="0" smtClean="0">
                <a:solidFill>
                  <a:srgbClr val="FF0000"/>
                </a:solidFill>
              </a:rPr>
              <a:t>                                                                                  See the next slide  </a:t>
            </a:r>
            <a:r>
              <a:rPr lang="en-US" sz="2300" dirty="0" smtClean="0">
                <a:solidFill>
                  <a:srgbClr val="FF0000"/>
                </a:solidFill>
                <a:sym typeface="Wingdings"/>
              </a:rPr>
              <a:t></a:t>
            </a:r>
            <a:endParaRPr lang="en-US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4997271"/>
            <a:ext cx="725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[1] Tom Reichert, Jan </a:t>
            </a:r>
            <a:r>
              <a:rPr lang="en-US" dirty="0" err="1">
                <a:solidFill>
                  <a:srgbClr val="FF0000"/>
                </a:solidFill>
              </a:rPr>
              <a:t>Steinheimer</a:t>
            </a:r>
            <a:r>
              <a:rPr lang="en-US" dirty="0">
                <a:solidFill>
                  <a:srgbClr val="FF0000"/>
                </a:solidFill>
              </a:rPr>
              <a:t>, and Marcus </a:t>
            </a:r>
            <a:r>
              <a:rPr lang="en-US" dirty="0" err="1">
                <a:solidFill>
                  <a:srgbClr val="FF0000"/>
                </a:solidFill>
              </a:rPr>
              <a:t>Bleicher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Explanation of the observed violation of </a:t>
            </a:r>
            <a:r>
              <a:rPr lang="en-US" dirty="0" err="1">
                <a:solidFill>
                  <a:srgbClr val="000000"/>
                </a:solidFill>
              </a:rPr>
              <a:t>isospin</a:t>
            </a:r>
            <a:r>
              <a:rPr lang="en-US" dirty="0">
                <a:solidFill>
                  <a:srgbClr val="000000"/>
                </a:solidFill>
              </a:rPr>
              <a:t> symmetry in relativistic nucleus-nucleus reactions. </a:t>
            </a:r>
            <a:r>
              <a:rPr lang="nb-NO" dirty="0" err="1">
                <a:solidFill>
                  <a:srgbClr val="000000"/>
                </a:solidFill>
              </a:rPr>
              <a:t>Phys</a:t>
            </a:r>
            <a:r>
              <a:rPr lang="nb-NO" dirty="0">
                <a:solidFill>
                  <a:srgbClr val="000000"/>
                </a:solidFill>
              </a:rPr>
              <a:t>. Lett. B , 873:140170, 2026.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97233" y="2633134"/>
            <a:ext cx="114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11334" y="2633134"/>
            <a:ext cx="114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167871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06"/>
            <a:ext cx="9296400" cy="119709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3366FF"/>
                </a:solidFill>
              </a:rPr>
              <a:t/>
            </a:r>
            <a:br>
              <a:rPr lang="en-US" sz="3600" dirty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3366FF"/>
                </a:solidFill>
              </a:rPr>
              <a:t/>
            </a:r>
            <a:br>
              <a:rPr lang="en-US" sz="3600" dirty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Violation of charge-symmetry invariance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								</a:t>
            </a:r>
            <a:r>
              <a:rPr lang="mr-IN" sz="3200" dirty="0" smtClean="0">
                <a:solidFill>
                  <a:srgbClr val="FF0000"/>
                </a:solidFill>
              </a:rPr>
              <a:t>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novel explanation </a:t>
            </a:r>
            <a:r>
              <a:rPr lang="en-US" sz="3600" dirty="0" smtClean="0">
                <a:solidFill>
                  <a:srgbClr val="FF0000"/>
                </a:solidFill>
              </a:rPr>
              <a:t>[1]: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  <a:hlinkClick r:id="rId3"/>
              </a:rPr>
              <a:t/>
            </a:r>
            <a:br>
              <a:rPr lang="en-US" b="1" dirty="0" smtClean="0">
                <a:solidFill>
                  <a:srgbClr val="3366FF"/>
                </a:solidFill>
                <a:hlinkClick r:id="rId3"/>
              </a:rPr>
            </a:br>
            <a:r>
              <a:rPr lang="en-US" dirty="0" smtClean="0">
                <a:solidFill>
                  <a:srgbClr val="3366FF"/>
                </a:solidFill>
                <a:hlinkClick r:id="rId3"/>
              </a:rPr>
              <a:t/>
            </a:r>
            <a:br>
              <a:rPr lang="en-US" dirty="0" smtClean="0">
                <a:solidFill>
                  <a:srgbClr val="3366FF"/>
                </a:solidFill>
                <a:hlinkClick r:id="rId3"/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ru-RU" dirty="0" smtClean="0">
                <a:solidFill>
                  <a:srgbClr val="3366FF"/>
                </a:solidFill>
              </a:rPr>
              <a:t/>
            </a:r>
            <a:br>
              <a:rPr lang="ru-RU" dirty="0" smtClean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5597570"/>
            <a:ext cx="8414667" cy="77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[1] Tom </a:t>
            </a:r>
            <a:r>
              <a:rPr lang="en-US" sz="1600" dirty="0">
                <a:solidFill>
                  <a:srgbClr val="000000"/>
                </a:solidFill>
              </a:rPr>
              <a:t>Reichert, Jan </a:t>
            </a:r>
            <a:r>
              <a:rPr lang="en-US" sz="1600" dirty="0" err="1">
                <a:solidFill>
                  <a:srgbClr val="000000"/>
                </a:solidFill>
              </a:rPr>
              <a:t>Steinheimer</a:t>
            </a:r>
            <a:r>
              <a:rPr lang="en-US" sz="1600" dirty="0">
                <a:solidFill>
                  <a:srgbClr val="000000"/>
                </a:solidFill>
              </a:rPr>
              <a:t>, and Marcus </a:t>
            </a:r>
            <a:r>
              <a:rPr lang="en-US" sz="1600" dirty="0" err="1">
                <a:solidFill>
                  <a:srgbClr val="000000"/>
                </a:solidFill>
              </a:rPr>
              <a:t>Bleicher</a:t>
            </a:r>
            <a:r>
              <a:rPr lang="en-US" sz="1600" dirty="0">
                <a:solidFill>
                  <a:srgbClr val="000000"/>
                </a:solidFill>
              </a:rPr>
              <a:t>. Explanation of the observed violation of </a:t>
            </a:r>
            <a:r>
              <a:rPr lang="en-US" sz="1600" dirty="0" err="1">
                <a:solidFill>
                  <a:srgbClr val="000000"/>
                </a:solidFill>
              </a:rPr>
              <a:t>isospin</a:t>
            </a:r>
            <a:r>
              <a:rPr lang="en-US" sz="1600" dirty="0">
                <a:solidFill>
                  <a:srgbClr val="000000"/>
                </a:solidFill>
              </a:rPr>
              <a:t> symmetry in relativistic nucleus-nucleus reactions. </a:t>
            </a:r>
            <a:r>
              <a:rPr lang="nb-NO" sz="1600" dirty="0" err="1">
                <a:solidFill>
                  <a:srgbClr val="000000"/>
                </a:solidFill>
              </a:rPr>
              <a:t>Phys</a:t>
            </a:r>
            <a:r>
              <a:rPr lang="nb-NO" sz="1600" dirty="0">
                <a:solidFill>
                  <a:srgbClr val="000000"/>
                </a:solidFill>
              </a:rPr>
              <a:t>. Lett. B , 873:140170, 2026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447801"/>
            <a:ext cx="7327900" cy="40092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0493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Talk Layout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dirty="0"/>
              <a:t>NA61/SHINE Experiment at CERN </a:t>
            </a:r>
            <a:endParaRPr lang="en-US" sz="2800" dirty="0" smtClean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Charged </a:t>
            </a:r>
            <a:r>
              <a:rPr lang="en-US" sz="2800" dirty="0"/>
              <a:t>particle identification </a:t>
            </a:r>
            <a:endParaRPr lang="en-US" sz="2800" dirty="0" smtClean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Isotopic </a:t>
            </a:r>
            <a:r>
              <a:rPr lang="en-US" sz="2800" dirty="0"/>
              <a:t>Symmetry Breaking in </a:t>
            </a:r>
            <a:r>
              <a:rPr lang="en-US" sz="2800" dirty="0" err="1"/>
              <a:t>Ar+Sc</a:t>
            </a:r>
            <a:r>
              <a:rPr lang="en-US" sz="2800" dirty="0"/>
              <a:t> </a:t>
            </a:r>
            <a:r>
              <a:rPr lang="en-US" sz="2800" dirty="0" smtClean="0"/>
              <a:t>Collisions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Some sources </a:t>
            </a:r>
            <a:r>
              <a:rPr lang="en-US" sz="2800" dirty="0"/>
              <a:t>of the </a:t>
            </a:r>
            <a:r>
              <a:rPr lang="en-US" sz="2800" dirty="0" smtClean="0"/>
              <a:t>detected </a:t>
            </a:r>
            <a:r>
              <a:rPr lang="en-US" sz="2800" dirty="0" err="1"/>
              <a:t>Isospin</a:t>
            </a:r>
            <a:r>
              <a:rPr lang="en-US" sz="2800" dirty="0"/>
              <a:t> Symmetry </a:t>
            </a:r>
            <a:r>
              <a:rPr lang="en-US" sz="2800" dirty="0" smtClean="0"/>
              <a:t>Breaking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Predictions</a:t>
            </a:r>
            <a:r>
              <a:rPr lang="en-US" sz="2800" dirty="0"/>
              <a:t>? Possible </a:t>
            </a:r>
            <a:r>
              <a:rPr lang="en-US" sz="2800" dirty="0" smtClean="0"/>
              <a:t>additional experimental studies</a:t>
            </a:r>
            <a:r>
              <a:rPr lang="en-US" sz="28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96" y="66548"/>
            <a:ext cx="855434" cy="83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07"/>
            <a:ext cx="9144000" cy="71675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3366FF"/>
                </a:solidFill>
              </a:rPr>
              <a:t/>
            </a:r>
            <a:br>
              <a:rPr lang="en-US" sz="3600" dirty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3366FF"/>
                </a:solidFill>
              </a:rPr>
              <a:t/>
            </a:r>
            <a:br>
              <a:rPr lang="en-US" sz="3600" dirty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3366FF"/>
                </a:solidFill>
              </a:rPr>
              <a:t/>
            </a:r>
            <a:br>
              <a:rPr lang="en-US" sz="3600" dirty="0">
                <a:solidFill>
                  <a:srgbClr val="3366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/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Violation of charge-symmetry invariance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mr-IN" sz="3600" dirty="0">
                <a:solidFill>
                  <a:srgbClr val="FF0000"/>
                </a:solidFill>
              </a:rPr>
              <a:t>–</a:t>
            </a:r>
            <a:r>
              <a:rPr lang="en-US" sz="3600" dirty="0">
                <a:solidFill>
                  <a:srgbClr val="FF0000"/>
                </a:solidFill>
              </a:rPr>
              <a:t> novel explanation </a:t>
            </a:r>
            <a:r>
              <a:rPr lang="en-US" sz="4000" dirty="0">
                <a:solidFill>
                  <a:srgbClr val="FF0000"/>
                </a:solidFill>
              </a:rPr>
              <a:t>[1]:</a:t>
            </a:r>
            <a:r>
              <a:rPr lang="en-US" sz="4000" dirty="0">
                <a:solidFill>
                  <a:srgbClr val="3366FF"/>
                </a:solidFill>
              </a:rPr>
              <a:t> </a:t>
            </a:r>
            <a:r>
              <a:rPr lang="en-US" sz="3600" b="1" dirty="0" smtClean="0">
                <a:solidFill>
                  <a:srgbClr val="3366FF"/>
                </a:solidFill>
              </a:rPr>
              <a:t/>
            </a:r>
            <a:br>
              <a:rPr lang="en-US" sz="3600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  <a:hlinkClick r:id="rId2"/>
              </a:rPr>
              <a:t/>
            </a:r>
            <a:br>
              <a:rPr lang="en-US" b="1" dirty="0" smtClean="0">
                <a:solidFill>
                  <a:srgbClr val="3366FF"/>
                </a:solidFill>
                <a:hlinkClick r:id="rId2"/>
              </a:rPr>
            </a:br>
            <a:r>
              <a:rPr lang="en-US" dirty="0" smtClean="0">
                <a:solidFill>
                  <a:srgbClr val="3366FF"/>
                </a:solidFill>
                <a:hlinkClick r:id="rId2"/>
              </a:rPr>
              <a:t/>
            </a:r>
            <a:br>
              <a:rPr lang="en-US" dirty="0" smtClean="0">
                <a:solidFill>
                  <a:srgbClr val="3366FF"/>
                </a:solidFill>
                <a:hlinkClick r:id="rId2"/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ru-RU" dirty="0" smtClean="0">
                <a:solidFill>
                  <a:srgbClr val="3366FF"/>
                </a:solidFill>
              </a:rPr>
              <a:t/>
            </a:r>
            <a:br>
              <a:rPr lang="ru-RU" dirty="0" smtClean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00" y="5562600"/>
            <a:ext cx="6565900" cy="1275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235065"/>
            <a:ext cx="7226300" cy="41683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900" y="5649436"/>
            <a:ext cx="84709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[1] Tom Reichert, Jan </a:t>
            </a:r>
            <a:r>
              <a:rPr lang="en-US" sz="1600" dirty="0" err="1"/>
              <a:t>Steinheimer</a:t>
            </a:r>
            <a:r>
              <a:rPr lang="en-US" sz="1600" dirty="0"/>
              <a:t>, and Marcus </a:t>
            </a:r>
            <a:r>
              <a:rPr lang="en-US" sz="1600" dirty="0" err="1"/>
              <a:t>Bleicher</a:t>
            </a:r>
            <a:r>
              <a:rPr lang="en-US" sz="1600" dirty="0"/>
              <a:t>. Explanation of the observed violation of </a:t>
            </a:r>
            <a:r>
              <a:rPr lang="en-US" sz="1600" dirty="0" err="1"/>
              <a:t>isospin</a:t>
            </a:r>
            <a:r>
              <a:rPr lang="en-US" sz="1600" dirty="0"/>
              <a:t> symmetry in relativistic nucleus-nucleus reactions. </a:t>
            </a:r>
            <a:r>
              <a:rPr lang="nb-NO" sz="1600" dirty="0" err="1"/>
              <a:t>Phys</a:t>
            </a:r>
            <a:r>
              <a:rPr lang="nb-NO" sz="1600" dirty="0"/>
              <a:t>. Lett. B , 873:140170, 2026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493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8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Our results on modification of  the </a:t>
            </a:r>
            <a:r>
              <a:rPr lang="en-US" sz="2800" dirty="0" err="1" smtClean="0">
                <a:solidFill>
                  <a:srgbClr val="3366FF"/>
                </a:solidFill>
              </a:rPr>
              <a:t>UrQMD</a:t>
            </a:r>
            <a:r>
              <a:rPr lang="en-US" sz="2800" dirty="0" smtClean="0">
                <a:solidFill>
                  <a:srgbClr val="3366FF"/>
                </a:solidFill>
              </a:rPr>
              <a:t> code</a:t>
            </a:r>
            <a:br>
              <a:rPr lang="en-US" sz="2800" dirty="0" smtClean="0">
                <a:solidFill>
                  <a:srgbClr val="3366FF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Modified </a:t>
            </a:r>
            <a:r>
              <a:rPr lang="en-US" sz="2400" dirty="0" err="1">
                <a:solidFill>
                  <a:srgbClr val="FF0000"/>
                </a:solidFill>
              </a:rPr>
              <a:t>UrQMD</a:t>
            </a:r>
            <a:r>
              <a:rPr lang="en-US" sz="2400" dirty="0">
                <a:solidFill>
                  <a:srgbClr val="FF0000"/>
                </a:solidFill>
              </a:rPr>
              <a:t>(3:1</a:t>
            </a:r>
            <a:r>
              <a:rPr lang="en-US" sz="2400" dirty="0" smtClean="0">
                <a:solidFill>
                  <a:srgbClr val="FF0000"/>
                </a:solidFill>
              </a:rPr>
              <a:t>)”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following the ideas of [1]</a:t>
            </a:r>
            <a:br>
              <a:rPr lang="en-US" sz="2800" dirty="0" smtClean="0">
                <a:solidFill>
                  <a:srgbClr val="3366FF"/>
                </a:solidFill>
              </a:rPr>
            </a:br>
            <a:r>
              <a:rPr lang="en-US" sz="2800" dirty="0" smtClean="0">
                <a:solidFill>
                  <a:srgbClr val="3366FF"/>
                </a:solidFill>
              </a:rPr>
              <a:t>on 3:1 </a:t>
            </a:r>
            <a:r>
              <a:rPr lang="en-US" sz="2800" dirty="0" err="1" smtClean="0">
                <a:solidFill>
                  <a:srgbClr val="3366FF"/>
                </a:solidFill>
              </a:rPr>
              <a:t>probalities</a:t>
            </a:r>
            <a:r>
              <a:rPr lang="en-US" sz="2800" dirty="0" smtClean="0">
                <a:solidFill>
                  <a:srgbClr val="3366FF"/>
                </a:solidFill>
              </a:rPr>
              <a:t> to </a:t>
            </a:r>
            <a:r>
              <a:rPr lang="en-US" sz="2800" dirty="0">
                <a:solidFill>
                  <a:srgbClr val="3366FF"/>
                </a:solidFill>
              </a:rPr>
              <a:t>produce </a:t>
            </a:r>
            <a:r>
              <a:rPr lang="en-US" sz="2800" i="1" dirty="0" err="1">
                <a:solidFill>
                  <a:srgbClr val="3366FF"/>
                </a:solidFill>
              </a:rPr>
              <a:t>uu</a:t>
            </a:r>
            <a:r>
              <a:rPr lang="en-US" sz="2800" i="1" dirty="0">
                <a:solidFill>
                  <a:srgbClr val="3366FF"/>
                </a:solidFill>
              </a:rPr>
              <a:t> </a:t>
            </a:r>
            <a:r>
              <a:rPr lang="en-US" sz="2800" dirty="0">
                <a:solidFill>
                  <a:srgbClr val="3366FF"/>
                </a:solidFill>
              </a:rPr>
              <a:t>pair </a:t>
            </a:r>
            <a:r>
              <a:rPr lang="en-US" sz="2800" dirty="0" smtClean="0">
                <a:solidFill>
                  <a:srgbClr val="3366FF"/>
                </a:solidFill>
              </a:rPr>
              <a:t>vs. </a:t>
            </a:r>
            <a:r>
              <a:rPr lang="en-US" sz="2800" i="1" dirty="0" err="1" smtClean="0">
                <a:solidFill>
                  <a:srgbClr val="3366FF"/>
                </a:solidFill>
              </a:rPr>
              <a:t>dd</a:t>
            </a:r>
            <a:r>
              <a:rPr lang="en-US" sz="2800" i="1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one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9601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[1] Tom </a:t>
            </a:r>
            <a:r>
              <a:rPr lang="en-US" sz="1900" dirty="0"/>
              <a:t>Reichert, Jan </a:t>
            </a:r>
            <a:r>
              <a:rPr lang="en-US" sz="1900" dirty="0" err="1"/>
              <a:t>Steinheimer</a:t>
            </a:r>
            <a:r>
              <a:rPr lang="en-US" sz="1900" dirty="0"/>
              <a:t>, and Marcus </a:t>
            </a:r>
            <a:r>
              <a:rPr lang="en-US" sz="1900" dirty="0" err="1"/>
              <a:t>Bleicher</a:t>
            </a:r>
            <a:r>
              <a:rPr lang="en-US" sz="1900" dirty="0"/>
              <a:t>. Explanation of the observed violation of </a:t>
            </a:r>
            <a:r>
              <a:rPr lang="en-US" sz="1900" dirty="0" err="1"/>
              <a:t>isospin</a:t>
            </a:r>
            <a:r>
              <a:rPr lang="en-US" sz="1900" dirty="0"/>
              <a:t> symmetry in relativistic nucleus-nucleus reactions. </a:t>
            </a:r>
            <a:r>
              <a:rPr lang="nb-NO" sz="1900" dirty="0" err="1"/>
              <a:t>Phys</a:t>
            </a:r>
            <a:r>
              <a:rPr lang="nb-NO" sz="1900" dirty="0"/>
              <a:t>. Lett. B , 873:140170, </a:t>
            </a:r>
            <a:r>
              <a:rPr lang="nb-NO" sz="1900" dirty="0" smtClean="0"/>
              <a:t>2026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139700" y="14176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94867" y="2863850"/>
            <a:ext cx="2137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04567" y="2819400"/>
            <a:ext cx="2137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3366FF"/>
                </a:solidFill>
              </a:rPr>
              <a:t>Default and our Modified </a:t>
            </a:r>
            <a:r>
              <a:rPr lang="en-US" sz="3200" dirty="0" err="1">
                <a:solidFill>
                  <a:srgbClr val="3366FF"/>
                </a:solidFill>
              </a:rPr>
              <a:t>UrQMD</a:t>
            </a:r>
            <a:r>
              <a:rPr lang="en-US" sz="3200" dirty="0">
                <a:solidFill>
                  <a:srgbClr val="3366FF"/>
                </a:solidFill>
              </a:rPr>
              <a:t> results </a:t>
            </a:r>
            <a:r>
              <a:rPr lang="en-US" sz="3200" dirty="0" smtClean="0">
                <a:solidFill>
                  <a:srgbClr val="3366FF"/>
                </a:solidFill>
              </a:rPr>
              <a:t/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for </a:t>
            </a:r>
            <a:r>
              <a:rPr lang="en-US" sz="3200" dirty="0" err="1">
                <a:solidFill>
                  <a:srgbClr val="3366FF"/>
                </a:solidFill>
              </a:rPr>
              <a:t>Ar+</a:t>
            </a:r>
            <a:r>
              <a:rPr lang="en-US" sz="3200" dirty="0" err="1" smtClean="0">
                <a:solidFill>
                  <a:srgbClr val="3366FF"/>
                </a:solidFill>
              </a:rPr>
              <a:t>Sc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>
                <a:solidFill>
                  <a:srgbClr val="3366FF"/>
                </a:solidFill>
              </a:rPr>
              <a:t>√</a:t>
            </a:r>
            <a:r>
              <a:rPr lang="en-US" sz="3200" dirty="0" err="1">
                <a:solidFill>
                  <a:srgbClr val="3366FF"/>
                </a:solidFill>
              </a:rPr>
              <a:t>s</a:t>
            </a:r>
            <a:r>
              <a:rPr lang="en-US" sz="3200" baseline="-25000" dirty="0" err="1">
                <a:solidFill>
                  <a:srgbClr val="3366FF"/>
                </a:solidFill>
              </a:rPr>
              <a:t>NN</a:t>
            </a:r>
            <a:r>
              <a:rPr lang="en-US" sz="3200" dirty="0">
                <a:solidFill>
                  <a:srgbClr val="3366FF"/>
                </a:solidFill>
              </a:rPr>
              <a:t>=11.9 </a:t>
            </a:r>
            <a:r>
              <a:rPr lang="en-US" sz="3200" dirty="0" err="1" smtClean="0">
                <a:solidFill>
                  <a:srgbClr val="3366FF"/>
                </a:solidFill>
              </a:rPr>
              <a:t>GeV</a:t>
            </a:r>
            <a:r>
              <a:rPr lang="en-US" sz="3200" dirty="0" smtClean="0">
                <a:solidFill>
                  <a:srgbClr val="3366FF"/>
                </a:solidFill>
              </a:rPr>
              <a:t>: 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3366FF"/>
                </a:solidFill>
              </a:rPr>
              <a:t>                                            </a:t>
            </a:r>
            <a:r>
              <a:rPr lang="en-US" sz="3200" dirty="0" err="1" smtClean="0">
                <a:solidFill>
                  <a:srgbClr val="3366FF"/>
                </a:solidFill>
              </a:rPr>
              <a:t>pT</a:t>
            </a:r>
            <a:r>
              <a:rPr lang="en-US" sz="3200" dirty="0" smtClean="0">
                <a:solidFill>
                  <a:srgbClr val="3366FF"/>
                </a:solidFill>
              </a:rPr>
              <a:t> spectra 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0" y="3413918"/>
            <a:ext cx="1587500" cy="1808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279" y="5156369"/>
            <a:ext cx="381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dirty="0" err="1">
                <a:solidFill>
                  <a:srgbClr val="000000"/>
                </a:solidFill>
              </a:rPr>
              <a:t>UrQMD</a:t>
            </a:r>
            <a:r>
              <a:rPr lang="en-US" dirty="0">
                <a:solidFill>
                  <a:srgbClr val="000000"/>
                </a:solidFill>
              </a:rPr>
              <a:t>  (default) results for </a:t>
            </a:r>
            <a:r>
              <a:rPr lang="en-US" dirty="0" err="1">
                <a:solidFill>
                  <a:srgbClr val="000000"/>
                </a:solidFill>
              </a:rPr>
              <a:t>Ar+Sc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pt_spec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911010"/>
            <a:ext cx="4635500" cy="3311071"/>
          </a:xfrm>
          <a:prstGeom prst="rect">
            <a:avLst/>
          </a:prstGeom>
        </p:spPr>
      </p:pic>
      <p:pic>
        <p:nvPicPr>
          <p:cNvPr id="6" name="Picture 5" descr="pt_spec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087725"/>
            <a:ext cx="4216400" cy="3011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7900" y="50994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modified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r>
              <a:rPr lang="en-US" dirty="0">
                <a:solidFill>
                  <a:srgbClr val="FF0000"/>
                </a:solidFill>
              </a:rPr>
              <a:t>   results for </a:t>
            </a:r>
            <a:r>
              <a:rPr lang="en-US" dirty="0" err="1">
                <a:solidFill>
                  <a:srgbClr val="FF0000"/>
                </a:solidFill>
              </a:rPr>
              <a:t>Ar+Sc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P(u):P(d)=3: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Preliminary)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745770"/>
            <a:ext cx="8160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“Soft” part (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>
                <a:solidFill>
                  <a:srgbClr val="FF0000"/>
                </a:solidFill>
              </a:rPr>
              <a:t>GeVc</a:t>
            </a:r>
            <a:r>
              <a:rPr lang="en-US" dirty="0">
                <a:solidFill>
                  <a:srgbClr val="FF0000"/>
                </a:solidFill>
              </a:rPr>
              <a:t>) of </a:t>
            </a:r>
            <a:r>
              <a:rPr lang="en-US" dirty="0" err="1">
                <a:solidFill>
                  <a:srgbClr val="FF0000"/>
                </a:solidFill>
              </a:rPr>
              <a:t>pT</a:t>
            </a:r>
            <a:r>
              <a:rPr lang="en-US" dirty="0">
                <a:solidFill>
                  <a:srgbClr val="FF0000"/>
                </a:solidFill>
              </a:rPr>
              <a:t> spectra of </a:t>
            </a:r>
            <a:r>
              <a:rPr lang="en-US" dirty="0" err="1">
                <a:solidFill>
                  <a:srgbClr val="FF0000"/>
                </a:solidFill>
              </a:rPr>
              <a:t>kaons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appears to be  different as </a:t>
            </a:r>
            <a:r>
              <a:rPr lang="en-US" b="1" dirty="0" smtClean="0">
                <a:solidFill>
                  <a:srgbClr val="FF0000"/>
                </a:solidFill>
              </a:rPr>
              <a:t>calculated  </a:t>
            </a:r>
            <a:r>
              <a:rPr lang="en-US" b="1" dirty="0">
                <a:solidFill>
                  <a:srgbClr val="FF0000"/>
                </a:solidFill>
              </a:rPr>
              <a:t>by the modified  </a:t>
            </a:r>
            <a:r>
              <a:rPr lang="en-US" b="1" dirty="0" err="1">
                <a:solidFill>
                  <a:srgbClr val="FF0000"/>
                </a:solidFill>
              </a:rPr>
              <a:t>UrQMD</a:t>
            </a:r>
            <a:r>
              <a:rPr lang="en-US" b="1" dirty="0">
                <a:solidFill>
                  <a:srgbClr val="FF0000"/>
                </a:solidFill>
              </a:rPr>
              <a:t> in case of P(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b="1" dirty="0">
                <a:solidFill>
                  <a:srgbClr val="FF0000"/>
                </a:solidFill>
              </a:rPr>
              <a:t>):P(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)=3: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625072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" y="-476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3366FF"/>
                </a:solidFill>
              </a:rPr>
              <a:t>Default and our Modified </a:t>
            </a:r>
            <a:r>
              <a:rPr lang="en-US" sz="3200" dirty="0" err="1" smtClean="0">
                <a:solidFill>
                  <a:srgbClr val="3366FF"/>
                </a:solidFill>
              </a:rPr>
              <a:t>UrQMD</a:t>
            </a:r>
            <a:r>
              <a:rPr lang="en-US" sz="3200" dirty="0" smtClean="0">
                <a:solidFill>
                  <a:srgbClr val="3366FF"/>
                </a:solidFill>
              </a:rPr>
              <a:t> results </a:t>
            </a:r>
            <a:r>
              <a:rPr lang="en-US" sz="3200" dirty="0">
                <a:solidFill>
                  <a:srgbClr val="3366FF"/>
                </a:solidFill>
              </a:rPr>
              <a:t>for </a:t>
            </a:r>
            <a:r>
              <a:rPr lang="en-US" sz="3200" dirty="0" err="1">
                <a:solidFill>
                  <a:srgbClr val="3366FF"/>
                </a:solidFill>
              </a:rPr>
              <a:t>Ar+</a:t>
            </a:r>
            <a:r>
              <a:rPr lang="en-US" sz="3200" dirty="0" err="1" smtClean="0">
                <a:solidFill>
                  <a:srgbClr val="3366FF"/>
                </a:solidFill>
              </a:rPr>
              <a:t>Sc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>
                <a:solidFill>
                  <a:srgbClr val="3366FF"/>
                </a:solidFill>
              </a:rPr>
              <a:t>√</a:t>
            </a:r>
            <a:r>
              <a:rPr lang="en-US" sz="3200" dirty="0" err="1">
                <a:solidFill>
                  <a:srgbClr val="3366FF"/>
                </a:solidFill>
              </a:rPr>
              <a:t>s</a:t>
            </a:r>
            <a:r>
              <a:rPr lang="en-US" sz="3200" baseline="-25000" dirty="0" err="1">
                <a:solidFill>
                  <a:srgbClr val="3366FF"/>
                </a:solidFill>
              </a:rPr>
              <a:t>NN</a:t>
            </a:r>
            <a:r>
              <a:rPr lang="en-US" sz="3200" dirty="0">
                <a:solidFill>
                  <a:srgbClr val="3366FF"/>
                </a:solidFill>
              </a:rPr>
              <a:t>=11.9 </a:t>
            </a:r>
            <a:r>
              <a:rPr lang="en-US" sz="3200" dirty="0" err="1" smtClean="0">
                <a:solidFill>
                  <a:srgbClr val="3366FF"/>
                </a:solidFill>
              </a:rPr>
              <a:t>GeV</a:t>
            </a:r>
            <a:r>
              <a:rPr lang="en-US" sz="3200" dirty="0" smtClean="0">
                <a:solidFill>
                  <a:srgbClr val="3366FF"/>
                </a:solidFill>
              </a:rPr>
              <a:t>: 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                               </a:t>
            </a:r>
            <a:r>
              <a:rPr lang="en-US" sz="3200" dirty="0" err="1" smtClean="0">
                <a:solidFill>
                  <a:srgbClr val="3366FF"/>
                </a:solidFill>
              </a:rPr>
              <a:t>R</a:t>
            </a:r>
            <a:r>
              <a:rPr lang="en-US" sz="3200" baseline="-25000" dirty="0" err="1" smtClean="0">
                <a:solidFill>
                  <a:srgbClr val="3366FF"/>
                </a:solidFill>
              </a:rPr>
              <a:t>k</a:t>
            </a:r>
            <a:r>
              <a:rPr lang="en-US" sz="3200" dirty="0" smtClean="0">
                <a:solidFill>
                  <a:srgbClr val="3366FF"/>
                </a:solidFill>
              </a:rPr>
              <a:t> (</a:t>
            </a:r>
            <a:r>
              <a:rPr lang="en-US" sz="3200" dirty="0" err="1" smtClean="0">
                <a:solidFill>
                  <a:srgbClr val="3366FF"/>
                </a:solidFill>
              </a:rPr>
              <a:t>pT</a:t>
            </a:r>
            <a:r>
              <a:rPr lang="en-US" sz="3200" dirty="0" smtClean="0">
                <a:solidFill>
                  <a:srgbClr val="3366FF"/>
                </a:solidFill>
              </a:rPr>
              <a:t>)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0" y="3413918"/>
            <a:ext cx="1587500" cy="1808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4067" y="5014117"/>
            <a:ext cx="3888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dirty="0" err="1">
                <a:solidFill>
                  <a:srgbClr val="000000"/>
                </a:solidFill>
              </a:rPr>
              <a:t>UrQMD</a:t>
            </a:r>
            <a:r>
              <a:rPr lang="en-US" dirty="0">
                <a:solidFill>
                  <a:srgbClr val="000000"/>
                </a:solidFill>
              </a:rPr>
              <a:t>  (default) results </a:t>
            </a:r>
            <a:r>
              <a:rPr lang="en-US" dirty="0" smtClean="0">
                <a:solidFill>
                  <a:srgbClr val="000000"/>
                </a:solidFill>
              </a:rPr>
              <a:t>foe </a:t>
            </a:r>
            <a:r>
              <a:rPr lang="en-US" dirty="0" err="1" smtClean="0">
                <a:solidFill>
                  <a:srgbClr val="000000"/>
                </a:solidFill>
              </a:rPr>
              <a:t>Rk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 </a:t>
            </a:r>
            <a:r>
              <a:rPr lang="en-US" dirty="0" err="1">
                <a:solidFill>
                  <a:srgbClr val="000000"/>
                </a:solidFill>
              </a:rPr>
              <a:t>Ar+</a:t>
            </a:r>
            <a:r>
              <a:rPr lang="en-US" dirty="0" err="1" smtClean="0">
                <a:solidFill>
                  <a:srgbClr val="000000"/>
                </a:solidFill>
              </a:rPr>
              <a:t>Sc</a:t>
            </a:r>
            <a:r>
              <a:rPr lang="en-US" dirty="0" smtClean="0">
                <a:solidFill>
                  <a:srgbClr val="000000"/>
                </a:solidFill>
              </a:rPr>
              <a:t> at  </a:t>
            </a:r>
            <a:r>
              <a:rPr lang="en-US" dirty="0"/>
              <a:t>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=11.9 </a:t>
            </a:r>
            <a:r>
              <a:rPr lang="en-US" dirty="0" err="1"/>
              <a:t>GeV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ratio_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681275"/>
            <a:ext cx="4851400" cy="3465286"/>
          </a:xfrm>
          <a:prstGeom prst="rect">
            <a:avLst/>
          </a:prstGeom>
        </p:spPr>
      </p:pic>
      <p:pic>
        <p:nvPicPr>
          <p:cNvPr id="6" name="Picture 5" descr="ratio_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718"/>
            <a:ext cx="4480559" cy="3200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0559" y="5014117"/>
            <a:ext cx="4536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</a:t>
            </a:r>
            <a:r>
              <a:rPr lang="en-US" sz="2000" dirty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Modified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r>
              <a:rPr lang="en-US" dirty="0">
                <a:solidFill>
                  <a:srgbClr val="FF0000"/>
                </a:solidFill>
              </a:rPr>
              <a:t>(3:1)” results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err="1">
                <a:solidFill>
                  <a:srgbClr val="FF0000"/>
                </a:solidFill>
              </a:rPr>
              <a:t>Ar+</a:t>
            </a:r>
            <a:r>
              <a:rPr lang="en-US" dirty="0" err="1" smtClean="0">
                <a:solidFill>
                  <a:srgbClr val="FF0000"/>
                </a:solidFill>
              </a:rPr>
              <a:t>Sc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with P(u):P(d)=3:1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Preliminary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8206" y="14176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067" y="5895412"/>
            <a:ext cx="855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Considerable effect of Isotopic Symmetry </a:t>
            </a:r>
            <a:r>
              <a:rPr lang="en-US" b="1" dirty="0" smtClean="0">
                <a:solidFill>
                  <a:srgbClr val="FF0000"/>
                </a:solidFill>
              </a:rPr>
              <a:t> breaking </a:t>
            </a:r>
            <a:r>
              <a:rPr lang="en-US" b="1" dirty="0">
                <a:solidFill>
                  <a:srgbClr val="FF0000"/>
                </a:solidFill>
              </a:rPr>
              <a:t>is  </a:t>
            </a:r>
            <a:r>
              <a:rPr lang="en-US" b="1" dirty="0" smtClean="0">
                <a:solidFill>
                  <a:srgbClr val="FF0000"/>
                </a:solidFill>
              </a:rPr>
              <a:t>observed in 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spectra </a:t>
            </a:r>
            <a:r>
              <a:rPr lang="en-US" b="1" dirty="0" err="1" smtClean="0">
                <a:solidFill>
                  <a:srgbClr val="FF0000"/>
                </a:solidFill>
              </a:rPr>
              <a:t>ratious</a:t>
            </a:r>
            <a:r>
              <a:rPr lang="en-US" b="1" dirty="0" smtClean="0">
                <a:solidFill>
                  <a:srgbClr val="FF0000"/>
                </a:solidFill>
              </a:rPr>
              <a:t> predicted </a:t>
            </a:r>
            <a:r>
              <a:rPr lang="en-US" b="1" dirty="0">
                <a:solidFill>
                  <a:srgbClr val="FF0000"/>
                </a:solidFill>
              </a:rPr>
              <a:t>by the modified  </a:t>
            </a:r>
            <a:r>
              <a:rPr lang="en-US" b="1" dirty="0" err="1">
                <a:solidFill>
                  <a:srgbClr val="FF0000"/>
                </a:solidFill>
              </a:rPr>
              <a:t>UrQMD</a:t>
            </a:r>
            <a:r>
              <a:rPr lang="en-US" b="1" dirty="0">
                <a:solidFill>
                  <a:srgbClr val="FF0000"/>
                </a:solidFill>
              </a:rPr>
              <a:t> in case of P(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b="1" dirty="0">
                <a:solidFill>
                  <a:srgbClr val="FF0000"/>
                </a:solidFill>
              </a:rPr>
              <a:t>):P(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)=3:1  in  the “soft” part (&lt; </a:t>
            </a:r>
            <a:r>
              <a:rPr lang="en-US" b="1" dirty="0" smtClean="0">
                <a:solidFill>
                  <a:srgbClr val="FF0000"/>
                </a:solidFill>
              </a:rPr>
              <a:t>1.5 </a:t>
            </a:r>
            <a:r>
              <a:rPr lang="en-US" b="1" dirty="0" err="1">
                <a:solidFill>
                  <a:srgbClr val="FF0000"/>
                </a:solidFill>
              </a:rPr>
              <a:t>GeVc</a:t>
            </a:r>
            <a:r>
              <a:rPr lang="en-US" b="1" dirty="0" smtClean="0">
                <a:solidFill>
                  <a:srgbClr val="FF0000"/>
                </a:solidFill>
              </a:rPr>
              <a:t>) of spectra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67367" y="3009900"/>
            <a:ext cx="11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50800" y="14176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3366FF"/>
                </a:solidFill>
              </a:rPr>
              <a:t>Default and our </a:t>
            </a:r>
            <a:r>
              <a:rPr lang="en-US" sz="3200" dirty="0" smtClean="0">
                <a:solidFill>
                  <a:srgbClr val="3366FF"/>
                </a:solidFill>
              </a:rPr>
              <a:t>Modified </a:t>
            </a:r>
            <a:r>
              <a:rPr lang="en-US" sz="3200" dirty="0" err="1">
                <a:solidFill>
                  <a:srgbClr val="3366FF"/>
                </a:solidFill>
              </a:rPr>
              <a:t>UrQMD</a:t>
            </a:r>
            <a:r>
              <a:rPr lang="en-US" sz="3200" dirty="0">
                <a:solidFill>
                  <a:srgbClr val="3366FF"/>
                </a:solidFill>
              </a:rPr>
              <a:t> results for </a:t>
            </a:r>
            <a:r>
              <a:rPr lang="en-US" sz="3200" dirty="0" err="1">
                <a:solidFill>
                  <a:srgbClr val="3366FF"/>
                </a:solidFill>
              </a:rPr>
              <a:t>Ar+</a:t>
            </a:r>
            <a:r>
              <a:rPr lang="en-US" sz="3200" dirty="0" err="1" smtClean="0">
                <a:solidFill>
                  <a:srgbClr val="3366FF"/>
                </a:solidFill>
              </a:rPr>
              <a:t>Sc</a:t>
            </a:r>
            <a:r>
              <a:rPr lang="en-US" sz="3200" dirty="0" smtClean="0">
                <a:solidFill>
                  <a:srgbClr val="3366FF"/>
                </a:solidFill>
              </a:rPr>
              <a:t> at </a:t>
            </a:r>
            <a:r>
              <a:rPr lang="en-US" sz="3200" dirty="0">
                <a:solidFill>
                  <a:srgbClr val="3366FF"/>
                </a:solidFill>
              </a:rPr>
              <a:t>√</a:t>
            </a:r>
            <a:r>
              <a:rPr lang="en-US" sz="3200" dirty="0" err="1">
                <a:solidFill>
                  <a:srgbClr val="3366FF"/>
                </a:solidFill>
              </a:rPr>
              <a:t>s</a:t>
            </a:r>
            <a:r>
              <a:rPr lang="en-US" sz="3200" baseline="-25000" dirty="0" err="1">
                <a:solidFill>
                  <a:srgbClr val="3366FF"/>
                </a:solidFill>
              </a:rPr>
              <a:t>NN</a:t>
            </a:r>
            <a:r>
              <a:rPr lang="en-US" sz="3200" dirty="0" smtClean="0">
                <a:solidFill>
                  <a:srgbClr val="3366FF"/>
                </a:solidFill>
              </a:rPr>
              <a:t>=11.9 </a:t>
            </a:r>
            <a:r>
              <a:rPr lang="en-US" sz="3200" dirty="0" err="1">
                <a:solidFill>
                  <a:srgbClr val="3366FF"/>
                </a:solidFill>
              </a:rPr>
              <a:t>GeV</a:t>
            </a: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3366FF"/>
                </a:solidFill>
              </a:rPr>
              <a:t>                           </a:t>
            </a:r>
            <a:r>
              <a:rPr lang="en-US" sz="3200" dirty="0">
                <a:solidFill>
                  <a:srgbClr val="3366FF"/>
                </a:solidFill>
              </a:rPr>
              <a:t/>
            </a:r>
            <a:br>
              <a:rPr lang="en-US" sz="3200" dirty="0">
                <a:solidFill>
                  <a:srgbClr val="3366FF"/>
                </a:solidFill>
              </a:rPr>
            </a:b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0" y="3413918"/>
            <a:ext cx="1587500" cy="1808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430332"/>
            <a:ext cx="381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dirty="0" err="1">
                <a:solidFill>
                  <a:srgbClr val="000000"/>
                </a:solidFill>
              </a:rPr>
              <a:t>UrQMD</a:t>
            </a:r>
            <a:r>
              <a:rPr lang="en-US" dirty="0">
                <a:solidFill>
                  <a:srgbClr val="000000"/>
                </a:solidFill>
              </a:rPr>
              <a:t>  (default) results for </a:t>
            </a:r>
            <a:r>
              <a:rPr lang="en-US" dirty="0" err="1">
                <a:solidFill>
                  <a:srgbClr val="000000"/>
                </a:solidFill>
              </a:rPr>
              <a:t>Ar+Sc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5200" y="52714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modified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r>
              <a:rPr lang="en-US" dirty="0">
                <a:solidFill>
                  <a:srgbClr val="FF0000"/>
                </a:solidFill>
              </a:rPr>
              <a:t>   results for </a:t>
            </a:r>
            <a:r>
              <a:rPr lang="en-US" dirty="0" err="1">
                <a:solidFill>
                  <a:srgbClr val="FF0000"/>
                </a:solidFill>
              </a:rPr>
              <a:t>Ar+Sc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P(u):P(d)=3:</a:t>
            </a: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Preliminary)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13013" y="11382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18100" y="195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5928132"/>
            <a:ext cx="857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The  shape of “Modified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r>
              <a:rPr lang="en-US" dirty="0">
                <a:solidFill>
                  <a:srgbClr val="FF0000"/>
                </a:solidFill>
              </a:rPr>
              <a:t>(3:1)” rapidity distribution  appears to be different from </a:t>
            </a:r>
            <a:r>
              <a:rPr lang="en-US" dirty="0" smtClean="0">
                <a:solidFill>
                  <a:srgbClr val="FF0000"/>
                </a:solidFill>
              </a:rPr>
              <a:t>the default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ratio_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1" y="2219439"/>
            <a:ext cx="4203699" cy="3002642"/>
          </a:xfrm>
          <a:prstGeom prst="rect">
            <a:avLst/>
          </a:prstGeom>
        </p:spPr>
      </p:pic>
      <p:pic>
        <p:nvPicPr>
          <p:cNvPr id="13" name="Picture 12" descr="ratio_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440585"/>
            <a:ext cx="3698240" cy="264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1168" y="1299914"/>
            <a:ext cx="530806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</a:rPr>
              <a:t> Ratios of rapidity distributions 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3366FF"/>
                </a:solidFill>
              </a:rPr>
              <a:t>Default and our Modified </a:t>
            </a:r>
            <a:r>
              <a:rPr lang="en-US" sz="3600" dirty="0" err="1" smtClean="0">
                <a:solidFill>
                  <a:srgbClr val="3366FF"/>
                </a:solidFill>
              </a:rPr>
              <a:t>UrQMD</a:t>
            </a:r>
            <a:r>
              <a:rPr lang="en-US" sz="3600" dirty="0" smtClean="0">
                <a:solidFill>
                  <a:srgbClr val="3366FF"/>
                </a:solidFill>
              </a:rPr>
              <a:t> results for  </a:t>
            </a:r>
            <a:r>
              <a:rPr lang="en-US" sz="3600" dirty="0">
                <a:solidFill>
                  <a:srgbClr val="FF0000"/>
                </a:solidFill>
              </a:rPr>
              <a:t>symmetric (Q/B=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ru-RU" sz="3600" dirty="0" smtClean="0">
                <a:solidFill>
                  <a:srgbClr val="FF0000"/>
                </a:solidFill>
              </a:rPr>
              <a:t>/2</a:t>
            </a:r>
            <a:r>
              <a:rPr lang="en-US" sz="3600" dirty="0" smtClean="0">
                <a:solidFill>
                  <a:srgbClr val="FF0000"/>
                </a:solidFill>
              </a:rPr>
              <a:t>) </a:t>
            </a:r>
            <a:r>
              <a:rPr lang="en-US" sz="3600" dirty="0" smtClean="0">
                <a:solidFill>
                  <a:srgbClr val="FF0000"/>
                </a:solidFill>
              </a:rPr>
              <a:t>12C+</a:t>
            </a:r>
            <a:r>
              <a:rPr lang="en-US" sz="3600" dirty="0" smtClean="0">
                <a:solidFill>
                  <a:srgbClr val="FF0000"/>
                </a:solidFill>
              </a:rPr>
              <a:t>12C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collisions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                 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-- an  example at </a:t>
            </a:r>
            <a:r>
              <a:rPr lang="en-US" sz="3600" dirty="0" smtClean="0">
                <a:solidFill>
                  <a:srgbClr val="0000FF"/>
                </a:solidFill>
              </a:rPr>
              <a:t> √</a:t>
            </a:r>
            <a:r>
              <a:rPr lang="en-US" sz="3600" dirty="0" err="1" smtClean="0">
                <a:solidFill>
                  <a:srgbClr val="0000FF"/>
                </a:solidFill>
              </a:rPr>
              <a:t>s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NN</a:t>
            </a:r>
            <a:r>
              <a:rPr lang="en-US" sz="3600" dirty="0" smtClean="0">
                <a:solidFill>
                  <a:srgbClr val="0000FF"/>
                </a:solidFill>
              </a:rPr>
              <a:t>=3</a:t>
            </a:r>
            <a:r>
              <a:rPr lang="ru-RU" sz="3600" dirty="0" smtClean="0">
                <a:solidFill>
                  <a:srgbClr val="0000FF"/>
                </a:solidFill>
              </a:rPr>
              <a:t>4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GeV</a:t>
            </a:r>
            <a:r>
              <a:rPr lang="en-US" sz="3600" dirty="0" smtClean="0">
                <a:solidFill>
                  <a:srgbClr val="0000FF"/>
                </a:solidFill>
              </a:rPr>
              <a:t>: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ru-RU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>
                <a:solidFill>
                  <a:srgbClr val="3366FF"/>
                </a:solidFill>
              </a:rPr>
              <a:t>                              Ratios of rapidity distributions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5266497"/>
            <a:ext cx="8845550" cy="15160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Considerable effect of Isotopic Symmetry Breaking is predicted by the </a:t>
            </a:r>
            <a:r>
              <a:rPr lang="en-US" sz="2400" dirty="0" smtClean="0">
                <a:solidFill>
                  <a:srgbClr val="FF0000"/>
                </a:solidFill>
              </a:rPr>
              <a:t>“Modified  </a:t>
            </a:r>
            <a:r>
              <a:rPr lang="en-US" sz="2400" dirty="0" err="1" smtClean="0">
                <a:solidFill>
                  <a:srgbClr val="FF0000"/>
                </a:solidFill>
              </a:rPr>
              <a:t>UrQMD</a:t>
            </a:r>
            <a:r>
              <a:rPr lang="en-US" sz="2400" dirty="0" smtClean="0">
                <a:solidFill>
                  <a:srgbClr val="FF0000"/>
                </a:solidFill>
              </a:rPr>
              <a:t> (3:1)” in </a:t>
            </a:r>
            <a:r>
              <a:rPr lang="en-US" sz="2400" dirty="0" err="1" smtClean="0">
                <a:solidFill>
                  <a:srgbClr val="FF0000"/>
                </a:solidFill>
              </a:rPr>
              <a:t>ratious</a:t>
            </a:r>
            <a:r>
              <a:rPr lang="en-US" sz="2400" dirty="0" smtClean="0">
                <a:solidFill>
                  <a:srgbClr val="FF0000"/>
                </a:solidFill>
              </a:rPr>
              <a:t> of rapidity distributions for </a:t>
            </a:r>
            <a:r>
              <a:rPr lang="en-US" sz="2400" dirty="0">
                <a:solidFill>
                  <a:srgbClr val="FF0000"/>
                </a:solidFill>
              </a:rPr>
              <a:t>the case of 12+12 C collisions at √</a:t>
            </a:r>
            <a:r>
              <a:rPr lang="en-US" sz="2400" dirty="0" err="1">
                <a:solidFill>
                  <a:srgbClr val="FF0000"/>
                </a:solidFill>
              </a:rPr>
              <a:t>s</a:t>
            </a:r>
            <a:r>
              <a:rPr lang="en-US" sz="2400" baseline="-25000" dirty="0" err="1">
                <a:solidFill>
                  <a:srgbClr val="FF0000"/>
                </a:solidFill>
              </a:rPr>
              <a:t>NN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smtClean="0">
                <a:solidFill>
                  <a:srgbClr val="FF0000"/>
                </a:solidFill>
              </a:rPr>
              <a:t>34 </a:t>
            </a:r>
            <a:r>
              <a:rPr lang="en-US" sz="2400" dirty="0" err="1">
                <a:solidFill>
                  <a:srgbClr val="FF0000"/>
                </a:solidFill>
              </a:rPr>
              <a:t>GeV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/>
              <a:t>Figure is preliminary, statistics here is to be improved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9000" y="4571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modified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r>
              <a:rPr lang="en-US" dirty="0">
                <a:solidFill>
                  <a:srgbClr val="FF0000"/>
                </a:solidFill>
              </a:rPr>
              <a:t>   results for </a:t>
            </a:r>
            <a:r>
              <a:rPr lang="en-US" dirty="0" smtClean="0">
                <a:solidFill>
                  <a:srgbClr val="FF0000"/>
                </a:solidFill>
              </a:rPr>
              <a:t>12+12C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P(u):P(d)=3: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9285" y="4861182"/>
            <a:ext cx="290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dirty="0" err="1">
                <a:solidFill>
                  <a:srgbClr val="000000"/>
                </a:solidFill>
              </a:rPr>
              <a:t>UrQMD</a:t>
            </a:r>
            <a:r>
              <a:rPr lang="en-US" dirty="0">
                <a:solidFill>
                  <a:srgbClr val="000000"/>
                </a:solidFill>
              </a:rPr>
              <a:t>  (default) results </a:t>
            </a:r>
          </a:p>
        </p:txBody>
      </p:sp>
      <p:pic>
        <p:nvPicPr>
          <p:cNvPr id="7" name="Picture 6" descr="ratio_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2397382"/>
            <a:ext cx="3449320" cy="2463800"/>
          </a:xfrm>
          <a:prstGeom prst="rect">
            <a:avLst/>
          </a:prstGeom>
        </p:spPr>
      </p:pic>
      <p:pic>
        <p:nvPicPr>
          <p:cNvPr id="9" name="Picture 8" descr="ratio_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47" y="1794935"/>
            <a:ext cx="3253753" cy="232410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450571" y="2971800"/>
            <a:ext cx="1070629" cy="7365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114151" y="14176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2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3366FF"/>
                </a:solidFill>
              </a:rPr>
              <a:t>Default and our Modified </a:t>
            </a:r>
            <a:r>
              <a:rPr lang="en-US" sz="3200" dirty="0" err="1">
                <a:solidFill>
                  <a:srgbClr val="3366FF"/>
                </a:solidFill>
              </a:rPr>
              <a:t>UrQMD</a:t>
            </a:r>
            <a:r>
              <a:rPr lang="en-US" sz="3200" dirty="0">
                <a:solidFill>
                  <a:srgbClr val="3366FF"/>
                </a:solidFill>
              </a:rPr>
              <a:t> results for </a:t>
            </a:r>
            <a:r>
              <a:rPr lang="en-US" sz="3200" dirty="0" smtClean="0">
                <a:solidFill>
                  <a:srgbClr val="FF0000"/>
                </a:solidFill>
              </a:rPr>
              <a:t>12C+12C   </a:t>
            </a:r>
            <a:r>
              <a:rPr lang="en-US" sz="3200" dirty="0" smtClean="0">
                <a:solidFill>
                  <a:srgbClr val="3366FF"/>
                </a:solidFill>
              </a:rPr>
              <a:t>-- an  example at  </a:t>
            </a:r>
            <a:r>
              <a:rPr lang="en-US" sz="3200" dirty="0">
                <a:solidFill>
                  <a:srgbClr val="3366FF"/>
                </a:solidFill>
              </a:rPr>
              <a:t>√</a:t>
            </a:r>
            <a:r>
              <a:rPr lang="en-US" sz="3200" dirty="0" err="1">
                <a:solidFill>
                  <a:srgbClr val="3366FF"/>
                </a:solidFill>
              </a:rPr>
              <a:t>s</a:t>
            </a:r>
            <a:r>
              <a:rPr lang="en-US" sz="3200" baseline="-25000" dirty="0" err="1">
                <a:solidFill>
                  <a:srgbClr val="3366FF"/>
                </a:solidFill>
              </a:rPr>
              <a:t>NN</a:t>
            </a:r>
            <a:r>
              <a:rPr lang="en-US" sz="3200" dirty="0">
                <a:solidFill>
                  <a:srgbClr val="3366FF"/>
                </a:solidFill>
              </a:rPr>
              <a:t>=</a:t>
            </a:r>
            <a:r>
              <a:rPr lang="en-US" sz="3200" dirty="0" smtClean="0">
                <a:solidFill>
                  <a:srgbClr val="3366FF"/>
                </a:solidFill>
              </a:rPr>
              <a:t>34 </a:t>
            </a:r>
            <a:r>
              <a:rPr lang="en-US" sz="3200" dirty="0" err="1" smtClean="0">
                <a:solidFill>
                  <a:srgbClr val="3366FF"/>
                </a:solidFill>
              </a:rPr>
              <a:t>GeV</a:t>
            </a:r>
            <a:r>
              <a:rPr lang="en-US" sz="3200" dirty="0">
                <a:solidFill>
                  <a:srgbClr val="3366FF"/>
                </a:solidFill>
              </a:rPr>
              <a:t>:</a:t>
            </a:r>
            <a:r>
              <a:rPr lang="en-US" sz="3200" dirty="0" smtClean="0">
                <a:solidFill>
                  <a:srgbClr val="3366FF"/>
                </a:solidFill>
              </a:rPr>
              <a:t/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                                              </a:t>
            </a:r>
            <a:r>
              <a:rPr lang="en-US" sz="3200" dirty="0" err="1" smtClean="0">
                <a:solidFill>
                  <a:srgbClr val="3366FF"/>
                </a:solidFill>
              </a:rPr>
              <a:t>pT</a:t>
            </a:r>
            <a:r>
              <a:rPr lang="en-US" sz="3200" dirty="0" smtClean="0">
                <a:solidFill>
                  <a:srgbClr val="3366FF"/>
                </a:solidFill>
              </a:rPr>
              <a:t> spectra 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6150"/>
            <a:ext cx="8166100" cy="44291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“Soft” part (&lt;1/5 </a:t>
            </a:r>
            <a:r>
              <a:rPr lang="en-US" dirty="0" err="1" smtClean="0"/>
              <a:t>GeVc</a:t>
            </a:r>
            <a:r>
              <a:rPr lang="en-US" dirty="0" smtClean="0"/>
              <a:t>) of </a:t>
            </a:r>
            <a:r>
              <a:rPr lang="en-US" dirty="0" err="1" smtClean="0"/>
              <a:t>pT</a:t>
            </a:r>
            <a:r>
              <a:rPr lang="en-US" dirty="0" smtClean="0"/>
              <a:t> spectra of </a:t>
            </a:r>
            <a:r>
              <a:rPr lang="en-US" dirty="0" err="1" smtClean="0"/>
              <a:t>kaons</a:t>
            </a:r>
            <a:r>
              <a:rPr lang="en-US" dirty="0" smtClean="0"/>
              <a:t> in two versions of the </a:t>
            </a:r>
            <a:r>
              <a:rPr lang="en-US" dirty="0" err="1" smtClean="0"/>
              <a:t>UrQMD</a:t>
            </a:r>
            <a:r>
              <a:rPr lang="en-US" dirty="0" smtClean="0"/>
              <a:t>  is different</a:t>
            </a:r>
            <a:endParaRPr lang="en-US" dirty="0"/>
          </a:p>
        </p:txBody>
      </p:sp>
      <p:pic>
        <p:nvPicPr>
          <p:cNvPr id="5" name="Picture 4" descr="pt_spec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130886" cy="2950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6300" y="49917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modified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r>
              <a:rPr lang="en-US" dirty="0">
                <a:solidFill>
                  <a:srgbClr val="FF0000"/>
                </a:solidFill>
              </a:rPr>
              <a:t>   results for 12+12C</a:t>
            </a:r>
          </a:p>
          <a:p>
            <a:r>
              <a:rPr lang="en-US" dirty="0">
                <a:solidFill>
                  <a:srgbClr val="FF0000"/>
                </a:solidFill>
              </a:rPr>
              <a:t>P(u):P(d)=3: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Preliminary)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3285" y="5274618"/>
            <a:ext cx="290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dirty="0" err="1">
                <a:solidFill>
                  <a:srgbClr val="000000"/>
                </a:solidFill>
              </a:rPr>
              <a:t>UrQMD</a:t>
            </a:r>
            <a:r>
              <a:rPr lang="en-US" dirty="0">
                <a:solidFill>
                  <a:srgbClr val="000000"/>
                </a:solidFill>
              </a:rPr>
              <a:t>  (default) results </a:t>
            </a:r>
          </a:p>
        </p:txBody>
      </p:sp>
      <p:pic>
        <p:nvPicPr>
          <p:cNvPr id="4" name="Picture 3" descr="pt_spec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86" y="1996203"/>
            <a:ext cx="3421381" cy="24438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3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3366FF"/>
                </a:solidFill>
              </a:rPr>
              <a:t>Default and our Modified </a:t>
            </a:r>
            <a:r>
              <a:rPr lang="en-US" sz="3200" dirty="0" err="1">
                <a:solidFill>
                  <a:srgbClr val="3366FF"/>
                </a:solidFill>
              </a:rPr>
              <a:t>UrQMD</a:t>
            </a:r>
            <a:r>
              <a:rPr lang="en-US" sz="3200" dirty="0">
                <a:solidFill>
                  <a:srgbClr val="3366FF"/>
                </a:solidFill>
              </a:rPr>
              <a:t> results </a:t>
            </a:r>
            <a:r>
              <a:rPr lang="en-US" sz="3200" dirty="0" smtClean="0">
                <a:solidFill>
                  <a:srgbClr val="3366FF"/>
                </a:solidFill>
              </a:rPr>
              <a:t/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for 12C+12C </a:t>
            </a:r>
            <a:r>
              <a:rPr lang="en-US" sz="3200" dirty="0">
                <a:solidFill>
                  <a:srgbClr val="3366FF"/>
                </a:solidFill>
              </a:rPr>
              <a:t>-- an  example at </a:t>
            </a:r>
            <a:r>
              <a:rPr lang="en-US" sz="3200" dirty="0" smtClean="0">
                <a:solidFill>
                  <a:srgbClr val="3366FF"/>
                </a:solidFill>
              </a:rPr>
              <a:t>  √</a:t>
            </a:r>
            <a:r>
              <a:rPr lang="en-US" sz="3200" dirty="0" err="1">
                <a:solidFill>
                  <a:srgbClr val="3366FF"/>
                </a:solidFill>
              </a:rPr>
              <a:t>s</a:t>
            </a:r>
            <a:r>
              <a:rPr lang="en-US" sz="3200" baseline="-25000" dirty="0" err="1">
                <a:solidFill>
                  <a:srgbClr val="3366FF"/>
                </a:solidFill>
              </a:rPr>
              <a:t>NN</a:t>
            </a:r>
            <a:r>
              <a:rPr lang="en-US" sz="3200" dirty="0">
                <a:solidFill>
                  <a:srgbClr val="3366FF"/>
                </a:solidFill>
              </a:rPr>
              <a:t>=</a:t>
            </a:r>
            <a:r>
              <a:rPr lang="en-US" sz="3200" dirty="0" smtClean="0">
                <a:solidFill>
                  <a:srgbClr val="3366FF"/>
                </a:solidFill>
              </a:rPr>
              <a:t>34 </a:t>
            </a:r>
            <a:r>
              <a:rPr lang="en-US" sz="3200" dirty="0" err="1" smtClean="0">
                <a:solidFill>
                  <a:srgbClr val="3366FF"/>
                </a:solidFill>
              </a:rPr>
              <a:t>GeV</a:t>
            </a:r>
            <a:r>
              <a:rPr lang="en-US" sz="3200" dirty="0" smtClean="0">
                <a:solidFill>
                  <a:srgbClr val="3366FF"/>
                </a:solidFill>
              </a:rPr>
              <a:t>:</a:t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3366FF"/>
                </a:solidFill>
              </a:rPr>
              <a:t>                                                        </a:t>
            </a:r>
            <a:r>
              <a:rPr lang="en-US" sz="3200" dirty="0" err="1" smtClean="0">
                <a:solidFill>
                  <a:srgbClr val="3366FF"/>
                </a:solidFill>
              </a:rPr>
              <a:t>R</a:t>
            </a:r>
            <a:r>
              <a:rPr lang="en-US" sz="3200" baseline="-25000" dirty="0" err="1" smtClean="0">
                <a:solidFill>
                  <a:srgbClr val="3366FF"/>
                </a:solidFill>
              </a:rPr>
              <a:t>k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>
                <a:solidFill>
                  <a:srgbClr val="3366FF"/>
                </a:solidFill>
              </a:rPr>
              <a:t>(</a:t>
            </a:r>
            <a:r>
              <a:rPr lang="en-US" sz="3200" dirty="0" err="1">
                <a:solidFill>
                  <a:srgbClr val="3366FF"/>
                </a:solidFill>
              </a:rPr>
              <a:t>pT</a:t>
            </a:r>
            <a:r>
              <a:rPr lang="en-US" sz="3200" dirty="0">
                <a:solidFill>
                  <a:srgbClr val="3366FF"/>
                </a:solidFill>
              </a:rPr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8250"/>
            <a:ext cx="8229600" cy="41751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Considerable effect of </a:t>
            </a:r>
            <a:r>
              <a:rPr lang="en-US" sz="2000" dirty="0">
                <a:solidFill>
                  <a:srgbClr val="FF0000"/>
                </a:solidFill>
              </a:rPr>
              <a:t>Isotopic Symmetry Breaking </a:t>
            </a:r>
            <a:r>
              <a:rPr lang="en-US" sz="2000" dirty="0" smtClean="0">
                <a:solidFill>
                  <a:srgbClr val="FF0000"/>
                </a:solidFill>
              </a:rPr>
              <a:t>is </a:t>
            </a:r>
            <a:r>
              <a:rPr lang="en-US" sz="2000" dirty="0" err="1">
                <a:solidFill>
                  <a:srgbClr val="FF0000"/>
                </a:solidFill>
              </a:rPr>
              <a:t>predictedby</a:t>
            </a:r>
            <a:r>
              <a:rPr lang="en-US" sz="2000" dirty="0">
                <a:solidFill>
                  <a:srgbClr val="FF0000"/>
                </a:solidFill>
              </a:rPr>
              <a:t> the modified  </a:t>
            </a:r>
            <a:r>
              <a:rPr lang="en-US" sz="2000" dirty="0" err="1">
                <a:solidFill>
                  <a:srgbClr val="FF0000"/>
                </a:solidFill>
              </a:rPr>
              <a:t>UrQMD</a:t>
            </a:r>
            <a:r>
              <a:rPr lang="en-US" sz="2000" dirty="0">
                <a:solidFill>
                  <a:srgbClr val="FF0000"/>
                </a:solidFill>
              </a:rPr>
              <a:t> in case of P(</a:t>
            </a:r>
            <a:r>
              <a:rPr lang="en-US" sz="2000" i="1" dirty="0">
                <a:solidFill>
                  <a:srgbClr val="FF0000"/>
                </a:solidFill>
              </a:rPr>
              <a:t>u</a:t>
            </a:r>
            <a:r>
              <a:rPr lang="en-US" sz="2000" dirty="0">
                <a:solidFill>
                  <a:srgbClr val="FF0000"/>
                </a:solidFill>
              </a:rPr>
              <a:t>):P(</a:t>
            </a:r>
            <a:r>
              <a:rPr lang="en-US" sz="2000" i="1" dirty="0">
                <a:solidFill>
                  <a:srgbClr val="FF0000"/>
                </a:solidFill>
              </a:rPr>
              <a:t>d</a:t>
            </a:r>
            <a:r>
              <a:rPr lang="en-US" sz="2000" dirty="0">
                <a:solidFill>
                  <a:srgbClr val="FF0000"/>
                </a:solidFill>
              </a:rPr>
              <a:t>)=3:1  for 12+12 C collisions at √</a:t>
            </a:r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</a:rPr>
              <a:t>NN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34 </a:t>
            </a:r>
            <a:r>
              <a:rPr lang="en-US" sz="2000" dirty="0" err="1">
                <a:solidFill>
                  <a:srgbClr val="FF0000"/>
                </a:solidFill>
              </a:rPr>
              <a:t>GeV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in the “soft</a:t>
            </a:r>
            <a:r>
              <a:rPr lang="en-US" sz="2000" dirty="0">
                <a:solidFill>
                  <a:srgbClr val="FF0000"/>
                </a:solidFill>
              </a:rPr>
              <a:t>” part (&lt;1/5 </a:t>
            </a:r>
            <a:r>
              <a:rPr lang="en-US" sz="2000" dirty="0" err="1">
                <a:solidFill>
                  <a:srgbClr val="FF0000"/>
                </a:solidFill>
              </a:rPr>
              <a:t>GeVc</a:t>
            </a:r>
            <a:r>
              <a:rPr lang="en-US" sz="2000" dirty="0">
                <a:solidFill>
                  <a:srgbClr val="FF0000"/>
                </a:solidFill>
              </a:rPr>
              <a:t>) of </a:t>
            </a:r>
            <a:r>
              <a:rPr lang="en-US" sz="2000" dirty="0" err="1">
                <a:solidFill>
                  <a:srgbClr val="FF0000"/>
                </a:solidFill>
              </a:rPr>
              <a:t>pT</a:t>
            </a:r>
            <a:r>
              <a:rPr lang="en-US" sz="2000" dirty="0">
                <a:solidFill>
                  <a:srgbClr val="FF0000"/>
                </a:solidFill>
              </a:rPr>
              <a:t> spectra of </a:t>
            </a:r>
            <a:r>
              <a:rPr lang="en-US" sz="2000" dirty="0" err="1" smtClean="0">
                <a:solidFill>
                  <a:srgbClr val="FF0000"/>
                </a:solidFill>
              </a:rPr>
              <a:t>kaons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ratio_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829"/>
            <a:ext cx="3775107" cy="2696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2534" y="419795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</a:t>
            </a:r>
            <a:r>
              <a:rPr lang="en-US" sz="2000" dirty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Modified </a:t>
            </a:r>
            <a:r>
              <a:rPr lang="en-US" dirty="0" err="1">
                <a:solidFill>
                  <a:srgbClr val="FF0000"/>
                </a:solidFill>
              </a:rPr>
              <a:t>UrQMD</a:t>
            </a:r>
            <a:r>
              <a:rPr lang="en-US" dirty="0">
                <a:solidFill>
                  <a:srgbClr val="FF0000"/>
                </a:solidFill>
              </a:rPr>
              <a:t>(3:1)” results </a:t>
            </a:r>
          </a:p>
          <a:p>
            <a:r>
              <a:rPr lang="en-US" dirty="0">
                <a:solidFill>
                  <a:srgbClr val="FF0000"/>
                </a:solidFill>
              </a:rPr>
              <a:t>for 12+</a:t>
            </a:r>
            <a:r>
              <a:rPr lang="en-US" dirty="0" smtClean="0">
                <a:solidFill>
                  <a:srgbClr val="FF0000"/>
                </a:solidFill>
              </a:rPr>
              <a:t>12C with </a:t>
            </a:r>
            <a:r>
              <a:rPr lang="en-US" dirty="0">
                <a:solidFill>
                  <a:srgbClr val="FF0000"/>
                </a:solidFill>
              </a:rPr>
              <a:t>P(u):P(d)=3:1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31836"/>
            <a:ext cx="2907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n-US" dirty="0" err="1">
                <a:solidFill>
                  <a:srgbClr val="000000"/>
                </a:solidFill>
              </a:rPr>
              <a:t>UrQMD</a:t>
            </a:r>
            <a:r>
              <a:rPr lang="en-US" dirty="0">
                <a:solidFill>
                  <a:srgbClr val="000000"/>
                </a:solidFill>
              </a:rPr>
              <a:t>  (default) results </a:t>
            </a:r>
          </a:p>
        </p:txBody>
      </p:sp>
      <p:pic>
        <p:nvPicPr>
          <p:cNvPr id="4" name="Picture 3" descr="ratio_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63" y="1638829"/>
            <a:ext cx="3572933" cy="255209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3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729518"/>
            <a:ext cx="8496300" cy="4525963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2000" dirty="0" smtClean="0"/>
              <a:t>Unexpected </a:t>
            </a:r>
            <a:r>
              <a:rPr lang="en-US" sz="2000" dirty="0"/>
              <a:t>excess of charged-over-neutral </a:t>
            </a:r>
            <a:r>
              <a:rPr lang="en-US" sz="2000" dirty="0" err="1"/>
              <a:t>kaon</a:t>
            </a:r>
            <a:r>
              <a:rPr lang="en-US" sz="2000" dirty="0"/>
              <a:t> production in π−+C and </a:t>
            </a:r>
            <a:r>
              <a:rPr lang="en-US" sz="2000" dirty="0" err="1"/>
              <a:t>Ar+Sc</a:t>
            </a:r>
            <a:r>
              <a:rPr lang="en-US" sz="2000" dirty="0"/>
              <a:t> collisions</a:t>
            </a:r>
            <a:r>
              <a:rPr lang="ru-RU" sz="2000" dirty="0"/>
              <a:t> </a:t>
            </a:r>
            <a:r>
              <a:rPr lang="en-US" sz="2000" dirty="0" smtClean="0"/>
              <a:t>was observed by NA61</a:t>
            </a:r>
            <a:r>
              <a:rPr lang="en-US" sz="2000" dirty="0"/>
              <a:t>/SHINE </a:t>
            </a:r>
            <a:r>
              <a:rPr lang="en-US" sz="2000" dirty="0" smtClean="0"/>
              <a:t>at SPS thus </a:t>
            </a:r>
            <a:r>
              <a:rPr lang="en-US" sz="2000" dirty="0"/>
              <a:t>confirming </a:t>
            </a:r>
            <a:r>
              <a:rPr lang="en-US" sz="2000" dirty="0" smtClean="0"/>
              <a:t>the  earlier world data </a:t>
            </a:r>
            <a:endParaRPr lang="en-US" sz="2000" dirty="0"/>
          </a:p>
          <a:p>
            <a:pPr marL="514350" indent="-514350">
              <a:buAutoNum type="arabicParenR"/>
            </a:pPr>
            <a:r>
              <a:rPr lang="en-US" sz="2000" dirty="0" smtClean="0"/>
              <a:t> This indicates,  in </a:t>
            </a:r>
            <a:r>
              <a:rPr lang="en-US" sz="2000" dirty="0" err="1"/>
              <a:t>Ar+Sc</a:t>
            </a:r>
            <a:r>
              <a:rPr lang="en-US" sz="2000" dirty="0"/>
              <a:t> </a:t>
            </a:r>
            <a:r>
              <a:rPr lang="en-US" sz="2000" dirty="0" smtClean="0"/>
              <a:t>reactions,  the  </a:t>
            </a:r>
            <a:r>
              <a:rPr lang="en-US" sz="2000" dirty="0"/>
              <a:t>violation of </a:t>
            </a:r>
            <a:r>
              <a:rPr lang="en-US" sz="2000" dirty="0" err="1"/>
              <a:t>isospin</a:t>
            </a:r>
            <a:r>
              <a:rPr lang="en-US" sz="2000" dirty="0"/>
              <a:t> </a:t>
            </a:r>
            <a:r>
              <a:rPr lang="en-US" sz="2000" dirty="0" smtClean="0"/>
              <a:t>symmetry at the level of significance</a:t>
            </a:r>
            <a:r>
              <a:rPr lang="en-US" sz="2000" dirty="0" smtClean="0">
                <a:solidFill>
                  <a:srgbClr val="FF0000"/>
                </a:solidFill>
              </a:rPr>
              <a:t> 5.3σ </a:t>
            </a:r>
            <a:r>
              <a:rPr lang="en-US" sz="2000" dirty="0"/>
              <a:t>beyond the known </a:t>
            </a:r>
            <a:r>
              <a:rPr lang="en-US" sz="2000" dirty="0" smtClean="0"/>
              <a:t>effects</a:t>
            </a:r>
          </a:p>
          <a:p>
            <a:pPr marL="514350" indent="-514350">
              <a:buAutoNum type="arabicParenR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Explanation</a:t>
            </a:r>
            <a:r>
              <a:rPr lang="en-US" sz="2000" dirty="0" smtClean="0"/>
              <a:t> </a:t>
            </a:r>
            <a:r>
              <a:rPr lang="en-US" sz="2000" dirty="0"/>
              <a:t>of the observed violation </a:t>
            </a:r>
            <a:r>
              <a:rPr lang="en-US" sz="2000" dirty="0" smtClean="0">
                <a:solidFill>
                  <a:srgbClr val="FF0000"/>
                </a:solidFill>
              </a:rPr>
              <a:t>on the base of different probabilities of </a:t>
            </a:r>
            <a:r>
              <a:rPr lang="en-US" sz="2000" i="1" dirty="0" err="1" smtClean="0">
                <a:solidFill>
                  <a:srgbClr val="FF0000"/>
                </a:solidFill>
              </a:rPr>
              <a:t>uu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i="1" dirty="0" err="1" smtClean="0">
                <a:solidFill>
                  <a:srgbClr val="FF0000"/>
                </a:solidFill>
              </a:rPr>
              <a:t>dd</a:t>
            </a:r>
            <a:r>
              <a:rPr lang="en-US" sz="2000" dirty="0" smtClean="0">
                <a:solidFill>
                  <a:srgbClr val="FF0000"/>
                </a:solidFill>
              </a:rPr>
              <a:t>  quark pairs production (3:1) in the color field, </a:t>
            </a:r>
            <a:r>
              <a:rPr lang="en-US" sz="2000" dirty="0" smtClean="0"/>
              <a:t>proposed in   [</a:t>
            </a:r>
            <a:r>
              <a:rPr lang="nb-NO" sz="2000" dirty="0" err="1" smtClean="0"/>
              <a:t>Phys</a:t>
            </a:r>
            <a:r>
              <a:rPr lang="nb-NO" sz="2000" dirty="0"/>
              <a:t>. Lett. B , 873:140170, </a:t>
            </a:r>
            <a:r>
              <a:rPr lang="nb-NO" sz="2000" dirty="0" smtClean="0"/>
              <a:t>2026], </a:t>
            </a:r>
            <a:r>
              <a:rPr lang="nb-NO" sz="2000" dirty="0" err="1" smtClean="0"/>
              <a:t>requires</a:t>
            </a:r>
            <a:r>
              <a:rPr lang="nb-NO" sz="2000" dirty="0" smtClean="0"/>
              <a:t> </a:t>
            </a:r>
            <a:r>
              <a:rPr lang="nb-NO" sz="2000" dirty="0" err="1" smtClean="0"/>
              <a:t>additional</a:t>
            </a:r>
            <a:r>
              <a:rPr lang="nb-NO" sz="2000" dirty="0" smtClean="0"/>
              <a:t> </a:t>
            </a:r>
            <a:r>
              <a:rPr lang="nb-NO" sz="2000" dirty="0" err="1" smtClean="0"/>
              <a:t>checks</a:t>
            </a:r>
            <a:r>
              <a:rPr lang="nb-NO" sz="2000" dirty="0" smtClean="0"/>
              <a:t> and  </a:t>
            </a:r>
            <a:r>
              <a:rPr lang="nb-NO" sz="2000" dirty="0" err="1" smtClean="0"/>
              <a:t>theoretical</a:t>
            </a:r>
            <a:r>
              <a:rPr lang="nb-NO" sz="2000" dirty="0" smtClean="0"/>
              <a:t> </a:t>
            </a:r>
            <a:r>
              <a:rPr lang="nb-NO" sz="2000" dirty="0" err="1" smtClean="0"/>
              <a:t>efforts</a:t>
            </a:r>
            <a:r>
              <a:rPr lang="nb-NO" sz="2000" dirty="0" smtClean="0"/>
              <a:t> for </a:t>
            </a:r>
            <a:r>
              <a:rPr lang="nb-NO" sz="2000" dirty="0" err="1" smtClean="0"/>
              <a:t>the</a:t>
            </a:r>
            <a:r>
              <a:rPr lang="nb-NO" sz="2000" dirty="0" smtClean="0"/>
              <a:t> fundamental </a:t>
            </a:r>
            <a:r>
              <a:rPr lang="nb-NO" sz="2000" dirty="0" err="1" smtClean="0"/>
              <a:t>understanding</a:t>
            </a:r>
            <a:endParaRPr lang="nb-NO" sz="2000" dirty="0" smtClean="0"/>
          </a:p>
          <a:p>
            <a:pPr marL="514350" indent="-514350">
              <a:buAutoNum type="arabicParenR"/>
            </a:pPr>
            <a:r>
              <a:rPr lang="en-US" sz="2000" dirty="0" smtClean="0"/>
              <a:t>Our Modified </a:t>
            </a:r>
            <a:r>
              <a:rPr lang="en-US" sz="2000" dirty="0" err="1" smtClean="0"/>
              <a:t>UrQMD</a:t>
            </a:r>
            <a:r>
              <a:rPr lang="en-US" sz="2000" dirty="0" smtClean="0"/>
              <a:t>(3:1) resul</a:t>
            </a:r>
            <a:r>
              <a:rPr lang="en-US" sz="2000" dirty="0" smtClean="0">
                <a:solidFill>
                  <a:srgbClr val="000000"/>
                </a:solidFill>
              </a:rPr>
              <a:t>ts</a:t>
            </a:r>
            <a:r>
              <a:rPr lang="en-US" sz="2000" dirty="0" smtClean="0">
                <a:solidFill>
                  <a:srgbClr val="FF0000"/>
                </a:solidFill>
              </a:rPr>
              <a:t> for </a:t>
            </a:r>
            <a:r>
              <a:rPr lang="en-US" sz="2000" dirty="0" err="1">
                <a:solidFill>
                  <a:srgbClr val="FF0000"/>
                </a:solidFill>
              </a:rPr>
              <a:t>Ar+</a:t>
            </a:r>
            <a:r>
              <a:rPr lang="en-US" sz="2000" dirty="0" err="1" smtClean="0">
                <a:solidFill>
                  <a:srgbClr val="FF0000"/>
                </a:solidFill>
              </a:rPr>
              <a:t>Sc</a:t>
            </a:r>
            <a:r>
              <a:rPr lang="en-US" sz="2000" dirty="0" smtClean="0">
                <a:solidFill>
                  <a:srgbClr val="FF0000"/>
                </a:solidFill>
              </a:rPr>
              <a:t>  and  for symmetric  </a:t>
            </a:r>
            <a:r>
              <a:rPr lang="en-US" sz="2000" dirty="0" smtClean="0">
                <a:solidFill>
                  <a:srgbClr val="FF0000"/>
                </a:solidFill>
              </a:rPr>
              <a:t>12C+</a:t>
            </a:r>
            <a:r>
              <a:rPr lang="en-US" sz="2000" dirty="0" smtClean="0">
                <a:solidFill>
                  <a:srgbClr val="FF0000"/>
                </a:solidFill>
              </a:rPr>
              <a:t>12C collisions</a:t>
            </a:r>
            <a:r>
              <a:rPr lang="en-US" sz="2000" dirty="0" smtClean="0"/>
              <a:t> show also, in </a:t>
            </a:r>
            <a:r>
              <a:rPr lang="en-US" sz="2000" dirty="0" smtClean="0"/>
              <a:t> both cases, </a:t>
            </a:r>
            <a:r>
              <a:rPr lang="en-US" sz="2000" dirty="0" smtClean="0"/>
              <a:t>that </a:t>
            </a:r>
            <a:r>
              <a:rPr lang="en-US" sz="2000" dirty="0"/>
              <a:t>the </a:t>
            </a:r>
            <a:r>
              <a:rPr lang="en-US" sz="2000" dirty="0" smtClean="0"/>
              <a:t>level of  </a:t>
            </a:r>
            <a:r>
              <a:rPr lang="en-US" sz="2000" dirty="0"/>
              <a:t>violation of </a:t>
            </a:r>
            <a:r>
              <a:rPr lang="en-US" sz="2000" dirty="0" err="1"/>
              <a:t>isospin</a:t>
            </a:r>
            <a:r>
              <a:rPr lang="en-US" sz="2000" dirty="0"/>
              <a:t> symmetry </a:t>
            </a:r>
            <a:r>
              <a:rPr lang="en-US" sz="2000" dirty="0" smtClean="0">
                <a:solidFill>
                  <a:srgbClr val="FF0000"/>
                </a:solidFill>
              </a:rPr>
              <a:t>could be different: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(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) for “soft” </a:t>
            </a:r>
            <a:r>
              <a:rPr lang="en-US" sz="2000" dirty="0" err="1" smtClean="0">
                <a:solidFill>
                  <a:srgbClr val="FF0000"/>
                </a:solidFill>
              </a:rPr>
              <a:t>and”hard</a:t>
            </a:r>
            <a:r>
              <a:rPr lang="en-US" sz="2000" dirty="0" smtClean="0">
                <a:solidFill>
                  <a:srgbClr val="FF0000"/>
                </a:solidFill>
              </a:rPr>
              <a:t> “ parts of </a:t>
            </a:r>
            <a:r>
              <a:rPr lang="en-US" sz="2000" dirty="0" err="1" smtClean="0">
                <a:solidFill>
                  <a:srgbClr val="FF0000"/>
                </a:solidFill>
              </a:rPr>
              <a:t>pT</a:t>
            </a:r>
            <a:r>
              <a:rPr lang="en-US" sz="2000" dirty="0" smtClean="0">
                <a:solidFill>
                  <a:srgbClr val="FF0000"/>
                </a:solidFill>
              </a:rPr>
              <a:t> spectra and 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(ii) for rapidity distributions of </a:t>
            </a:r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values </a:t>
            </a:r>
            <a:r>
              <a:rPr lang="en-US" sz="2000" dirty="0" smtClean="0">
                <a:solidFill>
                  <a:srgbClr val="FF0000"/>
                </a:solidFill>
              </a:rPr>
              <a:t>at </a:t>
            </a:r>
            <a:r>
              <a:rPr lang="en-US" sz="2000" dirty="0" err="1" smtClean="0">
                <a:solidFill>
                  <a:srgbClr val="FF0000"/>
                </a:solidFill>
              </a:rPr>
              <a:t>midrapiidity</a:t>
            </a:r>
            <a:r>
              <a:rPr lang="en-US" sz="2000" dirty="0" smtClean="0">
                <a:solidFill>
                  <a:srgbClr val="FF0000"/>
                </a:solidFill>
              </a:rPr>
              <a:t> and large   													      rapidity regions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457200" indent="-457200">
              <a:buAutoNum type="arabicParenR" startAt="5"/>
            </a:pPr>
            <a:r>
              <a:rPr lang="en-US" sz="2000" b="1" dirty="0" smtClean="0">
                <a:solidFill>
                  <a:srgbClr val="FF0000"/>
                </a:solidFill>
              </a:rPr>
              <a:t>New </a:t>
            </a:r>
            <a:r>
              <a:rPr lang="en-US" sz="2000" b="1" dirty="0">
                <a:solidFill>
                  <a:srgbClr val="FF0000"/>
                </a:solidFill>
              </a:rPr>
              <a:t>experimental tests are required  both for symmetric (Q/B=</a:t>
            </a:r>
            <a:r>
              <a:rPr lang="en-US" sz="2000" b="1" dirty="0" smtClean="0">
                <a:solidFill>
                  <a:srgbClr val="FF0000"/>
                </a:solidFill>
              </a:rPr>
              <a:t>1/2) </a:t>
            </a:r>
          </a:p>
          <a:p>
            <a:pPr marL="0" indent="0">
              <a:buNone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smtClean="0">
                <a:solidFill>
                  <a:srgbClr val="FF0000"/>
                </a:solidFill>
              </a:rPr>
              <a:t>      </a:t>
            </a:r>
            <a:r>
              <a:rPr lang="en-US" sz="2000" b="1" smtClean="0">
                <a:solidFill>
                  <a:srgbClr val="FF0000"/>
                </a:solidFill>
              </a:rPr>
              <a:t>and  </a:t>
            </a:r>
            <a:r>
              <a:rPr lang="en-US" sz="2000" b="1" dirty="0">
                <a:solidFill>
                  <a:srgbClr val="FF0000"/>
                </a:solidFill>
              </a:rPr>
              <a:t>non-symmetric (Q/B</a:t>
            </a:r>
            <a:r>
              <a:rPr lang="en-US" sz="2000" b="1" dirty="0" smtClean="0">
                <a:solidFill>
                  <a:srgbClr val="FF0000"/>
                </a:solidFill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</a:rPr>
              <a:t>1/2)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nucleus-nucleus collisions </a:t>
            </a:r>
          </a:p>
          <a:p>
            <a:pPr marL="514350" indent="-514350">
              <a:buAutoNum type="arabicParenR"/>
            </a:pPr>
            <a:endParaRPr lang="ru-RU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83933" y="3365500"/>
            <a:ext cx="11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39066" y="3352800"/>
            <a:ext cx="11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022167" y="4864101"/>
            <a:ext cx="1524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G.Feofilov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FF"/>
                </a:solidFill>
              </a:rPr>
              <a:t>Back-up slides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0" y="3771900"/>
            <a:ext cx="3695700" cy="19224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133" y="2442104"/>
            <a:ext cx="8229600" cy="11430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901" y="4272118"/>
            <a:ext cx="3334816" cy="2443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1901" y="4109320"/>
            <a:ext cx="36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Beams for NA61</a:t>
            </a:r>
            <a:r>
              <a:rPr lang="en-US" dirty="0"/>
              <a:t>/SHINE </a:t>
            </a:r>
            <a:r>
              <a:rPr lang="en-US" dirty="0" smtClean="0"/>
              <a:t>Experiment: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4" y="0"/>
            <a:ext cx="7467600" cy="495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294" y="1059934"/>
            <a:ext cx="332603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Strong interaction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The onset of </a:t>
            </a:r>
            <a:r>
              <a:rPr lang="en-US" dirty="0" err="1" smtClean="0"/>
              <a:t>deconfinement</a:t>
            </a: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Search for the </a:t>
            </a:r>
            <a:r>
              <a:rPr lang="en-US" dirty="0"/>
              <a:t>c</a:t>
            </a:r>
            <a:r>
              <a:rPr lang="en-US" dirty="0" smtClean="0"/>
              <a:t>ritical point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Measurement for open charm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Measurements for neutrino</a:t>
            </a:r>
          </a:p>
          <a:p>
            <a:r>
              <a:rPr lang="en-US" dirty="0"/>
              <a:t> </a:t>
            </a:r>
            <a:r>
              <a:rPr lang="en-US" dirty="0" smtClean="0"/>
              <a:t>  programs (J-park  and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Cosmic ray physics</a:t>
            </a:r>
          </a:p>
          <a:p>
            <a:pPr>
              <a:buFont typeface="Wingdings" charset="2"/>
              <a:buChar char="²"/>
            </a:pPr>
            <a:r>
              <a:rPr lang="en-US" dirty="0" err="1" smtClean="0"/>
              <a:t>Isospin</a:t>
            </a:r>
            <a:r>
              <a:rPr lang="en-US" dirty="0" smtClean="0"/>
              <a:t> symmetry violation    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" y="1059934"/>
            <a:ext cx="5540973" cy="41716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90500" y="769938"/>
            <a:ext cx="87841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" y="6117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3366FF"/>
                </a:solidFill>
              </a:rPr>
              <a:t>[1] NA61/</a:t>
            </a:r>
            <a:r>
              <a:rPr lang="en-US" sz="1200" dirty="0" err="1">
                <a:solidFill>
                  <a:srgbClr val="3366FF"/>
                </a:solidFill>
              </a:rPr>
              <a:t>SHINEdetector</a:t>
            </a:r>
            <a:r>
              <a:rPr lang="en-US" sz="1200" dirty="0">
                <a:solidFill>
                  <a:srgbClr val="3366FF"/>
                </a:solidFill>
              </a:rPr>
              <a:t> overview,</a:t>
            </a:r>
          </a:p>
          <a:p>
            <a:r>
              <a:rPr lang="en-US" sz="1200" dirty="0">
                <a:solidFill>
                  <a:srgbClr val="3366FF"/>
                </a:solidFill>
              </a:rPr>
              <a:t> https://</a:t>
            </a:r>
            <a:r>
              <a:rPr lang="en-US" sz="1200" dirty="0" err="1">
                <a:solidFill>
                  <a:srgbClr val="3366FF"/>
                </a:solidFill>
              </a:rPr>
              <a:t>indico.cern.ch</a:t>
            </a:r>
            <a:r>
              <a:rPr lang="en-US" sz="1200" dirty="0">
                <a:solidFill>
                  <a:srgbClr val="3366FF"/>
                </a:solidFill>
              </a:rPr>
              <a:t>/event/1174830/contributions/5174346/attachments/2567605/4426948/na61_det.pdf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1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solidFill>
                  <a:srgbClr val="0000FF"/>
                </a:solidFill>
              </a:rPr>
              <a:t>R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3200" baseline="-250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pT</a:t>
            </a:r>
            <a:r>
              <a:rPr lang="en-US" sz="3200" dirty="0" smtClean="0">
                <a:solidFill>
                  <a:srgbClr val="0000FF"/>
                </a:solidFill>
              </a:rPr>
              <a:t>) &lt;1 in </a:t>
            </a:r>
            <a:r>
              <a:rPr lang="en-US" sz="3200" dirty="0" err="1" smtClean="0">
                <a:solidFill>
                  <a:srgbClr val="0000FF"/>
                </a:solidFill>
              </a:rPr>
              <a:t>UrQMD</a:t>
            </a:r>
            <a:r>
              <a:rPr lang="en-US" sz="3200" dirty="0" smtClean="0">
                <a:solidFill>
                  <a:srgbClr val="0000FF"/>
                </a:solidFill>
              </a:rPr>
              <a:t>  in case of non-symmetric collisions (Q/B&lt;</a:t>
            </a:r>
            <a:r>
              <a:rPr lang="en-US" sz="3200" dirty="0" smtClean="0">
                <a:solidFill>
                  <a:srgbClr val="0000FF"/>
                </a:solidFill>
              </a:rPr>
              <a:t>1/2)</a:t>
            </a:r>
            <a:r>
              <a:rPr lang="en-US" sz="3200" dirty="0" smtClean="0">
                <a:solidFill>
                  <a:srgbClr val="0000FF"/>
                </a:solidFill>
              </a:rPr>
              <a:t>: an example for  </a:t>
            </a:r>
            <a:r>
              <a:rPr lang="en-US" sz="3200" dirty="0" err="1" smtClean="0">
                <a:solidFill>
                  <a:srgbClr val="0000FF"/>
                </a:solidFill>
              </a:rPr>
              <a:t>Xe+W</a:t>
            </a:r>
            <a:r>
              <a:rPr lang="en-US" sz="3200" dirty="0" smtClean="0">
                <a:solidFill>
                  <a:srgbClr val="0000FF"/>
                </a:solidFill>
              </a:rPr>
              <a:t> 0-10% central collisions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ratio_p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6E550-75EC-BA40-BC8B-0623726BF5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40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14" r="52614"/>
          <a:stretch>
            <a:fillRect/>
          </a:stretch>
        </p:blipFill>
        <p:spPr bwMode="auto">
          <a:xfrm>
            <a:off x="-3819855" y="235857"/>
            <a:ext cx="7254007" cy="61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332463" y="470419"/>
            <a:ext cx="12771227" cy="55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>
            <a:spAutoFit/>
          </a:bodyPr>
          <a:lstStyle/>
          <a:p>
            <a:r>
              <a:rPr lang="en-US" sz="1200" dirty="0"/>
              <a:t>National Nuclear Research Center,  Azerbaijan</a:t>
            </a:r>
          </a:p>
          <a:p>
            <a:r>
              <a:rPr lang="en-US" sz="1200" dirty="0"/>
              <a:t>Faculty of Physics, University of Sofia,  Bulgaria</a:t>
            </a:r>
          </a:p>
          <a:p>
            <a:r>
              <a:rPr lang="en-US" sz="1200" dirty="0"/>
              <a:t>Ruder </a:t>
            </a:r>
            <a:r>
              <a:rPr lang="en-US" sz="1200" dirty="0" err="1"/>
              <a:t>Boskovic</a:t>
            </a:r>
            <a:r>
              <a:rPr lang="en-US" sz="1200" dirty="0"/>
              <a:t> Institute,  Croatia</a:t>
            </a:r>
          </a:p>
          <a:p>
            <a:r>
              <a:rPr lang="en-US" sz="1200" dirty="0"/>
              <a:t>LPNHE, University of Paris VI and VII,  France</a:t>
            </a:r>
          </a:p>
          <a:p>
            <a:r>
              <a:rPr lang="en-US" sz="1200" dirty="0"/>
              <a:t>Karlsruhe Institute of Technology,  Germany</a:t>
            </a:r>
          </a:p>
          <a:p>
            <a:r>
              <a:rPr lang="en-US" sz="1200" dirty="0" err="1"/>
              <a:t>Fachhochschule</a:t>
            </a:r>
            <a:r>
              <a:rPr lang="en-US" sz="1200" dirty="0"/>
              <a:t> Frankfurt,  Germany</a:t>
            </a:r>
          </a:p>
          <a:p>
            <a:r>
              <a:rPr lang="en-US" sz="1200" dirty="0" err="1"/>
              <a:t>Institut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Kernphysik</a:t>
            </a:r>
            <a:r>
              <a:rPr lang="en-US" sz="1200" dirty="0"/>
              <a:t>, Goethe-</a:t>
            </a:r>
            <a:r>
              <a:rPr lang="en-US" sz="1200" dirty="0" err="1"/>
              <a:t>Universität</a:t>
            </a:r>
            <a:r>
              <a:rPr lang="en-US" sz="1200" dirty="0"/>
              <a:t>,  Germany</a:t>
            </a:r>
          </a:p>
          <a:p>
            <a:r>
              <a:rPr lang="en-US" sz="1200" dirty="0"/>
              <a:t>Nuclear and Particle Physics Division, University of Athens,  Greece</a:t>
            </a:r>
          </a:p>
          <a:p>
            <a:r>
              <a:rPr lang="en-US" sz="1200" dirty="0"/>
              <a:t>Wigner RCP,  Hungary</a:t>
            </a:r>
          </a:p>
          <a:p>
            <a:r>
              <a:rPr lang="en-US" sz="1200" dirty="0"/>
              <a:t>Institute for Particle and Nuclear Studies (KEK),  Japan</a:t>
            </a:r>
          </a:p>
          <a:p>
            <a:r>
              <a:rPr lang="en-US" sz="1200" dirty="0"/>
              <a:t>University of Bergen,  Norway</a:t>
            </a:r>
          </a:p>
          <a:p>
            <a:r>
              <a:rPr lang="en-US" sz="1200" dirty="0"/>
              <a:t>Institute of Physics, Jan </a:t>
            </a:r>
            <a:r>
              <a:rPr lang="en-US" sz="1200" dirty="0" err="1"/>
              <a:t>Kochanowski</a:t>
            </a:r>
            <a:r>
              <a:rPr lang="en-US" sz="1200" dirty="0"/>
              <a:t> University,  Poland</a:t>
            </a:r>
          </a:p>
          <a:p>
            <a:r>
              <a:rPr lang="en-US" sz="1200" dirty="0"/>
              <a:t>National Center for Nuclear Research,  Poland</a:t>
            </a:r>
          </a:p>
          <a:p>
            <a:r>
              <a:rPr lang="en-US" sz="1200" dirty="0"/>
              <a:t>Institute of Physics, </a:t>
            </a:r>
            <a:r>
              <a:rPr lang="en-US" sz="1200" dirty="0" err="1"/>
              <a:t>Jagiellonian</a:t>
            </a:r>
            <a:r>
              <a:rPr lang="en-US" sz="1200" dirty="0"/>
              <a:t> University,  Poland</a:t>
            </a:r>
          </a:p>
          <a:p>
            <a:r>
              <a:rPr lang="en-US" sz="1200" dirty="0"/>
              <a:t>Institute of Physics, University of Silesia,  Poland</a:t>
            </a:r>
          </a:p>
          <a:p>
            <a:r>
              <a:rPr lang="en-US" sz="1200" dirty="0"/>
              <a:t>Faculty of Physics, University of Warsaw,  Poland</a:t>
            </a:r>
          </a:p>
          <a:p>
            <a:r>
              <a:rPr lang="en-US" sz="1200" dirty="0"/>
              <a:t>Department of Physics and Astronomy, University of Wroclaw,  Poland</a:t>
            </a:r>
          </a:p>
          <a:p>
            <a:r>
              <a:rPr lang="en-US" sz="1200" dirty="0"/>
              <a:t>Faculty of Physics, Warsaw University of Technology,  Poland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Institute for Nuclear Research,  Russia</a:t>
            </a:r>
          </a:p>
          <a:p>
            <a:r>
              <a:rPr lang="en-US" sz="1200" dirty="0">
                <a:solidFill>
                  <a:srgbClr val="FF0000"/>
                </a:solidFill>
              </a:rPr>
              <a:t>Joint Institute for Nuclear Research,  Russia</a:t>
            </a:r>
          </a:p>
          <a:p>
            <a:r>
              <a:rPr lang="en-US" sz="1200" dirty="0">
                <a:solidFill>
                  <a:srgbClr val="FF0000"/>
                </a:solidFill>
              </a:rPr>
              <a:t>St. Petersburg State University,  Russia</a:t>
            </a:r>
          </a:p>
          <a:p>
            <a:r>
              <a:rPr lang="en-US" sz="1200" dirty="0">
                <a:solidFill>
                  <a:srgbClr val="FF0000"/>
                </a:solidFill>
              </a:rPr>
              <a:t>National Research Nuclear University </a:t>
            </a:r>
            <a:r>
              <a:rPr lang="en-US" sz="1200" dirty="0" err="1">
                <a:solidFill>
                  <a:srgbClr val="FF0000"/>
                </a:solidFill>
              </a:rPr>
              <a:t>MEPhI</a:t>
            </a:r>
            <a:r>
              <a:rPr lang="en-US" sz="1200" dirty="0">
                <a:solidFill>
                  <a:srgbClr val="FF0000"/>
                </a:solidFill>
              </a:rPr>
              <a:t> (Moscow Engineering Physics Institute</a:t>
            </a:r>
            <a:r>
              <a:rPr lang="en-US" sz="1200" dirty="0"/>
              <a:t>),  Russia</a:t>
            </a:r>
          </a:p>
          <a:p>
            <a:r>
              <a:rPr lang="en-US" sz="1200" dirty="0"/>
              <a:t>University of Belgrade,  Serbia</a:t>
            </a:r>
          </a:p>
          <a:p>
            <a:r>
              <a:rPr lang="en-US" sz="1200" dirty="0"/>
              <a:t>ETH Zürich,  Switzerland</a:t>
            </a:r>
          </a:p>
          <a:p>
            <a:r>
              <a:rPr lang="en-US" sz="1200" dirty="0"/>
              <a:t>University of Bern,  Switzerland</a:t>
            </a:r>
          </a:p>
          <a:p>
            <a:r>
              <a:rPr lang="en-US" sz="1200" dirty="0"/>
              <a:t>University of Geneva,  Switzerland</a:t>
            </a:r>
          </a:p>
          <a:p>
            <a:r>
              <a:rPr lang="en-US" sz="1200" dirty="0"/>
              <a:t>University of Colorado Boulder,  USA</a:t>
            </a:r>
          </a:p>
          <a:p>
            <a:r>
              <a:rPr lang="en-US" sz="1200" dirty="0"/>
              <a:t>Los Alamos National Laboratory,  USA</a:t>
            </a:r>
          </a:p>
          <a:p>
            <a:r>
              <a:rPr lang="en-US" sz="1200" dirty="0"/>
              <a:t>Department of Physics and Astronomy, University of Pittsburgh,  USA</a:t>
            </a:r>
          </a:p>
          <a:p>
            <a:r>
              <a:rPr lang="en-US" sz="1200" dirty="0" err="1"/>
              <a:t>Fermilab</a:t>
            </a:r>
            <a:r>
              <a:rPr lang="en-US" sz="1200" dirty="0"/>
              <a:t>, Neutrino Division,  USA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84238"/>
            <a:ext cx="3332463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5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l="48099" r="48099"/>
          <a:stretch>
            <a:fillRect/>
          </a:stretch>
        </p:blipFill>
        <p:spPr>
          <a:xfrm>
            <a:off x="0" y="692324"/>
            <a:ext cx="8229242" cy="4526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BAA7C-E147-DF40-A956-327BC3F59A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843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397034"/>
            <a:ext cx="2974533" cy="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Picture 14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1" name="Picture 15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2" name="Picture 16"/>
          <p:cNvSpPr>
            <a:spLocks noChangeAspect="1"/>
          </p:cNvSpPr>
          <p:nvPr/>
        </p:nvSpPr>
        <p:spPr bwMode="auto">
          <a:xfrm>
            <a:off x="3117884" y="3424680"/>
            <a:ext cx="2902857" cy="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/>
          <a:lstStyle/>
          <a:p>
            <a:endParaRPr lang="en-US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1503841" y="2214293"/>
            <a:ext cx="3094141" cy="2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3" tIns="12696" rIns="25393" bIns="12696">
            <a:spAutoFit/>
          </a:bodyPr>
          <a:lstStyle/>
          <a:p>
            <a:r>
              <a:rPr lang="en-US" baseline="30000"/>
              <a:t>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400" y="576815"/>
            <a:ext cx="8712200" cy="3274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534" y="0"/>
            <a:ext cx="74676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8741" y="3329286"/>
            <a:ext cx="2158059" cy="1060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134" y="4476406"/>
            <a:ext cx="8246533" cy="1226941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34432" y="4734250"/>
            <a:ext cx="129117" cy="216704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34432" y="5311012"/>
            <a:ext cx="129117" cy="216704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34432" y="5627052"/>
            <a:ext cx="129117" cy="216704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34432" y="5922581"/>
            <a:ext cx="129117" cy="216704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32313" y="5001831"/>
            <a:ext cx="129117" cy="216704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266" y="5612030"/>
            <a:ext cx="8518049" cy="3010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851057"/>
            <a:ext cx="575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Fixed target experiment  in the North area of SPS at CERN: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47134" y="4094374"/>
            <a:ext cx="241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tracking </a:t>
            </a:r>
            <a:r>
              <a:rPr lang="en-US" sz="1600" dirty="0"/>
              <a:t>efficiency: </a:t>
            </a:r>
            <a:r>
              <a:rPr lang="en-US" dirty="0"/>
              <a:t>&gt; 95%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322223" y="4220389"/>
            <a:ext cx="139207" cy="169638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344523" y="6247998"/>
            <a:ext cx="129117" cy="216704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534" y="5890478"/>
            <a:ext cx="4842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Vertex Detector </a:t>
            </a:r>
            <a:r>
              <a:rPr lang="en-US" sz="1600" dirty="0" smtClean="0"/>
              <a:t>for open charm measurements</a:t>
            </a:r>
          </a:p>
          <a:p>
            <a:r>
              <a:rPr lang="en-US" sz="1600" dirty="0">
                <a:solidFill>
                  <a:srgbClr val="3366FF"/>
                </a:solidFill>
              </a:rPr>
              <a:t>Double-wall He beam-pipe  </a:t>
            </a:r>
            <a:r>
              <a:rPr lang="en-US" sz="1600" dirty="0"/>
              <a:t>inside the VTPC1 and VTPC2 </a:t>
            </a:r>
          </a:p>
          <a:p>
            <a:endParaRPr lang="en-US" sz="1600" dirty="0"/>
          </a:p>
        </p:txBody>
      </p:sp>
      <p:sp>
        <p:nvSpPr>
          <p:cNvPr id="34" name="5-Point Star 33"/>
          <p:cNvSpPr/>
          <p:nvPr/>
        </p:nvSpPr>
        <p:spPr>
          <a:xfrm>
            <a:off x="296335" y="4463706"/>
            <a:ext cx="126506" cy="216704"/>
          </a:xfrm>
          <a:prstGeom prst="star5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0648" y="5413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5916" y="6356350"/>
            <a:ext cx="789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[1] NA61/</a:t>
            </a:r>
            <a:r>
              <a:rPr lang="en-US" sz="1200" dirty="0" err="1"/>
              <a:t>SHINEdetector</a:t>
            </a:r>
            <a:r>
              <a:rPr lang="en-US" sz="1200" dirty="0"/>
              <a:t> overview,</a:t>
            </a:r>
          </a:p>
          <a:p>
            <a:r>
              <a:rPr lang="en-US" sz="1200" dirty="0"/>
              <a:t> https://</a:t>
            </a:r>
            <a:r>
              <a:rPr lang="en-US" sz="1200" dirty="0" err="1"/>
              <a:t>indico.cern.ch</a:t>
            </a:r>
            <a:r>
              <a:rPr lang="en-US" sz="1200" dirty="0"/>
              <a:t>/event/1174830/contributions/5174346/attachments/2567605/4426948/na61_det.pdf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43888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3366FF"/>
                </a:solidFill>
                <a:latin typeface="Calibri" charset="0"/>
              </a:rPr>
              <a:t>E</a:t>
            </a:r>
            <a:r>
              <a:rPr lang="en-US" sz="2800" b="1" dirty="0" smtClean="0">
                <a:solidFill>
                  <a:srgbClr val="3366FF"/>
                </a:solidFill>
                <a:latin typeface="Calibri" charset="0"/>
              </a:rPr>
              <a:t>xample </a:t>
            </a:r>
            <a:r>
              <a:rPr lang="en-US" sz="2800" b="1" dirty="0">
                <a:solidFill>
                  <a:srgbClr val="3366FF"/>
                </a:solidFill>
                <a:latin typeface="Calibri" charset="0"/>
              </a:rPr>
              <a:t>of </a:t>
            </a:r>
            <a:r>
              <a:rPr lang="en-US" sz="2800" b="1" dirty="0" err="1">
                <a:solidFill>
                  <a:srgbClr val="3366FF"/>
                </a:solidFill>
                <a:latin typeface="Calibri" charset="0"/>
              </a:rPr>
              <a:t>St.Petersburg</a:t>
            </a:r>
            <a:r>
              <a:rPr lang="en-US" sz="2800" b="1" dirty="0">
                <a:solidFill>
                  <a:srgbClr val="3366FF"/>
                </a:solidFill>
                <a:latin typeface="Calibri" charset="0"/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  <a:latin typeface="Calibri" charset="0"/>
              </a:rPr>
              <a:t>State University </a:t>
            </a:r>
            <a:r>
              <a:rPr lang="en-US" sz="2800" b="1" dirty="0">
                <a:solidFill>
                  <a:srgbClr val="3366FF"/>
                </a:solidFill>
                <a:latin typeface="Calibri" charset="0"/>
              </a:rPr>
              <a:t/>
            </a:r>
            <a:br>
              <a:rPr lang="en-US" sz="2800" b="1" dirty="0">
                <a:solidFill>
                  <a:srgbClr val="3366FF"/>
                </a:solidFill>
                <a:latin typeface="Calibri" charset="0"/>
              </a:rPr>
            </a:br>
            <a:r>
              <a:rPr lang="en-US" sz="2800" b="1" dirty="0">
                <a:solidFill>
                  <a:srgbClr val="3366FF"/>
                </a:solidFill>
                <a:latin typeface="Calibri" charset="0"/>
              </a:rPr>
              <a:t>technologies for NA61(SHINE) </a:t>
            </a:r>
            <a:r>
              <a:rPr lang="en-US" sz="2800" b="1" dirty="0">
                <a:solidFill>
                  <a:srgbClr val="6600FF"/>
                </a:solidFill>
                <a:latin typeface="Calibri" charset="0"/>
              </a:rPr>
              <a:t/>
            </a:r>
            <a:br>
              <a:rPr lang="en-US" sz="2800" b="1" dirty="0">
                <a:solidFill>
                  <a:srgbClr val="6600FF"/>
                </a:solidFill>
                <a:latin typeface="Calibri" charset="0"/>
              </a:rPr>
            </a:br>
            <a:endParaRPr lang="en-US" sz="2800" dirty="0">
              <a:solidFill>
                <a:srgbClr val="6600FF"/>
              </a:solidFill>
              <a:latin typeface="Calibri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863"/>
            <a:ext cx="3970867" cy="33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3924213" y="1376304"/>
            <a:ext cx="517313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Calibri" charset="0"/>
              </a:rPr>
              <a:t>Left: Extra-thin double-wall </a:t>
            </a:r>
            <a:r>
              <a:rPr lang="en-US" b="1" dirty="0" smtClean="0">
                <a:solidFill>
                  <a:srgbClr val="6600FF"/>
                </a:solidFill>
                <a:latin typeface="Calibri" charset="0"/>
              </a:rPr>
              <a:t>He </a:t>
            </a:r>
            <a:r>
              <a:rPr lang="en-US" b="1" dirty="0">
                <a:solidFill>
                  <a:srgbClr val="6600FF"/>
                </a:solidFill>
                <a:latin typeface="Calibri" charset="0"/>
              </a:rPr>
              <a:t>beam pipe</a:t>
            </a:r>
            <a:r>
              <a:rPr lang="en-US" dirty="0">
                <a:latin typeface="Calibri" charset="0"/>
              </a:rPr>
              <a:t> installed in </a:t>
            </a:r>
            <a:r>
              <a:rPr lang="en-US" dirty="0" smtClean="0">
                <a:latin typeface="Calibri" charset="0"/>
              </a:rPr>
              <a:t>2012 in </a:t>
            </a:r>
            <a:r>
              <a:rPr lang="en-US" dirty="0">
                <a:latin typeface="Calibri" charset="0"/>
              </a:rPr>
              <a:t>the gas volume between two </a:t>
            </a:r>
            <a:r>
              <a:rPr lang="en-US" dirty="0" smtClean="0">
                <a:latin typeface="Calibri" charset="0"/>
              </a:rPr>
              <a:t>field </a:t>
            </a:r>
            <a:r>
              <a:rPr lang="en-US" dirty="0">
                <a:latin typeface="Calibri" charset="0"/>
              </a:rPr>
              <a:t>cages in the VTPC-</a:t>
            </a:r>
            <a:r>
              <a:rPr lang="en-US" dirty="0" smtClean="0">
                <a:latin typeface="Calibri" charset="0"/>
              </a:rPr>
              <a:t>1 of </a:t>
            </a:r>
            <a:r>
              <a:rPr lang="en-US" dirty="0">
                <a:latin typeface="Calibri" charset="0"/>
              </a:rPr>
              <a:t>NA61(SHINE). </a:t>
            </a:r>
            <a:r>
              <a:rPr lang="en-US" dirty="0" smtClean="0">
                <a:latin typeface="Calibri" charset="0"/>
              </a:rPr>
              <a:t>The  same in VTPC-2 </a:t>
            </a:r>
            <a:endParaRPr lang="en-US" dirty="0">
              <a:latin typeface="Calibri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  <a:latin typeface="Calibri" charset="0"/>
              </a:rPr>
              <a:t>This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He beam pipe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reduces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background interactions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 in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the VTPCs by about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factor of 10.</a:t>
            </a:r>
          </a:p>
          <a:p>
            <a:endParaRPr lang="en-US" sz="2000" b="1" dirty="0">
              <a:solidFill>
                <a:srgbClr val="6600FF"/>
              </a:solidFill>
              <a:latin typeface="Calibri" charset="0"/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13" y="3094335"/>
            <a:ext cx="5050454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9" name="AutoShape 23"/>
          <p:cNvSpPr>
            <a:spLocks noChangeArrowheads="1"/>
          </p:cNvSpPr>
          <p:nvPr/>
        </p:nvSpPr>
        <p:spPr bwMode="auto">
          <a:xfrm>
            <a:off x="7596187" y="5140324"/>
            <a:ext cx="142875" cy="447675"/>
          </a:xfrm>
          <a:prstGeom prst="downArrow">
            <a:avLst>
              <a:gd name="adj1" fmla="val 50000"/>
              <a:gd name="adj2" fmla="val 465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0" name="Picture 25" descr="detector_layout_greybk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0325"/>
            <a:ext cx="24225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14176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5912" y="6027003"/>
            <a:ext cx="668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NA61/SHINE facility at the CERN SPS: beams </a:t>
            </a:r>
            <a:r>
              <a:rPr lang="en-US" dirty="0" smtClean="0"/>
              <a:t>and detector system,</a:t>
            </a:r>
            <a:r>
              <a:rPr lang="mr-IN" dirty="0" smtClean="0"/>
              <a:t> </a:t>
            </a:r>
            <a:r>
              <a:rPr lang="en-US" dirty="0" smtClean="0"/>
              <a:t>2</a:t>
            </a:r>
            <a:r>
              <a:rPr lang="is-IS" dirty="0" smtClean="0"/>
              <a:t>014 </a:t>
            </a:r>
            <a:r>
              <a:rPr lang="is-IS" dirty="0"/>
              <a:t>JINST 9 </a:t>
            </a:r>
            <a:r>
              <a:rPr lang="is-IS" dirty="0" smtClean="0"/>
              <a:t>P06005</a:t>
            </a:r>
            <a:r>
              <a:rPr lang="en-US" dirty="0" smtClean="0"/>
              <a:t>, </a:t>
            </a:r>
            <a:r>
              <a:rPr lang="mr-IN" sz="1400" dirty="0" smtClean="0"/>
              <a:t>doi</a:t>
            </a:r>
            <a:r>
              <a:rPr lang="mr-IN" sz="1400" dirty="0"/>
              <a:t>:10.1088/1748-0221/9/06/P06005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54038"/>
            <a:ext cx="8534401" cy="165576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en-US" sz="3100" dirty="0">
                <a:solidFill>
                  <a:srgbClr val="3366FF"/>
                </a:solidFill>
              </a:rPr>
              <a:t>Charged particle identification   </a:t>
            </a:r>
            <a:br>
              <a:rPr lang="en-US" sz="3100" dirty="0">
                <a:solidFill>
                  <a:srgbClr val="3366FF"/>
                </a:solidFill>
              </a:rPr>
            </a:br>
            <a:r>
              <a:rPr lang="en-US" sz="3100" dirty="0">
                <a:solidFill>
                  <a:srgbClr val="3366FF"/>
                </a:solidFill>
              </a:rPr>
              <a:t>       </a:t>
            </a:r>
            <a:r>
              <a:rPr lang="en-US" sz="3100" dirty="0" smtClean="0">
                <a:solidFill>
                  <a:srgbClr val="3366FF"/>
                </a:solidFill>
              </a:rPr>
              <a:t>            by </a:t>
            </a:r>
            <a:r>
              <a:rPr lang="en-US" sz="3100" dirty="0">
                <a:solidFill>
                  <a:srgbClr val="FF0000"/>
                </a:solidFill>
              </a:rPr>
              <a:t>energy loss  </a:t>
            </a:r>
            <a:r>
              <a:rPr lang="en-US" sz="3100" dirty="0">
                <a:solidFill>
                  <a:srgbClr val="3366FF"/>
                </a:solidFill>
              </a:rPr>
              <a:t>measurement in  set of TPCs[1]</a:t>
            </a:r>
            <a:r>
              <a:rPr lang="en-US" sz="2800" dirty="0">
                <a:solidFill>
                  <a:srgbClr val="3366FF"/>
                </a:solidFill>
              </a:rPr>
              <a:t/>
            </a:r>
            <a:br>
              <a:rPr lang="en-US" sz="2800" dirty="0">
                <a:solidFill>
                  <a:srgbClr val="3366FF"/>
                </a:solidFill>
              </a:rPr>
            </a:b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dirty="0" err="1" smtClean="0"/>
              <a:t>cc</a:t>
            </a:r>
            <a:r>
              <a:rPr lang="pt-BR" dirty="0" smtClean="0"/>
              <a:t>/</a:t>
            </a:r>
            <a:r>
              <a:rPr lang="pt-BR" dirty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866" y="4186238"/>
            <a:ext cx="5604933" cy="2688696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2" y="2120900"/>
            <a:ext cx="4815120" cy="27975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5192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63518" y="5894685"/>
            <a:ext cx="920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[1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] NA61/SHINE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Collaboration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,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Measurements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of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 π±,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±,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p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and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anti-p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spectra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in 40Ar+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45Sc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collisions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at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13A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to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150A GeV/</a:t>
            </a:r>
            <a:r>
              <a:rPr lang="pt-BR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c</a:t>
            </a:r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, </a:t>
            </a:r>
            <a:r>
              <a:rPr lang="mr-IN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Eur</a:t>
            </a:r>
            <a:r>
              <a:rPr lang="mr-IN" i="1" dirty="0">
                <a:solidFill>
                  <a:srgbClr val="0000FF"/>
                </a:solidFill>
                <a:latin typeface="Times New Roman"/>
                <a:cs typeface="Times New Roman"/>
              </a:rPr>
              <a:t>. Phys. J. C</a:t>
            </a:r>
            <a:r>
              <a:rPr lang="mr-IN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mr-IN" b="1" dirty="0">
                <a:solidFill>
                  <a:srgbClr val="0000FF"/>
                </a:solidFill>
                <a:latin typeface="Times New Roman"/>
                <a:cs typeface="Times New Roman"/>
              </a:rPr>
              <a:t>84</a:t>
            </a:r>
            <a:r>
              <a:rPr lang="mr-IN" dirty="0">
                <a:solidFill>
                  <a:srgbClr val="0000FF"/>
                </a:solidFill>
                <a:latin typeface="Times New Roman"/>
                <a:cs typeface="Times New Roman"/>
              </a:rPr>
              <a:t>, 416 (2024)</a:t>
            </a:r>
            <a:r>
              <a:rPr lang="mr-IN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mr-IN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https</a:t>
            </a:r>
            <a:r>
              <a:rPr lang="mr-IN" sz="1200" dirty="0">
                <a:solidFill>
                  <a:srgbClr val="0000FF"/>
                </a:solidFill>
                <a:latin typeface="Times New Roman"/>
                <a:cs typeface="Times New Roman"/>
              </a:rPr>
              <a:t>://doi.org/10.1140/epjc/s10052-024-12602-2</a:t>
            </a:r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" r="49104"/>
          <a:stretch/>
        </p:blipFill>
        <p:spPr>
          <a:xfrm>
            <a:off x="5522600" y="1946430"/>
            <a:ext cx="2783200" cy="27043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928099"/>
            <a:ext cx="508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rgbClr val="3366FF"/>
                </a:solidFill>
              </a:rPr>
              <a:t>Distribution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of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charged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particles</a:t>
            </a:r>
            <a:r>
              <a:rPr lang="pt-BR" dirty="0" smtClean="0">
                <a:solidFill>
                  <a:srgbClr val="3366FF"/>
                </a:solidFill>
              </a:rPr>
              <a:t> in </a:t>
            </a:r>
            <a:r>
              <a:rPr lang="pt-BR" dirty="0" err="1" smtClean="0">
                <a:solidFill>
                  <a:srgbClr val="3366FF"/>
                </a:solidFill>
              </a:rPr>
              <a:t>dE</a:t>
            </a:r>
            <a:r>
              <a:rPr lang="pt-BR" dirty="0" smtClean="0">
                <a:solidFill>
                  <a:srgbClr val="3366FF"/>
                </a:solidFill>
              </a:rPr>
              <a:t>/</a:t>
            </a:r>
            <a:r>
              <a:rPr lang="pt-BR" dirty="0" err="1" smtClean="0">
                <a:solidFill>
                  <a:srgbClr val="3366FF"/>
                </a:solidFill>
              </a:rPr>
              <a:t>dx</a:t>
            </a:r>
            <a:r>
              <a:rPr lang="pt-BR" dirty="0" smtClean="0">
                <a:solidFill>
                  <a:srgbClr val="3366FF"/>
                </a:solidFill>
              </a:rPr>
              <a:t> -- </a:t>
            </a:r>
            <a:r>
              <a:rPr lang="pt-BR" i="1" dirty="0" err="1" smtClean="0">
                <a:solidFill>
                  <a:srgbClr val="3366FF"/>
                </a:solidFill>
              </a:rPr>
              <a:t>p</a:t>
            </a:r>
            <a:r>
              <a:rPr lang="pt-BR" i="1" dirty="0" smtClean="0">
                <a:solidFill>
                  <a:srgbClr val="3366FF"/>
                </a:solidFill>
              </a:rPr>
              <a:t> plane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5089993" y="4457342"/>
            <a:ext cx="42064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3366FF"/>
                </a:solidFill>
              </a:rPr>
              <a:t>The </a:t>
            </a:r>
            <a:r>
              <a:rPr lang="pt-BR" dirty="0" err="1">
                <a:solidFill>
                  <a:srgbClr val="3366FF"/>
                </a:solidFill>
              </a:rPr>
              <a:t>dE</a:t>
            </a:r>
            <a:r>
              <a:rPr lang="pt-BR" dirty="0">
                <a:solidFill>
                  <a:srgbClr val="3366FF"/>
                </a:solidFill>
              </a:rPr>
              <a:t>/</a:t>
            </a:r>
            <a:r>
              <a:rPr lang="pt-BR" dirty="0" err="1">
                <a:solidFill>
                  <a:srgbClr val="3366FF"/>
                </a:solidFill>
              </a:rPr>
              <a:t>dx</a:t>
            </a:r>
            <a:r>
              <a:rPr lang="pt-BR" dirty="0">
                <a:solidFill>
                  <a:srgbClr val="3366FF"/>
                </a:solidFill>
              </a:rPr>
              <a:t> </a:t>
            </a:r>
            <a:r>
              <a:rPr lang="pt-BR" dirty="0" err="1">
                <a:solidFill>
                  <a:srgbClr val="3366FF"/>
                </a:solidFill>
              </a:rPr>
              <a:t>distributions</a:t>
            </a:r>
            <a:r>
              <a:rPr lang="pt-BR" dirty="0">
                <a:solidFill>
                  <a:srgbClr val="3366FF"/>
                </a:solidFill>
              </a:rPr>
              <a:t> for </a:t>
            </a:r>
            <a:r>
              <a:rPr lang="pt-BR" dirty="0" err="1">
                <a:solidFill>
                  <a:srgbClr val="3366FF"/>
                </a:solidFill>
              </a:rPr>
              <a:t>negatively</a:t>
            </a:r>
            <a:r>
              <a:rPr lang="pt-BR" dirty="0">
                <a:solidFill>
                  <a:srgbClr val="3366FF"/>
                </a:solidFill>
              </a:rPr>
              <a:t> </a:t>
            </a:r>
            <a:endParaRPr lang="pt-BR" dirty="0" smtClean="0">
              <a:solidFill>
                <a:srgbClr val="3366FF"/>
              </a:solidFill>
            </a:endParaRPr>
          </a:p>
          <a:p>
            <a:r>
              <a:rPr lang="pt-BR" dirty="0" err="1" smtClean="0">
                <a:solidFill>
                  <a:srgbClr val="3366FF"/>
                </a:solidFill>
              </a:rPr>
              <a:t>charged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>
                <a:solidFill>
                  <a:srgbClr val="3366FF"/>
                </a:solidFill>
              </a:rPr>
              <a:t>particles</a:t>
            </a:r>
            <a:r>
              <a:rPr lang="pt-BR" dirty="0">
                <a:solidFill>
                  <a:srgbClr val="3366FF"/>
                </a:solidFill>
              </a:rPr>
              <a:t> in a </a:t>
            </a:r>
            <a:r>
              <a:rPr lang="pt-BR" dirty="0" err="1">
                <a:solidFill>
                  <a:srgbClr val="3366FF"/>
                </a:solidFill>
              </a:rPr>
              <a:t>selected</a:t>
            </a:r>
            <a:r>
              <a:rPr lang="pt-BR" dirty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pT</a:t>
            </a:r>
            <a:endParaRPr lang="pt-BR" dirty="0">
              <a:solidFill>
                <a:srgbClr val="3366FF"/>
              </a:solidFill>
            </a:endParaRPr>
          </a:p>
          <a:p>
            <a:r>
              <a:rPr lang="pt-BR" dirty="0">
                <a:solidFill>
                  <a:srgbClr val="3366FF"/>
                </a:solidFill>
              </a:rPr>
              <a:t>bin </a:t>
            </a:r>
            <a:r>
              <a:rPr lang="pt-BR" dirty="0" err="1">
                <a:solidFill>
                  <a:srgbClr val="3366FF"/>
                </a:solidFill>
              </a:rPr>
              <a:t>produced</a:t>
            </a:r>
            <a:r>
              <a:rPr lang="pt-BR" dirty="0">
                <a:solidFill>
                  <a:srgbClr val="3366FF"/>
                </a:solidFill>
              </a:rPr>
              <a:t> in central </a:t>
            </a:r>
            <a:r>
              <a:rPr lang="pt-BR" dirty="0" err="1">
                <a:solidFill>
                  <a:srgbClr val="3366FF"/>
                </a:solidFill>
              </a:rPr>
              <a:t>Ar+Sc</a:t>
            </a:r>
            <a:r>
              <a:rPr lang="pt-BR" dirty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collisions</a:t>
            </a:r>
            <a:endParaRPr lang="pt-BR" dirty="0" smtClean="0">
              <a:solidFill>
                <a:srgbClr val="3366FF"/>
              </a:solidFill>
            </a:endParaRPr>
          </a:p>
          <a:p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>
                <a:solidFill>
                  <a:srgbClr val="3366FF"/>
                </a:solidFill>
              </a:rPr>
              <a:t>at</a:t>
            </a:r>
            <a:r>
              <a:rPr lang="pt-BR" dirty="0">
                <a:solidFill>
                  <a:srgbClr val="3366FF"/>
                </a:solidFill>
              </a:rPr>
              <a:t> 75AGeV/c. </a:t>
            </a:r>
            <a:r>
              <a:rPr lang="pt-BR" dirty="0" err="1" smtClean="0">
                <a:solidFill>
                  <a:srgbClr val="3366FF"/>
                </a:solidFill>
              </a:rPr>
              <a:t>Solid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line</a:t>
            </a:r>
            <a:r>
              <a:rPr lang="pt-BR" dirty="0" smtClean="0">
                <a:solidFill>
                  <a:srgbClr val="3366FF"/>
                </a:solidFill>
              </a:rPr>
              <a:t> -- </a:t>
            </a:r>
            <a:r>
              <a:rPr lang="pt-BR" dirty="0" err="1">
                <a:solidFill>
                  <a:srgbClr val="3366FF"/>
                </a:solidFill>
              </a:rPr>
              <a:t>fits</a:t>
            </a:r>
            <a:r>
              <a:rPr lang="pt-BR" dirty="0">
                <a:solidFill>
                  <a:srgbClr val="3366FF"/>
                </a:solidFill>
              </a:rPr>
              <a:t> </a:t>
            </a:r>
            <a:r>
              <a:rPr lang="pt-BR" dirty="0" err="1">
                <a:solidFill>
                  <a:srgbClr val="3366FF"/>
                </a:solidFill>
              </a:rPr>
              <a:t>by</a:t>
            </a:r>
            <a:r>
              <a:rPr lang="pt-BR" dirty="0">
                <a:solidFill>
                  <a:srgbClr val="3366FF"/>
                </a:solidFill>
              </a:rPr>
              <a:t> a sum </a:t>
            </a:r>
            <a:r>
              <a:rPr lang="pt-BR" dirty="0" err="1" smtClean="0">
                <a:solidFill>
                  <a:srgbClr val="3366FF"/>
                </a:solidFill>
              </a:rPr>
              <a:t>of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</a:p>
          <a:p>
            <a:r>
              <a:rPr lang="pt-BR" dirty="0" err="1" smtClean="0">
                <a:solidFill>
                  <a:srgbClr val="3366FF"/>
                </a:solidFill>
              </a:rPr>
              <a:t>Contributions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from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>
                <a:solidFill>
                  <a:srgbClr val="3366FF"/>
                </a:solidFill>
              </a:rPr>
              <a:t>different</a:t>
            </a:r>
            <a:r>
              <a:rPr lang="pt-BR" dirty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particle</a:t>
            </a:r>
            <a:r>
              <a:rPr lang="pt-BR" dirty="0" smtClean="0">
                <a:solidFill>
                  <a:srgbClr val="3366FF"/>
                </a:solidFill>
              </a:rPr>
              <a:t> </a:t>
            </a:r>
            <a:r>
              <a:rPr lang="pt-BR" dirty="0" err="1" smtClean="0">
                <a:solidFill>
                  <a:srgbClr val="3366FF"/>
                </a:solidFill>
              </a:rPr>
              <a:t>types</a:t>
            </a:r>
            <a:r>
              <a:rPr lang="pt-BR" dirty="0" smtClean="0">
                <a:solidFill>
                  <a:srgbClr val="3366FF"/>
                </a:solidFill>
              </a:rPr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3366FF"/>
                </a:solidFill>
              </a:rPr>
              <a:t>Charged particle identification   </a:t>
            </a:r>
            <a:br>
              <a:rPr lang="en-US" sz="2800" dirty="0">
                <a:solidFill>
                  <a:srgbClr val="3366FF"/>
                </a:solidFill>
              </a:rPr>
            </a:br>
            <a:r>
              <a:rPr lang="en-US" sz="2800" dirty="0">
                <a:solidFill>
                  <a:srgbClr val="3366FF"/>
                </a:solidFill>
              </a:rPr>
              <a:t>       </a:t>
            </a:r>
            <a:r>
              <a:rPr lang="en-US" sz="2800" dirty="0" smtClean="0">
                <a:solidFill>
                  <a:srgbClr val="3366FF"/>
                </a:solidFill>
              </a:rPr>
              <a:t>                                by </a:t>
            </a:r>
            <a:r>
              <a:rPr lang="en-US" sz="2800" dirty="0" err="1" smtClean="0">
                <a:solidFill>
                  <a:srgbClr val="FF0000"/>
                </a:solidFill>
              </a:rPr>
              <a:t>ToF</a:t>
            </a:r>
            <a:r>
              <a:rPr lang="en-US" sz="2800" dirty="0" smtClean="0">
                <a:solidFill>
                  <a:srgbClr val="3366FF"/>
                </a:solidFill>
              </a:rPr>
              <a:t> measurements [</a:t>
            </a:r>
            <a:r>
              <a:rPr lang="en-US" sz="2800" dirty="0">
                <a:solidFill>
                  <a:srgbClr val="3366FF"/>
                </a:solidFill>
              </a:rPr>
              <a:t>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5733" y="3327400"/>
            <a:ext cx="8229600" cy="4525963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903968"/>
            <a:ext cx="6056923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775200"/>
            <a:ext cx="8623300" cy="100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800" y="5901267"/>
            <a:ext cx="11192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[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1] NA61/SHINE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Collaboration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,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Measurements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of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 π±,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±,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p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and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anti-p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spectra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in 40Ar+45Sc </a:t>
            </a:r>
            <a:endParaRPr lang="pt-BR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lang="pt-BR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collisions</a:t>
            </a:r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at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13A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to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150A GeV/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c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, </a:t>
            </a:r>
            <a:r>
              <a:rPr lang="mr-IN" i="1" dirty="0">
                <a:solidFill>
                  <a:srgbClr val="0000FF"/>
                </a:solidFill>
                <a:latin typeface="Times New Roman"/>
                <a:cs typeface="Times New Roman"/>
              </a:rPr>
              <a:t>Eur. Phys. J. C</a:t>
            </a:r>
            <a:r>
              <a:rPr lang="mr-IN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mr-IN" b="1" dirty="0">
                <a:solidFill>
                  <a:srgbClr val="0000FF"/>
                </a:solidFill>
                <a:latin typeface="Times New Roman"/>
                <a:cs typeface="Times New Roman"/>
              </a:rPr>
              <a:t>84</a:t>
            </a:r>
            <a:r>
              <a:rPr lang="mr-IN" dirty="0">
                <a:solidFill>
                  <a:srgbClr val="0000FF"/>
                </a:solidFill>
                <a:latin typeface="Times New Roman"/>
                <a:cs typeface="Times New Roman"/>
              </a:rPr>
              <a:t>, 416 (2024). 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mr-IN" sz="1200" dirty="0">
                <a:solidFill>
                  <a:srgbClr val="0000FF"/>
                </a:solidFill>
                <a:latin typeface="Times New Roman"/>
                <a:cs typeface="Times New Roman"/>
              </a:rPr>
              <a:t>https://doi.org/10.1140/epjc/s10052-024-12602-2</a:t>
            </a:r>
            <a:endParaRPr lang="en-US" sz="1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176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88600" y="4497401"/>
            <a:ext cx="102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</a:t>
            </a:r>
            <a:r>
              <a:rPr lang="en-US" dirty="0" smtClean="0"/>
              <a:t>[</a:t>
            </a:r>
            <a:r>
              <a:rPr lang="pt-BR" dirty="0" smtClean="0"/>
              <a:t>GeV</a:t>
            </a:r>
            <a:r>
              <a:rPr lang="pt-BR" dirty="0"/>
              <a:t>/</a:t>
            </a:r>
            <a:r>
              <a:rPr lang="pt-BR" dirty="0" err="1" smtClean="0"/>
              <a:t>c</a:t>
            </a:r>
            <a:r>
              <a:rPr lang="pt-BR" dirty="0" smtClean="0"/>
              <a:t>]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33050" y="4515935"/>
            <a:ext cx="102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p</a:t>
            </a:r>
            <a:r>
              <a:rPr lang="en-US" dirty="0"/>
              <a:t>[</a:t>
            </a:r>
            <a:r>
              <a:rPr lang="pt-BR" dirty="0"/>
              <a:t>GeV/</a:t>
            </a:r>
            <a:r>
              <a:rPr lang="pt-BR" dirty="0" err="1"/>
              <a:t>c</a:t>
            </a:r>
            <a:r>
              <a:rPr lang="pt-BR" dirty="0"/>
              <a:t>]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7" y="1816100"/>
            <a:ext cx="2324100" cy="83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2973" y="29580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L </a:t>
            </a:r>
            <a:r>
              <a:rPr lang="mr-IN" dirty="0" smtClean="0">
                <a:solidFill>
                  <a:srgbClr val="3366FF"/>
                </a:solidFill>
                <a:latin typeface="Times New Roman"/>
                <a:cs typeface="Times New Roman"/>
              </a:rPr>
              <a:t>–</a:t>
            </a:r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length</a:t>
            </a:r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of</a:t>
            </a:r>
            <a:r>
              <a:rPr lang="pt-BR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trajectory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7462"/>
            <a:ext cx="83439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3366FF"/>
                </a:solidFill>
              </a:rPr>
              <a:t>Charged particle identification </a:t>
            </a:r>
            <a:r>
              <a:rPr lang="en-US" sz="2800" dirty="0" smtClean="0">
                <a:solidFill>
                  <a:srgbClr val="FF0000"/>
                </a:solidFill>
              </a:rPr>
              <a:t>by </a:t>
            </a:r>
            <a:r>
              <a:rPr lang="en-US" sz="2800" dirty="0" err="1">
                <a:solidFill>
                  <a:srgbClr val="FF0000"/>
                </a:solidFill>
              </a:rPr>
              <a:t>ToF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mr-IN" sz="2800" dirty="0" smtClean="0">
                <a:solidFill>
                  <a:srgbClr val="FF0000"/>
                </a:solidFill>
              </a:rPr>
              <a:t>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dE</a:t>
            </a:r>
            <a:r>
              <a:rPr lang="en-US" sz="2800" dirty="0" smtClean="0">
                <a:solidFill>
                  <a:srgbClr val="FF0000"/>
                </a:solidFill>
              </a:rPr>
              <a:t>/dx        												</a:t>
            </a:r>
            <a:r>
              <a:rPr lang="en-US" sz="2800" dirty="0" smtClean="0">
                <a:solidFill>
                  <a:srgbClr val="3366FF"/>
                </a:solidFill>
              </a:rPr>
              <a:t>measurements </a:t>
            </a:r>
            <a:r>
              <a:rPr lang="en-US" sz="2800" dirty="0">
                <a:solidFill>
                  <a:srgbClr val="3366FF"/>
                </a:solidFill>
              </a:rPr>
              <a:t>[1]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73138"/>
            <a:ext cx="8974667" cy="0"/>
          </a:xfrm>
          <a:prstGeom prst="line">
            <a:avLst/>
          </a:prstGeom>
          <a:ln w="6667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39700" y="5734336"/>
            <a:ext cx="962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[1] NA61/SHINE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Collaboration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,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Measurements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of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 π±,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K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±,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p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and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anti-p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spectra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in 40Ar+45Sc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collisions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at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13A 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to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 150A GeV/</a:t>
            </a:r>
            <a:r>
              <a:rPr lang="pt-BR" dirty="0" err="1">
                <a:solidFill>
                  <a:srgbClr val="3366FF"/>
                </a:solidFill>
                <a:latin typeface="Times New Roman"/>
                <a:cs typeface="Times New Roman"/>
              </a:rPr>
              <a:t>c</a:t>
            </a:r>
            <a:r>
              <a:rPr lang="pt-BR" dirty="0">
                <a:solidFill>
                  <a:srgbClr val="3366FF"/>
                </a:solidFill>
                <a:latin typeface="Times New Roman"/>
                <a:cs typeface="Times New Roman"/>
              </a:rPr>
              <a:t>, </a:t>
            </a:r>
            <a:r>
              <a:rPr lang="mr-IN" i="1" dirty="0">
                <a:solidFill>
                  <a:srgbClr val="0000FF"/>
                </a:solidFill>
                <a:latin typeface="Times New Roman"/>
                <a:cs typeface="Times New Roman"/>
              </a:rPr>
              <a:t>Eur. Phys. J. C</a:t>
            </a:r>
            <a:r>
              <a:rPr lang="mr-IN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mr-IN" b="1" dirty="0">
                <a:solidFill>
                  <a:srgbClr val="0000FF"/>
                </a:solidFill>
                <a:latin typeface="Times New Roman"/>
                <a:cs typeface="Times New Roman"/>
              </a:rPr>
              <a:t>84</a:t>
            </a:r>
            <a:r>
              <a:rPr lang="mr-IN" dirty="0">
                <a:solidFill>
                  <a:srgbClr val="0000FF"/>
                </a:solidFill>
                <a:latin typeface="Times New Roman"/>
                <a:cs typeface="Times New Roman"/>
              </a:rPr>
              <a:t>, 416 (2024). 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mr-IN" dirty="0">
                <a:solidFill>
                  <a:srgbClr val="0000FF"/>
                </a:solidFill>
                <a:latin typeface="Times New Roman"/>
                <a:cs typeface="Times New Roman"/>
              </a:rPr>
              <a:t>https://doi.org/10.1140/epjc/s10052-024-12602-2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22130"/>
            <a:ext cx="6248400" cy="4497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G.Feofilov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E72C-0750-704A-9ED8-2672AF34B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6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2852</Words>
  <Application>Microsoft Macintosh PowerPoint</Application>
  <PresentationFormat>On-screen Show (4:3)</PresentationFormat>
  <Paragraphs>342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Talk Layout</vt:lpstr>
      <vt:lpstr>.</vt:lpstr>
      <vt:lpstr>PowerPoint Presentation</vt:lpstr>
      <vt:lpstr>PowerPoint Presentation</vt:lpstr>
      <vt:lpstr> Example of St.Petersburg State University  technologies for NA61(SHINE)  </vt:lpstr>
      <vt:lpstr> Charged particle identification                       by energy loss  measurement in  set of TPCs[1]    cc/c</vt:lpstr>
      <vt:lpstr>Charged particle identification                                           by ToF measurements [1]</vt:lpstr>
      <vt:lpstr>Charged particle identification by ToF – dE/dx                    measurements [1]</vt:lpstr>
      <vt:lpstr>PowerPoint Presentation</vt:lpstr>
      <vt:lpstr>.</vt:lpstr>
      <vt:lpstr>PowerPoint Presentation</vt:lpstr>
      <vt:lpstr>PowerPoint Presentation</vt:lpstr>
      <vt:lpstr>Violation of charge-symmetry invariance by known effects. Running quark masses [1]  </vt:lpstr>
      <vt:lpstr> Effects of different masses of charged and neutral kaons?</vt:lpstr>
      <vt:lpstr>Effects of different quark masses in HRG             and in UrQMD[1]</vt:lpstr>
      <vt:lpstr>Violation of charge-symmetry       invariance by known effects </vt:lpstr>
      <vt:lpstr>Violation of charge-symmetry invariance                                              – novel explanation[1]:  </vt:lpstr>
      <vt:lpstr>       Violation of charge-symmetry invariance          – novel explanation [1]:       </vt:lpstr>
      <vt:lpstr>        Violation of charge-symmetry invariance  – novel explanation [1]:       </vt:lpstr>
      <vt:lpstr>Our results on modification of  the UrQMD code “Modified UrQMD(3:1)”   following the ideas of [1] on 3:1 probalities to produce uu pair vs. dd one</vt:lpstr>
      <vt:lpstr>Default and our Modified UrQMD results  for Ar+Sc √sNN=11.9 GeV:                                               pT spectra </vt:lpstr>
      <vt:lpstr>Default and our Modified UrQMD results for Ar+Sc √sNN=11.9 GeV:                                 Rk (pT)</vt:lpstr>
      <vt:lpstr>Default and our Modified UrQMD results for Ar+Sc at √sNN=11.9 GeV                                </vt:lpstr>
      <vt:lpstr>Default and our Modified UrQMD results for  symmetric (Q/B=1/2) 12C+12C collisions,                     -- an  example at  √sNN=34 GeV:                                 Ratios of rapidity distributions </vt:lpstr>
      <vt:lpstr>Default and our Modified UrQMD results for 12C+12C   -- an  example at  √sNN=34 GeV:                                               pT spectra </vt:lpstr>
      <vt:lpstr>Default and our Modified UrQMD results  for 12C+12C -- an  example at   √sNN=34 GeV:                                                         Rk (pT) </vt:lpstr>
      <vt:lpstr>Summary  </vt:lpstr>
      <vt:lpstr>    Back-up slides</vt:lpstr>
      <vt:lpstr>Rk (pT) &lt;1 in UrQMD  in case of non-symmetric collisions (Q/B&lt;1/2): an example for  Xe+W 0-10% central collisions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Grigory</cp:lastModifiedBy>
  <cp:revision>208</cp:revision>
  <dcterms:created xsi:type="dcterms:W3CDTF">2026-04-25T11:23:16Z</dcterms:created>
  <dcterms:modified xsi:type="dcterms:W3CDTF">2026-06-02T05:06:16Z</dcterms:modified>
</cp:coreProperties>
</file>