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006" r:id="rId2"/>
    <p:sldId id="973" r:id="rId3"/>
    <p:sldId id="1017" r:id="rId4"/>
    <p:sldId id="1018" r:id="rId5"/>
    <p:sldId id="1019" r:id="rId6"/>
    <p:sldId id="1020" r:id="rId7"/>
    <p:sldId id="1041" r:id="rId8"/>
    <p:sldId id="1021" r:id="rId9"/>
    <p:sldId id="1023" r:id="rId10"/>
    <p:sldId id="1040" r:id="rId11"/>
    <p:sldId id="1044" r:id="rId12"/>
    <p:sldId id="1029" r:id="rId13"/>
    <p:sldId id="1030" r:id="rId14"/>
    <p:sldId id="1043" r:id="rId15"/>
    <p:sldId id="1025" r:id="rId16"/>
    <p:sldId id="1038" r:id="rId17"/>
    <p:sldId id="1033" r:id="rId18"/>
    <p:sldId id="1034" r:id="rId19"/>
    <p:sldId id="1035" r:id="rId20"/>
    <p:sldId id="1013" r:id="rId21"/>
    <p:sldId id="1039" r:id="rId2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1FD5F46-EDBD-4535-A59B-4F4285CFD211}">
          <p14:sldIdLst>
            <p14:sldId id="1006"/>
            <p14:sldId id="973"/>
            <p14:sldId id="1017"/>
            <p14:sldId id="1018"/>
            <p14:sldId id="1019"/>
            <p14:sldId id="1020"/>
            <p14:sldId id="1041"/>
            <p14:sldId id="1021"/>
            <p14:sldId id="1023"/>
            <p14:sldId id="1040"/>
            <p14:sldId id="1044"/>
            <p14:sldId id="1029"/>
            <p14:sldId id="1030"/>
            <p14:sldId id="1043"/>
            <p14:sldId id="1025"/>
            <p14:sldId id="1038"/>
            <p14:sldId id="1033"/>
            <p14:sldId id="1034"/>
            <p14:sldId id="1035"/>
            <p14:sldId id="1013"/>
            <p14:sldId id="1039"/>
          </p14:sldIdLst>
        </p14:section>
        <p14:section name="Раздел без заголовка" id="{034EBBA4-1489-411E-95F0-EB2E56C5AF20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1B1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CC604-5040-46C1-84B2-80CC73D9DB74}" v="175" dt="2021-09-12T10:27:37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6" autoAdjust="0"/>
    <p:restoredTop sz="94961" autoAdjust="0"/>
  </p:normalViewPr>
  <p:slideViewPr>
    <p:cSldViewPr snapToGrid="0">
      <p:cViewPr>
        <p:scale>
          <a:sx n="100" d="100"/>
          <a:sy n="100" d="100"/>
        </p:scale>
        <p:origin x="560" y="3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EAA91-1F14-4B5E-90A5-97726752EEA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8E278-3725-42A4-B225-849175AE0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3317-4BEA-46C0-8CFF-290ADEC399BF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D2377-831F-4A57-93D7-E08E9F810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9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D2377-831F-4A57-93D7-E08E9F810F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93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263AF-6DF4-4E68-BCB8-9657822EAD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2196504"/>
            <a:ext cx="12192000" cy="1179742"/>
          </a:xfrm>
        </p:spPr>
        <p:txBody>
          <a:bodyPr anchor="b"/>
          <a:lstStyle>
            <a:lvl1pPr algn="ctr">
              <a:defRPr sz="400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Название доклада</a:t>
            </a:r>
            <a:endParaRPr lang="en-US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0" y="4367029"/>
            <a:ext cx="12192000" cy="65755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ФИО докладчика</a:t>
            </a: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0" y="6506217"/>
            <a:ext cx="12192000" cy="351783"/>
          </a:xfrm>
        </p:spPr>
        <p:txBody>
          <a:bodyPr/>
          <a:lstStyle>
            <a:lvl1pPr algn="ctr"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19 декабря  2024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5B238E-AD5F-40EF-9814-64ADBFDFD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69178"/>
            <a:ext cx="4178461" cy="8405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000995-1128-40EF-B124-C356590BF1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28" y="0"/>
            <a:ext cx="1524827" cy="9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61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декабря  2024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17-21 февраля 2025 года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66458" y="833883"/>
            <a:ext cx="3206206" cy="893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0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 userDrawn="1"/>
        </p:nvGrpSpPr>
        <p:grpSpPr>
          <a:xfrm>
            <a:off x="0" y="0"/>
            <a:ext cx="8486044" cy="833885"/>
            <a:chOff x="0" y="0"/>
            <a:chExt cx="8486044" cy="833885"/>
          </a:xfrm>
          <a:solidFill>
            <a:schemeClr val="accent5">
              <a:lumMod val="75000"/>
            </a:schemeClr>
          </a:solidFill>
        </p:grpSpPr>
        <p:sp>
          <p:nvSpPr>
            <p:cNvPr id="8" name="Прямоугольник 7"/>
            <p:cNvSpPr/>
            <p:nvPr userDrawn="1"/>
          </p:nvSpPr>
          <p:spPr>
            <a:xfrm>
              <a:off x="0" y="0"/>
              <a:ext cx="8056880" cy="8338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Равнобедренный треугольник 8"/>
            <p:cNvSpPr/>
            <p:nvPr userDrawn="1"/>
          </p:nvSpPr>
          <p:spPr>
            <a:xfrm rot="5400000">
              <a:off x="7854520" y="202360"/>
              <a:ext cx="833884" cy="42916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459" y="20831"/>
            <a:ext cx="7967314" cy="8130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декабря  2024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17-21 февраля 2025 года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0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декабря  2024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17-21 февраля 2025 года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66458" y="833883"/>
            <a:ext cx="3206206" cy="893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46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 декабря  2024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17-21 февраля 2025 года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0"/>
            <a:ext cx="8486044" cy="833885"/>
            <a:chOff x="0" y="0"/>
            <a:chExt cx="8486044" cy="833885"/>
          </a:xfrm>
          <a:solidFill>
            <a:schemeClr val="accent5">
              <a:lumMod val="75000"/>
            </a:schemeClr>
          </a:solidFill>
        </p:grpSpPr>
        <p:sp>
          <p:nvSpPr>
            <p:cNvPr id="10" name="Прямоугольник 9"/>
            <p:cNvSpPr/>
            <p:nvPr userDrawn="1"/>
          </p:nvSpPr>
          <p:spPr>
            <a:xfrm>
              <a:off x="0" y="0"/>
              <a:ext cx="8056880" cy="8338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Равнобедренный треугольник 10"/>
            <p:cNvSpPr/>
            <p:nvPr userDrawn="1"/>
          </p:nvSpPr>
          <p:spPr>
            <a:xfrm rot="5400000">
              <a:off x="7854520" y="202360"/>
              <a:ext cx="833884" cy="42916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66459" y="20831"/>
            <a:ext cx="7967314" cy="8130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3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AA016D2-461F-4695-837C-8A9E59869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481" y="-202557"/>
            <a:ext cx="14153244" cy="7060557"/>
          </a:xfrm>
          <a:prstGeom prst="rect">
            <a:avLst/>
          </a:prstGeom>
        </p:spPr>
      </p:pic>
      <p:grpSp>
        <p:nvGrpSpPr>
          <p:cNvPr id="5" name="Группа 4"/>
          <p:cNvGrpSpPr/>
          <p:nvPr userDrawn="1"/>
        </p:nvGrpSpPr>
        <p:grpSpPr>
          <a:xfrm>
            <a:off x="1859381" y="6398418"/>
            <a:ext cx="3043939" cy="466036"/>
            <a:chOff x="3203943" y="4463111"/>
            <a:chExt cx="3893180" cy="59003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943" y="4521730"/>
              <a:ext cx="430169" cy="430169"/>
            </a:xfrm>
            <a:prstGeom prst="rect">
              <a:avLst/>
            </a:prstGeom>
            <a:effectLst>
              <a:glow rad="101600">
                <a:schemeClr val="accent5">
                  <a:lumMod val="50000"/>
                  <a:alpha val="60000"/>
                </a:schemeClr>
              </a:glow>
            </a:effectLst>
          </p:spPr>
        </p:pic>
        <p:sp>
          <p:nvSpPr>
            <p:cNvPr id="8" name="Заголовок 1">
              <a:extLst>
                <a:ext uri="{FF2B5EF4-FFF2-40B4-BE49-F238E27FC236}">
                  <a16:creationId xmlns:a16="http://schemas.microsoft.com/office/drawing/2014/main" xmlns="" id="{CEDAAC23-9A64-415F-8E1B-7F0AF5F76D31}"/>
                </a:ext>
              </a:extLst>
            </p:cNvPr>
            <p:cNvSpPr txBox="1">
              <a:spLocks/>
            </p:cNvSpPr>
            <p:nvPr/>
          </p:nvSpPr>
          <p:spPr>
            <a:xfrm>
              <a:off x="3601960" y="4463111"/>
              <a:ext cx="3495163" cy="590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73446"/>
                </a:buClr>
                <a:buSzPct val="105000"/>
                <a:buNone/>
                <a:defRPr sz="2400" b="1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dirty="0">
                  <a:effectLst>
                    <a:glow rad="101600">
                      <a:schemeClr val="accent5">
                        <a:lumMod val="50000"/>
                        <a:alpha val="60000"/>
                      </a:schemeClr>
                    </a:glow>
                  </a:effectLst>
                </a:rPr>
                <a:t>kcsni.nrcki.ru</a:t>
              </a:r>
              <a:endParaRPr lang="ru-RU" dirty="0"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/>
          <p:cNvGrpSpPr/>
          <p:nvPr userDrawn="1"/>
        </p:nvGrpSpPr>
        <p:grpSpPr>
          <a:xfrm>
            <a:off x="7037269" y="6398418"/>
            <a:ext cx="3520918" cy="467289"/>
            <a:chOff x="3604006" y="6065224"/>
            <a:chExt cx="4445792" cy="59003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4006" y="6099126"/>
              <a:ext cx="463155" cy="463155"/>
            </a:xfrm>
            <a:prstGeom prst="rect">
              <a:avLst/>
            </a:prstGeom>
            <a:effectLst>
              <a:glow rad="101600">
                <a:schemeClr val="accent5">
                  <a:lumMod val="50000"/>
                  <a:alpha val="60000"/>
                </a:schemeClr>
              </a:glow>
            </a:effectLst>
          </p:spPr>
        </p:pic>
        <p:sp>
          <p:nvSpPr>
            <p:cNvPr id="11" name="Заголовок 1">
              <a:extLst>
                <a:ext uri="{FF2B5EF4-FFF2-40B4-BE49-F238E27FC236}">
                  <a16:creationId xmlns:a16="http://schemas.microsoft.com/office/drawing/2014/main" xmlns="" id="{CEDAAC23-9A64-415F-8E1B-7F0AF5F76D31}"/>
                </a:ext>
              </a:extLst>
            </p:cNvPr>
            <p:cNvSpPr txBox="1">
              <a:spLocks/>
            </p:cNvSpPr>
            <p:nvPr/>
          </p:nvSpPr>
          <p:spPr>
            <a:xfrm>
              <a:off x="4067161" y="6065224"/>
              <a:ext cx="3982637" cy="5900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  <a:buClr>
                  <a:srgbClr val="973446"/>
                </a:buClr>
                <a:buSzPct val="105000"/>
              </a:pPr>
              <a:r>
                <a:rPr lang="en-US" sz="2400" b="1" dirty="0">
                  <a:solidFill>
                    <a:schemeClr val="bg1"/>
                  </a:solidFill>
                  <a:effectLst>
                    <a:glow rad="101600">
                      <a:schemeClr val="accent5">
                        <a:lumMod val="50000"/>
                        <a:alpha val="60000"/>
                      </a:schemeClr>
                    </a:glow>
                  </a:effectLst>
                  <a:latin typeface="Arial" charset="0"/>
                  <a:ea typeface="Arial" charset="0"/>
                  <a:cs typeface="Arial" charset="0"/>
                </a:rPr>
                <a:t>synchrotron@nrcki.ru</a:t>
              </a:r>
              <a:endParaRPr lang="ru-RU" sz="2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 userDrawn="1"/>
        </p:nvSpPr>
        <p:spPr>
          <a:xfrm>
            <a:off x="335666" y="19940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kern="1200" baseline="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+mn-ea"/>
                <a:cs typeface="Arial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3769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19 декабря  2024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17-21 февраля 2025 года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92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492874"/>
            <a:ext cx="12192000" cy="3752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458" y="20831"/>
            <a:ext cx="8481707" cy="813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6458" y="1620322"/>
            <a:ext cx="11323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560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19 декабря  2024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54545" y="6492874"/>
            <a:ext cx="10252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17-21 февраля 2025 года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406909" y="6492873"/>
            <a:ext cx="7850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00455C27-03C3-469E-84CF-0E77D8B74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2E66BA5-DE8A-40FF-9676-6C4EE2810D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37" y="90884"/>
            <a:ext cx="1049340" cy="6729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EDB22CE-5450-44ED-8CE8-6926E26B43B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177" y="195708"/>
            <a:ext cx="2302994" cy="4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62" r:id="rId5"/>
    <p:sldLayoutId id="2147483663" r:id="rId6"/>
    <p:sldLayoutId id="2147483664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dirty="0">
          <a:solidFill>
            <a:schemeClr val="accent5">
              <a:lumMod val="75000"/>
            </a:schemeClr>
          </a:solidFill>
          <a:latin typeface="Arial" charset="0"/>
          <a:ea typeface="+mj-ea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1.wdp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331865" y="0"/>
            <a:ext cx="1860135" cy="1093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96337" y="2274616"/>
            <a:ext cx="4056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Ускоритель У-70.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Статус и перспективы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1545" y="612991"/>
            <a:ext cx="3728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kern="1200" dirty="0">
                <a:solidFill>
                  <a:srgbClr val="7030A0"/>
                </a:solidFill>
                <a:effectLst/>
                <a:latin typeface="+mn-lt"/>
                <a:ea typeface="+mn-ea"/>
                <a:cs typeface="+mn-cs"/>
              </a:rPr>
              <a:t>ИНСТИТУТ ФИЗИКИ ВЫСОКИХ ЭНЕРГИЙ</a:t>
            </a:r>
            <a:endParaRPr lang="ru-RU" sz="1600" kern="1200" dirty="0">
              <a:solidFill>
                <a:srgbClr val="7030A0"/>
              </a:solidFill>
              <a:effectLst/>
              <a:latin typeface="+mn-lt"/>
              <a:ea typeface="+mn-ea"/>
              <a:cs typeface="+mn-cs"/>
            </a:endParaRPr>
          </a:p>
          <a:p>
            <a:pPr algn="r"/>
            <a:r>
              <a:rPr lang="ru-RU" sz="1600" b="1" kern="1200" dirty="0">
                <a:solidFill>
                  <a:srgbClr val="7030A0"/>
                </a:solidFill>
                <a:effectLst/>
              </a:rPr>
              <a:t>имени  А.А. Логунова</a:t>
            </a:r>
            <a:r>
              <a:rPr lang="ru-RU" sz="1600" kern="1200" dirty="0">
                <a:solidFill>
                  <a:srgbClr val="7030A0"/>
                </a:solidFill>
                <a:effectLst/>
              </a:rPr>
              <a:t> </a:t>
            </a:r>
          </a:p>
          <a:p>
            <a:pPr algn="r"/>
            <a:r>
              <a:rPr lang="ru-RU" sz="800" kern="1200" dirty="0">
                <a:solidFill>
                  <a:srgbClr val="7030A0"/>
                </a:solidFill>
                <a:effectLst/>
              </a:rPr>
              <a:t>Россия, 142281, Московская область, г. Протвино, пл. Науки, д. 1</a:t>
            </a:r>
            <a:endParaRPr lang="ru-RU" sz="800" dirty="0">
              <a:solidFill>
                <a:srgbClr val="7030A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4124896" y="546931"/>
            <a:ext cx="7576034" cy="57757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50" y="714591"/>
            <a:ext cx="740017" cy="660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7512" y="5038899"/>
            <a:ext cx="7841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Конференция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Физика частиц при средних и высоких энергиях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(ФЧСВЭ - 2026)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НИЦ Курчатовский институт - ИФВЭ </a:t>
            </a:r>
          </a:p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2 - 5 июня 2026 года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13053" y="3972465"/>
            <a:ext cx="6645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С.В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.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Иванов</a:t>
            </a:r>
          </a:p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н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аучный руководитель по ускорительным технологиям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НИЦ КИ - ИФВЭ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7735" y="3225747"/>
            <a:ext cx="405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(секция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“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Большие установки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”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)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0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Системы вывода пучка У-70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10</a:t>
            </a:fld>
            <a:endParaRPr lang="en-US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45832" y="1160914"/>
            <a:ext cx="8595295" cy="4191917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993366"/>
              </a:buClr>
              <a:buFontTx/>
              <a:buChar char="•"/>
            </a:pPr>
            <a:r>
              <a:rPr lang="en-US" altLang="ru-RU" b="1" dirty="0"/>
              <a:t> </a:t>
            </a:r>
            <a:r>
              <a:rPr lang="ru-RU" altLang="ru-RU" b="1" dirty="0"/>
              <a:t>Быстрый </a:t>
            </a:r>
            <a:r>
              <a:rPr lang="ru-RU" altLang="ru-RU" b="1" dirty="0" smtClean="0"/>
              <a:t>однооборотный</a:t>
            </a:r>
            <a:r>
              <a:rPr lang="en-US" altLang="ru-RU" dirty="0" smtClean="0"/>
              <a:t>, </a:t>
            </a:r>
            <a:r>
              <a:rPr lang="ru-RU" altLang="ru-RU" dirty="0"/>
              <a:t>1–29 </a:t>
            </a:r>
            <a:r>
              <a:rPr lang="en-US" altLang="ru-RU" i="1" dirty="0"/>
              <a:t>p</a:t>
            </a:r>
            <a:r>
              <a:rPr lang="en-US" altLang="ru-RU" dirty="0"/>
              <a:t>-</a:t>
            </a:r>
            <a:r>
              <a:rPr lang="ru-RU" altLang="ru-RU" dirty="0"/>
              <a:t>сгустков</a:t>
            </a:r>
            <a:r>
              <a:rPr lang="en-US" altLang="ru-RU" dirty="0"/>
              <a:t>, </a:t>
            </a:r>
            <a:r>
              <a:rPr lang="ru-RU" altLang="ru-RU" dirty="0"/>
              <a:t>до</a:t>
            </a:r>
            <a:r>
              <a:rPr lang="en-US" altLang="ru-RU" dirty="0"/>
              <a:t> </a:t>
            </a:r>
            <a:r>
              <a:rPr lang="ru-RU" altLang="ru-RU" dirty="0"/>
              <a:t>1.1–1.2</a:t>
            </a:r>
            <a:r>
              <a:rPr lang="ru-RU" altLang="ru-RU" dirty="0">
                <a:sym typeface="Symbol" pitchFamily="18" charset="2"/>
              </a:rPr>
              <a:t></a:t>
            </a:r>
            <a:r>
              <a:rPr lang="ru-RU" altLang="ru-RU" dirty="0"/>
              <a:t>10</a:t>
            </a:r>
            <a:r>
              <a:rPr lang="ru-RU" altLang="ru-RU" baseline="30000" dirty="0">
                <a:sym typeface="Symbol" pitchFamily="18" charset="2"/>
              </a:rPr>
              <a:t>13</a:t>
            </a:r>
            <a:r>
              <a:rPr lang="en-US" altLang="ru-RU" baseline="30000" dirty="0">
                <a:sym typeface="Symbol" pitchFamily="18" charset="2"/>
              </a:rPr>
              <a:t> </a:t>
            </a:r>
            <a:r>
              <a:rPr lang="en-US" altLang="ru-RU" dirty="0">
                <a:sym typeface="Symbol" pitchFamily="18" charset="2"/>
              </a:rPr>
              <a:t>p/ </a:t>
            </a:r>
            <a:r>
              <a:rPr lang="ru-RU" altLang="ru-RU" dirty="0">
                <a:sym typeface="Symbol" pitchFamily="18" charset="2"/>
              </a:rPr>
              <a:t>цикл, эффективность около </a:t>
            </a:r>
            <a:r>
              <a:rPr lang="en-US" altLang="ru-RU" dirty="0">
                <a:sym typeface="Symbol" pitchFamily="18" charset="2"/>
              </a:rPr>
              <a:t>90%   </a:t>
            </a:r>
            <a:r>
              <a:rPr lang="ru-RU" altLang="ru-RU" dirty="0">
                <a:sym typeface="Symbol" pitchFamily="18" charset="2"/>
              </a:rPr>
              <a:t> </a:t>
            </a:r>
            <a:endParaRPr lang="en-US" altLang="ru-RU" dirty="0">
              <a:sym typeface="Symbol" pitchFamily="18" charset="2"/>
            </a:endParaRPr>
          </a:p>
          <a:p>
            <a:pPr eaLnBrk="1" hangingPunct="1">
              <a:buClr>
                <a:srgbClr val="993366"/>
              </a:buClr>
              <a:buFontTx/>
              <a:buChar char="•"/>
            </a:pP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Медленный резонансный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до</a:t>
            </a:r>
            <a:r>
              <a:rPr lang="en-US" altLang="ru-RU" dirty="0"/>
              <a:t> </a:t>
            </a:r>
            <a:r>
              <a:rPr lang="ru-RU" altLang="ru-RU" dirty="0">
                <a:sym typeface="Symbol" pitchFamily="18" charset="2"/>
              </a:rPr>
              <a:t>5</a:t>
            </a:r>
            <a:r>
              <a:rPr lang="ru-RU" altLang="ru-RU" dirty="0"/>
              <a:t>10</a:t>
            </a:r>
            <a:r>
              <a:rPr lang="ru-RU" altLang="ru-RU" baseline="30000" dirty="0">
                <a:sym typeface="Symbol" pitchFamily="18" charset="2"/>
              </a:rPr>
              <a:t>11</a:t>
            </a:r>
            <a:r>
              <a:rPr lang="ru-RU" altLang="ru-RU" dirty="0">
                <a:sym typeface="Symbol" pitchFamily="18" charset="2"/>
              </a:rPr>
              <a:t>–1</a:t>
            </a:r>
            <a:r>
              <a:rPr lang="ru-RU" altLang="ru-RU" dirty="0"/>
              <a:t>10</a:t>
            </a:r>
            <a:r>
              <a:rPr lang="ru-RU" altLang="ru-RU" baseline="30000" dirty="0">
                <a:sym typeface="Symbol" pitchFamily="18" charset="2"/>
              </a:rPr>
              <a:t>13</a:t>
            </a:r>
            <a:r>
              <a:rPr lang="ru-RU" altLang="ru-RU" dirty="0">
                <a:sym typeface="Symbol" pitchFamily="18" charset="2"/>
              </a:rPr>
              <a:t> </a:t>
            </a:r>
            <a:r>
              <a:rPr lang="en-US" altLang="ru-RU" dirty="0">
                <a:sym typeface="Symbol" pitchFamily="18" charset="2"/>
              </a:rPr>
              <a:t>p/ </a:t>
            </a:r>
            <a:r>
              <a:rPr lang="ru-RU" altLang="ru-RU" dirty="0">
                <a:sym typeface="Symbol" pitchFamily="18" charset="2"/>
              </a:rPr>
              <a:t>сброс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длительность до</a:t>
            </a:r>
            <a:r>
              <a:rPr lang="en-US" altLang="ru-RU" dirty="0">
                <a:sym typeface="Symbol" pitchFamily="18" charset="2"/>
              </a:rPr>
              <a:t> 2</a:t>
            </a:r>
            <a:r>
              <a:rPr lang="ru-RU" altLang="ru-RU" dirty="0"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altLang="ru-RU" dirty="0">
                <a:sym typeface="Symbol" pitchFamily="18" charset="2"/>
              </a:rPr>
              <a:t>3.5 </a:t>
            </a:r>
            <a:r>
              <a:rPr lang="ru-RU" altLang="ru-RU" dirty="0">
                <a:sym typeface="Symbol" pitchFamily="18" charset="2"/>
              </a:rPr>
              <a:t>с</a:t>
            </a: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при</a:t>
            </a:r>
            <a:r>
              <a:rPr lang="en-US" altLang="ru-RU" dirty="0">
                <a:sym typeface="Symbol" pitchFamily="18" charset="2"/>
              </a:rPr>
              <a:t> 50 </a:t>
            </a:r>
            <a:r>
              <a:rPr lang="ru-RU" altLang="ru-RU" dirty="0">
                <a:sym typeface="Symbol" pitchFamily="18" charset="2"/>
              </a:rPr>
              <a:t>ГэВ</a:t>
            </a:r>
            <a:endParaRPr lang="en-US" altLang="ru-RU" dirty="0">
              <a:sym typeface="Symbol" pitchFamily="18" charset="2"/>
            </a:endParaRPr>
          </a:p>
          <a:p>
            <a:pPr lvl="1"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Обычный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наведение магнитной оптикой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линза</a:t>
            </a:r>
            <a:r>
              <a:rPr lang="en-US" altLang="ru-RU" dirty="0">
                <a:sym typeface="Symbol" pitchFamily="18" charset="2"/>
              </a:rPr>
              <a:t> Q38</a:t>
            </a:r>
          </a:p>
          <a:p>
            <a:pPr lvl="1"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Стохастический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наведение ВЧ шумом на</a:t>
            </a:r>
            <a:r>
              <a:rPr lang="en-US" altLang="ru-RU" dirty="0">
                <a:sym typeface="Symbol" pitchFamily="18" charset="2"/>
              </a:rPr>
              <a:t> 200 </a:t>
            </a:r>
            <a:r>
              <a:rPr lang="ru-RU" altLang="ru-RU" dirty="0">
                <a:sym typeface="Symbol" pitchFamily="18" charset="2"/>
              </a:rPr>
              <a:t>МГц</a:t>
            </a:r>
            <a:r>
              <a:rPr lang="en-US" altLang="ru-RU" dirty="0">
                <a:sym typeface="Symbol" pitchFamily="18" charset="2"/>
              </a:rPr>
              <a:t>, </a:t>
            </a:r>
            <a:r>
              <a:rPr lang="ru-RU" altLang="ru-RU" dirty="0">
                <a:sym typeface="Symbol" pitchFamily="18" charset="2"/>
              </a:rPr>
              <a:t>с</a:t>
            </a:r>
            <a:r>
              <a:rPr lang="en-US" altLang="ru-RU" dirty="0">
                <a:sym typeface="Symbol" pitchFamily="18" charset="2"/>
              </a:rPr>
              <a:t> 2006</a:t>
            </a:r>
            <a:r>
              <a:rPr lang="ru-RU" altLang="ru-RU" dirty="0">
                <a:sym typeface="Symbol" pitchFamily="18" charset="2"/>
              </a:rPr>
              <a:t> г</a:t>
            </a:r>
            <a:endParaRPr lang="en-US" altLang="ru-RU" dirty="0">
              <a:sym typeface="Symbol" pitchFamily="18" charset="2"/>
            </a:endParaRPr>
          </a:p>
          <a:p>
            <a:pPr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Вторичные частицы с</a:t>
            </a:r>
            <a:r>
              <a:rPr lang="en-US" altLang="ru-RU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внутренних мишеней</a:t>
            </a:r>
            <a:r>
              <a:rPr lang="en-US" altLang="ru-RU" dirty="0">
                <a:sym typeface="Symbol" pitchFamily="18" charset="2"/>
              </a:rPr>
              <a:t>  </a:t>
            </a:r>
          </a:p>
          <a:p>
            <a:pPr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en-US" altLang="ru-RU" b="1" dirty="0">
                <a:sym typeface="Symbol" pitchFamily="18" charset="2"/>
              </a:rPr>
              <a:t> </a:t>
            </a:r>
            <a:r>
              <a:rPr lang="ru-RU" altLang="ru-RU" dirty="0">
                <a:sym typeface="Symbol" pitchFamily="18" charset="2"/>
              </a:rPr>
              <a:t>Дефлекторы из </a:t>
            </a:r>
            <a:r>
              <a:rPr lang="ru-RU" altLang="ru-RU" b="1" dirty="0">
                <a:sym typeface="Symbol" pitchFamily="18" charset="2"/>
              </a:rPr>
              <a:t>изогнутых</a:t>
            </a:r>
            <a:r>
              <a:rPr lang="en-US" altLang="ru-RU" b="1" dirty="0">
                <a:sym typeface="Symbol" pitchFamily="18" charset="2"/>
              </a:rPr>
              <a:t> </a:t>
            </a:r>
            <a:r>
              <a:rPr lang="ru-RU" altLang="ru-RU" b="1" dirty="0">
                <a:sym typeface="Symbol" pitchFamily="18" charset="2"/>
              </a:rPr>
              <a:t>кристаллов</a:t>
            </a:r>
            <a:r>
              <a:rPr lang="en-US" altLang="ru-RU" dirty="0">
                <a:sym typeface="Symbol" pitchFamily="18" charset="2"/>
              </a:rPr>
              <a:t> (Si), </a:t>
            </a:r>
            <a:r>
              <a:rPr lang="ru-RU" altLang="ru-RU" dirty="0">
                <a:sym typeface="Symbol" pitchFamily="18" charset="2"/>
              </a:rPr>
              <a:t>1</a:t>
            </a:r>
            <a:r>
              <a:rPr lang="ru-RU" altLang="ru-RU" dirty="0"/>
              <a:t>10</a:t>
            </a:r>
            <a:r>
              <a:rPr lang="ru-RU" altLang="ru-RU" baseline="30000" dirty="0">
                <a:sym typeface="Symbol" pitchFamily="18" charset="2"/>
              </a:rPr>
              <a:t>6</a:t>
            </a:r>
            <a:r>
              <a:rPr lang="ru-RU" altLang="ru-RU" dirty="0">
                <a:sym typeface="Symbol" pitchFamily="18" charset="2"/>
              </a:rPr>
              <a:t>–</a:t>
            </a:r>
            <a:r>
              <a:rPr lang="en-US" altLang="ru-RU" dirty="0">
                <a:sym typeface="Symbol" pitchFamily="18" charset="2"/>
              </a:rPr>
              <a:t>1</a:t>
            </a:r>
            <a:r>
              <a:rPr lang="ru-RU" altLang="ru-RU" dirty="0">
                <a:sym typeface="Symbol" pitchFamily="18" charset="2"/>
              </a:rPr>
              <a:t></a:t>
            </a:r>
            <a:r>
              <a:rPr lang="ru-RU" altLang="ru-RU" dirty="0"/>
              <a:t>10</a:t>
            </a:r>
            <a:r>
              <a:rPr lang="ru-RU" altLang="ru-RU" baseline="30000" dirty="0">
                <a:sym typeface="Symbol" pitchFamily="18" charset="2"/>
              </a:rPr>
              <a:t>1</a:t>
            </a:r>
            <a:r>
              <a:rPr lang="en-US" altLang="ru-RU" baseline="30000" dirty="0">
                <a:sym typeface="Symbol" pitchFamily="18" charset="2"/>
              </a:rPr>
              <a:t>2</a:t>
            </a:r>
            <a:r>
              <a:rPr lang="ru-RU" altLang="ru-RU" dirty="0">
                <a:sym typeface="Symbol" pitchFamily="18" charset="2"/>
              </a:rPr>
              <a:t> </a:t>
            </a:r>
            <a:r>
              <a:rPr lang="en-US" altLang="ru-RU" dirty="0">
                <a:sym typeface="Symbol" pitchFamily="18" charset="2"/>
              </a:rPr>
              <a:t>p/ </a:t>
            </a:r>
            <a:r>
              <a:rPr lang="ru-RU" altLang="ru-RU" dirty="0">
                <a:sym typeface="Symbol" pitchFamily="18" charset="2"/>
              </a:rPr>
              <a:t>импульс</a:t>
            </a:r>
            <a:r>
              <a:rPr lang="en-US" altLang="ru-RU" dirty="0">
                <a:sym typeface="Symbol" pitchFamily="18" charset="2"/>
              </a:rPr>
              <a:t>,</a:t>
            </a:r>
            <a:r>
              <a:rPr lang="ru-RU" altLang="ru-RU" dirty="0">
                <a:sym typeface="Symbol" pitchFamily="18" charset="2"/>
              </a:rPr>
              <a:t> эффективность до 85-90% </a:t>
            </a:r>
          </a:p>
          <a:p>
            <a:pPr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ru-RU" altLang="ru-RU" dirty="0">
                <a:sym typeface="Symbol" pitchFamily="18" charset="2"/>
              </a:rPr>
              <a:t> Медленный вывод ионов </a:t>
            </a:r>
            <a:r>
              <a:rPr lang="ru-RU" altLang="ru-RU" b="1" dirty="0">
                <a:sym typeface="Symbol" pitchFamily="18" charset="2"/>
              </a:rPr>
              <a:t>на промежуточной энергии, </a:t>
            </a:r>
            <a:r>
              <a:rPr lang="ru-RU" altLang="ru-RU" dirty="0">
                <a:sym typeface="Symbol" pitchFamily="18" charset="2"/>
              </a:rPr>
              <a:t>углерод </a:t>
            </a:r>
            <a:r>
              <a:rPr lang="en-US" altLang="ru-RU" dirty="0">
                <a:sym typeface="Symbol" pitchFamily="18" charset="2"/>
              </a:rPr>
              <a:t>455 </a:t>
            </a:r>
            <a:r>
              <a:rPr lang="ru-RU" altLang="ru-RU" dirty="0" smtClean="0">
                <a:sym typeface="Symbol" pitchFamily="18" charset="2"/>
              </a:rPr>
              <a:t>-200 МэВ </a:t>
            </a:r>
            <a:r>
              <a:rPr lang="ru-RU" altLang="ru-RU" dirty="0">
                <a:sym typeface="Symbol" pitchFamily="18" charset="2"/>
              </a:rPr>
              <a:t>на </a:t>
            </a:r>
            <a:r>
              <a:rPr lang="ru-RU" altLang="ru-RU" dirty="0" smtClean="0">
                <a:sym typeface="Symbol" pitchFamily="18" charset="2"/>
              </a:rPr>
              <a:t>нуклон</a:t>
            </a:r>
          </a:p>
          <a:p>
            <a:pPr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ru-RU" altLang="ru-RU" dirty="0">
                <a:sym typeface="Symbol" pitchFamily="18" charset="2"/>
              </a:rPr>
              <a:t> </a:t>
            </a:r>
            <a:r>
              <a:rPr lang="ru-RU" altLang="ru-RU" b="1" dirty="0" smtClean="0">
                <a:sym typeface="Symbol" pitchFamily="18" charset="2"/>
              </a:rPr>
              <a:t>Быстрый многооборотный</a:t>
            </a:r>
            <a:r>
              <a:rPr lang="ru-RU" altLang="ru-RU" dirty="0" smtClean="0">
                <a:sym typeface="Symbol" pitchFamily="18" charset="2"/>
              </a:rPr>
              <a:t> </a:t>
            </a:r>
            <a:endParaRPr lang="en-US" altLang="ru-RU" dirty="0" smtClean="0">
              <a:sym typeface="Symbol" pitchFamily="18" charset="2"/>
            </a:endParaRPr>
          </a:p>
          <a:p>
            <a:pPr eaLnBrk="1" hangingPunct="1">
              <a:lnSpc>
                <a:spcPct val="120000"/>
              </a:lnSpc>
              <a:buClr>
                <a:srgbClr val="993366"/>
              </a:buClr>
              <a:buFontTx/>
              <a:buChar char="•"/>
            </a:pPr>
            <a:r>
              <a:rPr lang="en-US" altLang="ru-RU" b="1" dirty="0">
                <a:sym typeface="Symbol" pitchFamily="18" charset="2"/>
              </a:rPr>
              <a:t> </a:t>
            </a:r>
            <a:r>
              <a:rPr lang="ru-RU" altLang="ru-RU" b="1" dirty="0" smtClean="0">
                <a:sym typeface="Symbol" pitchFamily="18" charset="2"/>
              </a:rPr>
              <a:t>Быстрый </a:t>
            </a:r>
            <a:r>
              <a:rPr lang="en-US" altLang="ru-RU" b="1" dirty="0" smtClean="0">
                <a:sym typeface="Symbol" pitchFamily="18" charset="2"/>
              </a:rPr>
              <a:t>2-</a:t>
            </a:r>
            <a:r>
              <a:rPr lang="ru-RU" altLang="ru-RU" b="1" dirty="0" smtClean="0">
                <a:sym typeface="Symbol" pitchFamily="18" charset="2"/>
              </a:rPr>
              <a:t>кратный </a:t>
            </a:r>
            <a:r>
              <a:rPr lang="ru-RU" altLang="ru-RU" dirty="0" smtClean="0">
                <a:sym typeface="Symbol" pitchFamily="18" charset="2"/>
              </a:rPr>
              <a:t>30х30 ГэВ</a:t>
            </a:r>
            <a:endParaRPr lang="ru-RU" altLang="ru-RU" dirty="0">
              <a:sym typeface="Symbol" pitchFamily="18" charset="2"/>
            </a:endParaRPr>
          </a:p>
        </p:txBody>
      </p:sp>
      <p:graphicFrame>
        <p:nvGraphicFramePr>
          <p:cNvPr id="1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52137"/>
              </p:ext>
            </p:extLst>
          </p:nvPr>
        </p:nvGraphicFramePr>
        <p:xfrm>
          <a:off x="9104371" y="1160914"/>
          <a:ext cx="2778760" cy="132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r:id="rId4" imgW="6565392" imgH="3124581" progId="">
                  <p:embed/>
                </p:oleObj>
              </mc:Choice>
              <mc:Fallback>
                <p:oleObj r:id="rId4" imgW="6565392" imgH="31245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4371" y="1160914"/>
                        <a:ext cx="2778760" cy="132126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962" y="4585383"/>
            <a:ext cx="2551169" cy="1930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81" y="4585383"/>
            <a:ext cx="2588260" cy="1942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Протонная радиография на </a:t>
            </a:r>
            <a:r>
              <a:rPr lang="en-US" sz="1800" dirty="0" smtClean="0"/>
              <a:t>p</a:t>
            </a:r>
            <a:r>
              <a:rPr lang="ru-RU" sz="1800" dirty="0" smtClean="0"/>
              <a:t> пучке У-70 («ПРГК-100»)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3" descr="IMG_96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08" y="980056"/>
            <a:ext cx="2760076" cy="18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28" y="4697340"/>
            <a:ext cx="2968625" cy="177355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58" y="2821015"/>
            <a:ext cx="5632501" cy="1835441"/>
          </a:xfrm>
          <a:prstGeom prst="rect">
            <a:avLst/>
          </a:prstGeom>
        </p:spPr>
      </p:pic>
      <p:pic>
        <p:nvPicPr>
          <p:cNvPr id="15" name="Object 12"/>
          <p:cNvPicPr>
            <a:picLocks noChangeAspect="1" noChangeArrowheads="1"/>
          </p:cNvPicPr>
          <p:nvPr/>
        </p:nvPicPr>
        <p:blipFill>
          <a:blip r:embed="rId8">
            <a:lum bright="-6000" contrast="18000"/>
          </a:blip>
          <a:srcRect/>
          <a:stretch>
            <a:fillRect/>
          </a:stretch>
        </p:blipFill>
        <p:spPr bwMode="auto">
          <a:xfrm>
            <a:off x="5143620" y="4728826"/>
            <a:ext cx="3542177" cy="177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48" y="1069577"/>
            <a:ext cx="1412892" cy="2669158"/>
          </a:xfrm>
          <a:prstGeom prst="rect">
            <a:avLst/>
          </a:prstGeom>
        </p:spPr>
      </p:pic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7483970" y="2455277"/>
            <a:ext cx="1796058" cy="2133917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000" dirty="0"/>
              <a:t>П</a:t>
            </a:r>
            <a:r>
              <a:rPr lang="en-US" altLang="ru-RU" sz="2000" dirty="0" smtClean="0"/>
              <a:t> = 65.2 </a:t>
            </a:r>
            <a:r>
              <a:rPr lang="ru-RU" altLang="ru-RU" sz="2000" dirty="0" smtClean="0"/>
              <a:t> м</a:t>
            </a:r>
            <a:r>
              <a:rPr lang="en-US" altLang="ru-RU" sz="2000" dirty="0" smtClean="0"/>
              <a:t>                                         =</a:t>
            </a:r>
            <a:endParaRPr lang="ru-RU" altLang="ru-RU" sz="2000" dirty="0" smtClean="0"/>
          </a:p>
          <a:p>
            <a:r>
              <a:rPr lang="en-US" altLang="ru-RU" sz="2000" dirty="0" smtClean="0"/>
              <a:t>L</a:t>
            </a:r>
            <a:r>
              <a:rPr lang="ru-RU" altLang="ru-RU" sz="2000" dirty="0" err="1" smtClean="0"/>
              <a:t>сг</a:t>
            </a:r>
            <a:r>
              <a:rPr lang="ru-RU" altLang="ru-RU" sz="2000" dirty="0" smtClean="0"/>
              <a:t> = 15 </a:t>
            </a:r>
            <a:r>
              <a:rPr lang="ru-RU" altLang="ru-RU" sz="2000" dirty="0" err="1" smtClean="0"/>
              <a:t>нс</a:t>
            </a:r>
            <a:endParaRPr lang="ru-RU" altLang="ru-RU" sz="2000" dirty="0"/>
          </a:p>
          <a:p>
            <a:pPr eaLnBrk="1" hangingPunct="1"/>
            <a:r>
              <a:rPr lang="ru-RU" altLang="ru-RU" sz="2000" dirty="0" err="1" smtClean="0"/>
              <a:t>сг-сг</a:t>
            </a:r>
            <a:r>
              <a:rPr lang="en-US" altLang="ru-RU" sz="2000" dirty="0" smtClean="0"/>
              <a:t> = 167 </a:t>
            </a:r>
            <a:r>
              <a:rPr lang="ru-RU" altLang="ru-RU" sz="2000" dirty="0" err="1" smtClean="0"/>
              <a:t>нс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err="1" smtClean="0"/>
              <a:t>Диам</a:t>
            </a:r>
            <a:r>
              <a:rPr lang="ru-RU" altLang="ru-RU" sz="2000" dirty="0" smtClean="0"/>
              <a:t> </a:t>
            </a:r>
            <a:r>
              <a:rPr lang="en-US" altLang="ru-RU" sz="2000" dirty="0" smtClean="0"/>
              <a:t>&lt;</a:t>
            </a:r>
            <a:r>
              <a:rPr lang="ru-RU" altLang="ru-RU" sz="2000" dirty="0" smtClean="0"/>
              <a:t> </a:t>
            </a:r>
            <a:r>
              <a:rPr lang="en-US" altLang="ru-RU" sz="2000" dirty="0" smtClean="0"/>
              <a:t>240 </a:t>
            </a:r>
            <a:r>
              <a:rPr lang="ru-RU" altLang="ru-RU" sz="2000" dirty="0" smtClean="0"/>
              <a:t>мм</a:t>
            </a:r>
          </a:p>
          <a:p>
            <a:pPr eaLnBrk="1" hangingPunct="1"/>
            <a:r>
              <a:rPr lang="ru-RU" altLang="ru-RU" sz="2000" dirty="0" smtClean="0"/>
              <a:t>50 </a:t>
            </a:r>
            <a:r>
              <a:rPr lang="en-US" altLang="ru-RU" sz="2000" dirty="0"/>
              <a:t>[</a:t>
            </a:r>
            <a:r>
              <a:rPr lang="en-US" altLang="ru-RU" sz="2000" dirty="0" smtClean="0"/>
              <a:t>70]</a:t>
            </a:r>
            <a:r>
              <a:rPr lang="ru-RU" altLang="ru-RU" sz="2000" dirty="0" smtClean="0"/>
              <a:t> ГэВ</a:t>
            </a:r>
            <a:r>
              <a:rPr lang="en-US" altLang="ru-RU" sz="2000" dirty="0" smtClean="0"/>
              <a:t> p</a:t>
            </a:r>
          </a:p>
          <a:p>
            <a:pPr eaLnBrk="1" hangingPunct="1"/>
            <a:r>
              <a:rPr lang="en-US" altLang="ru-RU" sz="2000" dirty="0" smtClean="0"/>
              <a:t>&lt; 450 </a:t>
            </a:r>
            <a:r>
              <a:rPr lang="ru-RU" altLang="ru-RU" sz="2000" dirty="0" smtClean="0"/>
              <a:t>г</a:t>
            </a:r>
            <a:r>
              <a:rPr lang="en-US" altLang="ru-RU" sz="2000" dirty="0" smtClean="0"/>
              <a:t>/</a:t>
            </a:r>
            <a:r>
              <a:rPr lang="ru-RU" altLang="ru-RU" sz="2000" dirty="0" smtClean="0"/>
              <a:t>см2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8958841" y="5020741"/>
            <a:ext cx="1477402" cy="1126751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2000" dirty="0" smtClean="0"/>
              <a:t>4.2 </a:t>
            </a:r>
            <a:r>
              <a:rPr lang="ru-RU" altLang="ru-RU" sz="2000" dirty="0" err="1" smtClean="0"/>
              <a:t>мкс</a:t>
            </a:r>
            <a:endParaRPr lang="ru-RU" altLang="ru-RU" sz="2000" dirty="0" smtClean="0"/>
          </a:p>
          <a:p>
            <a:pPr eaLnBrk="1" hangingPunct="1"/>
            <a:r>
              <a:rPr lang="ru-RU" altLang="ru-RU" sz="2000" dirty="0" smtClean="0"/>
              <a:t>7.8.км</a:t>
            </a:r>
            <a:r>
              <a:rPr lang="en-US" altLang="ru-RU" sz="2000" dirty="0"/>
              <a:t>/</a:t>
            </a:r>
            <a:r>
              <a:rPr lang="ru-RU" altLang="ru-RU" sz="2000" dirty="0" smtClean="0"/>
              <a:t>с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31532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Проект </a:t>
            </a:r>
            <a:r>
              <a:rPr lang="ru-RU" sz="1800" dirty="0"/>
              <a:t>«ЛУЧ У-70»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92335" y="981394"/>
            <a:ext cx="9471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00000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3. ЛУЧ У-70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«Реконструкция здания 1БВ и здания 8 с целью создания экспериментально-клинического комплекса ионной лучевой терапии на действующем Ускорительном комплексе У-70» 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9" name="Picture 20" descr="gams-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37" y="2265107"/>
            <a:ext cx="5829708" cy="3857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6"/>
          <a:stretch/>
        </p:blipFill>
        <p:spPr bwMode="auto">
          <a:xfrm>
            <a:off x="574320" y="2248250"/>
            <a:ext cx="5281196" cy="385728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/>
              <a:t>Общая технологическая схема установки «ЛУЧ У-70»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90" y="1108102"/>
            <a:ext cx="9585920" cy="4826615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Оборудование «ЛУЧ </a:t>
            </a:r>
            <a:r>
              <a:rPr lang="ru-RU" sz="1800" dirty="0"/>
              <a:t>У-70»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14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2A32FB3C-CE55-40F4-9F5E-0C4384A65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66" y="960713"/>
            <a:ext cx="4280536" cy="27562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DC174641-4283-461F-BB3C-77DC6554F9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82"/>
          <a:stretch/>
        </p:blipFill>
        <p:spPr>
          <a:xfrm>
            <a:off x="1946966" y="4008793"/>
            <a:ext cx="4280536" cy="2121110"/>
          </a:xfrm>
          <a:prstGeom prst="rect">
            <a:avLst/>
          </a:prstGeom>
          <a:solidFill>
            <a:schemeClr val="bg1">
              <a:alpha val="97000"/>
            </a:schemeClr>
          </a:solidFill>
          <a:ln w="50800">
            <a:solidFill>
              <a:schemeClr val="bg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128FFDF6-DB99-4EDA-8828-3C4DA601B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752" y="3099413"/>
            <a:ext cx="3456178" cy="30304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86E036DF-A339-4CD2-B602-B2186C05A59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5" y="876723"/>
            <a:ext cx="2749550" cy="21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Проект </a:t>
            </a:r>
            <a:r>
              <a:rPr lang="ru-RU" sz="1800" dirty="0"/>
              <a:t>«ОМЕГА»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57499" y="1164283"/>
            <a:ext cx="9471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00000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2. ОМЕГА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«Реконструкция здания Комплекс Бустер для размещения прототипа импульсного источника нейтронов на основе реакции испарительно-скалывающего типа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»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       (2027 – 2030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)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6" y="2296916"/>
            <a:ext cx="5695332" cy="358839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3" y="2296915"/>
            <a:ext cx="5905850" cy="362404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4" y="1030501"/>
            <a:ext cx="7834572" cy="5365205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/>
              <a:t>Общая технологическая схема установки «ОМЕГА»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621948"/>
            <a:ext cx="4167550" cy="294251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87" y="3790103"/>
            <a:ext cx="2432083" cy="2561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Рисунок 12" descr="IMG_655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8" y="5191237"/>
            <a:ext cx="1793287" cy="1199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Проект </a:t>
            </a:r>
            <a:r>
              <a:rPr lang="ru-RU" sz="1800" dirty="0"/>
              <a:t>«ЛУЧ ТИП»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92335" y="981394"/>
            <a:ext cx="94713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4. ЛУЧ ТИП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«Реконструкция здания 371 и строительство медицинского блока с целью создания прототипа типового отечественного клинического центра ионной углеродной терапии Луч-ТИП»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F9B0DD1-5900-4521-B38D-673593B6A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96" y="2295420"/>
            <a:ext cx="8670428" cy="387960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02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/>
              <a:t>Общая технологическая схема установки «ЛУЧ ТИП»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92" y="1019194"/>
            <a:ext cx="9322302" cy="529693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/>
              <a:t>Общая технологическая схема установки «ЛУЧ ТИП»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19</a:t>
            </a:fld>
            <a:endParaRPr lang="en-US"/>
          </a:p>
        </p:txBody>
      </p:sp>
      <p:sp>
        <p:nvSpPr>
          <p:cNvPr id="11" name="Rectangle 70">
            <a:extLst>
              <a:ext uri="{FF2B5EF4-FFF2-40B4-BE49-F238E27FC236}">
                <a16:creationId xmlns:lc="http://schemas.openxmlformats.org/drawingml/2006/lockedCanvas" xmlns:a16="http://schemas.microsoft.com/office/drawing/2014/main" xmlns="" id="{53E9F79B-9137-4A4C-9280-BB0230EC4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55" y="1068405"/>
            <a:ext cx="10809962" cy="494738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400" dirty="0" smtClean="0"/>
              <a:t>Проект  ЛУЧ ТИП ИОН  предполагает</a:t>
            </a:r>
            <a:r>
              <a:rPr lang="ru-RU" sz="2400" dirty="0"/>
              <a:t>:</a:t>
            </a:r>
          </a:p>
          <a:p>
            <a:pPr marL="285750" indent="-285750"/>
            <a:r>
              <a:rPr lang="ru-RU" sz="2400" dirty="0"/>
              <a:t>Создание </a:t>
            </a:r>
            <a:r>
              <a:rPr lang="ru-RU" sz="2400" dirty="0" smtClean="0"/>
              <a:t>ЛУИ углерода </a:t>
            </a:r>
            <a:r>
              <a:rPr lang="ru-RU" sz="2400" dirty="0"/>
              <a:t>с энергией </a:t>
            </a:r>
            <a:r>
              <a:rPr lang="ru-RU" sz="2400" dirty="0" smtClean="0"/>
              <a:t>8 </a:t>
            </a:r>
            <a:r>
              <a:rPr lang="ru-RU" sz="2400" dirty="0" err="1" smtClean="0"/>
              <a:t>Мэв</a:t>
            </a:r>
            <a:r>
              <a:rPr lang="ru-RU" sz="2400" dirty="0" smtClean="0"/>
              <a:t>/нуклон</a:t>
            </a:r>
            <a:r>
              <a:rPr lang="ru-RU" sz="2400" dirty="0"/>
              <a:t>;</a:t>
            </a:r>
          </a:p>
          <a:p>
            <a:pPr marL="285750" indent="-285750"/>
            <a:r>
              <a:rPr lang="ru-RU" sz="2400" dirty="0"/>
              <a:t>Создание специализированного медицинского синхротрона на энергию 150 - 430 МэВ/нуклон;</a:t>
            </a:r>
          </a:p>
          <a:p>
            <a:pPr marL="285750" indent="-285750"/>
            <a:r>
              <a:rPr lang="ru-RU" sz="2400" dirty="0"/>
              <a:t>Создание 3 горизонтальных активных пучков сканирующего типа и 1-го под 45 градусов в вертикальной плоскости и транспортировки их в медицинские лучевые </a:t>
            </a:r>
            <a:r>
              <a:rPr lang="ru-RU" sz="2400" dirty="0" smtClean="0"/>
              <a:t>кабины.</a:t>
            </a:r>
          </a:p>
          <a:p>
            <a:pPr marL="285750" indent="-285750"/>
            <a:r>
              <a:rPr lang="ru-RU" sz="2400" dirty="0" smtClean="0"/>
              <a:t>Ускорительная </a:t>
            </a:r>
            <a:r>
              <a:rPr lang="ru-RU" sz="2400" dirty="0"/>
              <a:t>часть проекта разместится в реконструируемых 4-6 пролетах </a:t>
            </a:r>
            <a:r>
              <a:rPr lang="ru-RU" sz="2400" dirty="0" smtClean="0"/>
              <a:t>здания 371</a:t>
            </a:r>
            <a:r>
              <a:rPr lang="ru-RU" sz="2400" dirty="0"/>
              <a:t>;</a:t>
            </a:r>
          </a:p>
          <a:p>
            <a:pPr marL="285750" indent="-285750"/>
            <a:r>
              <a:rPr lang="ru-RU" sz="2400" dirty="0"/>
              <a:t>Медицинская часть проекта будет размещена во вновь построенном 2-х этажном здании примыкающем к зданию 371 с северной </a:t>
            </a:r>
            <a:r>
              <a:rPr lang="ru-RU" sz="2400" dirty="0" smtClean="0"/>
              <a:t>сторон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194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Ускорительный комплекс У-70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39" y="1000190"/>
            <a:ext cx="4822508" cy="310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9" descr="Рис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96" y="1031940"/>
            <a:ext cx="3718066" cy="311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07707" y="4187803"/>
            <a:ext cx="114965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Распоряжением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Правительства РФ 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30 декабря 2009 года № 2125-р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 У-70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включен в «Перечень уникальных ядерно-физических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установок».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каскад из 4-х резонансных  УЗЧ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двух линейных (И-100, ЛУ-30) и двух кольцевых (У-15,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У-70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сеть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км) каналов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транспортировки 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формирования пучков частиц,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экспериментальные физические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установки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fixed-target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ФИ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ВЕС, ФОДС, СПИН, СПАСЧАРМ, ГИПЕРОН, ИСТРА,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ПИ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ПРГК-100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НЕЙТРОН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РБС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ЛУЧ У70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«У-70»,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ЦКП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«ОЦ - У-1.5»,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ЦКП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«РБС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У-70» 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309967" y="5971659"/>
            <a:ext cx="11453511" cy="2257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10443" y="1442780"/>
            <a:ext cx="2633994" cy="44205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400" dirty="0"/>
              <a:t>4 </a:t>
            </a:r>
            <a:r>
              <a:rPr lang="ru-RU" altLang="ru-RU" sz="1400" dirty="0" smtClean="0"/>
              <a:t>ускорителя </a:t>
            </a:r>
            <a:r>
              <a:rPr lang="en-US" altLang="ru-RU" sz="1400" dirty="0" smtClean="0"/>
              <a:t>(</a:t>
            </a:r>
            <a:r>
              <a:rPr lang="ru-RU" altLang="ru-RU" sz="1400" dirty="0"/>
              <a:t>с</a:t>
            </a:r>
            <a:r>
              <a:rPr lang="en-US" altLang="ru-RU" sz="1400" dirty="0"/>
              <a:t> </a:t>
            </a:r>
            <a:r>
              <a:rPr lang="ru-RU" altLang="ru-RU" sz="1400" dirty="0" smtClean="0"/>
              <a:t>октября</a:t>
            </a:r>
            <a:r>
              <a:rPr lang="en-US" altLang="ru-RU" sz="1400" dirty="0" smtClean="0"/>
              <a:t> </a:t>
            </a:r>
            <a:r>
              <a:rPr lang="en-US" altLang="ru-RU" sz="1400" dirty="0"/>
              <a:t>2007</a:t>
            </a:r>
            <a:r>
              <a:rPr lang="en-US" altLang="ru-RU" sz="1400" dirty="0" smtClean="0"/>
              <a:t>):</a:t>
            </a:r>
            <a:endParaRPr lang="en-US" alt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EAAB670-25F5-8469-B80B-596256139748}"/>
              </a:ext>
            </a:extLst>
          </p:cNvPr>
          <p:cNvSpPr txBox="1"/>
          <p:nvPr/>
        </p:nvSpPr>
        <p:spPr>
          <a:xfrm>
            <a:off x="10642003" y="2525997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1БВ</a:t>
            </a:r>
            <a:r>
              <a:rPr lang="en-US" sz="1400" dirty="0" smtClean="0"/>
              <a:t>:</a:t>
            </a:r>
            <a:r>
              <a:rPr lang="ru-RU" sz="1400" dirty="0" smtClean="0"/>
              <a:t>  156 </a:t>
            </a:r>
            <a:r>
              <a:rPr lang="ru-RU" sz="1400" dirty="0">
                <a:sym typeface="Symbol" panose="05050102010706020507" pitchFamily="18" charset="2"/>
              </a:rPr>
              <a:t></a:t>
            </a:r>
            <a:r>
              <a:rPr lang="ru-RU" sz="1400" dirty="0"/>
              <a:t>96 м</a:t>
            </a:r>
            <a:r>
              <a:rPr lang="ru-RU" sz="1400" baseline="30000" dirty="0"/>
              <a:t>2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02</a:t>
            </a:r>
            <a:r>
              <a:rPr lang="ru-RU" dirty="0" smtClean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2</a:t>
            </a:fld>
            <a:endParaRPr lang="en-US"/>
          </a:p>
        </p:txBody>
      </p:sp>
      <p:sp>
        <p:nvSpPr>
          <p:cNvPr id="2" name="Прямоугольник с одним вырезанным углом 1"/>
          <p:cNvSpPr/>
          <p:nvPr/>
        </p:nvSpPr>
        <p:spPr>
          <a:xfrm>
            <a:off x="4165599" y="3600450"/>
            <a:ext cx="385763" cy="1143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65562" y="3784598"/>
            <a:ext cx="3524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38143" y="2525997"/>
            <a:ext cx="291114" cy="493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71787" y="3794125"/>
            <a:ext cx="470430" cy="13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Neutron</a:t>
            </a:r>
            <a:endParaRPr lang="ru-RU" sz="800" dirty="0"/>
          </a:p>
        </p:txBody>
      </p:sp>
      <p:sp>
        <p:nvSpPr>
          <p:cNvPr id="21" name="Прямоугольник с одним вырезанным углом 20"/>
          <p:cNvSpPr/>
          <p:nvPr/>
        </p:nvSpPr>
        <p:spPr>
          <a:xfrm>
            <a:off x="5036340" y="3600450"/>
            <a:ext cx="80963" cy="1143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871787" y="3790949"/>
            <a:ext cx="544513" cy="13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Neutron</a:t>
            </a:r>
            <a:endParaRPr lang="ru-RU" sz="8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6310645" y="5570560"/>
            <a:ext cx="537195" cy="34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Проект «Производство»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92335" y="981394"/>
            <a:ext cx="9471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5. ПРОИЗВОДСТВО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: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«Модернизация опытного производства ФГБУ Национальный исследовательский  центр «Курчатовский институт»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[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- ИФВЭ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+mj-ea"/>
                <a:cs typeface="Arial" charset="0"/>
              </a:rPr>
              <a:t>]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2" name="Рисунок 2">
            <a:extLst>
              <a:ext uri="{FF2B5EF4-FFF2-40B4-BE49-F238E27FC236}">
                <a16:creationId xmlns="" xmlns:a16="http://schemas.microsoft.com/office/drawing/2014/main" id="{446216C0-7653-D4BE-4F4D-5E8FFE04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25" y="1616650"/>
            <a:ext cx="8193998" cy="48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>
            <a:extLst>
              <a:ext uri="{FF2B5EF4-FFF2-40B4-BE49-F238E27FC236}">
                <a16:creationId xmlns="" xmlns:a16="http://schemas.microsoft.com/office/drawing/2014/main" id="{78AAB055-6DF8-1DA7-9A52-7D6BF96162A2}"/>
              </a:ext>
            </a:extLst>
          </p:cNvPr>
          <p:cNvSpPr txBox="1">
            <a:spLocks/>
          </p:cNvSpPr>
          <p:nvPr/>
        </p:nvSpPr>
        <p:spPr>
          <a:xfrm>
            <a:off x="7752682" y="5107942"/>
            <a:ext cx="1246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Здание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№ 222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="" xmlns:a16="http://schemas.microsoft.com/office/drawing/2014/main" id="{5EAAAC68-FE46-8ED6-77AE-59E4DA7161D3}"/>
              </a:ext>
            </a:extLst>
          </p:cNvPr>
          <p:cNvSpPr txBox="1">
            <a:spLocks/>
          </p:cNvSpPr>
          <p:nvPr/>
        </p:nvSpPr>
        <p:spPr>
          <a:xfrm>
            <a:off x="8008557" y="2012749"/>
            <a:ext cx="1044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Здание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№ 196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78771C51-ECE2-DE13-1D8F-475E0E084119}"/>
              </a:ext>
            </a:extLst>
          </p:cNvPr>
          <p:cNvSpPr txBox="1">
            <a:spLocks/>
          </p:cNvSpPr>
          <p:nvPr/>
        </p:nvSpPr>
        <p:spPr>
          <a:xfrm>
            <a:off x="4025129" y="5117357"/>
            <a:ext cx="1122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Здание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/>
                  </a:outerShdw>
                </a:effectLst>
              </a:rPr>
              <a:t>№ 12В</a:t>
            </a:r>
          </a:p>
        </p:txBody>
      </p:sp>
      <p:sp>
        <p:nvSpPr>
          <p:cNvPr id="16" name="Прямоугольник: скругленные углы 8">
            <a:extLst>
              <a:ext uri="{FF2B5EF4-FFF2-40B4-BE49-F238E27FC236}">
                <a16:creationId xmlns="" xmlns:a16="http://schemas.microsoft.com/office/drawing/2014/main" id="{3A27EB67-94C9-750C-8D44-0D42CD1EC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483" y="4023025"/>
            <a:ext cx="1424142" cy="608040"/>
          </a:xfrm>
          <a:prstGeom prst="roundRect">
            <a:avLst>
              <a:gd name="adj" fmla="val 20912"/>
            </a:avLst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600" b="1" dirty="0"/>
              <a:t>1980 г. 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/>
              <a:t>8 623 м²</a:t>
            </a:r>
            <a:endParaRPr lang="en-US" altLang="ru-RU" sz="1600" b="1" dirty="0"/>
          </a:p>
        </p:txBody>
      </p:sp>
      <p:sp>
        <p:nvSpPr>
          <p:cNvPr id="17" name="Прямоугольник: скругленные углы 9">
            <a:extLst>
              <a:ext uri="{FF2B5EF4-FFF2-40B4-BE49-F238E27FC236}">
                <a16:creationId xmlns="" xmlns:a16="http://schemas.microsoft.com/office/drawing/2014/main" id="{5575CF42-A674-2CCF-A1C9-684EC6EEA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486" y="3366150"/>
            <a:ext cx="1424142" cy="1174790"/>
          </a:xfrm>
          <a:prstGeom prst="roundRect">
            <a:avLst>
              <a:gd name="adj" fmla="val 16667"/>
            </a:avLst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600" b="1" dirty="0"/>
              <a:t>1987 г. 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/>
              <a:t>2 304 из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/>
              <a:t>20 211 м²</a:t>
            </a:r>
          </a:p>
          <a:p>
            <a:pPr algn="ctr">
              <a:lnSpc>
                <a:spcPct val="90000"/>
              </a:lnSpc>
            </a:pPr>
            <a:r>
              <a:rPr lang="ru-RU" altLang="ru-RU" sz="1100" b="1" dirty="0"/>
              <a:t>(уточняется ПСД)</a:t>
            </a:r>
            <a:endParaRPr lang="en-US" altLang="ru-RU" sz="1100" b="1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52F1F74E-279A-F85F-8A91-5284C8CF769C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8008557" y="4540940"/>
            <a:ext cx="73775" cy="137994"/>
          </a:xfrm>
          <a:prstGeom prst="line">
            <a:avLst/>
          </a:prstGeom>
          <a:ln w="12700">
            <a:solidFill>
              <a:schemeClr val="bg1"/>
            </a:solidFill>
            <a:tailEnd type="oval"/>
          </a:ln>
          <a:effectLst>
            <a:outerShdw blurRad="25400" dist="254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: скругленные углы 14">
            <a:extLst>
              <a:ext uri="{FF2B5EF4-FFF2-40B4-BE49-F238E27FC236}">
                <a16:creationId xmlns="" xmlns:a16="http://schemas.microsoft.com/office/drawing/2014/main" id="{D508BEE4-C1AE-C040-815B-40BDED40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9631" y="2012749"/>
            <a:ext cx="1424143" cy="592503"/>
          </a:xfrm>
          <a:prstGeom prst="roundRect">
            <a:avLst>
              <a:gd name="adj" fmla="val 16667"/>
            </a:avLst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600" b="1" dirty="0"/>
              <a:t>1970 г. </a:t>
            </a:r>
          </a:p>
          <a:p>
            <a:pPr algn="ctr">
              <a:lnSpc>
                <a:spcPct val="90000"/>
              </a:lnSpc>
            </a:pPr>
            <a:r>
              <a:rPr lang="ru-RU" altLang="ru-RU" sz="1600" b="1" dirty="0"/>
              <a:t>580 м²</a:t>
            </a:r>
            <a:endParaRPr lang="en-US" altLang="ru-RU" sz="1600" b="1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Заключение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A2BB5391-8B6E-FED6-C6D6-D7B81655A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328945"/>
              </p:ext>
            </p:extLst>
          </p:nvPr>
        </p:nvGraphicFramePr>
        <p:xfrm>
          <a:off x="1773174" y="1100627"/>
          <a:ext cx="8192317" cy="3772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630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48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405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Эксплуатация.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Длительные сеансы. Доступность пучка.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 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1405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Первоочередные планово-профилактические и регламентные работы.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1405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по программе модернизации УК У-70.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smtClean="0"/>
                        <a:t>Фундаментальные </a:t>
                      </a:r>
                      <a:r>
                        <a:rPr lang="ru-RU" baseline="0" dirty="0" smtClean="0"/>
                        <a:t>и прикладные исследования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1405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Инвестиционнные проекты на ТТП НИЦ</a:t>
                      </a:r>
                      <a:r>
                        <a:rPr lang="ru-RU" baseline="0" dirty="0" smtClean="0"/>
                        <a:t> КИ - ИФВЭ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1405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Предложения</a:t>
                      </a:r>
                      <a:r>
                        <a:rPr lang="ru-RU" baseline="0" dirty="0" smtClean="0"/>
                        <a:t> по средне- и дальнесрочному развитию</a:t>
                      </a:r>
                      <a:endParaRPr lang="ru-RU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4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Ускорительный комплекс У-70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70"/>
          <p:cNvSpPr>
            <a:spLocks noChangeArrowheads="1"/>
          </p:cNvSpPr>
          <p:nvPr/>
        </p:nvSpPr>
        <p:spPr bwMode="auto">
          <a:xfrm>
            <a:off x="1295239" y="2616454"/>
            <a:ext cx="7724058" cy="93662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Моды</a:t>
            </a:r>
            <a:r>
              <a:rPr lang="en-US" altLang="ru-RU" sz="1800" dirty="0"/>
              <a:t>: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dirty="0"/>
              <a:t> </a:t>
            </a:r>
            <a:r>
              <a:rPr lang="ru-RU" altLang="ru-RU" sz="1800" dirty="0"/>
              <a:t>протонная</a:t>
            </a:r>
            <a:r>
              <a:rPr lang="en-US" altLang="ru-RU" sz="1800" dirty="0"/>
              <a:t> (</a:t>
            </a:r>
            <a:r>
              <a:rPr lang="ru-RU" altLang="ru-RU" sz="1800" dirty="0" smtClean="0"/>
              <a:t>основная,  </a:t>
            </a:r>
            <a:r>
              <a:rPr lang="en-US" altLang="ru-RU" sz="1800" b="1" dirty="0" smtClean="0"/>
              <a:t>[25]</a:t>
            </a:r>
            <a:r>
              <a:rPr lang="en-US" altLang="ru-RU" sz="1800" dirty="0" smtClean="0"/>
              <a:t>, 50-70 </a:t>
            </a:r>
            <a:r>
              <a:rPr lang="ru-RU" altLang="ru-RU" sz="1800" dirty="0" smtClean="0"/>
              <a:t>ГэВ</a:t>
            </a:r>
            <a:r>
              <a:rPr lang="en-US" altLang="ru-RU" sz="1800" dirty="0" smtClean="0"/>
              <a:t>)</a:t>
            </a:r>
            <a:r>
              <a:rPr lang="en-US" altLang="ru-RU" sz="1800" dirty="0"/>
              <a:t>	</a:t>
            </a:r>
            <a:r>
              <a:rPr lang="ru-RU" altLang="ru-RU" sz="1800" dirty="0"/>
              <a:t>УРАЛ-</a:t>
            </a:r>
            <a:r>
              <a:rPr lang="en-US" altLang="ru-RU" sz="1800" dirty="0" smtClean="0"/>
              <a:t>30 / </a:t>
            </a:r>
            <a:r>
              <a:rPr lang="ru-RU" altLang="ru-RU" sz="1800" dirty="0" smtClean="0"/>
              <a:t>У</a:t>
            </a:r>
            <a:r>
              <a:rPr lang="en-US" altLang="ru-RU" sz="1800" dirty="0" smtClean="0"/>
              <a:t>-1.5 / </a:t>
            </a:r>
            <a:r>
              <a:rPr lang="ru-RU" altLang="ru-RU" sz="1800" dirty="0" smtClean="0"/>
              <a:t>У</a:t>
            </a:r>
            <a:r>
              <a:rPr lang="en-US" altLang="ru-RU" sz="1800" dirty="0"/>
              <a:t>-70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dirty="0"/>
              <a:t> </a:t>
            </a:r>
            <a:r>
              <a:rPr lang="ru-RU" altLang="ru-RU" sz="1800" dirty="0"/>
              <a:t>(легко)ионная </a:t>
            </a:r>
            <a:r>
              <a:rPr lang="en-US" altLang="ru-RU" sz="1800" dirty="0" smtClean="0"/>
              <a:t>(C</a:t>
            </a:r>
            <a:r>
              <a:rPr lang="ru-RU" altLang="ru-RU" sz="1800" dirty="0" smtClean="0"/>
              <a:t>, комплементарная</a:t>
            </a:r>
            <a:r>
              <a:rPr lang="en-US" altLang="ru-RU" sz="1800" dirty="0" smtClean="0"/>
              <a:t>)</a:t>
            </a:r>
            <a:r>
              <a:rPr lang="en-US" altLang="ru-RU" sz="1800" dirty="0"/>
              <a:t>	</a:t>
            </a:r>
            <a:r>
              <a:rPr lang="ru-RU" altLang="ru-RU" sz="1800" dirty="0" smtClean="0"/>
              <a:t>И</a:t>
            </a:r>
            <a:r>
              <a:rPr lang="en-US" altLang="ru-RU" sz="1800" dirty="0" smtClean="0"/>
              <a:t>-100 (</a:t>
            </a:r>
            <a:r>
              <a:rPr lang="en-US" altLang="ru-RU" sz="1800" dirty="0"/>
              <a:t>2 </a:t>
            </a:r>
            <a:r>
              <a:rPr lang="ru-RU" altLang="ru-RU" sz="1800" dirty="0"/>
              <a:t>из</a:t>
            </a:r>
            <a:r>
              <a:rPr lang="en-US" altLang="ru-RU" sz="1800" dirty="0"/>
              <a:t> 3</a:t>
            </a:r>
            <a:r>
              <a:rPr lang="en-US" altLang="ru-RU" sz="1800" dirty="0" smtClean="0"/>
              <a:t>) / </a:t>
            </a:r>
            <a:r>
              <a:rPr lang="ru-RU" altLang="ru-RU" sz="1800" dirty="0" smtClean="0"/>
              <a:t>У</a:t>
            </a:r>
            <a:r>
              <a:rPr lang="en-US" altLang="ru-RU" sz="1800" dirty="0" smtClean="0"/>
              <a:t>-1.5 / </a:t>
            </a:r>
            <a:r>
              <a:rPr lang="ru-RU" altLang="ru-RU" sz="1800" dirty="0" smtClean="0"/>
              <a:t>У</a:t>
            </a:r>
            <a:r>
              <a:rPr lang="en-US" altLang="ru-RU" sz="1800" dirty="0"/>
              <a:t>-70</a:t>
            </a:r>
          </a:p>
        </p:txBody>
      </p:sp>
      <p:sp>
        <p:nvSpPr>
          <p:cNvPr id="15" name="Rectangle 71"/>
          <p:cNvSpPr>
            <a:spLocks noChangeArrowheads="1"/>
          </p:cNvSpPr>
          <p:nvPr/>
        </p:nvSpPr>
        <p:spPr bwMode="auto">
          <a:xfrm>
            <a:off x="391485" y="1211517"/>
            <a:ext cx="6952290" cy="93662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800" dirty="0" smtClean="0"/>
              <a:t> 1 римская миля = 1000 двойных римских шагов 	= </a:t>
            </a:r>
            <a:r>
              <a:rPr lang="ru-RU" sz="1800" b="1" dirty="0" smtClean="0"/>
              <a:t>1483</a:t>
            </a:r>
            <a:r>
              <a:rPr lang="ru-RU" sz="1800" dirty="0" smtClean="0"/>
              <a:t>.5 м</a:t>
            </a:r>
            <a:endParaRPr lang="ru-RU" sz="1800" dirty="0"/>
          </a:p>
          <a:p>
            <a:r>
              <a:rPr lang="ru-RU" sz="1800" smtClean="0"/>
              <a:t> 1 длина </a:t>
            </a:r>
            <a:r>
              <a:rPr lang="ru-RU" sz="1800" dirty="0"/>
              <a:t>орбиты У-70 =				</a:t>
            </a:r>
            <a:r>
              <a:rPr lang="ru-RU" sz="1800" dirty="0" smtClean="0"/>
              <a:t>= </a:t>
            </a:r>
            <a:r>
              <a:rPr lang="ru-RU" sz="1800" b="1" dirty="0" smtClean="0"/>
              <a:t>1483.</a:t>
            </a:r>
            <a:r>
              <a:rPr lang="ru-RU" sz="1800" dirty="0" smtClean="0"/>
              <a:t>7 </a:t>
            </a:r>
            <a:r>
              <a:rPr lang="ru-RU" sz="1800" dirty="0"/>
              <a:t>м	</a:t>
            </a:r>
          </a:p>
        </p:txBody>
      </p:sp>
      <p:sp>
        <p:nvSpPr>
          <p:cNvPr id="16" name="Rectangle 71"/>
          <p:cNvSpPr>
            <a:spLocks noChangeArrowheads="1"/>
          </p:cNvSpPr>
          <p:nvPr/>
        </p:nvSpPr>
        <p:spPr bwMode="auto">
          <a:xfrm>
            <a:off x="2211867" y="4133350"/>
            <a:ext cx="7631386" cy="93662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Ядра углерода</a:t>
            </a:r>
            <a:r>
              <a:rPr lang="en-US" altLang="ru-RU" sz="1800" dirty="0"/>
              <a:t>: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ru-RU" altLang="ru-RU" sz="1800" dirty="0" smtClean="0"/>
              <a:t> высокой </a:t>
            </a:r>
            <a:r>
              <a:rPr lang="ru-RU" altLang="ru-RU" sz="1800" dirty="0"/>
              <a:t>энергии</a:t>
            </a:r>
            <a:r>
              <a:rPr lang="en-US" altLang="ru-RU" sz="1800" dirty="0"/>
              <a:t> 	</a:t>
            </a:r>
            <a:r>
              <a:rPr lang="ru-RU" altLang="ru-RU" sz="1800" dirty="0" smtClean="0"/>
              <a:t>	</a:t>
            </a:r>
            <a:r>
              <a:rPr lang="en-US" altLang="ru-RU" sz="1800" dirty="0"/>
              <a:t>	</a:t>
            </a:r>
            <a:r>
              <a:rPr lang="ru-RU" altLang="ru-RU" sz="1800" dirty="0" smtClean="0"/>
              <a:t>    </a:t>
            </a:r>
            <a:r>
              <a:rPr lang="en-US" altLang="ru-RU" sz="1800" dirty="0" smtClean="0"/>
              <a:t>24.1-34.1 </a:t>
            </a:r>
            <a:r>
              <a:rPr lang="ru-RU" altLang="ru-RU" sz="1800" dirty="0"/>
              <a:t>ГэВ</a:t>
            </a:r>
            <a:r>
              <a:rPr lang="en-US" altLang="ru-RU" sz="1800" dirty="0" smtClean="0"/>
              <a:t>/</a:t>
            </a:r>
            <a:r>
              <a:rPr lang="ru-RU" altLang="ru-RU" sz="1800" dirty="0" smtClean="0"/>
              <a:t>нуклон</a:t>
            </a:r>
            <a:endParaRPr lang="ru-RU" altLang="ru-RU" sz="180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dirty="0"/>
              <a:t> </a:t>
            </a:r>
            <a:r>
              <a:rPr lang="ru-RU" altLang="ru-RU" sz="1800" b="1" dirty="0"/>
              <a:t>промежуточной</a:t>
            </a:r>
            <a:r>
              <a:rPr lang="en-US" altLang="ru-RU" sz="1800" b="1" dirty="0"/>
              <a:t> </a:t>
            </a:r>
            <a:r>
              <a:rPr lang="ru-RU" altLang="ru-RU" sz="1800" b="1" dirty="0" smtClean="0"/>
              <a:t>энергии	</a:t>
            </a:r>
            <a:r>
              <a:rPr lang="en-US" altLang="ru-RU" sz="1800" b="1" dirty="0"/>
              <a:t>	</a:t>
            </a:r>
            <a:r>
              <a:rPr lang="ru-RU" altLang="ru-RU" sz="1800" b="1" dirty="0" smtClean="0"/>
              <a:t>    </a:t>
            </a:r>
            <a:r>
              <a:rPr lang="en-US" altLang="ru-RU" sz="1800" b="1" dirty="0" smtClean="0"/>
              <a:t>45</a:t>
            </a:r>
            <a:r>
              <a:rPr lang="ru-RU" altLang="ru-RU" sz="1800" b="1" dirty="0" smtClean="0"/>
              <a:t>5-200</a:t>
            </a:r>
            <a:r>
              <a:rPr lang="en-US" altLang="ru-RU" sz="1800" b="1" dirty="0" smtClean="0"/>
              <a:t> </a:t>
            </a:r>
            <a:r>
              <a:rPr lang="ru-RU" altLang="ru-RU" sz="1800" b="1" dirty="0"/>
              <a:t>МэВ</a:t>
            </a:r>
            <a:r>
              <a:rPr lang="en-US" altLang="ru-RU" sz="1800" b="1" dirty="0" smtClean="0"/>
              <a:t>/</a:t>
            </a:r>
            <a:r>
              <a:rPr lang="ru-RU" altLang="ru-RU" sz="1800" b="1" dirty="0" smtClean="0"/>
              <a:t>нуклон</a:t>
            </a:r>
            <a:endParaRPr lang="en-US" altLang="ru-RU" sz="1800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Ускорители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" y="4107822"/>
            <a:ext cx="4644008" cy="2313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3" descr="i10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13" y="977140"/>
            <a:ext cx="182562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00" y="977140"/>
            <a:ext cx="180181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61262" y="3315600"/>
            <a:ext cx="1183950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ЛУ</a:t>
            </a:r>
            <a:r>
              <a:rPr lang="en-US" altLang="ru-RU" dirty="0" smtClean="0"/>
              <a:t> (RFQ)</a:t>
            </a:r>
          </a:p>
          <a:p>
            <a:pPr eaLnBrk="1" hangingPunct="1"/>
            <a:r>
              <a:rPr lang="ru-RU" altLang="ru-RU" dirty="0" smtClean="0"/>
              <a:t> </a:t>
            </a:r>
            <a:r>
              <a:rPr lang="ru-RU" altLang="ru-RU" i="1" dirty="0" smtClean="0"/>
              <a:t>УРАЛ-</a:t>
            </a:r>
            <a:r>
              <a:rPr lang="en-US" altLang="ru-RU" dirty="0" smtClean="0"/>
              <a:t>30</a:t>
            </a:r>
            <a:endParaRPr lang="ru-RU" altLang="ru-RU" dirty="0"/>
          </a:p>
        </p:txBody>
      </p:sp>
      <p:pic>
        <p:nvPicPr>
          <p:cNvPr id="12" name="Picture 11" descr="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8" y="2291107"/>
            <a:ext cx="974656" cy="811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l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92" y="1130754"/>
            <a:ext cx="936625" cy="83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lvare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90" y="793579"/>
            <a:ext cx="11874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ic_7_U-70_no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46" y="997423"/>
            <a:ext cx="3516259" cy="385208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206631" y="3289845"/>
            <a:ext cx="1745474" cy="6583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ЛУ </a:t>
            </a:r>
            <a:r>
              <a:rPr lang="ru-RU" altLang="ru-RU" dirty="0" smtClean="0"/>
              <a:t>(</a:t>
            </a:r>
            <a:r>
              <a:rPr lang="en-US" altLang="ru-RU" dirty="0" smtClean="0"/>
              <a:t>Alvarez</a:t>
            </a:r>
            <a:r>
              <a:rPr lang="ru-RU" altLang="ru-RU" dirty="0" smtClean="0"/>
              <a:t>)</a:t>
            </a:r>
          </a:p>
          <a:p>
            <a:pPr eaLnBrk="1" hangingPunct="1"/>
            <a:r>
              <a:rPr lang="ru-RU" altLang="ru-RU" dirty="0" smtClean="0"/>
              <a:t> </a:t>
            </a:r>
            <a:r>
              <a:rPr lang="ru-RU" altLang="ru-RU" i="1" dirty="0" smtClean="0"/>
              <a:t>И-</a:t>
            </a:r>
            <a:r>
              <a:rPr lang="en-US" altLang="ru-RU" dirty="0" smtClean="0"/>
              <a:t>100</a:t>
            </a:r>
            <a:endParaRPr lang="ru-RU" altLang="ru-RU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785998" y="4449789"/>
            <a:ext cx="208915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Большой ПС</a:t>
            </a:r>
            <a:r>
              <a:rPr lang="en-US" altLang="ru-RU" dirty="0"/>
              <a:t> </a:t>
            </a:r>
            <a:r>
              <a:rPr lang="ru-RU" altLang="ru-RU" i="1" dirty="0" smtClean="0"/>
              <a:t>У-</a:t>
            </a:r>
            <a:r>
              <a:rPr lang="en-US" altLang="ru-RU" dirty="0" smtClean="0"/>
              <a:t>70</a:t>
            </a:r>
            <a:endParaRPr lang="ru-RU" altLang="ru-RU" dirty="0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534577" y="6025880"/>
            <a:ext cx="2952328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/>
              <a:t>Быстрый ПС</a:t>
            </a:r>
            <a:r>
              <a:rPr lang="en-US" altLang="ru-RU" dirty="0"/>
              <a:t> </a:t>
            </a:r>
            <a:r>
              <a:rPr lang="ru-RU" altLang="ru-RU" dirty="0"/>
              <a:t>бустер </a:t>
            </a:r>
            <a:r>
              <a:rPr lang="ru-RU" altLang="ru-RU" i="1" dirty="0" smtClean="0"/>
              <a:t>У-</a:t>
            </a:r>
            <a:r>
              <a:rPr lang="en-US" altLang="ru-RU" dirty="0" smtClean="0"/>
              <a:t>1.5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Каналы частиц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503259"/>
              </p:ext>
            </p:extLst>
          </p:nvPr>
        </p:nvGraphicFramePr>
        <p:xfrm>
          <a:off x="6734773" y="1468966"/>
          <a:ext cx="5018025" cy="191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Точечный рисунок" r:id="rId4" imgW="14851548" imgH="3723810" progId="Paint.Picture">
                  <p:embed/>
                </p:oleObj>
              </mc:Choice>
              <mc:Fallback>
                <p:oleObj name="Точечный рисунок" r:id="rId4" imgW="14851548" imgH="372381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773" y="1468966"/>
                        <a:ext cx="5018025" cy="19165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29334"/>
              </p:ext>
            </p:extLst>
          </p:nvPr>
        </p:nvGraphicFramePr>
        <p:xfrm>
          <a:off x="3415175" y="3504747"/>
          <a:ext cx="2373567" cy="2174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Точечный рисунок" r:id="rId6" imgW="6380952" imgH="5830114" progId="Paint.Picture">
                  <p:embed/>
                </p:oleObj>
              </mc:Choice>
              <mc:Fallback>
                <p:oleObj name="Точечный рисунок" r:id="rId6" imgW="6380952" imgH="583011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5175" y="3504747"/>
                        <a:ext cx="2373567" cy="217473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321017"/>
              </p:ext>
            </p:extLst>
          </p:nvPr>
        </p:nvGraphicFramePr>
        <p:xfrm>
          <a:off x="253602" y="3670300"/>
          <a:ext cx="2705100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Точечный рисунок" r:id="rId8" imgW="6447619" imgH="4772691" progId="Paint.Picture">
                  <p:embed/>
                </p:oleObj>
              </mc:Choice>
              <mc:Fallback>
                <p:oleObj name="Точечный рисунок" r:id="rId8" imgW="6447619" imgH="4772691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02" y="3670300"/>
                        <a:ext cx="2705100" cy="199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18737"/>
              </p:ext>
            </p:extLst>
          </p:nvPr>
        </p:nvGraphicFramePr>
        <p:xfrm>
          <a:off x="325712" y="1046191"/>
          <a:ext cx="5695065" cy="2329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529"/>
                <a:gridCol w="967270"/>
                <a:gridCol w="967921"/>
                <a:gridCol w="2672345"/>
              </a:tblGrid>
              <a:tr h="543424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Канал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Длина всех участков канала, 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МОЭ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Назначение, сорт частиц, энергия/импульс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(2А, 2Б), 14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</a:t>
                      </a:r>
                      <a:r>
                        <a:rPr lang="ru-RU" sz="1200" dirty="0">
                          <a:effectLst/>
                        </a:rPr>
                        <a:t> (40–65 ГэВ/с), 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effectLst/>
                        </a:rPr>
                        <a:t>40 ГэВ/с)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(4А, 4В, 4Д)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</a:t>
                      </a:r>
                      <a:r>
                        <a:rPr lang="ru-RU" sz="1200" dirty="0">
                          <a:effectLst/>
                        </a:rPr>
                        <a:t> (25–40 ГэВ/с),  </a:t>
                      </a: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</a:t>
                      </a: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ru-RU" sz="1200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effectLst/>
                        </a:rPr>
                        <a:t>40 ГэВ/с)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(5–</a:t>
                      </a:r>
                      <a:r>
                        <a:rPr lang="en-US" sz="1200" dirty="0">
                          <a:effectLst/>
                        </a:rPr>
                        <a:t>15</a:t>
                      </a:r>
                      <a:r>
                        <a:rPr lang="ru-RU" sz="1200" dirty="0">
                          <a:effectLst/>
                        </a:rPr>
                        <a:t> ГэВ/с)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 </a:t>
                      </a: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ru-RU" sz="120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>
                          <a:effectLst/>
                        </a:rPr>
                        <a:t> 70</a:t>
                      </a:r>
                      <a:r>
                        <a:rPr lang="ru-RU" sz="1200">
                          <a:effectLst/>
                        </a:rPr>
                        <a:t> ГэВ/с)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62283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 </a:t>
                      </a: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ru-RU" sz="120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ru-RU" sz="1200">
                          <a:effectLst/>
                        </a:rPr>
                        <a:t>70 ГэВ/с), </a:t>
                      </a:r>
                      <a:r>
                        <a:rPr lang="en-US" sz="1200">
                          <a:effectLst/>
                        </a:rPr>
                        <a:t>h</a:t>
                      </a:r>
                      <a:r>
                        <a:rPr lang="en-US" sz="1200" baseline="3000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(7–60 ГэВ/с),</a:t>
                      </a:r>
                    </a:p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</a:t>
                      </a:r>
                      <a:r>
                        <a:rPr lang="en-US" sz="1200" baseline="30000">
                          <a:effectLst/>
                          <a:sym typeface="Symbol"/>
                        </a:rPr>
                        <a:t></a:t>
                      </a:r>
                      <a:r>
                        <a:rPr lang="ru-RU" sz="1200">
                          <a:effectLst/>
                        </a:rPr>
                        <a:t>, </a:t>
                      </a:r>
                      <a:r>
                        <a:rPr lang="en-US" sz="1200">
                          <a:effectLst/>
                        </a:rPr>
                        <a:t>p</a:t>
                      </a: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  <a:sym typeface="Symbol"/>
                        </a:rPr>
                        <a:t></a:t>
                      </a:r>
                      <a:r>
                        <a:rPr lang="ru-RU" sz="1200">
                          <a:effectLst/>
                        </a:rPr>
                        <a:t>) (</a:t>
                      </a:r>
                      <a:r>
                        <a:rPr lang="ru-RU" sz="120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ru-RU" sz="1200">
                          <a:effectLst/>
                        </a:rPr>
                        <a:t>40 ГэВ/с), 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ru-RU" sz="1200" baseline="-25000">
                          <a:effectLst/>
                        </a:rPr>
                        <a:t>12</a:t>
                      </a:r>
                      <a:r>
                        <a:rPr lang="ru-RU" sz="1200">
                          <a:effectLst/>
                        </a:rPr>
                        <a:t> (</a:t>
                      </a:r>
                      <a:r>
                        <a:rPr lang="ru-RU" sz="120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ru-RU" sz="1200">
                          <a:effectLst/>
                        </a:rPr>
                        <a:t>35 ГэВ/н)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baseline="30000" dirty="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(</a:t>
                      </a:r>
                      <a:r>
                        <a:rPr lang="ru-RU" sz="1200" dirty="0">
                          <a:effectLst/>
                          <a:sym typeface="Symbol"/>
                        </a:rPr>
                        <a:t>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ru-RU" sz="1200" dirty="0">
                          <a:effectLst/>
                        </a:rPr>
                        <a:t>35 ГэВ/с)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</a:t>
                      </a:r>
                      <a:r>
                        <a:rPr lang="en-US" sz="1200" baseline="30000">
                          <a:effectLst/>
                          <a:sym typeface="Symbol"/>
                        </a:rPr>
                        <a:t></a:t>
                      </a:r>
                      <a:r>
                        <a:rPr lang="en-US" sz="1200">
                          <a:effectLst/>
                        </a:rPr>
                        <a:t> </a:t>
                      </a:r>
                      <a:r>
                        <a:rPr lang="ru-RU" sz="1200">
                          <a:effectLst/>
                        </a:rPr>
                        <a:t>(</a:t>
                      </a:r>
                      <a:r>
                        <a:rPr lang="en-US" sz="1200">
                          <a:effectLst/>
                        </a:rPr>
                        <a:t>5</a:t>
                      </a:r>
                      <a:r>
                        <a:rPr lang="ru-RU" sz="1200">
                          <a:effectLst/>
                        </a:rPr>
                        <a:t>.0, 12.5, 17.7 ГэВ/с)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25</a:t>
                      </a:r>
                    </a:p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(А,Б,В)</a:t>
                      </a:r>
                      <a:endParaRPr lang="ru-RU" sz="1200" b="1" i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</a:t>
                      </a:r>
                      <a:r>
                        <a:rPr lang="en-US" sz="1200" baseline="-25000" dirty="0">
                          <a:effectLst/>
                        </a:rPr>
                        <a:t>12</a:t>
                      </a:r>
                      <a:r>
                        <a:rPr lang="en-US" sz="1200" dirty="0">
                          <a:effectLst/>
                        </a:rPr>
                        <a:t> (200</a:t>
                      </a:r>
                      <a:r>
                        <a:rPr lang="ru-RU" sz="1200" dirty="0">
                          <a:effectLst/>
                        </a:rPr>
                        <a:t>–</a:t>
                      </a:r>
                      <a:r>
                        <a:rPr lang="en-US" sz="1200" dirty="0">
                          <a:effectLst/>
                        </a:rPr>
                        <a:t>450</a:t>
                      </a:r>
                      <a:r>
                        <a:rPr lang="ru-RU" sz="1200" dirty="0">
                          <a:effectLst/>
                        </a:rPr>
                        <a:t> МэВ/н</a:t>
                      </a:r>
                      <a:r>
                        <a:rPr lang="ru-RU" sz="1200" dirty="0" smtClean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6" name="Рисунок 15" descr="Macintosh HD:Users:nikolaityurin:Desktop:Многое/разное:IMG_964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27" y="3787637"/>
            <a:ext cx="2652439" cy="190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 descr="апрель 2013 углерод 0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175" y="3787637"/>
            <a:ext cx="2543423" cy="19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25712" y="5951556"/>
            <a:ext cx="105751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к 8 и 23</a:t>
            </a:r>
            <a:endParaRPr lang="ru-RU" altLang="ru-RU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197401" y="5951556"/>
            <a:ext cx="72096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к  25</a:t>
            </a:r>
            <a:endParaRPr lang="ru-RU" altLang="ru-RU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214025" y="5951556"/>
            <a:ext cx="629175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КИ</a:t>
            </a:r>
            <a:endParaRPr lang="ru-RU" altLang="ru-RU" dirty="0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501781" y="6001295"/>
            <a:ext cx="105751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к 21К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1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Экспериментальные установки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6741160" y="3379043"/>
            <a:ext cx="2728228" cy="23083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b="1" dirty="0" smtClean="0">
                <a:solidFill>
                  <a:srgbClr val="FF0000"/>
                </a:solidFill>
              </a:rPr>
              <a:t>Сотрудничество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(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ЦКП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):</a:t>
            </a:r>
            <a:endParaRPr lang="ru-RU" altLang="ru-RU" sz="1600" b="1" dirty="0" smtClean="0">
              <a:solidFill>
                <a:srgbClr val="FF0000"/>
              </a:solidFill>
            </a:endParaRPr>
          </a:p>
          <a:p>
            <a:pPr eaLnBrk="1" hangingPunct="1"/>
            <a:endParaRPr lang="ru-RU" altLang="ru-RU" sz="1600" dirty="0"/>
          </a:p>
          <a:p>
            <a:pPr eaLnBrk="1" hangingPunct="1"/>
            <a:r>
              <a:rPr lang="ru-RU" altLang="ru-RU" sz="1600" dirty="0"/>
              <a:t>ИФВЭ, </a:t>
            </a:r>
            <a:r>
              <a:rPr lang="en-US" altLang="ru-RU" sz="1600" dirty="0" smtClean="0"/>
              <a:t>[</a:t>
            </a:r>
            <a:r>
              <a:rPr lang="ru-RU" altLang="ru-RU" sz="1600" dirty="0" smtClean="0"/>
              <a:t>И</a:t>
            </a:r>
            <a:r>
              <a:rPr lang="en-US" altLang="ru-RU" sz="1600" dirty="0" smtClean="0"/>
              <a:t>]KK</a:t>
            </a:r>
            <a:r>
              <a:rPr lang="ru-RU" altLang="ru-RU" sz="1600" dirty="0" smtClean="0"/>
              <a:t>ТЭФ</a:t>
            </a:r>
            <a:r>
              <a:rPr lang="en-US" altLang="ru-RU" sz="1600" dirty="0"/>
              <a:t>, </a:t>
            </a:r>
            <a:r>
              <a:rPr lang="ru-RU" altLang="ru-RU" sz="1600" dirty="0"/>
              <a:t>ПИЯФ</a:t>
            </a:r>
            <a:r>
              <a:rPr lang="ru-RU" altLang="ru-RU" sz="1600" dirty="0" smtClean="0"/>
              <a:t>, </a:t>
            </a:r>
            <a:endParaRPr lang="en-US" altLang="ru-RU" sz="1600" dirty="0" smtClean="0"/>
          </a:p>
          <a:p>
            <a:pPr eaLnBrk="1" hangingPunct="1"/>
            <a:r>
              <a:rPr lang="ru-RU" altLang="ru-RU" sz="1600" dirty="0" smtClean="0"/>
              <a:t>ОИЯИ</a:t>
            </a:r>
            <a:r>
              <a:rPr lang="ru-RU" altLang="ru-RU" sz="1600" dirty="0"/>
              <a:t>, </a:t>
            </a:r>
            <a:r>
              <a:rPr lang="ru-RU" altLang="ru-RU" sz="1600" dirty="0" smtClean="0"/>
              <a:t>ИЯИ</a:t>
            </a:r>
            <a:r>
              <a:rPr lang="ru-RU" altLang="ru-RU" sz="1600" dirty="0"/>
              <a:t>,</a:t>
            </a:r>
            <a:r>
              <a:rPr lang="en-US" altLang="ru-RU" sz="1600" dirty="0"/>
              <a:t> </a:t>
            </a:r>
            <a:r>
              <a:rPr lang="ru-RU" altLang="ru-RU" sz="1600" dirty="0" smtClean="0"/>
              <a:t>ИЯФ </a:t>
            </a:r>
            <a:r>
              <a:rPr lang="ru-RU" altLang="ru-RU" sz="1600" dirty="0"/>
              <a:t>СО,</a:t>
            </a:r>
            <a:r>
              <a:rPr lang="en-US" altLang="ru-RU" sz="1600" dirty="0"/>
              <a:t> </a:t>
            </a:r>
          </a:p>
          <a:p>
            <a:pPr eaLnBrk="1" hangingPunct="1"/>
            <a:r>
              <a:rPr lang="ru-RU" altLang="ru-RU" sz="1600" dirty="0"/>
              <a:t>НИИЯФ МГУ</a:t>
            </a:r>
            <a:r>
              <a:rPr lang="en-US" altLang="ru-RU" sz="1600" dirty="0"/>
              <a:t>, </a:t>
            </a:r>
            <a:r>
              <a:rPr lang="ru-RU" altLang="ru-RU" sz="1600" dirty="0"/>
              <a:t>НИЯУ МИФИ</a:t>
            </a:r>
            <a:r>
              <a:rPr lang="en-US" altLang="ru-RU" sz="1600" dirty="0"/>
              <a:t>, </a:t>
            </a:r>
            <a:r>
              <a:rPr lang="ru-RU" altLang="ru-RU" sz="1600" dirty="0"/>
              <a:t>ЦЕРН</a:t>
            </a:r>
            <a:r>
              <a:rPr lang="en-US" altLang="ru-RU" sz="1600" dirty="0"/>
              <a:t>, …</a:t>
            </a:r>
            <a:r>
              <a:rPr lang="ru-RU" altLang="ru-RU" sz="1600" dirty="0"/>
              <a:t> </a:t>
            </a:r>
            <a:endParaRPr lang="ru-RU" altLang="ru-RU" sz="1600" dirty="0" smtClean="0"/>
          </a:p>
          <a:p>
            <a:pPr eaLnBrk="1" hangingPunct="1"/>
            <a:r>
              <a:rPr lang="ru-RU" altLang="ru-RU" sz="1600" dirty="0" smtClean="0"/>
              <a:t>РФЯЦ ВНИИЭФ, МРНЦ,  НМИЦР</a:t>
            </a:r>
            <a:r>
              <a:rPr lang="en-US" altLang="ru-RU" sz="1600" dirty="0" smtClean="0"/>
              <a:t>,</a:t>
            </a:r>
            <a:r>
              <a:rPr lang="ru-RU" altLang="ru-RU" sz="1600" dirty="0" smtClean="0"/>
              <a:t> ФМБЦ, ИМБП, ИТЭБ</a:t>
            </a:r>
            <a:r>
              <a:rPr lang="en-US" altLang="ru-RU" sz="1600" dirty="0" smtClean="0"/>
              <a:t>…</a:t>
            </a:r>
            <a:endParaRPr lang="ru-RU" altLang="ru-RU" sz="1600" dirty="0"/>
          </a:p>
        </p:txBody>
      </p:sp>
      <p:pic>
        <p:nvPicPr>
          <p:cNvPr id="8" name="Picture 31" descr="ОКА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735" y="3529538"/>
            <a:ext cx="2164677" cy="2253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gams-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1" y="2952108"/>
            <a:ext cx="2270773" cy="150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KM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3" y="4875645"/>
            <a:ext cx="2321630" cy="1424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6"/>
          <a:stretch/>
        </p:blipFill>
        <p:spPr bwMode="auto">
          <a:xfrm>
            <a:off x="963699" y="1013328"/>
            <a:ext cx="2621844" cy="186973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9625128" y="744017"/>
            <a:ext cx="2305050" cy="3785652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dirty="0"/>
              <a:t>Пучки</a:t>
            </a:r>
            <a:r>
              <a:rPr lang="en-US" altLang="ru-RU" sz="1600" dirty="0"/>
              <a:t> </a:t>
            </a:r>
            <a:r>
              <a:rPr lang="en-US" altLang="ru-RU" sz="1600" i="1" dirty="0"/>
              <a:t>p</a:t>
            </a:r>
            <a:r>
              <a:rPr lang="en-US" altLang="ru-RU" sz="1600" dirty="0"/>
              <a:t>, </a:t>
            </a:r>
            <a:r>
              <a:rPr lang="en-US" altLang="ru-RU" sz="1600" dirty="0">
                <a:sym typeface="Symbol" pitchFamily="18" charset="2"/>
              </a:rPr>
              <a:t>, </a:t>
            </a:r>
            <a:r>
              <a:rPr lang="en-US" altLang="ru-RU" sz="1600" i="1" dirty="0">
                <a:sym typeface="Symbol" pitchFamily="18" charset="2"/>
              </a:rPr>
              <a:t>K</a:t>
            </a:r>
            <a:r>
              <a:rPr lang="en-US" altLang="ru-RU" sz="1600" dirty="0">
                <a:sym typeface="Symbol" pitchFamily="18" charset="2"/>
              </a:rPr>
              <a:t>, </a:t>
            </a:r>
            <a:r>
              <a:rPr lang="en-US" altLang="ru-RU" sz="1600" i="1" dirty="0">
                <a:sym typeface="Symbol" pitchFamily="18" charset="2"/>
              </a:rPr>
              <a:t>e</a:t>
            </a:r>
            <a:r>
              <a:rPr lang="en-US" altLang="ru-RU" sz="1600" dirty="0">
                <a:sym typeface="Symbol" pitchFamily="18" charset="2"/>
              </a:rPr>
              <a:t>, </a:t>
            </a:r>
            <a:r>
              <a:rPr lang="en-US" altLang="ru-RU" sz="1600" dirty="0" smtClean="0">
                <a:sym typeface="Symbol" pitchFamily="18" charset="2"/>
              </a:rPr>
              <a:t></a:t>
            </a:r>
            <a:r>
              <a:rPr lang="ru-RU" altLang="ru-RU" sz="1600" dirty="0" smtClean="0">
                <a:sym typeface="Symbol" pitchFamily="18" charset="2"/>
              </a:rPr>
              <a:t>, С</a:t>
            </a:r>
            <a:endParaRPr lang="en-US" altLang="ru-RU" sz="1600" dirty="0">
              <a:sym typeface="Symbol" pitchFamily="18" charset="2"/>
            </a:endParaRPr>
          </a:p>
          <a:p>
            <a:pPr eaLnBrk="1" hangingPunct="1"/>
            <a:r>
              <a:rPr lang="en-US" altLang="ru-RU" sz="1600" dirty="0"/>
              <a:t> 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</a:rPr>
              <a:t>Области ФВЭ</a:t>
            </a:r>
            <a:r>
              <a:rPr lang="en-US" altLang="ru-RU" sz="1600" b="1" dirty="0">
                <a:solidFill>
                  <a:srgbClr val="FF0000"/>
                </a:solidFill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en-US" altLang="ru-RU" sz="1600" dirty="0"/>
              <a:t> </a:t>
            </a:r>
            <a:r>
              <a:rPr lang="en-US" altLang="ru-RU" sz="1600" i="1" dirty="0"/>
              <a:t>h</a:t>
            </a:r>
            <a:r>
              <a:rPr lang="en-US" altLang="ru-RU" sz="1600" dirty="0"/>
              <a:t>-</a:t>
            </a:r>
            <a:r>
              <a:rPr lang="ru-RU" altLang="ru-RU" sz="1600" dirty="0"/>
              <a:t>спектроскопия </a:t>
            </a:r>
          </a:p>
          <a:p>
            <a:pPr eaLnBrk="1" hangingPunct="1">
              <a:buFontTx/>
              <a:buChar char="•"/>
            </a:pPr>
            <a:r>
              <a:rPr lang="ru-RU" altLang="ru-RU" sz="1600" dirty="0"/>
              <a:t> спиновые явления</a:t>
            </a:r>
            <a:endParaRPr lang="en-US" altLang="ru-RU" sz="1600" dirty="0"/>
          </a:p>
          <a:p>
            <a:pPr eaLnBrk="1" hangingPunct="1">
              <a:buFontTx/>
              <a:buChar char="•"/>
            </a:pPr>
            <a:r>
              <a:rPr lang="en-US" altLang="ru-RU" sz="1600" dirty="0"/>
              <a:t> </a:t>
            </a:r>
            <a:r>
              <a:rPr lang="ru-RU" altLang="ru-RU" sz="1600" dirty="0"/>
              <a:t>редкие распады</a:t>
            </a:r>
            <a:r>
              <a:rPr lang="en-US" altLang="ru-RU" sz="1600" dirty="0"/>
              <a:t> </a:t>
            </a:r>
            <a:r>
              <a:rPr lang="en-US" altLang="ru-RU" sz="1600" i="1" dirty="0"/>
              <a:t>K</a:t>
            </a:r>
            <a:r>
              <a:rPr lang="en-US" altLang="ru-RU" sz="1600" dirty="0"/>
              <a:t>-</a:t>
            </a:r>
            <a:r>
              <a:rPr lang="ru-RU" altLang="ru-RU" sz="1600" dirty="0"/>
              <a:t>мезонов</a:t>
            </a:r>
            <a:endParaRPr lang="en-US" altLang="ru-RU" sz="1600" dirty="0"/>
          </a:p>
          <a:p>
            <a:pPr eaLnBrk="1" hangingPunct="1">
              <a:buFontTx/>
              <a:buChar char="•"/>
            </a:pPr>
            <a:r>
              <a:rPr lang="en-US" altLang="ru-RU" sz="1600" dirty="0"/>
              <a:t> </a:t>
            </a:r>
            <a:r>
              <a:rPr lang="en-US" altLang="ru-RU" sz="1600" i="1" dirty="0"/>
              <a:t>h</a:t>
            </a:r>
            <a:r>
              <a:rPr lang="en-US" altLang="ru-RU" sz="1600" dirty="0"/>
              <a:t>-</a:t>
            </a:r>
            <a:r>
              <a:rPr lang="en-US" altLang="ru-RU" sz="1600" i="1" dirty="0"/>
              <a:t>A</a:t>
            </a:r>
            <a:r>
              <a:rPr lang="en-US" altLang="ru-RU" sz="1600" dirty="0"/>
              <a:t> </a:t>
            </a:r>
            <a:r>
              <a:rPr lang="ru-RU" altLang="ru-RU" sz="1600" dirty="0"/>
              <a:t>взаимодействия</a:t>
            </a:r>
            <a:endParaRPr lang="en-US" altLang="ru-RU" sz="1600" dirty="0"/>
          </a:p>
          <a:p>
            <a:pPr eaLnBrk="1" hangingPunct="1">
              <a:buFontTx/>
              <a:buChar char="•"/>
            </a:pPr>
            <a:r>
              <a:rPr lang="en-US" altLang="ru-RU" sz="1600" dirty="0"/>
              <a:t> </a:t>
            </a:r>
            <a:r>
              <a:rPr lang="ru-RU" altLang="ru-RU" sz="1600" dirty="0" smtClean="0">
                <a:sym typeface="Symbol" pitchFamily="18" charset="2"/>
              </a:rPr>
              <a:t>релятивистская ЯФ</a:t>
            </a:r>
          </a:p>
          <a:p>
            <a:pPr eaLnBrk="1" hangingPunct="1">
              <a:buFontTx/>
              <a:buChar char="•"/>
            </a:pPr>
            <a:r>
              <a:rPr lang="ru-RU" altLang="ru-RU" sz="1600" dirty="0" smtClean="0"/>
              <a:t> </a:t>
            </a:r>
            <a:r>
              <a:rPr lang="en-US" altLang="ru-RU" sz="1600" dirty="0" smtClean="0"/>
              <a:t>[</a:t>
            </a:r>
            <a:r>
              <a:rPr lang="ru-RU" altLang="ru-RU" sz="1600" dirty="0" smtClean="0"/>
              <a:t>физика </a:t>
            </a:r>
            <a:r>
              <a:rPr lang="en-US" altLang="ru-RU" sz="1600" dirty="0">
                <a:sym typeface="Symbol" pitchFamily="18" charset="2"/>
              </a:rPr>
              <a:t></a:t>
            </a:r>
            <a:r>
              <a:rPr lang="en-US" altLang="ru-RU" sz="1600" dirty="0" smtClean="0">
                <a:sym typeface="Symbol" pitchFamily="18" charset="2"/>
              </a:rPr>
              <a:t>]</a:t>
            </a:r>
            <a:endParaRPr lang="ru-RU" altLang="ru-RU" sz="1600" dirty="0" smtClean="0">
              <a:sym typeface="Symbol" pitchFamily="18" charset="2"/>
            </a:endParaRPr>
          </a:p>
          <a:p>
            <a:pPr eaLnBrk="1" hangingPunct="1">
              <a:buFontTx/>
              <a:buChar char="•"/>
            </a:pPr>
            <a:endParaRPr lang="en-US" altLang="ru-RU" sz="1600" dirty="0">
              <a:sym typeface="Symbol" pitchFamily="18" charset="2"/>
            </a:endParaRPr>
          </a:p>
          <a:p>
            <a:pPr eaLnBrk="1" hangingPunct="1"/>
            <a:r>
              <a:rPr lang="ru-RU" altLang="ru-RU" sz="1600" b="1" dirty="0" smtClean="0">
                <a:solidFill>
                  <a:srgbClr val="FF0000"/>
                </a:solidFill>
                <a:sym typeface="Symbol" pitchFamily="18" charset="2"/>
              </a:rPr>
              <a:t>Прикладные:</a:t>
            </a:r>
          </a:p>
          <a:p>
            <a:pPr eaLnBrk="1" hangingPunct="1">
              <a:buFontTx/>
              <a:buChar char="•"/>
            </a:pPr>
            <a:r>
              <a:rPr lang="ru-RU" altLang="ru-RU" sz="1600" dirty="0">
                <a:sym typeface="Symbol" pitchFamily="18" charset="2"/>
              </a:rPr>
              <a:t> </a:t>
            </a:r>
            <a:r>
              <a:rPr lang="en-US" altLang="ru-RU" sz="1600" i="1" dirty="0" smtClean="0">
                <a:sym typeface="Symbol" pitchFamily="18" charset="2"/>
              </a:rPr>
              <a:t>p</a:t>
            </a:r>
            <a:r>
              <a:rPr lang="en-US" altLang="ru-RU" sz="1600" dirty="0" smtClean="0">
                <a:sym typeface="Symbol" pitchFamily="18" charset="2"/>
              </a:rPr>
              <a:t> </a:t>
            </a:r>
            <a:r>
              <a:rPr lang="ru-RU" altLang="ru-RU" sz="1600" dirty="0" smtClean="0">
                <a:sym typeface="Symbol" pitchFamily="18" charset="2"/>
              </a:rPr>
              <a:t>радиография</a:t>
            </a:r>
            <a:r>
              <a:rPr lang="en-US" altLang="ru-RU" sz="1600" dirty="0" smtClean="0"/>
              <a:t> </a:t>
            </a:r>
            <a:endParaRPr lang="ru-RU" altLang="ru-RU" sz="1600" dirty="0" smtClean="0"/>
          </a:p>
          <a:p>
            <a:pPr eaLnBrk="1" hangingPunct="1">
              <a:buFontTx/>
              <a:buChar char="•"/>
            </a:pPr>
            <a:r>
              <a:rPr lang="ru-RU" altLang="ru-RU" sz="1600" dirty="0"/>
              <a:t> </a:t>
            </a:r>
            <a:r>
              <a:rPr lang="en-US" altLang="ru-RU" sz="1600" i="1" dirty="0" smtClean="0"/>
              <a:t>C</a:t>
            </a:r>
            <a:r>
              <a:rPr lang="en-US" altLang="ru-RU" sz="1600" dirty="0" smtClean="0"/>
              <a:t> </a:t>
            </a:r>
            <a:r>
              <a:rPr lang="ru-RU" altLang="ru-RU" sz="1600" dirty="0" smtClean="0"/>
              <a:t>радиобиология</a:t>
            </a:r>
            <a:endParaRPr lang="en-US" altLang="ru-RU" sz="1600" dirty="0"/>
          </a:p>
          <a:p>
            <a:pPr eaLnBrk="1" hangingPunct="1">
              <a:buFontTx/>
              <a:buChar char="•"/>
            </a:pPr>
            <a:r>
              <a:rPr lang="ru-RU" altLang="ru-RU" sz="1600" dirty="0" smtClean="0"/>
              <a:t> </a:t>
            </a:r>
            <a:r>
              <a:rPr lang="en-US" altLang="ru-RU" sz="1600" i="1" dirty="0" smtClean="0"/>
              <a:t>n</a:t>
            </a:r>
            <a:r>
              <a:rPr lang="en-US" altLang="ru-RU" sz="1600" dirty="0" smtClean="0"/>
              <a:t>  </a:t>
            </a:r>
            <a:r>
              <a:rPr lang="ru-RU" altLang="ru-RU" sz="1600" dirty="0" smtClean="0"/>
              <a:t>нейтроны  </a:t>
            </a:r>
            <a:r>
              <a:rPr lang="en-US" altLang="ru-RU" sz="1600" dirty="0" smtClean="0"/>
              <a:t>…</a:t>
            </a:r>
            <a:endParaRPr lang="ru-RU" altLang="ru-RU" sz="16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6</a:t>
            </a:fld>
            <a:endParaRPr lang="en-US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2622973" y="2952108"/>
            <a:ext cx="1251713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err="1" smtClean="0"/>
              <a:t>зд</a:t>
            </a:r>
            <a:r>
              <a:rPr lang="ru-RU" altLang="ru-RU" dirty="0" smtClean="0"/>
              <a:t>  1 БВ</a:t>
            </a:r>
            <a:endParaRPr lang="ru-RU" altLang="ru-RU" dirty="0"/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739986" y="5976604"/>
            <a:ext cx="1251713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err="1" smtClean="0"/>
              <a:t>зд</a:t>
            </a:r>
            <a:r>
              <a:rPr lang="ru-RU" altLang="ru-RU" dirty="0" smtClean="0"/>
              <a:t>  2 А</a:t>
            </a:r>
            <a:endParaRPr lang="ru-RU" altLang="ru-RU" dirty="0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737700" y="5363649"/>
            <a:ext cx="868167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ОКА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679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Экспериментальные установки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956564"/>
              </p:ext>
            </p:extLst>
          </p:nvPr>
        </p:nvGraphicFramePr>
        <p:xfrm>
          <a:off x="2032000" y="1243220"/>
          <a:ext cx="8020050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71"/>
                <a:gridCol w="2197510"/>
                <a:gridCol w="2123767"/>
                <a:gridCol w="2322052"/>
                <a:gridCol w="857250"/>
              </a:tblGrid>
              <a:tr h="2611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Эксперимент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Руководитель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Вывод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Канал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В.Ф. Образцов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21k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В.А. </a:t>
                      </a:r>
                      <a:r>
                        <a:rPr lang="ru-RU" dirty="0" err="1" smtClean="0"/>
                        <a:t>Гапиенко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ФОДС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А.А. Волков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СКД-30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Ю.А. Хохлов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ВМ-27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ИСТРА-кристалл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Ю.А. Чесноков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СКД-27, ВМ-27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СПАСЧАРМ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А.Н. Васильев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СКД-24,</a:t>
                      </a:r>
                      <a:r>
                        <a:rPr lang="ru-RU" baseline="0" dirty="0" smtClean="0"/>
                        <a:t> -25, ВМ-24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ГИПЕРОН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С.А. Садовский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ВМ-35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ПРГК (-100)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А.В. Максимов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НЕЙТРОН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А.Г. Денисов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8, 23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Ионы (ЛУЧ</a:t>
                      </a:r>
                      <a:r>
                        <a:rPr lang="ru-RU" baseline="0" dirty="0" smtClean="0"/>
                        <a:t>  У70)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В.А. Пикалов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МВ (С)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</a:t>
                      </a:r>
                      <a:r>
                        <a:rPr lang="ru-RU" baseline="0" dirty="0" smtClean="0"/>
                        <a:t> 26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Двойная стрелка вверх/вниз 3"/>
          <p:cNvSpPr/>
          <p:nvPr/>
        </p:nvSpPr>
        <p:spPr>
          <a:xfrm>
            <a:off x="1128252" y="1612900"/>
            <a:ext cx="317090" cy="255905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1481805" y="4171950"/>
            <a:ext cx="317090" cy="110797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91743"/>
              </p:ext>
            </p:extLst>
          </p:nvPr>
        </p:nvGraphicFramePr>
        <p:xfrm>
          <a:off x="494652" y="2709545"/>
          <a:ext cx="57814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48"/>
              </a:tblGrid>
              <a:tr h="361093">
                <a:tc>
                  <a:txBody>
                    <a:bodyPr/>
                    <a:lstStyle/>
                    <a:p>
                      <a:r>
                        <a:rPr lang="ru-RU" dirty="0" smtClean="0"/>
                        <a:t>ФИ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30793"/>
              </p:ext>
            </p:extLst>
          </p:nvPr>
        </p:nvGraphicFramePr>
        <p:xfrm>
          <a:off x="839178" y="4543056"/>
          <a:ext cx="57814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48"/>
              </a:tblGrid>
              <a:tr h="363656">
                <a:tc>
                  <a:txBody>
                    <a:bodyPr/>
                    <a:lstStyle/>
                    <a:p>
                      <a:r>
                        <a:rPr lang="ru-RU" dirty="0" smtClean="0"/>
                        <a:t>ПИ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Эксплуатация  комплекса У-70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BE1403-3AB3-97B7-D00F-E20F4B93AFFA}"/>
              </a:ext>
            </a:extLst>
          </p:cNvPr>
          <p:cNvSpPr txBox="1"/>
          <p:nvPr/>
        </p:nvSpPr>
        <p:spPr>
          <a:xfrm>
            <a:off x="261346" y="998628"/>
            <a:ext cx="8295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Ускорительный комплекс У-70 </a:t>
            </a:r>
            <a:r>
              <a:rPr lang="ru-RU" dirty="0"/>
              <a:t>(реестр ПП РФ 30.12.2009 № 2125-р</a:t>
            </a:r>
            <a:r>
              <a:rPr lang="en-US" dirty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ru-RU" dirty="0"/>
              <a:t>УЗЧ (2 кольцевых (1.5 + 0.1 км) и 2 линейных </a:t>
            </a:r>
            <a:r>
              <a:rPr lang="ru-RU" dirty="0" smtClean="0"/>
              <a:t>(</a:t>
            </a:r>
            <a:r>
              <a:rPr lang="ru-RU" dirty="0"/>
              <a:t>8</a:t>
            </a:r>
            <a:r>
              <a:rPr lang="ru-RU" dirty="0" smtClean="0"/>
              <a:t>0 </a:t>
            </a:r>
            <a:r>
              <a:rPr lang="ru-RU" dirty="0"/>
              <a:t>и 30 м) = ЭФУ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7 </a:t>
            </a:r>
            <a:r>
              <a:rPr lang="ru-RU" dirty="0"/>
              <a:t>экспериментальных физических </a:t>
            </a:r>
            <a:r>
              <a:rPr lang="ru-RU" dirty="0" smtClean="0"/>
              <a:t>установок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3 установки для прикладного использования                                                                </a:t>
            </a:r>
            <a:endParaRPr lang="ru-R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сеть каналов транспортировки пучка </a:t>
            </a:r>
            <a:r>
              <a:rPr lang="ru-RU" dirty="0" smtClean="0"/>
              <a:t>(1.1 </a:t>
            </a:r>
            <a:r>
              <a:rPr lang="ru-RU" dirty="0"/>
              <a:t>км </a:t>
            </a:r>
            <a:r>
              <a:rPr lang="ru-RU" dirty="0" smtClean="0"/>
              <a:t>суммарно</a:t>
            </a:r>
            <a:r>
              <a:rPr lang="en-US" dirty="0" smtClean="0"/>
              <a:t> </a:t>
            </a:r>
            <a:r>
              <a:rPr lang="ru-RU" dirty="0" smtClean="0"/>
              <a:t>кроме КИ)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2FEBBA-2035-5157-0EDF-100A1BA9D079}"/>
              </a:ext>
            </a:extLst>
          </p:cNvPr>
          <p:cNvSpPr txBox="1"/>
          <p:nvPr/>
        </p:nvSpPr>
        <p:spPr>
          <a:xfrm>
            <a:off x="143005" y="3048223"/>
            <a:ext cx="6797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27 ЗУ, общая площадь 2533 Га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/>
              <a:t>ТТП  У-70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dirty="0"/>
              <a:t> 1.3×1.3 км</a:t>
            </a:r>
            <a:r>
              <a:rPr lang="ru-RU" baseline="30000" dirty="0"/>
              <a:t>2</a:t>
            </a:r>
            <a:r>
              <a:rPr lang="ru-RU" dirty="0"/>
              <a:t> </a:t>
            </a:r>
            <a:r>
              <a:rPr lang="en-US" dirty="0"/>
              <a:t>  </a:t>
            </a:r>
            <a:r>
              <a:rPr lang="ru-RU" dirty="0"/>
              <a:t>182,2 [225.5] Га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 463 </a:t>
            </a:r>
            <a:r>
              <a:rPr lang="ru-RU" dirty="0" err="1"/>
              <a:t>ОнДИ</a:t>
            </a:r>
            <a:r>
              <a:rPr lang="ru-RU" dirty="0"/>
              <a:t> </a:t>
            </a:r>
            <a:r>
              <a:rPr lang="en-US" dirty="0"/>
              <a:t>  </a:t>
            </a:r>
            <a:r>
              <a:rPr lang="ru-RU" dirty="0"/>
              <a:t> 627 ОЦДИ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&gt; </a:t>
            </a:r>
            <a:r>
              <a:rPr lang="ru-RU" dirty="0" smtClean="0"/>
              <a:t>1240 </a:t>
            </a:r>
            <a:r>
              <a:rPr lang="ru-RU" dirty="0"/>
              <a:t>сотрудников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E78BA6A1-5163-87F1-A266-9C3CBBCA1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40162"/>
              </p:ext>
            </p:extLst>
          </p:nvPr>
        </p:nvGraphicFramePr>
        <p:xfrm>
          <a:off x="10277905" y="1208311"/>
          <a:ext cx="931324" cy="12470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13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78856">
                <a:tc>
                  <a:txBody>
                    <a:bodyPr/>
                    <a:lstStyle/>
                    <a:p>
                      <a:r>
                        <a:rPr lang="ru-RU" dirty="0"/>
                        <a:t>23 МВт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5496">
                <a:tc>
                  <a:txBody>
                    <a:bodyPr/>
                    <a:lstStyle/>
                    <a:p>
                      <a:r>
                        <a:rPr lang="ru-RU" dirty="0"/>
                        <a:t>7 МВт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30 МВт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8</a:t>
            </a:fld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299200" y="2877570"/>
            <a:ext cx="3161242" cy="31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7814256" y="1014246"/>
            <a:ext cx="67218" cy="372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05612444-7952-4985-A28B-477A4EA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13" y="0"/>
            <a:ext cx="8481707" cy="813052"/>
          </a:xfrm>
        </p:spPr>
        <p:txBody>
          <a:bodyPr/>
          <a:lstStyle/>
          <a:p>
            <a:r>
              <a:rPr lang="ru-RU" sz="1800" dirty="0" smtClean="0"/>
              <a:t>Ускорительный комплекс У-70 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52688" y="102549"/>
            <a:ext cx="1612306" cy="60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12838"/>
            <a:ext cx="68278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2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995738"/>
            <a:ext cx="4042444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01613" y="3994150"/>
            <a:ext cx="4608512" cy="93662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/>
              <a:t>2 </a:t>
            </a:r>
            <a:r>
              <a:rPr lang="ru-RU" altLang="ru-RU" dirty="0"/>
              <a:t>сеанса </a:t>
            </a:r>
            <a:r>
              <a:rPr lang="en-US" altLang="ru-RU" dirty="0"/>
              <a:t>(7/24) </a:t>
            </a:r>
            <a:r>
              <a:rPr lang="ru-RU" altLang="ru-RU" dirty="0"/>
              <a:t>в год</a:t>
            </a:r>
            <a:r>
              <a:rPr lang="en-US" altLang="ru-RU" dirty="0"/>
              <a:t>:</a:t>
            </a:r>
          </a:p>
          <a:p>
            <a:pPr eaLnBrk="1" hangingPunct="1">
              <a:buClr>
                <a:srgbClr val="3333FF"/>
              </a:buClr>
              <a:buFontTx/>
              <a:buChar char="•"/>
            </a:pPr>
            <a:r>
              <a:rPr lang="en-US" altLang="ru-RU" dirty="0"/>
              <a:t> </a:t>
            </a:r>
            <a:r>
              <a:rPr lang="ru-RU" altLang="ru-RU" dirty="0"/>
              <a:t>короткий</a:t>
            </a:r>
            <a:r>
              <a:rPr lang="en-US" altLang="ru-RU" dirty="0"/>
              <a:t> (</a:t>
            </a:r>
            <a:r>
              <a:rPr lang="en-US" altLang="ru-RU" dirty="0" err="1"/>
              <a:t>XPh</a:t>
            </a:r>
            <a:r>
              <a:rPr lang="en-US" altLang="ru-RU" dirty="0"/>
              <a:t> 10 </a:t>
            </a:r>
            <a:r>
              <a:rPr lang="ru-RU" altLang="ru-RU" dirty="0" err="1"/>
              <a:t>дн</a:t>
            </a:r>
            <a:r>
              <a:rPr lang="en-US" altLang="ru-RU" dirty="0"/>
              <a:t>) 	2 MD(</a:t>
            </a:r>
            <a:r>
              <a:rPr lang="en-US" altLang="ru-RU" i="1" dirty="0"/>
              <a:t>p</a:t>
            </a:r>
            <a:r>
              <a:rPr lang="en-US" altLang="ru-RU" dirty="0"/>
              <a:t>) + </a:t>
            </a:r>
            <a:r>
              <a:rPr lang="ru-RU" altLang="ru-RU" dirty="0" smtClean="0"/>
              <a:t>ионы</a:t>
            </a:r>
            <a:endParaRPr lang="ru-RU" altLang="ru-RU" i="1" dirty="0"/>
          </a:p>
          <a:p>
            <a:pPr eaLnBrk="1" hangingPunct="1">
              <a:buClr>
                <a:srgbClr val="3333FF"/>
              </a:buClr>
              <a:buFontTx/>
              <a:buChar char="•"/>
            </a:pPr>
            <a:r>
              <a:rPr lang="en-US" altLang="ru-RU" dirty="0"/>
              <a:t> </a:t>
            </a:r>
            <a:r>
              <a:rPr lang="ru-RU" altLang="ru-RU" dirty="0"/>
              <a:t>длинный</a:t>
            </a:r>
            <a:r>
              <a:rPr lang="en-US" altLang="ru-RU" dirty="0"/>
              <a:t> (</a:t>
            </a:r>
            <a:r>
              <a:rPr lang="en-US" altLang="ru-RU" dirty="0" err="1"/>
              <a:t>XPh</a:t>
            </a:r>
            <a:r>
              <a:rPr lang="en-US" altLang="ru-RU" dirty="0"/>
              <a:t> 30 </a:t>
            </a:r>
            <a:r>
              <a:rPr lang="ru-RU" altLang="ru-RU" dirty="0" err="1"/>
              <a:t>дн</a:t>
            </a:r>
            <a:r>
              <a:rPr lang="en-US" altLang="ru-RU" dirty="0"/>
              <a:t>) 	3 MD(</a:t>
            </a:r>
            <a:r>
              <a:rPr lang="en-US" altLang="ru-RU" i="1" dirty="0"/>
              <a:t>p</a:t>
            </a:r>
            <a:r>
              <a:rPr lang="en-US" altLang="ru-RU" dirty="0"/>
              <a:t>) + </a:t>
            </a:r>
            <a:r>
              <a:rPr lang="ru-RU" altLang="ru-RU" dirty="0" smtClean="0"/>
              <a:t>ионы</a:t>
            </a:r>
            <a:endParaRPr lang="en-US" altLang="ru-RU" i="1" dirty="0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687638" y="5926138"/>
            <a:ext cx="1943100" cy="360362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/>
              <a:t>3 </a:t>
            </a:r>
            <a:r>
              <a:rPr lang="ru-RU" altLang="ru-RU"/>
              <a:t>ч</a:t>
            </a:r>
            <a:r>
              <a:rPr lang="en-US" altLang="ru-RU"/>
              <a:t>, 1000 </a:t>
            </a:r>
            <a:r>
              <a:rPr lang="ru-RU" altLang="ru-RU"/>
              <a:t>циклов</a:t>
            </a:r>
            <a:endParaRPr lang="en-US" altLang="ru-RU"/>
          </a:p>
        </p:txBody>
      </p:sp>
      <p:pic>
        <p:nvPicPr>
          <p:cNvPr id="12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90" y="175940"/>
            <a:ext cx="113347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6389688" y="3035300"/>
            <a:ext cx="1657350" cy="3603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6092825" y="1976438"/>
            <a:ext cx="1152525" cy="1008062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7665150" y="3590202"/>
            <a:ext cx="968375" cy="360362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400" dirty="0"/>
              <a:t>1</a:t>
            </a:r>
            <a:r>
              <a:rPr lang="en-US" altLang="ru-RU" sz="1400" dirty="0">
                <a:sym typeface="Symbol" pitchFamily="18" charset="2"/>
              </a:rPr>
              <a:t>10</a:t>
            </a:r>
            <a:r>
              <a:rPr lang="en-US" altLang="ru-RU" sz="1400" baseline="30000" dirty="0">
                <a:sym typeface="Symbol" pitchFamily="18" charset="2"/>
              </a:rPr>
              <a:t>13</a:t>
            </a:r>
            <a:r>
              <a:rPr lang="en-US" altLang="ru-RU" sz="1400" dirty="0">
                <a:sym typeface="Symbol" pitchFamily="18" charset="2"/>
              </a:rPr>
              <a:t> </a:t>
            </a:r>
            <a:r>
              <a:rPr lang="en-US" altLang="ru-RU" sz="1400" dirty="0" err="1">
                <a:sym typeface="Symbol" pitchFamily="18" charset="2"/>
              </a:rPr>
              <a:t>ppp</a:t>
            </a:r>
            <a:endParaRPr lang="en-US" altLang="ru-RU" sz="1400" dirty="0">
              <a:sym typeface="Symbol" pitchFamily="18" charset="2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26" y="2481263"/>
            <a:ext cx="2548150" cy="15681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225" y="4335075"/>
            <a:ext cx="2658495" cy="19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966643" y="6492875"/>
            <a:ext cx="10252364" cy="365125"/>
          </a:xfrm>
        </p:spPr>
        <p:txBody>
          <a:bodyPr/>
          <a:lstStyle/>
          <a:p>
            <a:r>
              <a:rPr lang="en-US" dirty="0"/>
              <a:t>02</a:t>
            </a:r>
            <a:r>
              <a:rPr lang="ru-RU" dirty="0"/>
              <a:t> июня 2026 года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5C27-03C3-469E-84CF-0E77D8B746E4}" type="slidenum">
              <a:rPr lang="en-US" smtClean="0"/>
              <a:t>9</a:t>
            </a:fld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421313" y="3562421"/>
            <a:ext cx="1102254" cy="360362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dirty="0" smtClean="0"/>
              <a:t>04 дел 2011</a:t>
            </a:r>
            <a:endParaRPr lang="en-US" altLang="ru-RU" sz="1400" dirty="0">
              <a:sym typeface="Symbol" pitchFamily="18" charset="2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9404350" y="2053502"/>
            <a:ext cx="1228090" cy="360362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dirty="0" smtClean="0"/>
              <a:t>27 ноя 2024</a:t>
            </a:r>
            <a:endParaRPr lang="en-US" altLang="ru-RU" sz="14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074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19768</TotalTime>
  <Words>1179</Words>
  <Application>Microsoft Office PowerPoint</Application>
  <PresentationFormat>Произвольный</PresentationFormat>
  <Paragraphs>310</Paragraphs>
  <Slides>21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Точечный рисунок</vt:lpstr>
      <vt:lpstr>Презентация PowerPoint</vt:lpstr>
      <vt:lpstr>Ускорительный комплекс У-70 </vt:lpstr>
      <vt:lpstr>Ускорительный комплекс У-70 </vt:lpstr>
      <vt:lpstr>Ускорители</vt:lpstr>
      <vt:lpstr>Каналы частиц</vt:lpstr>
      <vt:lpstr>Экспериментальные установки </vt:lpstr>
      <vt:lpstr>Экспериментальные установки </vt:lpstr>
      <vt:lpstr>Эксплуатация  комплекса У-70 </vt:lpstr>
      <vt:lpstr>Ускорительный комплекс У-70 </vt:lpstr>
      <vt:lpstr>Системы вывода пучка У-70 </vt:lpstr>
      <vt:lpstr>Протонная радиография на p пучке У-70 («ПРГК-100»)</vt:lpstr>
      <vt:lpstr>Проект «ЛУЧ У-70»</vt:lpstr>
      <vt:lpstr>Общая технологическая схема установки «ЛУЧ У-70»</vt:lpstr>
      <vt:lpstr>Оборудование «ЛУЧ У-70»</vt:lpstr>
      <vt:lpstr>Проект «ОМЕГА»</vt:lpstr>
      <vt:lpstr>Общая технологическая схема установки «ОМЕГА»</vt:lpstr>
      <vt:lpstr>Проект «ЛУЧ ТИП»</vt:lpstr>
      <vt:lpstr>Общая технологическая схема установки «ЛУЧ ТИП»</vt:lpstr>
      <vt:lpstr>Общая технологическая схема установки «ЛУЧ ТИП»</vt:lpstr>
      <vt:lpstr>Проект «Производство»</vt:lpstr>
      <vt:lpstr>Заключение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Марченков</dc:creator>
  <cp:lastModifiedBy>Сергей Иванов</cp:lastModifiedBy>
  <cp:revision>358</cp:revision>
  <cp:lastPrinted>2026-06-01T08:25:20Z</cp:lastPrinted>
  <dcterms:created xsi:type="dcterms:W3CDTF">2019-05-13T08:47:38Z</dcterms:created>
  <dcterms:modified xsi:type="dcterms:W3CDTF">2026-06-01T09:04:59Z</dcterms:modified>
</cp:coreProperties>
</file>