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336" r:id="rId6"/>
    <p:sldId id="345" r:id="rId7"/>
    <p:sldId id="362" r:id="rId8"/>
    <p:sldId id="264" r:id="rId9"/>
    <p:sldId id="365" r:id="rId10"/>
    <p:sldId id="369" r:id="rId11"/>
    <p:sldId id="364" r:id="rId12"/>
    <p:sldId id="309" r:id="rId13"/>
    <p:sldId id="269" r:id="rId14"/>
    <p:sldId id="310" r:id="rId15"/>
    <p:sldId id="303" r:id="rId16"/>
    <p:sldId id="370" r:id="rId17"/>
    <p:sldId id="372" r:id="rId18"/>
    <p:sldId id="26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F31AA1-CA5C-4CF4-86D5-8730ED6D5C23}" v="2" dt="2026-06-03T03:44:14.4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khtman Lev" userId="26acba04b167e893" providerId="LiveId" clId="{0D926CF0-7084-4B0A-AADE-71BE09A2C2CD}"/>
    <pc:docChg chg="modSld">
      <pc:chgData name="Shekhtman Lev" userId="26acba04b167e893" providerId="LiveId" clId="{0D926CF0-7084-4B0A-AADE-71BE09A2C2CD}" dt="2026-06-03T17:07:12.686" v="4" actId="20577"/>
      <pc:docMkLst>
        <pc:docMk/>
      </pc:docMkLst>
      <pc:sldChg chg="modSp mod">
        <pc:chgData name="Shekhtman Lev" userId="26acba04b167e893" providerId="LiveId" clId="{0D926CF0-7084-4B0A-AADE-71BE09A2C2CD}" dt="2026-06-03T03:28:44.329" v="2" actId="20577"/>
        <pc:sldMkLst>
          <pc:docMk/>
          <pc:sldMk cId="0" sldId="345"/>
        </pc:sldMkLst>
        <pc:spChg chg="mod">
          <ac:chgData name="Shekhtman Lev" userId="26acba04b167e893" providerId="LiveId" clId="{0D926CF0-7084-4B0A-AADE-71BE09A2C2CD}" dt="2026-06-03T03:28:44.329" v="2" actId="20577"/>
          <ac:spMkLst>
            <pc:docMk/>
            <pc:sldMk cId="0" sldId="345"/>
            <ac:spMk id="2" creationId="{8257A9DA-FD08-3043-2A0B-A3DAE3918C17}"/>
          </ac:spMkLst>
        </pc:spChg>
      </pc:sldChg>
      <pc:sldChg chg="modSp mod">
        <pc:chgData name="Shekhtman Lev" userId="26acba04b167e893" providerId="LiveId" clId="{0D926CF0-7084-4B0A-AADE-71BE09A2C2CD}" dt="2026-06-03T17:07:12.686" v="4" actId="20577"/>
        <pc:sldMkLst>
          <pc:docMk/>
          <pc:sldMk cId="0" sldId="364"/>
        </pc:sldMkLst>
        <pc:spChg chg="mod">
          <ac:chgData name="Shekhtman Lev" userId="26acba04b167e893" providerId="LiveId" clId="{0D926CF0-7084-4B0A-AADE-71BE09A2C2CD}" dt="2026-06-03T17:07:12.686" v="4" actId="20577"/>
          <ac:spMkLst>
            <pc:docMk/>
            <pc:sldMk cId="0" sldId="364"/>
            <ac:spMk id="15378" creationId="{08B9551D-29C2-2A36-98AE-9074A1F3607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EDF2A-BFF5-464B-A929-6AEC16AC8F11}" type="datetimeFigureOut">
              <a:rPr lang="ru-RU" smtClean="0"/>
              <a:t>04.06.2026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FEE7A-42F5-4BBE-9646-17E693C6D6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0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33b0b08af0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33b0b08af0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1FEE7A-42F5-4BBE-9646-17E693C6D67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775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516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089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6495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69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5928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466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085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19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31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872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390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264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47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583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97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08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05.06.2026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46302A2-9124-4DF0-BB91-DD00077EC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55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9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43AF11-01D3-FB52-A5A8-8203299DCAB4}"/>
              </a:ext>
            </a:extLst>
          </p:cNvPr>
          <p:cNvSpPr txBox="1"/>
          <p:nvPr/>
        </p:nvSpPr>
        <p:spPr>
          <a:xfrm>
            <a:off x="1412422" y="1257299"/>
            <a:ext cx="7216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Газовые микроструктурные детекторы в ИЯФ СО РАН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BCF091-74F8-82D6-FE68-600E336CC659}"/>
              </a:ext>
            </a:extLst>
          </p:cNvPr>
          <p:cNvSpPr txBox="1"/>
          <p:nvPr/>
        </p:nvSpPr>
        <p:spPr>
          <a:xfrm>
            <a:off x="2147208" y="2782669"/>
            <a:ext cx="6008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err="1"/>
              <a:t>Шехтман</a:t>
            </a:r>
            <a:r>
              <a:rPr lang="ru-RU" i="1" dirty="0"/>
              <a:t> Лев Исаевич</a:t>
            </a:r>
          </a:p>
          <a:p>
            <a:pPr algn="ctr"/>
            <a:r>
              <a:rPr lang="ru-RU" i="1" dirty="0"/>
              <a:t>Институт ядерной физики </a:t>
            </a:r>
            <a:r>
              <a:rPr lang="ru-RU" i="1" dirty="0" err="1"/>
              <a:t>им.Г.И.Будкера</a:t>
            </a:r>
            <a:r>
              <a:rPr lang="ru-RU" i="1" dirty="0"/>
              <a:t> СО РАН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DE304AC6-2766-7CBB-4E21-64452FBBA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AFBDF7-0543-8CFF-D977-D4A7F226D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93DA12-8CF2-902A-FF61-1D336946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083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062" y="1457864"/>
            <a:ext cx="4583502" cy="325007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215238" y="4876275"/>
            <a:ext cx="4287751" cy="817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1"/>
                </a:solidFill>
              </a:rPr>
              <a:t>Распределение событий по разности между расчётной и измеренной координатой трека</a:t>
            </a:r>
            <a:endParaRPr sz="1500" dirty="0">
              <a:solidFill>
                <a:schemeClr val="dk1"/>
              </a:solidFill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0" y="0"/>
            <a:ext cx="8839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1"/>
                </a:solidFill>
              </a:rPr>
              <a:t>Эксперимент по измерению пространственного разрешения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1"/>
                </a:solidFill>
              </a:rPr>
              <a:t>детектора на основе ГЭУ для Тестового пучка</a:t>
            </a:r>
            <a:endParaRPr sz="1800" b="1">
              <a:solidFill>
                <a:schemeClr val="dk1"/>
              </a:solidFill>
            </a:endParaRPr>
          </a:p>
        </p:txBody>
      </p:sp>
      <p:pic>
        <p:nvPicPr>
          <p:cNvPr id="2" name="Google Shape;119;p19">
            <a:extLst>
              <a:ext uri="{FF2B5EF4-FFF2-40B4-BE49-F238E27FC236}">
                <a16:creationId xmlns:a16="http://schemas.microsoft.com/office/drawing/2014/main" id="{A384C355-0221-EF1A-8F1F-ACC706C071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29721"/>
            <a:ext cx="4371426" cy="31063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0;p19">
            <a:extLst>
              <a:ext uri="{FF2B5EF4-FFF2-40B4-BE49-F238E27FC236}">
                <a16:creationId xmlns:a16="http://schemas.microsoft.com/office/drawing/2014/main" id="{8B22AA92-1AC1-4AB4-A05C-1DB9093F6CE1}"/>
              </a:ext>
            </a:extLst>
          </p:cNvPr>
          <p:cNvSpPr txBox="1"/>
          <p:nvPr/>
        </p:nvSpPr>
        <p:spPr>
          <a:xfrm>
            <a:off x="4572000" y="4591365"/>
            <a:ext cx="4611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1"/>
                </a:solidFill>
              </a:rPr>
              <a:t>Результат вычитания вклада многократного рассеяния в зависимости от разброса координатной разности</a:t>
            </a:r>
            <a:endParaRPr sz="1500" dirty="0">
              <a:solidFill>
                <a:schemeClr val="dk1"/>
              </a:solidFill>
            </a:endParaRPr>
          </a:p>
        </p:txBody>
      </p:sp>
      <p:pic>
        <p:nvPicPr>
          <p:cNvPr id="4" name="Google Shape;130;p20">
            <a:extLst>
              <a:ext uri="{FF2B5EF4-FFF2-40B4-BE49-F238E27FC236}">
                <a16:creationId xmlns:a16="http://schemas.microsoft.com/office/drawing/2014/main" id="{9E7CF60B-EB57-CE81-6CC4-683045A33CD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4914" y="5598544"/>
            <a:ext cx="3651498" cy="6055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513BBD8E-D4A8-D4BF-F780-E41A49CDB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3DAEC4-2A4F-EC6A-7B93-90DF28B75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609B33-B600-4630-D291-758FCA07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5">
            <a:extLst>
              <a:ext uri="{FF2B5EF4-FFF2-40B4-BE49-F238E27FC236}">
                <a16:creationId xmlns:a16="http://schemas.microsoft.com/office/drawing/2014/main" id="{3633E819-9D88-CFAD-B61E-A1BFA09E8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97" y="497"/>
            <a:ext cx="82637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2400" dirty="0"/>
              <a:t>Лазерный поляриметр для измерения энергии методом резонансной деполяризации на ВЭПП-4М</a:t>
            </a:r>
          </a:p>
        </p:txBody>
      </p:sp>
      <p:pic>
        <p:nvPicPr>
          <p:cNvPr id="15366" name="Рисунок 6">
            <a:extLst>
              <a:ext uri="{FF2B5EF4-FFF2-40B4-BE49-F238E27FC236}">
                <a16:creationId xmlns:a16="http://schemas.microsoft.com/office/drawing/2014/main" id="{01B101FE-2FC2-4ADF-6D0A-495229361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65" y="862012"/>
            <a:ext cx="6878638" cy="2105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8315AE8-D367-EC0E-91C9-71BE4B67D8D9}"/>
              </a:ext>
            </a:extLst>
          </p:cNvPr>
          <p:cNvCxnSpPr>
            <a:cxnSpLocks/>
            <a:endCxn id="12" idx="1"/>
          </p:cNvCxnSpPr>
          <p:nvPr/>
        </p:nvCxnSpPr>
        <p:spPr>
          <a:xfrm flipH="1">
            <a:off x="763983" y="2111608"/>
            <a:ext cx="448393" cy="152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489A542-AD9F-8E24-F4D4-69BE03876185}"/>
              </a:ext>
            </a:extLst>
          </p:cNvPr>
          <p:cNvCxnSpPr>
            <a:cxnSpLocks/>
          </p:cNvCxnSpPr>
          <p:nvPr/>
        </p:nvCxnSpPr>
        <p:spPr>
          <a:xfrm>
            <a:off x="1226296" y="2070070"/>
            <a:ext cx="863700" cy="15894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8EB07A48-6A63-3EE0-C589-807388F60A3C}"/>
              </a:ext>
            </a:extLst>
          </p:cNvPr>
          <p:cNvSpPr/>
          <p:nvPr/>
        </p:nvSpPr>
        <p:spPr>
          <a:xfrm>
            <a:off x="478260" y="3352800"/>
            <a:ext cx="1951038" cy="19431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FB7C3A3-F81A-0740-ACC5-8674F671D589}"/>
              </a:ext>
            </a:extLst>
          </p:cNvPr>
          <p:cNvSpPr/>
          <p:nvPr/>
        </p:nvSpPr>
        <p:spPr>
          <a:xfrm>
            <a:off x="1812633" y="3699114"/>
            <a:ext cx="71437" cy="1257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6BE3195-E9E6-F8A5-9FD0-C317B60DBA3B}"/>
              </a:ext>
            </a:extLst>
          </p:cNvPr>
          <p:cNvSpPr/>
          <p:nvPr/>
        </p:nvSpPr>
        <p:spPr>
          <a:xfrm>
            <a:off x="1169695" y="3699114"/>
            <a:ext cx="236538" cy="12573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614931C-97F9-A79A-D78D-0815F8D1DAEC}"/>
              </a:ext>
            </a:extLst>
          </p:cNvPr>
          <p:cNvCxnSpPr/>
          <p:nvPr/>
        </p:nvCxnSpPr>
        <p:spPr>
          <a:xfrm>
            <a:off x="1183983" y="3484802"/>
            <a:ext cx="0" cy="1685925"/>
          </a:xfrm>
          <a:prstGeom prst="line">
            <a:avLst/>
          </a:prstGeom>
          <a:ln w="50800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8FE66B0-2140-AE01-44C4-65B05E230B76}"/>
              </a:ext>
            </a:extLst>
          </p:cNvPr>
          <p:cNvCxnSpPr/>
          <p:nvPr/>
        </p:nvCxnSpPr>
        <p:spPr>
          <a:xfrm rot="180000">
            <a:off x="1226845" y="3699114"/>
            <a:ext cx="60325" cy="12573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C8B25BDD-21BA-A71E-182A-4282072432D8}"/>
              </a:ext>
            </a:extLst>
          </p:cNvPr>
          <p:cNvCxnSpPr/>
          <p:nvPr/>
        </p:nvCxnSpPr>
        <p:spPr>
          <a:xfrm>
            <a:off x="1287170" y="3699114"/>
            <a:ext cx="0" cy="12573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02BA861-FAF9-C275-E5E7-A0A42865AC19}"/>
              </a:ext>
            </a:extLst>
          </p:cNvPr>
          <p:cNvCxnSpPr/>
          <p:nvPr/>
        </p:nvCxnSpPr>
        <p:spPr>
          <a:xfrm rot="-180000" flipH="1">
            <a:off x="1287170" y="3699114"/>
            <a:ext cx="57150" cy="12573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77995739-5861-29C6-783F-C4A87191E662}"/>
              </a:ext>
            </a:extLst>
          </p:cNvPr>
          <p:cNvCxnSpPr/>
          <p:nvPr/>
        </p:nvCxnSpPr>
        <p:spPr>
          <a:xfrm flipH="1">
            <a:off x="2020094" y="4309972"/>
            <a:ext cx="582612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7" name="TextBox 32">
            <a:extLst>
              <a:ext uri="{FF2B5EF4-FFF2-40B4-BE49-F238E27FC236}">
                <a16:creationId xmlns:a16="http://schemas.microsoft.com/office/drawing/2014/main" id="{155B3FDB-C235-5959-3A65-A4C72073E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456" y="3351527"/>
            <a:ext cx="1238994" cy="3077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400" dirty="0"/>
              <a:t>Тройной ГЭУ</a:t>
            </a:r>
          </a:p>
        </p:txBody>
      </p:sp>
      <p:sp>
        <p:nvSpPr>
          <p:cNvPr id="15378" name="TextBox 33">
            <a:extLst>
              <a:ext uri="{FF2B5EF4-FFF2-40B4-BE49-F238E27FC236}">
                <a16:creationId xmlns:a16="http://schemas.microsoft.com/office/drawing/2014/main" id="{08B9551D-29C2-2A36-98AE-9074A1F36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415" y="3683233"/>
            <a:ext cx="1885003" cy="3077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400" dirty="0"/>
              <a:t>Свинцовый конвертор</a:t>
            </a:r>
          </a:p>
        </p:txBody>
      </p:sp>
      <p:sp>
        <p:nvSpPr>
          <p:cNvPr id="15379" name="TextBox 35">
            <a:extLst>
              <a:ext uri="{FF2B5EF4-FFF2-40B4-BE49-F238E27FC236}">
                <a16:creationId xmlns:a16="http://schemas.microsoft.com/office/drawing/2014/main" id="{BA98C1BA-67D7-E713-8D61-13BB8D467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118" y="4144339"/>
            <a:ext cx="1661096" cy="3077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400" dirty="0"/>
              <a:t>Фотоны</a:t>
            </a:r>
            <a:r>
              <a:rPr lang="en-US" altLang="ru-RU" sz="1400" dirty="0"/>
              <a:t> 1-800 </a:t>
            </a:r>
            <a:r>
              <a:rPr lang="ru-RU" altLang="ru-RU" sz="1400" dirty="0"/>
              <a:t>МэВ</a:t>
            </a:r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7E07E5CD-0CC9-6BEA-85FA-A5A77D53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73" y="2798258"/>
            <a:ext cx="2916237" cy="194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577D8E6F-3CC7-3A59-013F-BA7AC2DEE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4548982"/>
            <a:ext cx="3357562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292B0E0-8856-703A-060D-B90EEA8DB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127" y="4412509"/>
            <a:ext cx="36253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dirty="0"/>
              <a:t>Эффект при деполяризации </a:t>
            </a:r>
            <a:r>
              <a:rPr lang="en-US" altLang="ru-RU" dirty="0"/>
              <a:t>~1.5% </a:t>
            </a:r>
            <a:endParaRPr lang="ru-RU" altLang="ru-RU" dirty="0"/>
          </a:p>
        </p:txBody>
      </p:sp>
      <p:pic>
        <p:nvPicPr>
          <p:cNvPr id="8" name="Рисунок 7" descr="Изображение выглядит как текст, снимок экрана, программное обеспечение, Значок на компьютер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BEE0C7-230C-C4BC-83AA-AFB3AF89F0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8" t="37673" r="33585" b="35738"/>
          <a:stretch/>
        </p:blipFill>
        <p:spPr>
          <a:xfrm>
            <a:off x="5620894" y="4901345"/>
            <a:ext cx="2991630" cy="13675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68432C-7F6D-87B0-78A7-D1CA7B586BC3}"/>
              </a:ext>
            </a:extLst>
          </p:cNvPr>
          <p:cNvSpPr txBox="1"/>
          <p:nvPr/>
        </p:nvSpPr>
        <p:spPr>
          <a:xfrm>
            <a:off x="5874589" y="6318371"/>
            <a:ext cx="289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Деполяризация при 4.1 ГэВ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02CDF8DC-39AF-C71D-E037-AC54F03C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A576E1-60B1-99B5-FED2-4FA9F7384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C38A83-C1D1-15FD-4598-EE37FC65C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2E700327-87D1-4BFD-8B0F-E46473FA0755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547813" y="-26988"/>
            <a:ext cx="5410200" cy="60960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200" b="1">
                <a:solidFill>
                  <a:srgbClr val="002060"/>
                </a:solidFill>
                <a:latin typeface="Comic Sans MS" pitchFamily="66" charset="0"/>
              </a:rPr>
              <a:t>VEPP-2000</a:t>
            </a:r>
            <a:endParaRPr lang="en-US" sz="32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6C97247-697F-4205-AC2D-7BB5DC623E7A}"/>
              </a:ext>
            </a:extLst>
          </p:cNvPr>
          <p:cNvGrpSpPr>
            <a:grpSpLocks/>
          </p:cNvGrpSpPr>
          <p:nvPr/>
        </p:nvGrpSpPr>
        <p:grpSpPr bwMode="auto">
          <a:xfrm>
            <a:off x="117297" y="2616662"/>
            <a:ext cx="5222455" cy="3309685"/>
            <a:chOff x="975" y="1344"/>
            <a:chExt cx="4694" cy="2853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ED7A73C1-D424-4A45-889E-4123BA8CE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344"/>
              <a:ext cx="4694" cy="2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F0C58A30-6C2F-4FA2-BC5B-F06451FFC1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" y="1661"/>
              <a:ext cx="869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882" tIns="50941" rIns="101882" bIns="5094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ru-RU" dirty="0">
                  <a:solidFill>
                    <a:srgbClr val="126449"/>
                  </a:solidFill>
                </a:rPr>
                <a:t>   </a:t>
              </a:r>
              <a:r>
                <a:rPr lang="en-US" altLang="ru-RU" sz="2400" b="1" dirty="0">
                  <a:solidFill>
                    <a:srgbClr val="126449"/>
                  </a:solidFill>
                </a:rPr>
                <a:t> CMD-3</a:t>
              </a:r>
            </a:p>
          </p:txBody>
        </p:sp>
      </p:grpSp>
      <p:sp>
        <p:nvSpPr>
          <p:cNvPr id="9" name="Text Box 7">
            <a:extLst>
              <a:ext uri="{FF2B5EF4-FFF2-40B4-BE49-F238E27FC236}">
                <a16:creationId xmlns:a16="http://schemas.microsoft.com/office/drawing/2014/main" id="{CA751D9E-F96D-4E7D-9986-0F31C1852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415" y="5003231"/>
            <a:ext cx="795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ru-RU" sz="2400" b="1" dirty="0">
                <a:solidFill>
                  <a:srgbClr val="CC6600"/>
                </a:solidFill>
              </a:rPr>
              <a:t>SND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04B91159-A7FA-4A84-836A-2196BDB9C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1" y="1091491"/>
            <a:ext cx="9144000" cy="14319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ru-RU" sz="2200" dirty="0">
                <a:solidFill>
                  <a:srgbClr val="000000"/>
                </a:solidFill>
              </a:rPr>
              <a:t> beam length –    3.3 cm                             energy spread</a:t>
            </a:r>
            <a:r>
              <a:rPr lang="ru-RU" altLang="ru-RU" sz="2200" dirty="0">
                <a:solidFill>
                  <a:srgbClr val="000000"/>
                </a:solidFill>
              </a:rPr>
              <a:t> </a:t>
            </a:r>
            <a:r>
              <a:rPr lang="en-US" altLang="ru-RU" sz="2200" dirty="0">
                <a:solidFill>
                  <a:srgbClr val="000000"/>
                </a:solidFill>
              </a:rPr>
              <a:t>–     0.7 MeV</a:t>
            </a:r>
          </a:p>
          <a:p>
            <a:pPr eaLnBrk="1" hangingPunct="1">
              <a:buFontTx/>
              <a:buChar char="•"/>
            </a:pP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2200" dirty="0">
                <a:solidFill>
                  <a:srgbClr val="000000"/>
                </a:solidFill>
              </a:rPr>
              <a:t>revolution time – 82 ns                              beam current</a:t>
            </a:r>
            <a:r>
              <a:rPr lang="ru-RU" altLang="ru-RU" sz="2200" dirty="0">
                <a:solidFill>
                  <a:srgbClr val="000000"/>
                </a:solidFill>
              </a:rPr>
              <a:t> </a:t>
            </a:r>
            <a:r>
              <a:rPr lang="en-US" altLang="ru-RU" sz="2200" dirty="0">
                <a:solidFill>
                  <a:srgbClr val="000000"/>
                </a:solidFill>
              </a:rPr>
              <a:t>–      200 mA</a:t>
            </a:r>
          </a:p>
          <a:p>
            <a:pPr eaLnBrk="1" hangingPunct="1">
              <a:buFontTx/>
              <a:buChar char="•"/>
            </a:pP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en-US" altLang="ru-RU" sz="2200" dirty="0">
                <a:solidFill>
                  <a:srgbClr val="000000"/>
                </a:solidFill>
              </a:rPr>
              <a:t>circumference</a:t>
            </a:r>
            <a:r>
              <a:rPr lang="ru-RU" altLang="ru-RU" sz="2200" dirty="0">
                <a:solidFill>
                  <a:srgbClr val="000000"/>
                </a:solidFill>
              </a:rPr>
              <a:t> </a:t>
            </a:r>
            <a:r>
              <a:rPr lang="en-US" altLang="ru-RU" sz="2200" dirty="0">
                <a:solidFill>
                  <a:srgbClr val="000000"/>
                </a:solidFill>
              </a:rPr>
              <a:t>–  24.4 m                            beta function in IP </a:t>
            </a:r>
            <a:r>
              <a:rPr lang="en-US" altLang="ru-RU" sz="2200" dirty="0">
                <a:solidFill>
                  <a:srgbClr val="000000"/>
                </a:solidFill>
                <a:sym typeface="Symbol" pitchFamily="18" charset="2"/>
              </a:rPr>
              <a:t></a:t>
            </a:r>
            <a:r>
              <a:rPr lang="en-US" altLang="ru-RU" sz="2200" baseline="-25000" dirty="0">
                <a:solidFill>
                  <a:srgbClr val="000000"/>
                </a:solidFill>
                <a:sym typeface="Comic Sans MS" pitchFamily="66" charset="0"/>
              </a:rPr>
              <a:t>x</a:t>
            </a:r>
            <a:r>
              <a:rPr lang="en-US" altLang="ru-RU" sz="2200" dirty="0">
                <a:solidFill>
                  <a:srgbClr val="000000"/>
                </a:solidFill>
                <a:sym typeface="Comic Sans MS" pitchFamily="66" charset="0"/>
              </a:rPr>
              <a:t>=</a:t>
            </a:r>
            <a:r>
              <a:rPr lang="en-US" altLang="ru-RU" sz="2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Comic Sans MS" pitchFamily="66" charset="0"/>
              </a:rPr>
              <a:t> </a:t>
            </a:r>
            <a:r>
              <a:rPr lang="en-US" altLang="ru-RU" sz="2200" dirty="0">
                <a:solidFill>
                  <a:srgbClr val="000000"/>
                </a:solidFill>
                <a:sym typeface="Symbol" pitchFamily="18" charset="2"/>
              </a:rPr>
              <a:t></a:t>
            </a:r>
            <a:r>
              <a:rPr lang="en-US" altLang="ru-RU" sz="2200" baseline="-25000" dirty="0">
                <a:solidFill>
                  <a:srgbClr val="000000"/>
                </a:solidFill>
                <a:sym typeface="Comic Sans MS" pitchFamily="66" charset="0"/>
              </a:rPr>
              <a:t>z </a:t>
            </a:r>
            <a:r>
              <a:rPr lang="en-US" altLang="ru-RU" sz="2200" dirty="0">
                <a:solidFill>
                  <a:srgbClr val="000000"/>
                </a:solidFill>
                <a:sym typeface="Comic Sans MS" pitchFamily="66" charset="0"/>
              </a:rPr>
              <a:t>=4.3cm</a:t>
            </a:r>
          </a:p>
          <a:p>
            <a:pPr eaLnBrk="1" hangingPunct="1">
              <a:buFontTx/>
              <a:buChar char="•"/>
            </a:pPr>
            <a:r>
              <a:rPr lang="en-US" altLang="ru-RU" sz="1600" dirty="0">
                <a:solidFill>
                  <a:srgbClr val="000000"/>
                </a:solidFill>
                <a:sym typeface="Comic Sans MS" pitchFamily="66" charset="0"/>
              </a:rPr>
              <a:t> </a:t>
            </a:r>
            <a:r>
              <a:rPr lang="en-US" altLang="ru-RU" sz="2200" dirty="0">
                <a:solidFill>
                  <a:srgbClr val="000000"/>
                </a:solidFill>
                <a:sym typeface="Comic Sans MS" pitchFamily="66" charset="0"/>
              </a:rPr>
              <a:t>L </a:t>
            </a:r>
            <a:r>
              <a:rPr lang="en-US" altLang="ru-RU" sz="2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Comic Sans MS" pitchFamily="66" charset="0"/>
              </a:rPr>
              <a:t>= 10</a:t>
            </a:r>
            <a:r>
              <a:rPr lang="en-US" altLang="ru-RU" sz="2200" baseline="300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Comic Sans MS" pitchFamily="66" charset="0"/>
              </a:rPr>
              <a:t>32</a:t>
            </a:r>
            <a:r>
              <a:rPr lang="en-US" altLang="ru-RU" sz="2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Comic Sans MS" pitchFamily="66" charset="0"/>
              </a:rPr>
              <a:t> </a:t>
            </a:r>
            <a:r>
              <a:rPr lang="en-US" altLang="ru-RU" sz="2200" dirty="0">
                <a:solidFill>
                  <a:srgbClr val="000000"/>
                </a:solidFill>
              </a:rPr>
              <a:t>cm</a:t>
            </a:r>
            <a:r>
              <a:rPr lang="ru-RU" altLang="ru-RU" sz="2200" baseline="30000" dirty="0">
                <a:solidFill>
                  <a:srgbClr val="000000"/>
                </a:solidFill>
              </a:rPr>
              <a:t>-2</a:t>
            </a:r>
            <a:r>
              <a:rPr lang="en-US" altLang="ru-RU" sz="2200" dirty="0">
                <a:solidFill>
                  <a:srgbClr val="000000"/>
                </a:solidFill>
              </a:rPr>
              <a:t>s</a:t>
            </a:r>
            <a:r>
              <a:rPr lang="ru-RU" altLang="ru-RU" sz="2200" baseline="30000" dirty="0">
                <a:solidFill>
                  <a:srgbClr val="000000"/>
                </a:solidFill>
              </a:rPr>
              <a:t>-1</a:t>
            </a:r>
            <a:r>
              <a:rPr lang="en-US" altLang="ru-RU" sz="2200" dirty="0">
                <a:sym typeface="Comic Sans MS" pitchFamily="66" charset="0"/>
              </a:rPr>
              <a:t> </a:t>
            </a:r>
            <a:r>
              <a:rPr lang="en-US" altLang="ru-RU" sz="2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Comic Sans MS" pitchFamily="66" charset="0"/>
              </a:rPr>
              <a:t>at 2.0 GeV,                       </a:t>
            </a:r>
            <a:r>
              <a:rPr lang="en-US" altLang="ru-RU" sz="2200" dirty="0">
                <a:solidFill>
                  <a:srgbClr val="000000"/>
                </a:solidFill>
              </a:rPr>
              <a:t>L = </a:t>
            </a:r>
            <a:r>
              <a:rPr lang="en-US" altLang="ru-RU" sz="22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n-US" altLang="ru-RU" sz="2200" baseline="3000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ru-RU" altLang="ru-RU" sz="2200" baseline="30000" dirty="0">
                <a:solidFill>
                  <a:srgbClr val="000000"/>
                </a:solidFill>
              </a:rPr>
              <a:t>1</a:t>
            </a:r>
            <a:r>
              <a:rPr lang="en-US" altLang="ru-RU" sz="2200" baseline="30000" dirty="0">
                <a:solidFill>
                  <a:srgbClr val="000000"/>
                </a:solidFill>
              </a:rPr>
              <a:t> </a:t>
            </a:r>
            <a:r>
              <a:rPr lang="en-US" altLang="ru-RU" sz="2200" dirty="0">
                <a:solidFill>
                  <a:srgbClr val="000000"/>
                </a:solidFill>
              </a:rPr>
              <a:t>cm</a:t>
            </a:r>
            <a:r>
              <a:rPr lang="ru-RU" altLang="ru-RU" sz="2200" baseline="30000" dirty="0">
                <a:solidFill>
                  <a:srgbClr val="000000"/>
                </a:solidFill>
              </a:rPr>
              <a:t>-2</a:t>
            </a:r>
            <a:r>
              <a:rPr lang="en-US" altLang="ru-RU" sz="2200" dirty="0">
                <a:solidFill>
                  <a:srgbClr val="000000"/>
                </a:solidFill>
              </a:rPr>
              <a:t>s</a:t>
            </a:r>
            <a:r>
              <a:rPr lang="ru-RU" altLang="ru-RU" sz="2200" baseline="30000" dirty="0">
                <a:solidFill>
                  <a:srgbClr val="000000"/>
                </a:solidFill>
              </a:rPr>
              <a:t>-1 </a:t>
            </a:r>
            <a:r>
              <a:rPr lang="en-US" altLang="ru-RU" sz="2200" dirty="0">
                <a:solidFill>
                  <a:srgbClr val="000000"/>
                </a:solidFill>
              </a:rPr>
              <a:t>at 1 GeV</a:t>
            </a:r>
            <a:endParaRPr lang="ru-RU" altLang="ru-RU" sz="2200" dirty="0">
              <a:solidFill>
                <a:srgbClr val="000000"/>
              </a:solidFill>
            </a:endParaRPr>
          </a:p>
        </p:txBody>
      </p:sp>
      <p:pic>
        <p:nvPicPr>
          <p:cNvPr id="11" name="Picture 2" descr="Logo">
            <a:extLst>
              <a:ext uri="{FF2B5EF4-FFF2-40B4-BE49-F238E27FC236}">
                <a16:creationId xmlns:a16="http://schemas.microsoft.com/office/drawing/2014/main" id="{2F774A0F-48D9-4C0A-B2E8-7F10AF5B7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25"/>
          <a:stretch/>
        </p:blipFill>
        <p:spPr bwMode="auto">
          <a:xfrm>
            <a:off x="16701" y="34011"/>
            <a:ext cx="919868" cy="75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7F035C-C0E0-45F0-98F5-54404AF93084}"/>
              </a:ext>
            </a:extLst>
          </p:cNvPr>
          <p:cNvSpPr txBox="1"/>
          <p:nvPr/>
        </p:nvSpPr>
        <p:spPr>
          <a:xfrm>
            <a:off x="-88261" y="783714"/>
            <a:ext cx="1121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Budker</a:t>
            </a:r>
            <a:r>
              <a:rPr lang="en-US" sz="1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INP</a:t>
            </a:r>
            <a:endParaRPr lang="ru-RU" sz="14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57492604-6A24-4919-82E1-CC9F7949C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0"/>
            <a:ext cx="10096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888CEF5D-E5D5-84B1-8AAD-A22379632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9" t="4446" r="8411" b="3555"/>
          <a:stretch>
            <a:fillRect/>
          </a:stretch>
        </p:blipFill>
        <p:spPr bwMode="auto">
          <a:xfrm>
            <a:off x="5848709" y="2665270"/>
            <a:ext cx="2983454" cy="327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17ED72D7-790B-A3F7-06E2-DC4E025C3489}"/>
              </a:ext>
            </a:extLst>
          </p:cNvPr>
          <p:cNvCxnSpPr>
            <a:cxnSpLocks/>
          </p:cNvCxnSpPr>
          <p:nvPr/>
        </p:nvCxnSpPr>
        <p:spPr>
          <a:xfrm flipV="1">
            <a:off x="5339752" y="4238850"/>
            <a:ext cx="1598571" cy="170278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15E440F-D274-0D10-0089-235E8A2612A1}"/>
              </a:ext>
            </a:extLst>
          </p:cNvPr>
          <p:cNvCxnSpPr>
            <a:cxnSpLocks/>
          </p:cNvCxnSpPr>
          <p:nvPr/>
        </p:nvCxnSpPr>
        <p:spPr>
          <a:xfrm flipV="1">
            <a:off x="5339752" y="4399472"/>
            <a:ext cx="2432648" cy="15421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A8CFA5A-1166-8421-75A2-D09B290212AE}"/>
              </a:ext>
            </a:extLst>
          </p:cNvPr>
          <p:cNvSpPr txBox="1"/>
          <p:nvPr/>
        </p:nvSpPr>
        <p:spPr>
          <a:xfrm>
            <a:off x="4588701" y="5926347"/>
            <a:ext cx="1915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Торцевые координатные диски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D3B1AE-EB72-75E9-549A-71D9E7A7AFE9}"/>
              </a:ext>
            </a:extLst>
          </p:cNvPr>
          <p:cNvSpPr txBox="1"/>
          <p:nvPr/>
        </p:nvSpPr>
        <p:spPr>
          <a:xfrm>
            <a:off x="7513607" y="6102258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КМД3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77726995-6B81-D978-A19E-E198AEB2C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212159AD-8AFC-4C9C-1A58-195D37E2F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F89BD401-B90B-C838-3F4D-89D352984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954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6" t="32379" r="40203" b="53197"/>
          <a:stretch/>
        </p:blipFill>
        <p:spPr>
          <a:xfrm>
            <a:off x="5445224" y="1050910"/>
            <a:ext cx="3228392" cy="9890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0032" y="580038"/>
            <a:ext cx="352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Resistive micro-WELL (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m-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rWELL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073" y="950048"/>
            <a:ext cx="2631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Верх.электрод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WELLs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Резистивный слой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Считывающая структура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076056" y="1196752"/>
            <a:ext cx="792088" cy="72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572000" y="1385156"/>
            <a:ext cx="1448544" cy="360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5076056" y="1550212"/>
            <a:ext cx="576064" cy="1505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4932040" y="1625510"/>
            <a:ext cx="1088504" cy="2913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46B136D-67DB-1DFD-C7E2-C089D8A4A923}"/>
              </a:ext>
            </a:extLst>
          </p:cNvPr>
          <p:cNvSpPr txBox="1"/>
          <p:nvPr/>
        </p:nvSpPr>
        <p:spPr>
          <a:xfrm>
            <a:off x="444298" y="179928"/>
            <a:ext cx="2714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Торцевые диски КМД3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894BC8-1E61-DEC5-553C-ED31EEA35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 t="9142" r="10578" b="6971"/>
          <a:stretch/>
        </p:blipFill>
        <p:spPr>
          <a:xfrm>
            <a:off x="183372" y="2262971"/>
            <a:ext cx="4326705" cy="3382583"/>
          </a:xfrm>
          <a:prstGeom prst="rect">
            <a:avLst/>
          </a:prstGeom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F6B2DFD3-9493-B583-930F-6087A27F1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787845"/>
              </p:ext>
            </p:extLst>
          </p:nvPr>
        </p:nvGraphicFramePr>
        <p:xfrm>
          <a:off x="1128250" y="5494897"/>
          <a:ext cx="7344817" cy="1281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8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9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9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9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899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channels in one disc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Separation in </a:t>
                      </a:r>
                      <a:r>
                        <a:rPr lang="en-US" sz="1200" dirty="0">
                          <a:effectLst/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degrees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number of channels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Pitch in R, mm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 in R, mm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Contacts pitch at the outer radius, mm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Option</a:t>
                      </a:r>
                      <a:r>
                        <a:rPr lang="ru-RU" sz="1200" dirty="0">
                          <a:effectLst/>
                        </a:rPr>
                        <a:t> 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768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11.25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1636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2.04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E2D9A3-8066-6138-B40F-C9BFE5FCC4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8" t="15964" r="-1867" b="25580"/>
          <a:stretch/>
        </p:blipFill>
        <p:spPr>
          <a:xfrm>
            <a:off x="4485657" y="2610925"/>
            <a:ext cx="4275099" cy="2898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2115253"/>
            <a:ext cx="438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ГЭУ на резистивном слое поверх считывающей структуры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FD0B5C1-3086-F1B2-0FAA-031C2DEA0BB3}"/>
              </a:ext>
            </a:extLst>
          </p:cNvPr>
          <p:cNvSpPr/>
          <p:nvPr/>
        </p:nvSpPr>
        <p:spPr>
          <a:xfrm>
            <a:off x="4285785" y="4381289"/>
            <a:ext cx="493249" cy="383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0C6D28-A91F-8F36-A0EE-E21C8BEFF647}"/>
              </a:ext>
            </a:extLst>
          </p:cNvPr>
          <p:cNvSpPr txBox="1"/>
          <p:nvPr/>
        </p:nvSpPr>
        <p:spPr>
          <a:xfrm>
            <a:off x="3935422" y="4251586"/>
            <a:ext cx="2556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сегменте 24 полоски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шагом 4 мм по радиусу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39BF23-6DED-0CB2-F272-71BEC4166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19" name="Нижний колонтитул 18">
            <a:extLst>
              <a:ext uri="{FF2B5EF4-FFF2-40B4-BE49-F238E27FC236}">
                <a16:creationId xmlns:a16="http://schemas.microsoft.com/office/drawing/2014/main" id="{272107F3-AA39-79B8-30F6-DF1CBB8C1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A6F0C5E9-D583-579C-D003-BF28D7FDC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93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ogo">
            <a:extLst>
              <a:ext uri="{FF2B5EF4-FFF2-40B4-BE49-F238E27FC236}">
                <a16:creationId xmlns:a16="http://schemas.microsoft.com/office/drawing/2014/main" id="{57CA48F1-FC97-3ADF-A48B-A491A1D0D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25"/>
          <a:stretch/>
        </p:blipFill>
        <p:spPr bwMode="auto">
          <a:xfrm>
            <a:off x="0" y="0"/>
            <a:ext cx="991876" cy="8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1FD854-CFC2-E4C3-42AA-04B1F64D5056}"/>
              </a:ext>
            </a:extLst>
          </p:cNvPr>
          <p:cNvSpPr txBox="1"/>
          <p:nvPr/>
        </p:nvSpPr>
        <p:spPr>
          <a:xfrm>
            <a:off x="127888" y="71175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BINP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Logo">
            <a:extLst>
              <a:ext uri="{FF2B5EF4-FFF2-40B4-BE49-F238E27FC236}">
                <a16:creationId xmlns:a16="http://schemas.microsoft.com/office/drawing/2014/main" id="{8FF4C372-43F3-8051-3767-5C1E3042B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25"/>
          <a:stretch/>
        </p:blipFill>
        <p:spPr bwMode="auto">
          <a:xfrm>
            <a:off x="8207431" y="11573"/>
            <a:ext cx="919868" cy="75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A5231C-F40C-9374-3BD6-5A71E29964C9}"/>
              </a:ext>
            </a:extLst>
          </p:cNvPr>
          <p:cNvSpPr txBox="1"/>
          <p:nvPr/>
        </p:nvSpPr>
        <p:spPr>
          <a:xfrm>
            <a:off x="8102469" y="761276"/>
            <a:ext cx="1121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Budker</a:t>
            </a:r>
            <a:r>
              <a:rPr lang="en-US" sz="1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INP</a:t>
            </a:r>
            <a:endParaRPr lang="ru-RU" sz="14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89A5B0E-8A40-28E0-E043-8AE411B40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0"/>
            <a:ext cx="9969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4E58CA71-2480-1FD3-7A47-6A8DDAFD2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1792844"/>
            <a:ext cx="3885718" cy="35623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5974B0-ADBD-9F4E-347F-05B7AF837BFE}"/>
              </a:ext>
            </a:extLst>
          </p:cNvPr>
          <p:cNvSpPr txBox="1"/>
          <p:nvPr/>
        </p:nvSpPr>
        <p:spPr>
          <a:xfrm>
            <a:off x="991875" y="77962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Торцевые диски КМД3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170B9D-AD8C-427F-8AD1-60BC0AA6E248}"/>
              </a:ext>
            </a:extLst>
          </p:cNvPr>
          <p:cNvSpPr txBox="1"/>
          <p:nvPr/>
        </p:nvSpPr>
        <p:spPr>
          <a:xfrm>
            <a:off x="207178" y="5414077"/>
            <a:ext cx="409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Механика для работы в лаборатории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843F4E-F712-39A3-2F0F-6AF191C528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277" r="2452" b="9811"/>
          <a:stretch/>
        </p:blipFill>
        <p:spPr>
          <a:xfrm>
            <a:off x="4500603" y="503753"/>
            <a:ext cx="2579298" cy="177766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CC295A0B-5C42-6B2A-61DE-E87ABE3EC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26" y="2606782"/>
            <a:ext cx="2579299" cy="193447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307066F-4DFB-66B7-EAF0-19201E64FD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t="17610" r="12264" b="4780"/>
          <a:stretch/>
        </p:blipFill>
        <p:spPr>
          <a:xfrm>
            <a:off x="4412780" y="4650518"/>
            <a:ext cx="2660926" cy="1865672"/>
          </a:xfrm>
          <a:prstGeom prst="rect">
            <a:avLst/>
          </a:prstGeom>
        </p:spPr>
      </p:pic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id="{90E70544-E2C9-03A5-40C6-29F567B2DD8E}"/>
              </a:ext>
            </a:extLst>
          </p:cNvPr>
          <p:cNvSpPr/>
          <p:nvPr/>
        </p:nvSpPr>
        <p:spPr>
          <a:xfrm rot="1856099">
            <a:off x="7129813" y="1935519"/>
            <a:ext cx="922743" cy="408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id="{ADE7B616-D15E-72FF-2879-3291840377A0}"/>
              </a:ext>
            </a:extLst>
          </p:cNvPr>
          <p:cNvSpPr/>
          <p:nvPr/>
        </p:nvSpPr>
        <p:spPr>
          <a:xfrm rot="8500197">
            <a:off x="7051594" y="4735861"/>
            <a:ext cx="742920" cy="331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ата 10">
            <a:extLst>
              <a:ext uri="{FF2B5EF4-FFF2-40B4-BE49-F238E27FC236}">
                <a16:creationId xmlns:a16="http://schemas.microsoft.com/office/drawing/2014/main" id="{2AE568FD-1AEE-F6CB-20BB-885ACA070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id="{EE913E3C-AFB1-DD6E-4CA1-B534349F4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7E1AFA2E-282E-E9CC-9E2B-5EF5A981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686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FEBA16E9-80B4-4AFA-B5B4-2E8E9D482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0"/>
            <a:ext cx="9969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3E987A12-8A3C-4525-A487-693A51F62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25"/>
          <a:stretch/>
        </p:blipFill>
        <p:spPr bwMode="auto">
          <a:xfrm>
            <a:off x="0" y="0"/>
            <a:ext cx="991876" cy="8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2D1961-D5DA-4D61-A439-E3AFCA12EAB1}"/>
              </a:ext>
            </a:extLst>
          </p:cNvPr>
          <p:cNvSpPr txBox="1"/>
          <p:nvPr/>
        </p:nvSpPr>
        <p:spPr>
          <a:xfrm>
            <a:off x="127888" y="71175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BINP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39F89-89AF-4BBE-B336-E7DF4F527DDF}"/>
              </a:ext>
            </a:extLst>
          </p:cNvPr>
          <p:cNvSpPr txBox="1"/>
          <p:nvPr/>
        </p:nvSpPr>
        <p:spPr>
          <a:xfrm>
            <a:off x="1590261" y="467139"/>
            <a:ext cx="4734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 с электроникой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SRS-VMM3a.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73067E-F724-4427-8DD9-4592FE75B5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" r="14457"/>
          <a:stretch/>
        </p:blipFill>
        <p:spPr>
          <a:xfrm>
            <a:off x="563245" y="896422"/>
            <a:ext cx="3059849" cy="25288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180EA3-C5BC-4D77-9A41-D75103F205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r="8587"/>
          <a:stretch/>
        </p:blipFill>
        <p:spPr>
          <a:xfrm>
            <a:off x="4641576" y="896423"/>
            <a:ext cx="3273255" cy="2508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034BAC-5612-4377-88E7-41FF447AB7D5}"/>
              </a:ext>
            </a:extLst>
          </p:cNvPr>
          <p:cNvSpPr txBox="1"/>
          <p:nvPr/>
        </p:nvSpPr>
        <p:spPr>
          <a:xfrm>
            <a:off x="563245" y="3304853"/>
            <a:ext cx="3588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Корреляция между верхним и нижним слоем. Черные линии – перегрузка АЦП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D65754-8747-4547-9FAC-2F44C28AD44C}"/>
              </a:ext>
            </a:extLst>
          </p:cNvPr>
          <p:cNvSpPr txBox="1"/>
          <p:nvPr/>
        </p:nvSpPr>
        <p:spPr>
          <a:xfrm>
            <a:off x="5691747" y="3268752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Hit map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5A8A6A-E3EE-F7B1-FFB9-A418564C75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6" r="7282"/>
          <a:stretch/>
        </p:blipFill>
        <p:spPr>
          <a:xfrm>
            <a:off x="803717" y="4320515"/>
            <a:ext cx="3347554" cy="24112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8957B8-B248-F0B9-45D9-7EF565E75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t="673" r="10902" b="1810"/>
          <a:stretch/>
        </p:blipFill>
        <p:spPr>
          <a:xfrm>
            <a:off x="4794723" y="4059733"/>
            <a:ext cx="3120108" cy="2672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9819AB-CBB5-CF23-11BF-E49F94AA3664}"/>
              </a:ext>
            </a:extLst>
          </p:cNvPr>
          <p:cNvSpPr txBox="1"/>
          <p:nvPr/>
        </p:nvSpPr>
        <p:spPr>
          <a:xfrm>
            <a:off x="1447169" y="3951184"/>
            <a:ext cx="2635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 1 (sectors 2-3)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8B5DF8-3C44-3047-21DD-E6D271CEE493}"/>
              </a:ext>
            </a:extLst>
          </p:cNvPr>
          <p:cNvSpPr txBox="1"/>
          <p:nvPr/>
        </p:nvSpPr>
        <p:spPr>
          <a:xfrm>
            <a:off x="5035195" y="3639151"/>
            <a:ext cx="284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 2 (sectors 14-15)</a:t>
            </a:r>
            <a:endParaRPr lang="ru-RU" dirty="0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83F4D193-5948-94B7-410E-C775D77C8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17" name="Нижний колонтитул 16">
            <a:extLst>
              <a:ext uri="{FF2B5EF4-FFF2-40B4-BE49-F238E27FC236}">
                <a16:creationId xmlns:a16="http://schemas.microsoft.com/office/drawing/2014/main" id="{55161842-C2DE-518E-0AA7-89CF7215D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8BB9E41D-53B7-3AF7-929E-68206836B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874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55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6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70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33" name="TextBox 5"/>
          <p:cNvSpPr/>
          <p:nvPr/>
        </p:nvSpPr>
        <p:spPr>
          <a:xfrm>
            <a:off x="1288038" y="174208"/>
            <a:ext cx="6848385" cy="128089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Ускорительный</a:t>
            </a:r>
            <a:r>
              <a:rPr lang="en-US" sz="28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масс-спектрометр</a:t>
            </a:r>
            <a:r>
              <a:rPr lang="en-US" sz="28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TextBox 3"/>
          <p:cNvSpPr/>
          <p:nvPr/>
        </p:nvSpPr>
        <p:spPr>
          <a:xfrm>
            <a:off x="4572000" y="646319"/>
            <a:ext cx="4579631" cy="169142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  <a:tabLst>
                <a:tab pos="0" algn="l"/>
              </a:tabLst>
            </a:pP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Ускорительный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масс-спектрометр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электростатического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ускорителя-тандема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ИЯФ СО РАН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ЦКП «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Геохронология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Кайнозоя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датирование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археологических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образцов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концентрации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атомов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(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полураспада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5730 </a:t>
            </a:r>
            <a:r>
              <a:rPr lang="en-US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en-US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35" name="Picture 2" descr="ÐÐ°ÑÑÐ¸Ð½ÐºÐ¸ Ð¿Ð¾ Ð·Ð°Ð¿ÑÐ¾ÑÑ ÑÐ¼Ñ Ð¸ÑÑ ÑÐ¾ ÑÐ°Ð½"/>
          <p:cNvPicPr/>
          <p:nvPr/>
        </p:nvPicPr>
        <p:blipFill>
          <a:blip r:embed="rId2"/>
          <a:srcRect t="18079" r="4" b="19873"/>
          <a:stretch/>
        </p:blipFill>
        <p:spPr>
          <a:xfrm>
            <a:off x="212631" y="1261307"/>
            <a:ext cx="4400090" cy="47010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D93100-89B6-6986-A373-AAB68D323435}"/>
              </a:ext>
            </a:extLst>
          </p:cNvPr>
          <p:cNvPicPr/>
          <p:nvPr/>
        </p:nvPicPr>
        <p:blipFill>
          <a:blip r:embed="rId3"/>
          <a:srcRect l="17123" r="10533"/>
          <a:stretch/>
        </p:blipFill>
        <p:spPr>
          <a:xfrm>
            <a:off x="4866717" y="2237987"/>
            <a:ext cx="3606163" cy="3824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1CF532-6592-6998-B400-C43EFF0D9B2F}"/>
              </a:ext>
            </a:extLst>
          </p:cNvPr>
          <p:cNvSpPr txBox="1"/>
          <p:nvPr/>
        </p:nvSpPr>
        <p:spPr>
          <a:xfrm>
            <a:off x="566847" y="6101505"/>
            <a:ext cx="8393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финального выделения и подсчета ионов 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применяются время-пролетные детекторы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F87EF9-DE5E-10C6-8481-3DE73B3A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3F66BA-D0D7-D0F0-6059-7310AE842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DB0F8A-687D-CEAE-A7E5-AF271451D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6"/>
          <p:cNvSpPr/>
          <p:nvPr/>
        </p:nvSpPr>
        <p:spPr>
          <a:xfrm>
            <a:off x="325113" y="-37884"/>
            <a:ext cx="8571150" cy="8068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spc="-1" dirty="0">
                <a:solidFill>
                  <a:srgbClr val="333F4F"/>
                </a:solidFill>
                <a:latin typeface="Calibri"/>
                <a:ea typeface="DejaVu Sans"/>
              </a:rPr>
              <a:t>Новая концепция разделения изотопов</a:t>
            </a:r>
            <a:r>
              <a:rPr lang="en-US" sz="2400" spc="-1" dirty="0">
                <a:solidFill>
                  <a:srgbClr val="333F4F"/>
                </a:solidFill>
                <a:latin typeface="Calibri"/>
                <a:ea typeface="DejaVu Sans"/>
              </a:rPr>
              <a:t>: </a:t>
            </a:r>
            <a:r>
              <a:rPr lang="ru-RU" sz="2400" spc="-1" dirty="0">
                <a:solidFill>
                  <a:srgbClr val="333F4F"/>
                </a:solidFill>
                <a:latin typeface="Calibri"/>
                <a:ea typeface="DejaVu Sans"/>
              </a:rPr>
              <a:t>Время-проекционная камера низкого давления</a:t>
            </a:r>
            <a:r>
              <a:rPr lang="en-US" sz="2400" spc="-1" dirty="0">
                <a:solidFill>
                  <a:srgbClr val="333F4F"/>
                </a:solidFill>
                <a:latin typeface="Calibri"/>
                <a:ea typeface="DejaVu Sans"/>
              </a:rPr>
              <a:t> </a:t>
            </a:r>
            <a:endParaRPr lang="en-US" sz="24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Прямая соединительная линия 4"/>
          <p:cNvSpPr/>
          <p:nvPr/>
        </p:nvSpPr>
        <p:spPr>
          <a:xfrm>
            <a:off x="2745061" y="2116237"/>
            <a:ext cx="270" cy="1785780"/>
          </a:xfrm>
          <a:prstGeom prst="line">
            <a:avLst/>
          </a:prstGeom>
          <a:ln>
            <a:solidFill>
              <a:srgbClr val="ED7D31"/>
            </a:solidFill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  <p:txBody>
          <a:bodyPr lIns="67500" tIns="33750" rIns="67500" bIns="3375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8" name="Прямая соединительная линия 6"/>
          <p:cNvSpPr/>
          <p:nvPr/>
        </p:nvSpPr>
        <p:spPr>
          <a:xfrm>
            <a:off x="2745061" y="2012557"/>
            <a:ext cx="270" cy="51381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  <p:txBody>
          <a:bodyPr lIns="67500" tIns="33750" rIns="67500" bIns="3375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9" name="Прямая соединительная линия 7"/>
          <p:cNvSpPr/>
          <p:nvPr/>
        </p:nvSpPr>
        <p:spPr>
          <a:xfrm>
            <a:off x="2745061" y="3415207"/>
            <a:ext cx="270" cy="54378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  <p:txBody>
          <a:bodyPr lIns="67500" tIns="33750" rIns="67500" bIns="3375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60" name="Группа 6"/>
          <p:cNvGrpSpPr/>
          <p:nvPr/>
        </p:nvGrpSpPr>
        <p:grpSpPr>
          <a:xfrm>
            <a:off x="2779351" y="2010127"/>
            <a:ext cx="2899800" cy="148230"/>
            <a:chOff x="3639600" y="2217240"/>
            <a:chExt cx="3866400" cy="197640"/>
          </a:xfrm>
        </p:grpSpPr>
        <p:sp>
          <p:nvSpPr>
            <p:cNvPr id="61" name="Прямоугольник 2"/>
            <p:cNvSpPr/>
            <p:nvPr/>
          </p:nvSpPr>
          <p:spPr>
            <a:xfrm>
              <a:off x="3639600" y="2273040"/>
              <a:ext cx="3861720" cy="76320"/>
            </a:xfrm>
            <a:prstGeom prst="rect">
              <a:avLst/>
            </a:prstGeom>
            <a:solidFill>
              <a:srgbClr val="C16F71"/>
            </a:solidFill>
            <a:ln>
              <a:solidFill>
                <a:srgbClr val="C16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67500" tIns="24030" rIns="67500" bIns="24030" anchor="t">
              <a:noAutofit/>
            </a:bodyPr>
            <a:lstStyle/>
            <a:p>
              <a:endParaRPr lang="en-US" sz="1350" spc="-1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62" name="Прямая соединительная линия 14"/>
            <p:cNvSpPr/>
            <p:nvPr/>
          </p:nvSpPr>
          <p:spPr>
            <a:xfrm>
              <a:off x="3642480" y="2222640"/>
              <a:ext cx="360" cy="1922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/>
          </p:style>
          <p:txBody>
            <a:bodyPr lIns="67500" tIns="33750" rIns="67500" bIns="33750" anchor="t" anchorCtr="1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" name="Прямая соединительная линия 18"/>
            <p:cNvSpPr/>
            <p:nvPr/>
          </p:nvSpPr>
          <p:spPr>
            <a:xfrm>
              <a:off x="7505640" y="2217240"/>
              <a:ext cx="360" cy="1922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/>
          </p:style>
          <p:txBody>
            <a:bodyPr lIns="67500" tIns="33750" rIns="67500" bIns="33750" anchor="t" anchorCtr="1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64" name="Прямая со стрелкой 2"/>
          <p:cNvSpPr/>
          <p:nvPr/>
        </p:nvSpPr>
        <p:spPr>
          <a:xfrm>
            <a:off x="1814911" y="2745607"/>
            <a:ext cx="784350" cy="270"/>
          </a:xfrm>
          <a:custGeom>
            <a:avLst/>
            <a:gdLst>
              <a:gd name="textAreaLeft" fmla="*/ 0 w 1045800"/>
              <a:gd name="textAreaRight" fmla="*/ 1046520 w 1045800"/>
              <a:gd name="textAreaTop" fmla="*/ 0 h 360"/>
              <a:gd name="textAreaBottom" fmla="*/ 1440 h 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arrow" w="med" len="med"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  <p:txBody>
          <a:bodyPr lIns="67500" tIns="-33210" rIns="67500" bIns="-3321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5" name="Прямая со стрелкой 3"/>
          <p:cNvSpPr/>
          <p:nvPr/>
        </p:nvSpPr>
        <p:spPr>
          <a:xfrm>
            <a:off x="1814911" y="2859817"/>
            <a:ext cx="784350" cy="270"/>
          </a:xfrm>
          <a:custGeom>
            <a:avLst/>
            <a:gdLst>
              <a:gd name="textAreaLeft" fmla="*/ 0 w 1045800"/>
              <a:gd name="textAreaRight" fmla="*/ 1046520 w 1045800"/>
              <a:gd name="textAreaTop" fmla="*/ 0 h 360"/>
              <a:gd name="textAreaBottom" fmla="*/ 1440 h 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arrow" w="med" len="med"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  <p:txBody>
          <a:bodyPr lIns="67500" tIns="-33210" rIns="67500" bIns="-3321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6" name="Прямая со стрелкой 6"/>
          <p:cNvSpPr/>
          <p:nvPr/>
        </p:nvSpPr>
        <p:spPr>
          <a:xfrm>
            <a:off x="1814911" y="2981317"/>
            <a:ext cx="784350" cy="270"/>
          </a:xfrm>
          <a:custGeom>
            <a:avLst/>
            <a:gdLst>
              <a:gd name="textAreaLeft" fmla="*/ 0 w 1045800"/>
              <a:gd name="textAreaRight" fmla="*/ 1046520 w 1045800"/>
              <a:gd name="textAreaTop" fmla="*/ 0 h 360"/>
              <a:gd name="textAreaBottom" fmla="*/ 1440 h 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arrow" w="med" len="med"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  <p:txBody>
          <a:bodyPr lIns="67500" tIns="-33210" rIns="67500" bIns="-3321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7" name="Прямая со стрелкой 12"/>
          <p:cNvSpPr/>
          <p:nvPr/>
        </p:nvSpPr>
        <p:spPr>
          <a:xfrm>
            <a:off x="1814911" y="3087697"/>
            <a:ext cx="784350" cy="270"/>
          </a:xfrm>
          <a:custGeom>
            <a:avLst/>
            <a:gdLst>
              <a:gd name="textAreaLeft" fmla="*/ 0 w 1045800"/>
              <a:gd name="textAreaRight" fmla="*/ 1046520 w 1045800"/>
              <a:gd name="textAreaTop" fmla="*/ 0 h 360"/>
              <a:gd name="textAreaBottom" fmla="*/ 1440 h 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arrow" w="med" len="med"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  <p:txBody>
          <a:bodyPr lIns="67500" tIns="-33210" rIns="67500" bIns="-3321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8" name="TextBox 13"/>
          <p:cNvSpPr/>
          <p:nvPr/>
        </p:nvSpPr>
        <p:spPr>
          <a:xfrm>
            <a:off x="579224" y="2420164"/>
            <a:ext cx="2184132" cy="3143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spc="-1" dirty="0">
                <a:solidFill>
                  <a:srgbClr val="000000"/>
                </a:solidFill>
                <a:latin typeface="Calibri"/>
                <a:ea typeface="DejaVu Sans"/>
              </a:rPr>
              <a:t>Ионный пучок из </a:t>
            </a:r>
            <a:r>
              <a:rPr lang="en-US" sz="1600" spc="-1" dirty="0">
                <a:solidFill>
                  <a:srgbClr val="000000"/>
                </a:solidFill>
                <a:latin typeface="Calibri"/>
                <a:ea typeface="DejaVu Sans"/>
              </a:rPr>
              <a:t>AMS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" name="Группа 7"/>
          <p:cNvGrpSpPr/>
          <p:nvPr/>
        </p:nvGrpSpPr>
        <p:grpSpPr>
          <a:xfrm>
            <a:off x="2778811" y="3804547"/>
            <a:ext cx="2900070" cy="148230"/>
            <a:chOff x="3638880" y="4609800"/>
            <a:chExt cx="3866760" cy="197640"/>
          </a:xfrm>
        </p:grpSpPr>
        <p:sp>
          <p:nvSpPr>
            <p:cNvPr id="70" name="Прямоугольник 21"/>
            <p:cNvSpPr/>
            <p:nvPr/>
          </p:nvSpPr>
          <p:spPr>
            <a:xfrm>
              <a:off x="3642480" y="4665960"/>
              <a:ext cx="3861720" cy="76320"/>
            </a:xfrm>
            <a:prstGeom prst="rect">
              <a:avLst/>
            </a:prstGeom>
            <a:solidFill>
              <a:srgbClr val="C16F71"/>
            </a:solidFill>
            <a:ln>
              <a:solidFill>
                <a:srgbClr val="C16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67500" tIns="24030" rIns="67500" bIns="24030" anchor="t">
              <a:noAutofit/>
            </a:bodyPr>
            <a:lstStyle/>
            <a:p>
              <a:endParaRPr lang="en-US" sz="1350" spc="-1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71" name="Прямая соединительная линия 24"/>
            <p:cNvSpPr/>
            <p:nvPr/>
          </p:nvSpPr>
          <p:spPr>
            <a:xfrm>
              <a:off x="3638880" y="4615200"/>
              <a:ext cx="360" cy="1922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/>
          </p:style>
          <p:txBody>
            <a:bodyPr lIns="67500" tIns="33750" rIns="67500" bIns="33750" anchor="t" anchorCtr="1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2" name="Прямая соединительная линия 25"/>
            <p:cNvSpPr/>
            <p:nvPr/>
          </p:nvSpPr>
          <p:spPr>
            <a:xfrm>
              <a:off x="7505280" y="4609800"/>
              <a:ext cx="360" cy="1922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/>
          </p:style>
          <p:txBody>
            <a:bodyPr lIns="67500" tIns="33750" rIns="67500" bIns="33750" anchor="t" anchorCtr="1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73" name="Прямоугольник 22"/>
          <p:cNvSpPr/>
          <p:nvPr/>
        </p:nvSpPr>
        <p:spPr>
          <a:xfrm>
            <a:off x="5717761" y="2464267"/>
            <a:ext cx="62910" cy="1027620"/>
          </a:xfrm>
          <a:prstGeom prst="rect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74" name="Группа 8"/>
          <p:cNvGrpSpPr/>
          <p:nvPr/>
        </p:nvGrpSpPr>
        <p:grpSpPr>
          <a:xfrm>
            <a:off x="5717761" y="2461837"/>
            <a:ext cx="64260" cy="1031400"/>
            <a:chOff x="7557480" y="2819520"/>
            <a:chExt cx="85680" cy="1375200"/>
          </a:xfrm>
        </p:grpSpPr>
        <p:sp>
          <p:nvSpPr>
            <p:cNvPr id="75" name="Прямоугольник 23"/>
            <p:cNvSpPr/>
            <p:nvPr/>
          </p:nvSpPr>
          <p:spPr>
            <a:xfrm>
              <a:off x="7557480" y="2819520"/>
              <a:ext cx="83880" cy="89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33480" rIns="67500" bIns="3348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6" name="Прямоугольник 24"/>
            <p:cNvSpPr/>
            <p:nvPr/>
          </p:nvSpPr>
          <p:spPr>
            <a:xfrm>
              <a:off x="7557480" y="3024720"/>
              <a:ext cx="83880" cy="89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33480" rIns="67500" bIns="3348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7" name="Прямоугольник 25"/>
            <p:cNvSpPr/>
            <p:nvPr/>
          </p:nvSpPr>
          <p:spPr>
            <a:xfrm>
              <a:off x="7557480" y="3231720"/>
              <a:ext cx="83880" cy="89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33480" rIns="67500" bIns="3348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8" name="Прямоугольник 26"/>
            <p:cNvSpPr/>
            <p:nvPr/>
          </p:nvSpPr>
          <p:spPr>
            <a:xfrm>
              <a:off x="7557480" y="3439080"/>
              <a:ext cx="83880" cy="89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33480" rIns="67500" bIns="3348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9" name="Прямоугольник 27"/>
            <p:cNvSpPr/>
            <p:nvPr/>
          </p:nvSpPr>
          <p:spPr>
            <a:xfrm>
              <a:off x="7557480" y="3662640"/>
              <a:ext cx="83880" cy="89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33480" rIns="67500" bIns="3348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0" name="Прямоугольник 28"/>
            <p:cNvSpPr/>
            <p:nvPr/>
          </p:nvSpPr>
          <p:spPr>
            <a:xfrm>
              <a:off x="7557480" y="3891240"/>
              <a:ext cx="83880" cy="89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33480" rIns="67500" bIns="3348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1" name="Прямоугольник 29"/>
            <p:cNvSpPr/>
            <p:nvPr/>
          </p:nvSpPr>
          <p:spPr>
            <a:xfrm>
              <a:off x="7559280" y="4105080"/>
              <a:ext cx="83880" cy="89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33480" rIns="67500" bIns="3348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2" name="Прямая соединительная линия 26"/>
            <p:cNvSpPr/>
            <p:nvPr/>
          </p:nvSpPr>
          <p:spPr>
            <a:xfrm>
              <a:off x="7558920" y="2822760"/>
              <a:ext cx="360" cy="137196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/>
          </p:style>
          <p:txBody>
            <a:bodyPr lIns="67500" tIns="33750" rIns="67500" bIns="33750" anchor="t" anchorCtr="1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3" name="Прямая соединительная линия 27"/>
            <p:cNvSpPr/>
            <p:nvPr/>
          </p:nvSpPr>
          <p:spPr>
            <a:xfrm>
              <a:off x="7641360" y="2822760"/>
              <a:ext cx="360" cy="137196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/>
          </p:style>
          <p:txBody>
            <a:bodyPr lIns="67500" tIns="33750" rIns="67500" bIns="33750" anchor="t" anchorCtr="1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84" name="Прямоугольник 30"/>
          <p:cNvSpPr/>
          <p:nvPr/>
        </p:nvSpPr>
        <p:spPr>
          <a:xfrm>
            <a:off x="5947531" y="2464267"/>
            <a:ext cx="70200" cy="1028700"/>
          </a:xfrm>
          <a:prstGeom prst="rect">
            <a:avLst/>
          </a:prstGeom>
          <a:solidFill>
            <a:srgbClr val="A5A5A5"/>
          </a:solidFill>
          <a:ln>
            <a:solidFill>
              <a:srgbClr val="7A7A7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5" name="Прямоугольник 31"/>
          <p:cNvSpPr/>
          <p:nvPr/>
        </p:nvSpPr>
        <p:spPr>
          <a:xfrm>
            <a:off x="5947531" y="2788537"/>
            <a:ext cx="70200" cy="354240"/>
          </a:xfrm>
          <a:prstGeom prst="rect">
            <a:avLst/>
          </a:prstGeom>
          <a:pattFill prst="ltDnDiag">
            <a:fgClr>
              <a:srgbClr val="3B3838"/>
            </a:fgClr>
            <a:bgClr>
              <a:srgbClr val="FFFFFF"/>
            </a:bgClr>
          </a:pattFill>
          <a:ln>
            <a:solidFill>
              <a:srgbClr val="A5A5A5"/>
            </a:solidFill>
            <a:prstDash val="sysDash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6" name="Прямая соединительная линия 28"/>
          <p:cNvSpPr/>
          <p:nvPr/>
        </p:nvSpPr>
        <p:spPr>
          <a:xfrm>
            <a:off x="6396811" y="2010127"/>
            <a:ext cx="270" cy="195939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  <p:txBody>
          <a:bodyPr lIns="67500" tIns="33750" rIns="67500" bIns="3375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7" name="Прямая соединительная линия 29"/>
          <p:cNvSpPr/>
          <p:nvPr/>
        </p:nvSpPr>
        <p:spPr>
          <a:xfrm>
            <a:off x="6018811" y="2511247"/>
            <a:ext cx="652320" cy="2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  <p:txBody>
          <a:bodyPr lIns="67500" tIns="-33480" rIns="67500" bIns="-3348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8" name="Прямая соединительная линия 30"/>
          <p:cNvSpPr/>
          <p:nvPr/>
        </p:nvSpPr>
        <p:spPr>
          <a:xfrm>
            <a:off x="6018811" y="3006427"/>
            <a:ext cx="652320" cy="2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  <p:txBody>
          <a:bodyPr lIns="67500" tIns="-33480" rIns="67500" bIns="-3348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9" name="Равнобедренный треугольник 3"/>
          <p:cNvSpPr/>
          <p:nvPr/>
        </p:nvSpPr>
        <p:spPr>
          <a:xfrm rot="5400000">
            <a:off x="6644401" y="2390017"/>
            <a:ext cx="313470" cy="25677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0" name="Равнобедренный треугольник 4"/>
          <p:cNvSpPr/>
          <p:nvPr/>
        </p:nvSpPr>
        <p:spPr>
          <a:xfrm rot="5400000">
            <a:off x="6644401" y="2881687"/>
            <a:ext cx="313470" cy="25677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1" name="TextBox 23"/>
          <p:cNvSpPr/>
          <p:nvPr/>
        </p:nvSpPr>
        <p:spPr>
          <a:xfrm>
            <a:off x="1467691" y="4013527"/>
            <a:ext cx="2415252" cy="3451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Si</a:t>
            </a:r>
            <a:r>
              <a:rPr lang="en-US" spc="-1" baseline="-25000" dirty="0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N</a:t>
            </a:r>
            <a:r>
              <a:rPr lang="en-US" spc="-1" baseline="-25000" dirty="0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Calibri"/>
                <a:ea typeface="DejaVu Sans"/>
              </a:rPr>
              <a:t>окно</a:t>
            </a: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 (200 </a:t>
            </a:r>
            <a:r>
              <a:rPr lang="ru-RU" spc="-1" dirty="0">
                <a:solidFill>
                  <a:srgbClr val="000000"/>
                </a:solidFill>
                <a:latin typeface="Calibri"/>
                <a:ea typeface="DejaVu Sans"/>
              </a:rPr>
              <a:t>нм</a:t>
            </a: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2" name="Группа 9"/>
          <p:cNvGrpSpPr/>
          <p:nvPr/>
        </p:nvGrpSpPr>
        <p:grpSpPr>
          <a:xfrm>
            <a:off x="5717761" y="2000947"/>
            <a:ext cx="636930" cy="419310"/>
            <a:chOff x="7557480" y="2205000"/>
            <a:chExt cx="849240" cy="559080"/>
          </a:xfrm>
        </p:grpSpPr>
        <p:sp>
          <p:nvSpPr>
            <p:cNvPr id="93" name="Прямоугольник 32"/>
            <p:cNvSpPr/>
            <p:nvPr/>
          </p:nvSpPr>
          <p:spPr>
            <a:xfrm>
              <a:off x="7557480" y="2217240"/>
              <a:ext cx="849240" cy="54684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4" name="Прямоугольник 33"/>
            <p:cNvSpPr/>
            <p:nvPr/>
          </p:nvSpPr>
          <p:spPr>
            <a:xfrm>
              <a:off x="7566120" y="2205000"/>
              <a:ext cx="830520" cy="6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15390" rIns="67500" bIns="1539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95" name="Группа 10"/>
          <p:cNvGrpSpPr/>
          <p:nvPr/>
        </p:nvGrpSpPr>
        <p:grpSpPr>
          <a:xfrm>
            <a:off x="5717761" y="3549667"/>
            <a:ext cx="636930" cy="420660"/>
            <a:chOff x="7557480" y="4269960"/>
            <a:chExt cx="849240" cy="560880"/>
          </a:xfrm>
        </p:grpSpPr>
        <p:sp>
          <p:nvSpPr>
            <p:cNvPr id="96" name="Прямоугольник 34"/>
            <p:cNvSpPr/>
            <p:nvPr/>
          </p:nvSpPr>
          <p:spPr>
            <a:xfrm>
              <a:off x="7557480" y="4269960"/>
              <a:ext cx="849240" cy="54684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7" name="Прямоугольник 35"/>
            <p:cNvSpPr/>
            <p:nvPr/>
          </p:nvSpPr>
          <p:spPr>
            <a:xfrm>
              <a:off x="7566120" y="4766040"/>
              <a:ext cx="830160" cy="6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67500" tIns="15390" rIns="67500" bIns="15390" anchor="t">
              <a:noAutofit/>
            </a:bodyPr>
            <a:lstStyle/>
            <a:p>
              <a:endParaRPr lang="en-US" sz="1350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98" name="Прямая со стрелкой 28"/>
          <p:cNvSpPr/>
          <p:nvPr/>
        </p:nvSpPr>
        <p:spPr>
          <a:xfrm flipV="1">
            <a:off x="2297941" y="3332857"/>
            <a:ext cx="394470" cy="678240"/>
          </a:xfrm>
          <a:custGeom>
            <a:avLst/>
            <a:gdLst>
              <a:gd name="textAreaLeft" fmla="*/ 0 w 525960"/>
              <a:gd name="textAreaRight" fmla="*/ 526680 w 525960"/>
              <a:gd name="textAreaTop" fmla="*/ -360 h 904320"/>
              <a:gd name="textAreaBottom" fmla="*/ 904680 h 9043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9" name="TextBox 24"/>
          <p:cNvSpPr/>
          <p:nvPr/>
        </p:nvSpPr>
        <p:spPr>
          <a:xfrm rot="21399600">
            <a:off x="2904901" y="2384974"/>
            <a:ext cx="1590030" cy="3451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Calibri"/>
                <a:ea typeface="DejaVu Sans"/>
              </a:rPr>
              <a:t>Трек иона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TextBox 26"/>
          <p:cNvSpPr/>
          <p:nvPr/>
        </p:nvSpPr>
        <p:spPr>
          <a:xfrm>
            <a:off x="4810561" y="4062667"/>
            <a:ext cx="905850" cy="3451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Calibri"/>
                <a:ea typeface="DejaVu Sans"/>
              </a:rPr>
              <a:t>ГЭУ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TextBox 27"/>
          <p:cNvSpPr/>
          <p:nvPr/>
        </p:nvSpPr>
        <p:spPr>
          <a:xfrm>
            <a:off x="5818741" y="4087237"/>
            <a:ext cx="905850" cy="3451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Calibri"/>
                <a:ea typeface="DejaVu Sans"/>
              </a:rPr>
              <a:t>Анод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Прямая со стрелкой 29"/>
          <p:cNvSpPr/>
          <p:nvPr/>
        </p:nvSpPr>
        <p:spPr>
          <a:xfrm flipV="1">
            <a:off x="5284681" y="3380647"/>
            <a:ext cx="387990" cy="667170"/>
          </a:xfrm>
          <a:custGeom>
            <a:avLst/>
            <a:gdLst>
              <a:gd name="textAreaLeft" fmla="*/ 0 w 517320"/>
              <a:gd name="textAreaRight" fmla="*/ 518040 w 517320"/>
              <a:gd name="textAreaTop" fmla="*/ 360 h 889560"/>
              <a:gd name="textAreaBottom" fmla="*/ 890640 h 8895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4" name="Прямая со стрелкой 30"/>
          <p:cNvSpPr/>
          <p:nvPr/>
        </p:nvSpPr>
        <p:spPr>
          <a:xfrm flipH="1" flipV="1">
            <a:off x="6094141" y="3327187"/>
            <a:ext cx="175230" cy="757620"/>
          </a:xfrm>
          <a:custGeom>
            <a:avLst/>
            <a:gdLst>
              <a:gd name="textAreaLeft" fmla="*/ 360 w 233640"/>
              <a:gd name="textAreaRight" fmla="*/ 234720 w 233640"/>
              <a:gd name="textAreaTop" fmla="*/ -360 h 1010160"/>
              <a:gd name="textAreaBottom" fmla="*/ 1010520 h 10101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5" name="TextBox 28"/>
          <p:cNvSpPr/>
          <p:nvPr/>
        </p:nvSpPr>
        <p:spPr>
          <a:xfrm>
            <a:off x="6199711" y="3430867"/>
            <a:ext cx="1998540" cy="3451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Calibri"/>
                <a:ea typeface="DejaVu Sans"/>
              </a:rPr>
              <a:t>ЗЧУ </a:t>
            </a: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CAEN1523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Прямая со стрелкой 31"/>
          <p:cNvSpPr/>
          <p:nvPr/>
        </p:nvSpPr>
        <p:spPr>
          <a:xfrm flipV="1">
            <a:off x="2865211" y="2821477"/>
            <a:ext cx="2579850" cy="130680"/>
          </a:xfrm>
          <a:custGeom>
            <a:avLst/>
            <a:gdLst>
              <a:gd name="textAreaLeft" fmla="*/ 0 w 3439800"/>
              <a:gd name="textAreaRight" fmla="*/ 3440520 w 3439800"/>
              <a:gd name="textAreaTop" fmla="*/ -360 h 174240"/>
              <a:gd name="textAreaBottom" fmla="*/ 174600 h 1742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arrow" w="med" len="med"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7" name="Овал 10"/>
          <p:cNvSpPr/>
          <p:nvPr/>
        </p:nvSpPr>
        <p:spPr>
          <a:xfrm rot="280800">
            <a:off x="2984011" y="296376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8" name="Овал 11"/>
          <p:cNvSpPr/>
          <p:nvPr/>
        </p:nvSpPr>
        <p:spPr>
          <a:xfrm rot="280800">
            <a:off x="3269941" y="285468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9" name="Овал 12"/>
          <p:cNvSpPr/>
          <p:nvPr/>
        </p:nvSpPr>
        <p:spPr>
          <a:xfrm rot="280800">
            <a:off x="3534811" y="295620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0" name="Овал 13"/>
          <p:cNvSpPr/>
          <p:nvPr/>
        </p:nvSpPr>
        <p:spPr>
          <a:xfrm rot="280800">
            <a:off x="3885001" y="281310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1" name="Овал 14"/>
          <p:cNvSpPr/>
          <p:nvPr/>
        </p:nvSpPr>
        <p:spPr>
          <a:xfrm rot="280800">
            <a:off x="4090471" y="294108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2" name="Овал 15"/>
          <p:cNvSpPr/>
          <p:nvPr/>
        </p:nvSpPr>
        <p:spPr>
          <a:xfrm rot="280800">
            <a:off x="4326991" y="278367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3" name="Овал 16"/>
          <p:cNvSpPr/>
          <p:nvPr/>
        </p:nvSpPr>
        <p:spPr>
          <a:xfrm rot="280800">
            <a:off x="4604281" y="290031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4" name="Овал 17"/>
          <p:cNvSpPr/>
          <p:nvPr/>
        </p:nvSpPr>
        <p:spPr>
          <a:xfrm rot="280800">
            <a:off x="4936651" y="272751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5" name="Овал 18"/>
          <p:cNvSpPr/>
          <p:nvPr/>
        </p:nvSpPr>
        <p:spPr>
          <a:xfrm rot="280800">
            <a:off x="5219881" y="2898427"/>
            <a:ext cx="54000" cy="52650"/>
          </a:xfrm>
          <a:prstGeom prst="ellipse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676000"/>
          </a:gradFill>
          <a:ln>
            <a:solidFill>
              <a:srgbClr val="5B9BD5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67500" tIns="4050" rIns="67500" bIns="40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6" name="Прямая со стрелкой 32"/>
          <p:cNvSpPr/>
          <p:nvPr/>
        </p:nvSpPr>
        <p:spPr>
          <a:xfrm flipV="1">
            <a:off x="3005071" y="2992927"/>
            <a:ext cx="156870" cy="1350"/>
          </a:xfrm>
          <a:custGeom>
            <a:avLst/>
            <a:gdLst>
              <a:gd name="textAreaLeft" fmla="*/ 0 w 209160"/>
              <a:gd name="textAreaRight" fmla="*/ 209880 w 209160"/>
              <a:gd name="textAreaTop" fmla="*/ 360 h 1800"/>
              <a:gd name="textAreaBottom" fmla="*/ 2880 h 1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1860" rIns="67500" bIns="-3186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7" name="TextBox 29"/>
          <p:cNvSpPr/>
          <p:nvPr/>
        </p:nvSpPr>
        <p:spPr>
          <a:xfrm>
            <a:off x="2073841" y="1529797"/>
            <a:ext cx="1048680" cy="3451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Calibri"/>
                <a:ea typeface="DejaVu Sans"/>
              </a:rPr>
              <a:t>Катод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Прямая со стрелкой 33"/>
          <p:cNvSpPr/>
          <p:nvPr/>
        </p:nvSpPr>
        <p:spPr>
          <a:xfrm>
            <a:off x="2505031" y="1865677"/>
            <a:ext cx="186030" cy="243810"/>
          </a:xfrm>
          <a:custGeom>
            <a:avLst/>
            <a:gdLst>
              <a:gd name="textAreaLeft" fmla="*/ 0 w 248040"/>
              <a:gd name="textAreaRight" fmla="*/ 248760 w 248040"/>
              <a:gd name="textAreaTop" fmla="*/ 0 h 325080"/>
              <a:gd name="textAreaBottom" fmla="*/ 325800 h 32508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9" name="Прямая со стрелкой 34"/>
          <p:cNvSpPr/>
          <p:nvPr/>
        </p:nvSpPr>
        <p:spPr>
          <a:xfrm>
            <a:off x="3316921" y="2879257"/>
            <a:ext cx="149310" cy="270"/>
          </a:xfrm>
          <a:custGeom>
            <a:avLst/>
            <a:gdLst>
              <a:gd name="textAreaLeft" fmla="*/ 0 w 199080"/>
              <a:gd name="textAreaRight" fmla="*/ 199800 w 199080"/>
              <a:gd name="textAreaTop" fmla="*/ 0 h 360"/>
              <a:gd name="textAreaBottom" fmla="*/ 1440 h 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3210" rIns="67500" bIns="-3321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0" name="Прямая со стрелкой 35"/>
          <p:cNvSpPr/>
          <p:nvPr/>
        </p:nvSpPr>
        <p:spPr>
          <a:xfrm flipV="1">
            <a:off x="4377751" y="2810137"/>
            <a:ext cx="156870" cy="1350"/>
          </a:xfrm>
          <a:custGeom>
            <a:avLst/>
            <a:gdLst>
              <a:gd name="textAreaLeft" fmla="*/ 0 w 209160"/>
              <a:gd name="textAreaRight" fmla="*/ 209880 w 209160"/>
              <a:gd name="textAreaTop" fmla="*/ 360 h 1800"/>
              <a:gd name="textAreaBottom" fmla="*/ 2880 h 1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1860" rIns="67500" bIns="-3186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1" name="Прямая со стрелкой 36"/>
          <p:cNvSpPr/>
          <p:nvPr/>
        </p:nvSpPr>
        <p:spPr>
          <a:xfrm flipV="1">
            <a:off x="3921181" y="2830927"/>
            <a:ext cx="156870" cy="1350"/>
          </a:xfrm>
          <a:custGeom>
            <a:avLst/>
            <a:gdLst>
              <a:gd name="textAreaLeft" fmla="*/ 0 w 209160"/>
              <a:gd name="textAreaRight" fmla="*/ 209880 w 209160"/>
              <a:gd name="textAreaTop" fmla="*/ 360 h 1800"/>
              <a:gd name="textAreaBottom" fmla="*/ 2880 h 1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1860" rIns="67500" bIns="-3186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2" name="Прямая со стрелкой 37"/>
          <p:cNvSpPr/>
          <p:nvPr/>
        </p:nvSpPr>
        <p:spPr>
          <a:xfrm flipV="1">
            <a:off x="4118821" y="2965117"/>
            <a:ext cx="156870" cy="1350"/>
          </a:xfrm>
          <a:custGeom>
            <a:avLst/>
            <a:gdLst>
              <a:gd name="textAreaLeft" fmla="*/ 0 w 209160"/>
              <a:gd name="textAreaRight" fmla="*/ 209880 w 209160"/>
              <a:gd name="textAreaTop" fmla="*/ 360 h 1800"/>
              <a:gd name="textAreaBottom" fmla="*/ 2880 h 1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1860" rIns="67500" bIns="-3186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3" name="Прямая со стрелкой 38"/>
          <p:cNvSpPr/>
          <p:nvPr/>
        </p:nvSpPr>
        <p:spPr>
          <a:xfrm flipV="1">
            <a:off x="3552901" y="2979157"/>
            <a:ext cx="156870" cy="1350"/>
          </a:xfrm>
          <a:custGeom>
            <a:avLst/>
            <a:gdLst>
              <a:gd name="textAreaLeft" fmla="*/ 0 w 209160"/>
              <a:gd name="textAreaRight" fmla="*/ 209880 w 209160"/>
              <a:gd name="textAreaTop" fmla="*/ 360 h 1800"/>
              <a:gd name="textAreaBottom" fmla="*/ 2880 h 1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1860" rIns="67500" bIns="-3186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4" name="Прямая со стрелкой 39"/>
          <p:cNvSpPr/>
          <p:nvPr/>
        </p:nvSpPr>
        <p:spPr>
          <a:xfrm flipV="1">
            <a:off x="4622371" y="2922727"/>
            <a:ext cx="156870" cy="1350"/>
          </a:xfrm>
          <a:custGeom>
            <a:avLst/>
            <a:gdLst>
              <a:gd name="textAreaLeft" fmla="*/ 0 w 209160"/>
              <a:gd name="textAreaRight" fmla="*/ 209880 w 209160"/>
              <a:gd name="textAreaTop" fmla="*/ 360 h 1800"/>
              <a:gd name="textAreaBottom" fmla="*/ 2880 h 1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1860" rIns="67500" bIns="-3186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5" name="Прямая со стрелкой 40"/>
          <p:cNvSpPr/>
          <p:nvPr/>
        </p:nvSpPr>
        <p:spPr>
          <a:xfrm flipV="1">
            <a:off x="4976611" y="2751007"/>
            <a:ext cx="156870" cy="1350"/>
          </a:xfrm>
          <a:custGeom>
            <a:avLst/>
            <a:gdLst>
              <a:gd name="textAreaLeft" fmla="*/ 0 w 209160"/>
              <a:gd name="textAreaRight" fmla="*/ 209880 w 209160"/>
              <a:gd name="textAreaTop" fmla="*/ 360 h 1800"/>
              <a:gd name="textAreaBottom" fmla="*/ 2880 h 1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1860" rIns="67500" bIns="-3186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6" name="Прямая со стрелкой 41"/>
          <p:cNvSpPr/>
          <p:nvPr/>
        </p:nvSpPr>
        <p:spPr>
          <a:xfrm flipV="1">
            <a:off x="5243371" y="2922727"/>
            <a:ext cx="156870" cy="1350"/>
          </a:xfrm>
          <a:custGeom>
            <a:avLst/>
            <a:gdLst>
              <a:gd name="textAreaLeft" fmla="*/ 0 w 209160"/>
              <a:gd name="textAreaRight" fmla="*/ 209880 w 209160"/>
              <a:gd name="textAreaTop" fmla="*/ 360 h 1800"/>
              <a:gd name="textAreaBottom" fmla="*/ 2880 h 1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B9BD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-31860" rIns="67500" bIns="-3186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7" name="Прямоугольник 36"/>
          <p:cNvSpPr/>
          <p:nvPr/>
        </p:nvSpPr>
        <p:spPr>
          <a:xfrm>
            <a:off x="7062361" y="2346547"/>
            <a:ext cx="437130" cy="3072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8" name="Прямоугольник 37"/>
          <p:cNvSpPr/>
          <p:nvPr/>
        </p:nvSpPr>
        <p:spPr>
          <a:xfrm>
            <a:off x="7063171" y="2872507"/>
            <a:ext cx="437130" cy="3072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9" name="Прямоугольник 38"/>
          <p:cNvSpPr/>
          <p:nvPr/>
        </p:nvSpPr>
        <p:spPr>
          <a:xfrm>
            <a:off x="7730611" y="2340877"/>
            <a:ext cx="375570" cy="84699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0" name="Прямая соединительная линия 31"/>
          <p:cNvSpPr/>
          <p:nvPr/>
        </p:nvSpPr>
        <p:spPr>
          <a:xfrm>
            <a:off x="6929251" y="2512057"/>
            <a:ext cx="132840" cy="2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-33480" rIns="67500" bIns="-3348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1" name="Прямая соединительная линия 32"/>
          <p:cNvSpPr/>
          <p:nvPr/>
        </p:nvSpPr>
        <p:spPr>
          <a:xfrm>
            <a:off x="6929251" y="3009397"/>
            <a:ext cx="132840" cy="2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-33480" rIns="67500" bIns="-3348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2" name="Прямая соединительная линия 33"/>
          <p:cNvSpPr/>
          <p:nvPr/>
        </p:nvSpPr>
        <p:spPr>
          <a:xfrm>
            <a:off x="7500571" y="2509627"/>
            <a:ext cx="229770" cy="1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-32130" rIns="67500" bIns="-3213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3" name="Прямая соединительная линия 34"/>
          <p:cNvSpPr/>
          <p:nvPr/>
        </p:nvSpPr>
        <p:spPr>
          <a:xfrm>
            <a:off x="7500571" y="3004267"/>
            <a:ext cx="229770" cy="135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-32400" rIns="67500" bIns="-32400" anchor="t" anchorCtr="1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4" name="TextBox 30"/>
          <p:cNvSpPr/>
          <p:nvPr/>
        </p:nvSpPr>
        <p:spPr>
          <a:xfrm>
            <a:off x="6271261" y="1503877"/>
            <a:ext cx="1935090" cy="6221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 err="1">
                <a:solidFill>
                  <a:srgbClr val="000000"/>
                </a:solidFill>
                <a:latin typeface="Calibri"/>
                <a:ea typeface="DejaVu Sans"/>
              </a:rPr>
              <a:t>Форм.усилитель</a:t>
            </a: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pc="-1" dirty="0" err="1">
                <a:solidFill>
                  <a:srgbClr val="000000"/>
                </a:solidFill>
                <a:latin typeface="Calibri"/>
                <a:ea typeface="DejaVu Sans"/>
              </a:rPr>
              <a:t>Naicam</a:t>
            </a: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 226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TextBox 31"/>
          <p:cNvSpPr/>
          <p:nvPr/>
        </p:nvSpPr>
        <p:spPr>
          <a:xfrm>
            <a:off x="7238806" y="4096746"/>
            <a:ext cx="1571130" cy="6221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Calibri"/>
                <a:ea typeface="DejaVu Sans"/>
              </a:rPr>
              <a:t>Осциллограф</a:t>
            </a: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pc="-1" dirty="0" err="1">
                <a:solidFill>
                  <a:srgbClr val="000000"/>
                </a:solidFill>
                <a:latin typeface="Calibri"/>
                <a:ea typeface="DejaVu Sans"/>
              </a:rPr>
              <a:t>LeCroy</a:t>
            </a: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 4054AR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Прямая со стрелкой 42"/>
          <p:cNvSpPr/>
          <p:nvPr/>
        </p:nvSpPr>
        <p:spPr>
          <a:xfrm flipH="1" flipV="1">
            <a:off x="6798841" y="3214057"/>
            <a:ext cx="127710" cy="251640"/>
          </a:xfrm>
          <a:custGeom>
            <a:avLst/>
            <a:gdLst>
              <a:gd name="textAreaLeft" fmla="*/ 360 w 170280"/>
              <a:gd name="textAreaRight" fmla="*/ 171360 w 170280"/>
              <a:gd name="textAreaTop" fmla="*/ -360 h 335520"/>
              <a:gd name="textAreaBottom" fmla="*/ 335880 h 3355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7" name="Прямая со стрелкой 43"/>
          <p:cNvSpPr/>
          <p:nvPr/>
        </p:nvSpPr>
        <p:spPr>
          <a:xfrm flipH="1">
            <a:off x="7266211" y="2081407"/>
            <a:ext cx="270" cy="214380"/>
          </a:xfrm>
          <a:custGeom>
            <a:avLst/>
            <a:gdLst>
              <a:gd name="textAreaLeft" fmla="*/ -1080 w 360"/>
              <a:gd name="textAreaRight" fmla="*/ 360 w 360"/>
              <a:gd name="textAreaTop" fmla="*/ 0 h 285840"/>
              <a:gd name="textAreaBottom" fmla="*/ 286560 h 2858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8" name="Прямая со стрелкой 44"/>
          <p:cNvSpPr/>
          <p:nvPr/>
        </p:nvSpPr>
        <p:spPr>
          <a:xfrm flipH="1" flipV="1">
            <a:off x="7958491" y="3264007"/>
            <a:ext cx="146070" cy="783810"/>
          </a:xfrm>
          <a:custGeom>
            <a:avLst/>
            <a:gdLst>
              <a:gd name="textAreaLeft" fmla="*/ 360 w 194760"/>
              <a:gd name="textAreaRight" fmla="*/ 195840 w 194760"/>
              <a:gd name="textAreaTop" fmla="*/ 360 h 1045080"/>
              <a:gd name="textAreaBottom" fmla="*/ 1046160 h 104508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triangle" w="med" len="med"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9" name="Прямая со стрелкой 45"/>
          <p:cNvSpPr/>
          <p:nvPr/>
        </p:nvSpPr>
        <p:spPr>
          <a:xfrm flipH="1">
            <a:off x="2951611" y="3600427"/>
            <a:ext cx="478710" cy="270"/>
          </a:xfrm>
          <a:custGeom>
            <a:avLst/>
            <a:gdLst>
              <a:gd name="textAreaLeft" fmla="*/ 360 w 638280"/>
              <a:gd name="textAreaRight" fmla="*/ 639360 w 638280"/>
              <a:gd name="textAreaTop" fmla="*/ 0 h 360"/>
              <a:gd name="textAreaBottom" fmla="*/ 1440 h 3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385623"/>
            </a:solidFill>
            <a:tailEnd type="triangle" w="med" len="med"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/>
        </p:style>
        <p:txBody>
          <a:bodyPr lIns="67500" tIns="-33210" rIns="67500" bIns="-3321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40" name="TextBox 32"/>
          <p:cNvSpPr/>
          <p:nvPr/>
        </p:nvSpPr>
        <p:spPr>
          <a:xfrm>
            <a:off x="3580711" y="3521588"/>
            <a:ext cx="1650780" cy="2989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Изобутан </a:t>
            </a:r>
            <a:r>
              <a:rPr lang="en-US" sz="1500" spc="-1" dirty="0">
                <a:solidFill>
                  <a:srgbClr val="000000"/>
                </a:solidFill>
                <a:latin typeface="Calibri"/>
                <a:ea typeface="DejaVu Sans"/>
              </a:rPr>
              <a:t>~10 </a:t>
            </a: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торр</a:t>
            </a:r>
            <a:r>
              <a:rPr lang="en-US" sz="1500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n-US" sz="15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Прямая со стрелкой 46"/>
          <p:cNvSpPr/>
          <p:nvPr/>
        </p:nvSpPr>
        <p:spPr>
          <a:xfrm>
            <a:off x="6095221" y="2788537"/>
            <a:ext cx="270" cy="354240"/>
          </a:xfrm>
          <a:custGeom>
            <a:avLst/>
            <a:gdLst>
              <a:gd name="textAreaLeft" fmla="*/ 0 w 360"/>
              <a:gd name="textAreaRight" fmla="*/ 1440 w 360"/>
              <a:gd name="textAreaTop" fmla="*/ 0 h 472320"/>
              <a:gd name="textAreaBottom" fmla="*/ 473040 h 4723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endParaRPr lang="en-US" sz="1350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42" name="TextBox 33"/>
          <p:cNvSpPr/>
          <p:nvPr/>
        </p:nvSpPr>
        <p:spPr>
          <a:xfrm>
            <a:off x="6204031" y="2811217"/>
            <a:ext cx="683904" cy="275908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350" b="1" spc="-1">
                <a:solidFill>
                  <a:srgbClr val="FF0000"/>
                </a:solidFill>
                <a:latin typeface="Arial"/>
                <a:ea typeface="DejaVu Sans"/>
              </a:rPr>
              <a:t>24 mm</a:t>
            </a:r>
            <a:endParaRPr lang="en-US" sz="135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73CCC2-77FD-EDE0-DCC4-B2543704D756}"/>
              </a:ext>
            </a:extLst>
          </p:cNvPr>
          <p:cNvSpPr txBox="1"/>
          <p:nvPr/>
        </p:nvSpPr>
        <p:spPr>
          <a:xfrm>
            <a:off x="1293187" y="648860"/>
            <a:ext cx="7340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датирования палеонтологических и геологических образцов интересен изотоп 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полураспада 1.4 млн. лет). У него есть изобар 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по времени пролета разделение этих изотопов невозможно. Предлагается разделять изобары по ионизационным потерям.</a:t>
            </a:r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id="{9412D3CC-C9C4-8269-C16B-CB3581FAD3E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89363" y="4447226"/>
            <a:ext cx="3055115" cy="2074588"/>
          </a:xfrm>
          <a:prstGeom prst="rect">
            <a:avLst/>
          </a:prstGeom>
          <a:ln w="0"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B1B0E5-BEFF-F2D6-FC3E-16609C135815}"/>
              </a:ext>
            </a:extLst>
          </p:cNvPr>
          <p:cNvSpPr/>
          <p:nvPr/>
        </p:nvSpPr>
        <p:spPr>
          <a:xfrm>
            <a:off x="4903376" y="4935374"/>
            <a:ext cx="3055115" cy="7144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100" spc="-1" dirty="0">
                <a:solidFill>
                  <a:srgbClr val="000000"/>
                </a:solidFill>
                <a:latin typeface="Calibri"/>
                <a:ea typeface="DejaVu Sans"/>
              </a:rPr>
              <a:t>pulse width -&gt;  track range </a:t>
            </a:r>
            <a:endParaRPr lang="en-US" sz="2100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100" spc="-1" dirty="0">
                <a:solidFill>
                  <a:srgbClr val="000000"/>
                </a:solidFill>
                <a:latin typeface="Calibri"/>
                <a:ea typeface="DejaVu Sans"/>
              </a:rPr>
              <a:t>pulse area -&gt; energy </a:t>
            </a:r>
            <a:endParaRPr lang="en-US" sz="21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A3C4A9DA-FB1E-61B4-056C-C98287A43D66}"/>
              </a:ext>
            </a:extLst>
          </p:cNvPr>
          <p:cNvSpPr txBox="1">
            <a:spLocks/>
          </p:cNvSpPr>
          <p:nvPr/>
        </p:nvSpPr>
        <p:spPr>
          <a:xfrm>
            <a:off x="3846763" y="7245830"/>
            <a:ext cx="1409555" cy="185343"/>
          </a:xfrm>
          <a:prstGeom prst="rect">
            <a:avLst/>
          </a:prstGeom>
          <a:noFill/>
          <a:ln w="0">
            <a:noFill/>
          </a:ln>
        </p:spPr>
        <p:txBody>
          <a:bodyPr lIns="67500" tIns="33750" rIns="67500" bIns="33750" anchor="ctr">
            <a:noAutofit/>
          </a:bodyPr>
          <a:lstStyle>
            <a:defPPr>
              <a:defRPr lang="en-US"/>
            </a:defPPr>
            <a:lvl1pPr marL="0" indent="0" algn="r" defTabSz="4572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ru-RU" sz="900" b="1" strike="noStrike" kern="1200" spc="-1">
                <a:solidFill>
                  <a:srgbClr val="8B8B8B"/>
                </a:solidFill>
                <a:latin typeface="Calibri"/>
                <a:ea typeface="DejaVu Sans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33AA1E-06CC-4DDB-8F54-BDBE3ECBD89C}" type="slidenum">
              <a:rPr lang="ru-RU" smtClean="0"/>
              <a:pPr/>
              <a:t>17</a:t>
            </a:fld>
            <a:endParaRPr lang="ru-RU" b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B2E6EE1E-599D-6A12-F56D-6F0DDDD89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3096A5FF-C5AF-B522-839A-2C3CF88F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5C791F3-38C0-394B-E88C-4C5BE91E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D21C4B-45F0-C672-BF58-832080282761}"/>
              </a:ext>
            </a:extLst>
          </p:cNvPr>
          <p:cNvSpPr txBox="1"/>
          <p:nvPr/>
        </p:nvSpPr>
        <p:spPr>
          <a:xfrm>
            <a:off x="3798669" y="716536"/>
            <a:ext cx="1753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AD35A-869F-2205-3044-5C4AF36FF727}"/>
              </a:ext>
            </a:extLst>
          </p:cNvPr>
          <p:cNvSpPr txBox="1"/>
          <p:nvPr/>
        </p:nvSpPr>
        <p:spPr>
          <a:xfrm>
            <a:off x="1677895" y="1591015"/>
            <a:ext cx="671119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Микро-структурные газовые детекторы позволяют регистрировать треки заряженных частиц с пространственным разрешением лучше 100 мкм в условиях высоких фоновых загрузок до 10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частиц/мм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Сравнительно низкая стоимость таких детекторов позволяет создавать системы с площадью чувствительной поверхности до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ru-RU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ИЯФ СО РАН накоплен большой опыт разработки и применения микроструктурных газовых детекторов в экспериментах ФЭЧ и других областях науки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участка полного производственного цикла в ЛЯП ОИЯИ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МикроМегас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позволит создавать в России координатные системы на основе газовых микроструктурных детекторов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2093D4-2EB0-6D90-7B8B-E32980A76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FCE737-035A-44FD-A722-14EBDA53A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799701-D4AD-04C9-5894-D6C2CDEB5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999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id="{0AC7161F-A7E4-C32D-AACA-5977522AE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2" t="43214" r="63572" b="35595"/>
          <a:stretch/>
        </p:blipFill>
        <p:spPr>
          <a:xfrm>
            <a:off x="587827" y="672640"/>
            <a:ext cx="2310494" cy="219929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,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id="{FFFA6B67-620E-0616-440A-9B55107E6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6" t="42857" r="23214" b="35714"/>
          <a:stretch/>
        </p:blipFill>
        <p:spPr>
          <a:xfrm>
            <a:off x="5347609" y="672640"/>
            <a:ext cx="3461656" cy="3179073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электроника, снимок экрана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1B875E1B-595B-DB04-2D27-5132E0F18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t="43809" r="47054" b="24122"/>
          <a:stretch/>
        </p:blipFill>
        <p:spPr>
          <a:xfrm>
            <a:off x="963387" y="3143249"/>
            <a:ext cx="3461657" cy="2199293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программное обеспечение, Мультимедийное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04C62A1B-B8DC-9B0E-953D-73A847B59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5" t="45119" r="20089" b="25119"/>
          <a:stretch/>
        </p:blipFill>
        <p:spPr>
          <a:xfrm>
            <a:off x="4220935" y="4531178"/>
            <a:ext cx="2677886" cy="2041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5550A1-141F-8E32-BF9A-30D29D8F1FB0}"/>
              </a:ext>
            </a:extLst>
          </p:cNvPr>
          <p:cNvSpPr txBox="1"/>
          <p:nvPr/>
        </p:nvSpPr>
        <p:spPr>
          <a:xfrm>
            <a:off x="573005" y="148242"/>
            <a:ext cx="465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Газовые микроструктурные детекторы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191119-31E4-2DB5-2DF2-7D9451B69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1B51B1-EA9B-D71A-9330-8E48C594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C7549C8-4171-1C85-9059-A3E900301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667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электроника, снимок экрана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72E6280B-7680-12A5-C9D9-1D35749D1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t="21667" r="61160" b="28333"/>
          <a:stretch/>
        </p:blipFill>
        <p:spPr>
          <a:xfrm>
            <a:off x="1477736" y="1076720"/>
            <a:ext cx="2163536" cy="233595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электроника, снимок экран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B8CF357E-8C74-B161-C0CC-D3AC09FFD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6072" r="10179" b="36905"/>
          <a:stretch/>
        </p:blipFill>
        <p:spPr>
          <a:xfrm>
            <a:off x="1885950" y="3445330"/>
            <a:ext cx="3306536" cy="321354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программное обеспечение, снимок экран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4AB40072-80C0-104C-D437-24F686548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4" t="24405" r="26607" b="56666"/>
          <a:stretch/>
        </p:blipFill>
        <p:spPr>
          <a:xfrm>
            <a:off x="5143500" y="1371601"/>
            <a:ext cx="3445330" cy="1690764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программное обеспечение, Мультимедийное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D4BF2B19-A1BA-5B5B-ADC0-C1007071D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1" t="31785" r="25983" b="34153"/>
          <a:stretch/>
        </p:blipFill>
        <p:spPr>
          <a:xfrm>
            <a:off x="5302704" y="3257550"/>
            <a:ext cx="3650209" cy="27268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906339-0238-1B07-5992-51103FB49367}"/>
              </a:ext>
            </a:extLst>
          </p:cNvPr>
          <p:cNvSpPr txBox="1"/>
          <p:nvPr/>
        </p:nvSpPr>
        <p:spPr>
          <a:xfrm>
            <a:off x="1477736" y="327171"/>
            <a:ext cx="2957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Мюонная система </a:t>
            </a:r>
            <a:r>
              <a:rPr lang="en-US" dirty="0"/>
              <a:t>CMS</a:t>
            </a:r>
          </a:p>
          <a:p>
            <a:r>
              <a:rPr lang="en-US" dirty="0"/>
              <a:t>3-</a:t>
            </a:r>
            <a:r>
              <a:rPr lang="ru-RU" dirty="0"/>
              <a:t>ГЭУ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335DB8-B69F-076C-CBB9-968464C921B4}"/>
              </a:ext>
            </a:extLst>
          </p:cNvPr>
          <p:cNvSpPr txBox="1"/>
          <p:nvPr/>
        </p:nvSpPr>
        <p:spPr>
          <a:xfrm>
            <a:off x="5143500" y="288155"/>
            <a:ext cx="3106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Мюонная система </a:t>
            </a:r>
            <a:r>
              <a:rPr lang="en-US" dirty="0"/>
              <a:t>ATLAS</a:t>
            </a:r>
          </a:p>
          <a:p>
            <a:r>
              <a:rPr lang="en-US" dirty="0" err="1"/>
              <a:t>Micromegas+SGC</a:t>
            </a:r>
            <a:endParaRPr lang="ru-RU" dirty="0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8BB377C6-434B-4ACF-5717-45901BACB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E365CB-602F-7DBC-70E9-4FFBAE2D2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75DA6C2D-4EDE-7AF2-695C-439F4F8DD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85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C2D5FE-376A-5C70-6FD3-E0EF1896A6F6}"/>
              </a:ext>
            </a:extLst>
          </p:cNvPr>
          <p:cNvSpPr txBox="1"/>
          <p:nvPr/>
        </p:nvSpPr>
        <p:spPr>
          <a:xfrm>
            <a:off x="337209" y="217408"/>
            <a:ext cx="8672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Газовые микроструктурные детекторы в ИЯФ СО РАН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FB262-E6B9-4A32-02C6-E87504B85CA9}"/>
              </a:ext>
            </a:extLst>
          </p:cNvPr>
          <p:cNvSpPr txBox="1"/>
          <p:nvPr/>
        </p:nvSpPr>
        <p:spPr>
          <a:xfrm>
            <a:off x="947956" y="1476462"/>
            <a:ext cx="75920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Система регистрации рассеянных электронов детектора КЕДР на коллайдере ВЭПП-4М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Система мечения эксперимента ДЕЙТРОН на накопителе ВЭПП-3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Координатные детекторы на установке «Выведенный пучок электронов на накопителе ВЭПП-4М»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Лазерный поляриметр на коллайдере ВЭПП-4М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Торцевые координатные диски для детектора КМД-3 на коллайдере ВЭПП-2000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Время-проекционная камера низкого давления для установки </a:t>
            </a:r>
            <a:r>
              <a:rPr lang="en-US" dirty="0"/>
              <a:t>AMS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7F95C1-2973-31A2-9017-496324F44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74BA7B-2D13-FC20-3EAE-1B5E4CC7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A86D7A-7071-C5E8-FDC0-8660C23DA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729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11" descr="eme-setup1">
            <a:extLst>
              <a:ext uri="{FF2B5EF4-FFF2-40B4-BE49-F238E27FC236}">
                <a16:creationId xmlns:a16="http://schemas.microsoft.com/office/drawing/2014/main" id="{E24C5E7A-2415-71D1-0558-CF4DCB6AF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549" y="692645"/>
            <a:ext cx="4806587" cy="16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Прямоугольник 4">
            <a:extLst>
              <a:ext uri="{FF2B5EF4-FFF2-40B4-BE49-F238E27FC236}">
                <a16:creationId xmlns:a16="http://schemas.microsoft.com/office/drawing/2014/main" id="{92EC945E-D9FE-6F9D-AA70-439879425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64" y="156752"/>
            <a:ext cx="8959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2400" b="1" dirty="0"/>
              <a:t>Система регистрации рассеянных электронов детектора КЕДР</a:t>
            </a:r>
          </a:p>
        </p:txBody>
      </p:sp>
      <p:sp>
        <p:nvSpPr>
          <p:cNvPr id="4103" name="TextBox 6">
            <a:extLst>
              <a:ext uri="{FF2B5EF4-FFF2-40B4-BE49-F238E27FC236}">
                <a16:creationId xmlns:a16="http://schemas.microsoft.com/office/drawing/2014/main" id="{F5783F27-4A35-66A9-BD49-0D51DA5A8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4502150"/>
            <a:ext cx="1841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ru-RU"/>
          </a:p>
          <a:p>
            <a:pPr eaLnBrk="1" hangingPunct="1"/>
            <a:endParaRPr lang="ru-RU" altLang="ru-RU" baseline="30000"/>
          </a:p>
        </p:txBody>
      </p:sp>
      <p:sp>
        <p:nvSpPr>
          <p:cNvPr id="4104" name="TextBox 15">
            <a:extLst>
              <a:ext uri="{FF2B5EF4-FFF2-40B4-BE49-F238E27FC236}">
                <a16:creationId xmlns:a16="http://schemas.microsoft.com/office/drawing/2014/main" id="{E04EF9CD-2550-8156-AE2D-D132E151E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96" y="1696689"/>
            <a:ext cx="30127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600" b="1" dirty="0"/>
              <a:t>Основные физические задачи</a:t>
            </a:r>
            <a:r>
              <a:rPr lang="en-US" altLang="ru-RU" sz="1600" b="1" dirty="0"/>
              <a:t>:</a:t>
            </a:r>
            <a:endParaRPr lang="ru-RU" altLang="ru-RU" sz="1600" b="1" dirty="0"/>
          </a:p>
        </p:txBody>
      </p:sp>
      <p:sp>
        <p:nvSpPr>
          <p:cNvPr id="4105" name="TextBox 16">
            <a:extLst>
              <a:ext uri="{FF2B5EF4-FFF2-40B4-BE49-F238E27FC236}">
                <a16:creationId xmlns:a16="http://schemas.microsoft.com/office/drawing/2014/main" id="{0EC9FE72-E306-8D58-B894-9EC337B0D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25" y="2009875"/>
            <a:ext cx="548406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2000" dirty="0"/>
              <a:t> </a:t>
            </a:r>
            <a:r>
              <a:rPr lang="ru-RU" altLang="ru-RU" sz="1600" dirty="0"/>
              <a:t>- измерение полного сечения </a:t>
            </a:r>
            <a:r>
              <a:rPr lang="en-US" altLang="ru-RU" sz="1600" dirty="0">
                <a:latin typeface="Symbol" panose="05050102010706020507" pitchFamily="18" charset="2"/>
              </a:rPr>
              <a:t>g*g* -&gt; </a:t>
            </a:r>
            <a:r>
              <a:rPr lang="en-US" altLang="ru-RU" sz="1600" dirty="0">
                <a:cs typeface="Times New Roman" panose="02020603050405020304" pitchFamily="18" charset="0"/>
              </a:rPr>
              <a:t>hadrons </a:t>
            </a:r>
            <a:r>
              <a:rPr lang="ru-RU" altLang="ru-RU" sz="1600" dirty="0">
                <a:cs typeface="Times New Roman" panose="02020603050405020304" pitchFamily="18" charset="0"/>
              </a:rPr>
              <a:t>при малых </a:t>
            </a:r>
            <a:r>
              <a:rPr lang="en-US" altLang="ru-RU" sz="1600" dirty="0">
                <a:cs typeface="Times New Roman" panose="02020603050405020304" pitchFamily="18" charset="0"/>
              </a:rPr>
              <a:t>Q</a:t>
            </a:r>
            <a:r>
              <a:rPr lang="en-US" altLang="ru-RU" sz="1600" baseline="30000" dirty="0">
                <a:cs typeface="Times New Roman" panose="02020603050405020304" pitchFamily="18" charset="0"/>
              </a:rPr>
              <a:t>2 </a:t>
            </a:r>
            <a:r>
              <a:rPr lang="en-US" altLang="ru-RU" sz="1600" dirty="0"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ru-RU" sz="1600" dirty="0">
                <a:cs typeface="Times New Roman" panose="02020603050405020304" pitchFamily="18" charset="0"/>
              </a:rPr>
              <a:t> - </a:t>
            </a:r>
            <a:r>
              <a:rPr lang="ru-RU" altLang="ru-RU" sz="1600" dirty="0">
                <a:cs typeface="Times New Roman" panose="02020603050405020304" pitchFamily="18" charset="0"/>
              </a:rPr>
              <a:t>изучение С-четных резонансов</a:t>
            </a:r>
          </a:p>
          <a:p>
            <a:pPr eaLnBrk="1" hangingPunct="1"/>
            <a:r>
              <a:rPr lang="ru-RU" altLang="ru-RU" sz="1600" dirty="0">
                <a:cs typeface="Times New Roman" panose="02020603050405020304" pitchFamily="18" charset="0"/>
              </a:rPr>
              <a:t> - поиск экзотических состояний</a:t>
            </a:r>
            <a:endParaRPr lang="ru-RU" altLang="ru-RU" sz="1600" dirty="0"/>
          </a:p>
        </p:txBody>
      </p:sp>
      <p:pic>
        <p:nvPicPr>
          <p:cNvPr id="6" name="Рисунок 5" descr="Изображение выглядит как текст, компьютер, снимок экрана,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8ECF2-746D-DB81-3587-8EFD105CC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4" t="20061" r="9908" b="56452"/>
          <a:stretch/>
        </p:blipFill>
        <p:spPr>
          <a:xfrm>
            <a:off x="3464310" y="2854200"/>
            <a:ext cx="2877425" cy="1610687"/>
          </a:xfrm>
          <a:prstGeom prst="rect">
            <a:avLst/>
          </a:prstGeom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43AD7E35-7900-79E5-8709-E50418676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2935575"/>
            <a:ext cx="2717948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600" dirty="0"/>
              <a:t>Размеры детекторов</a:t>
            </a:r>
          </a:p>
          <a:p>
            <a:pPr eaLnBrk="1" hangingPunct="1"/>
            <a:endParaRPr lang="ru-RU" altLang="ru-RU" sz="1600" dirty="0"/>
          </a:p>
          <a:p>
            <a:pPr eaLnBrk="1" hangingPunct="1"/>
            <a:r>
              <a:rPr lang="en-US" altLang="ru-RU" sz="1600" dirty="0"/>
              <a:t>6</a:t>
            </a:r>
            <a:r>
              <a:rPr lang="ru-RU" altLang="ru-RU" sz="1600" dirty="0"/>
              <a:t> штук – 128х100 мм</a:t>
            </a:r>
          </a:p>
          <a:p>
            <a:pPr eaLnBrk="1" hangingPunct="1"/>
            <a:r>
              <a:rPr lang="ru-RU" altLang="ru-RU" sz="1600" dirty="0"/>
              <a:t>2 штуки -  256х100 мм</a:t>
            </a:r>
            <a:endParaRPr lang="en-US" altLang="ru-RU" sz="1600" dirty="0"/>
          </a:p>
          <a:p>
            <a:pPr eaLnBrk="1" hangingPunct="1"/>
            <a:r>
              <a:rPr lang="ru-RU" altLang="ru-RU" sz="1600" dirty="0"/>
              <a:t>Число каналов </a:t>
            </a:r>
            <a:r>
              <a:rPr lang="en-US" altLang="ru-RU" sz="1600" dirty="0"/>
              <a:t>- 5120</a:t>
            </a:r>
            <a:endParaRPr lang="ru-RU" altLang="ru-RU" sz="1600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BB348EE-E3E1-69D4-E30C-7371E8AF5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820" y="2823877"/>
            <a:ext cx="2717948" cy="205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൬൬Բ">
            <a:extLst>
              <a:ext uri="{FF2B5EF4-FFF2-40B4-BE49-F238E27FC236}">
                <a16:creationId xmlns:a16="http://schemas.microsoft.com/office/drawing/2014/main" id="{6DE6126A-866B-570A-06B5-740CDEEE4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22" y="4438591"/>
            <a:ext cx="2538301" cy="193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66698D-0141-3B63-6623-51022A314140}"/>
              </a:ext>
            </a:extLst>
          </p:cNvPr>
          <p:cNvSpPr txBox="1"/>
          <p:nvPr/>
        </p:nvSpPr>
        <p:spPr>
          <a:xfrm>
            <a:off x="179925" y="4218594"/>
            <a:ext cx="3676904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Пространственное разрешение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~70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мкм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  ~ 300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мкм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  ~1.5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работает с 2010 г.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D54E31-0B2E-C663-F23D-58EDD67BA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E5E31479-8F9E-4FB5-E368-872DBE776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8B96B1AC-9301-3FE6-24EA-B908AEFF8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Box 5">
            <a:extLst>
              <a:ext uri="{FF2B5EF4-FFF2-40B4-BE49-F238E27FC236}">
                <a16:creationId xmlns:a16="http://schemas.microsoft.com/office/drawing/2014/main" id="{A274CAFA-95F8-BF44-D9C1-36E3679D7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8" y="369888"/>
            <a:ext cx="82769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2400" dirty="0"/>
              <a:t>Эксперимент ДЕЙТРОН с системой мечения фотонов (СМФ</a:t>
            </a:r>
            <a:r>
              <a:rPr lang="en-US" altLang="ru-RU" sz="2400" dirty="0"/>
              <a:t>)</a:t>
            </a:r>
            <a:endParaRPr lang="ru-RU" altLang="ru-RU" sz="2400" dirty="0"/>
          </a:p>
        </p:txBody>
      </p:sp>
      <p:pic>
        <p:nvPicPr>
          <p:cNvPr id="3" name="Рисунок 2" descr="Изображение выглядит как текст, программное обеспечение, Мультимедийное программное обеспечение, Значок на компьютер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E2DBA68-9E79-2DC1-506D-5310B3851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4" t="24927" r="12830" b="14696"/>
          <a:stretch/>
        </p:blipFill>
        <p:spPr>
          <a:xfrm>
            <a:off x="1199072" y="1552754"/>
            <a:ext cx="7655082" cy="450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57A9DA-FD08-3043-2A0B-A3DAE3918C17}"/>
              </a:ext>
            </a:extLst>
          </p:cNvPr>
          <p:cNvSpPr txBox="1"/>
          <p:nvPr/>
        </p:nvSpPr>
        <p:spPr>
          <a:xfrm>
            <a:off x="1258348" y="6138980"/>
            <a:ext cx="7496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Координатные детекторы на основе газовых электронных умножителей в эксперименте ДЕЙТРОН (постер 55)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4B593C-CA54-77A9-F970-9C21787D9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4FA5DF-BF14-636F-4197-6AC53FC6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F61742-B946-0E54-984D-69B11F5F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ig1a">
            <a:extLst>
              <a:ext uri="{FF2B5EF4-FFF2-40B4-BE49-F238E27FC236}">
                <a16:creationId xmlns:a16="http://schemas.microsoft.com/office/drawing/2014/main" id="{96688AE5-86DB-FAF0-79B7-C419EDC87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155575"/>
            <a:ext cx="24479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ig1b">
            <a:extLst>
              <a:ext uri="{FF2B5EF4-FFF2-40B4-BE49-F238E27FC236}">
                <a16:creationId xmlns:a16="http://schemas.microsoft.com/office/drawing/2014/main" id="{E7F43076-0C19-5CB2-2E27-F376BCCF8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127000"/>
            <a:ext cx="24955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0A0D9FF0-C781-77C8-ADD4-C47F2959A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525" y="222250"/>
            <a:ext cx="1728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000" b="1">
                <a:solidFill>
                  <a:schemeClr val="bg1"/>
                </a:solidFill>
              </a:rPr>
              <a:t>Regular GEM</a:t>
            </a:r>
            <a:endParaRPr lang="ru-RU" altLang="ru-RU" sz="2000" b="1">
              <a:solidFill>
                <a:schemeClr val="bg1"/>
              </a:solidFill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97CF1CF-5D17-6100-2815-A2F751388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913" y="222250"/>
            <a:ext cx="1446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000" b="1">
                <a:solidFill>
                  <a:schemeClr val="bg1"/>
                </a:solidFill>
              </a:rPr>
              <a:t>Light GEM</a:t>
            </a:r>
            <a:endParaRPr lang="ru-RU" altLang="ru-RU" sz="2000" b="1">
              <a:solidFill>
                <a:schemeClr val="bg1"/>
              </a:solidFill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776BEE4B-B162-901A-9F0C-0E4A593C6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789383"/>
              </p:ext>
            </p:extLst>
          </p:nvPr>
        </p:nvGraphicFramePr>
        <p:xfrm>
          <a:off x="4978403" y="2239963"/>
          <a:ext cx="3869940" cy="439578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919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1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Detector element (material)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3" marR="68593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</a:rPr>
                        <a:t>Rad.length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, cm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3" marR="68593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x/X0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3" marR="68593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86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Si 300um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Copper 5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m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</a:rPr>
                        <a:t>Kapton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 50 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m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Argon 1cm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Triple-GEM detector (5 layers of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</a:rPr>
                        <a:t>kapton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 50 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m, 7 layers of copper 5 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m, 7mm of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</a:rPr>
                        <a:t>Ar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Light Triple-GEM detector (5 layers of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</a:rPr>
                        <a:t>kapton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 50 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m, 7 layers of copper 1 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m, 7mm of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effectLst/>
                        </a:rPr>
                        <a:t>Ar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3" marR="68593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9.4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1.44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28.57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11762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3" marR="68593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3.2*10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</a:rPr>
                        <a:t>-3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3.5*10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</a:rPr>
                        <a:t>-4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1.8*10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</a:rPr>
                        <a:t>-4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0.85*10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</a:rPr>
                        <a:t>-4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3.4*10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</a:rPr>
                        <a:t>-3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1.5*10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</a:rPr>
                        <a:t>-3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3" marR="68593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262" name="Picture 2">
            <a:extLst>
              <a:ext uri="{FF2B5EF4-FFF2-40B4-BE49-F238E27FC236}">
                <a16:creationId xmlns:a16="http://schemas.microsoft.com/office/drawing/2014/main" id="{2289516F-557E-79FC-44EB-280A0A8C3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30" y="4864100"/>
            <a:ext cx="1492370" cy="117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66" name="TextBox 37">
            <a:extLst>
              <a:ext uri="{FF2B5EF4-FFF2-40B4-BE49-F238E27FC236}">
                <a16:creationId xmlns:a16="http://schemas.microsoft.com/office/drawing/2014/main" id="{B8896E1B-1868-7E95-31D5-17D111F6A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419" y="554420"/>
            <a:ext cx="27201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Тройной ГЭУ с </a:t>
            </a: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Малым количеством материала</a:t>
            </a:r>
          </a:p>
        </p:txBody>
      </p:sp>
      <p:pic>
        <p:nvPicPr>
          <p:cNvPr id="11" name="Рисунок 10" descr="Изображение выглядит как текст, компьютер, снимок экрана,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B265A1-B514-9F1B-C9FA-8C208D158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4" t="20061" r="9908" b="56452"/>
          <a:stretch/>
        </p:blipFill>
        <p:spPr>
          <a:xfrm>
            <a:off x="511228" y="2022475"/>
            <a:ext cx="3879651" cy="217170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9969E661-CFAE-4214-6733-F00865887C9D}"/>
              </a:ext>
            </a:extLst>
          </p:cNvPr>
          <p:cNvCxnSpPr>
            <a:cxnSpLocks/>
          </p:cNvCxnSpPr>
          <p:nvPr/>
        </p:nvCxnSpPr>
        <p:spPr>
          <a:xfrm flipH="1">
            <a:off x="3113084" y="3429000"/>
            <a:ext cx="271320" cy="14351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20B886AA-1841-A13B-38E0-A3A586F27EE9}"/>
              </a:ext>
            </a:extLst>
          </p:cNvPr>
          <p:cNvCxnSpPr>
            <a:cxnSpLocks/>
          </p:cNvCxnSpPr>
          <p:nvPr/>
        </p:nvCxnSpPr>
        <p:spPr>
          <a:xfrm>
            <a:off x="3387219" y="3429000"/>
            <a:ext cx="1184781" cy="14351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7A8B7E4-B9C3-6FC6-BB15-E2D46C2169FE}"/>
              </a:ext>
            </a:extLst>
          </p:cNvPr>
          <p:cNvSpPr txBox="1"/>
          <p:nvPr/>
        </p:nvSpPr>
        <p:spPr>
          <a:xfrm>
            <a:off x="370936" y="4960188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Размер 40 х 160 мм</a:t>
            </a:r>
            <a:r>
              <a:rPr lang="ru-RU" baseline="30000" dirty="0"/>
              <a:t>2</a:t>
            </a:r>
            <a:endParaRPr lang="ru-RU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6FE7A781-2964-50E3-AF6A-EBA61DD5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CD328E-2F85-779D-07C1-CF2D91E1C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77E955FD-295B-0A50-1653-C74A9D90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7235" r="6857"/>
          <a:stretch/>
        </p:blipFill>
        <p:spPr>
          <a:xfrm>
            <a:off x="248923" y="2852936"/>
            <a:ext cx="4631466" cy="30436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" r="5428"/>
          <a:stretch/>
        </p:blipFill>
        <p:spPr>
          <a:xfrm>
            <a:off x="4427984" y="692696"/>
            <a:ext cx="4628593" cy="2963882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" t="31104" r="31012"/>
          <a:stretch/>
        </p:blipFill>
        <p:spPr bwMode="auto">
          <a:xfrm>
            <a:off x="4067944" y="3776990"/>
            <a:ext cx="4820196" cy="211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8923" y="476672"/>
            <a:ext cx="4072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Изготовлено 4 детектора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и газовое усиление в зависимости от напряжения на рез. делителе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Ar-25%CO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BDF470-141F-E9DF-F079-F93B091C8688}"/>
              </a:ext>
            </a:extLst>
          </p:cNvPr>
          <p:cNvSpPr txBox="1"/>
          <p:nvPr/>
        </p:nvSpPr>
        <p:spPr>
          <a:xfrm>
            <a:off x="1311215" y="6262777"/>
            <a:ext cx="387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Система работает с 2017 года.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634B58-A426-383D-C139-DDDDF19A6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89C2566E-D954-21CA-E966-9794FDD16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D9E77C-2B82-ECAE-7E8C-4A3AE7BB5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49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Box 5">
            <a:extLst>
              <a:ext uri="{FF2B5EF4-FFF2-40B4-BE49-F238E27FC236}">
                <a16:creationId xmlns:a16="http://schemas.microsoft.com/office/drawing/2014/main" id="{F39CBE46-4547-2F98-3DAD-9F2620BDE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8" y="-58241"/>
            <a:ext cx="80575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2000" dirty="0"/>
              <a:t>Детекторы высокого разрешения с малым количеством материала для установки «Выведенный пучок электронов на коллайдере ВЭПП-4М»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1B9A07-F1B9-8337-6872-CEAA14C1F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28" y="2587215"/>
            <a:ext cx="32754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400" dirty="0"/>
              <a:t>Электроны - </a:t>
            </a:r>
            <a:r>
              <a:rPr lang="en-US" altLang="ru-RU" sz="1400" dirty="0"/>
              <a:t> 0.1 – 3 GeV</a:t>
            </a:r>
          </a:p>
          <a:p>
            <a:pPr eaLnBrk="1" hangingPunct="1"/>
            <a:r>
              <a:rPr lang="ru-RU" altLang="ru-RU" sz="1400" dirty="0"/>
              <a:t>Энергетический разброс </a:t>
            </a:r>
            <a:r>
              <a:rPr lang="en-US" altLang="ru-RU" sz="1400" dirty="0"/>
              <a:t>– 3% (1-3 GeV)</a:t>
            </a:r>
          </a:p>
          <a:p>
            <a:pPr eaLnBrk="1" hangingPunct="1"/>
            <a:r>
              <a:rPr lang="en-US" altLang="ru-RU" sz="1400" dirty="0"/>
              <a:t>     	       8% (0.1 GeV)</a:t>
            </a:r>
            <a:endParaRPr lang="ru-RU" altLang="ru-RU" sz="1400" dirty="0"/>
          </a:p>
        </p:txBody>
      </p:sp>
      <p:pic>
        <p:nvPicPr>
          <p:cNvPr id="6" name="Рисунок 5" descr="Изображение выглядит как текст, электроника, снимок экрана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E04C416F-3486-8EB2-6456-EE53C9B5E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9" t="18854" r="34767" b="59225"/>
          <a:stretch/>
        </p:blipFill>
        <p:spPr>
          <a:xfrm>
            <a:off x="1472406" y="647700"/>
            <a:ext cx="5827482" cy="1799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780A1-56B8-F03B-CB8D-E9F638D6E1CB}"/>
              </a:ext>
            </a:extLst>
          </p:cNvPr>
          <p:cNvSpPr txBox="1"/>
          <p:nvPr/>
        </p:nvSpPr>
        <p:spPr>
          <a:xfrm>
            <a:off x="3632063" y="2642386"/>
            <a:ext cx="5304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Детекторы с тройным ГЭУ с шагом полосок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мкм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Чувствительная зона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128 x 64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BD0355-6242-DBBA-104C-35F3EFD5DC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2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50" r="60057" b="45334"/>
          <a:stretch/>
        </p:blipFill>
        <p:spPr>
          <a:xfrm>
            <a:off x="1013811" y="4171213"/>
            <a:ext cx="2391904" cy="1984104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9B5507A-EB19-D433-22C0-96920D431A1E}"/>
              </a:ext>
            </a:extLst>
          </p:cNvPr>
          <p:cNvCxnSpPr/>
          <p:nvPr/>
        </p:nvCxnSpPr>
        <p:spPr>
          <a:xfrm flipV="1">
            <a:off x="1332000" y="3709765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BC10609-418B-AF69-E4FE-65B1DAC7B5F4}"/>
              </a:ext>
            </a:extLst>
          </p:cNvPr>
          <p:cNvCxnSpPr/>
          <p:nvPr/>
        </p:nvCxnSpPr>
        <p:spPr>
          <a:xfrm flipV="1">
            <a:off x="1469316" y="3709765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1970D974-EC2F-07B9-C109-A6B95DB9DAB5}"/>
              </a:ext>
            </a:extLst>
          </p:cNvPr>
          <p:cNvCxnSpPr/>
          <p:nvPr/>
        </p:nvCxnSpPr>
        <p:spPr>
          <a:xfrm>
            <a:off x="1091503" y="3874328"/>
            <a:ext cx="24049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8CD7476-89E4-1E38-FEE1-CC5963515457}"/>
              </a:ext>
            </a:extLst>
          </p:cNvPr>
          <p:cNvCxnSpPr/>
          <p:nvPr/>
        </p:nvCxnSpPr>
        <p:spPr>
          <a:xfrm flipH="1">
            <a:off x="1469316" y="3863653"/>
            <a:ext cx="2432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500654B-290D-7E1E-8357-31BC08381AA6}"/>
              </a:ext>
            </a:extLst>
          </p:cNvPr>
          <p:cNvCxnSpPr/>
          <p:nvPr/>
        </p:nvCxnSpPr>
        <p:spPr>
          <a:xfrm flipV="1">
            <a:off x="2392882" y="3985647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D0BE5C7-433C-EB16-37F4-5989A768366B}"/>
              </a:ext>
            </a:extLst>
          </p:cNvPr>
          <p:cNvCxnSpPr/>
          <p:nvPr/>
        </p:nvCxnSpPr>
        <p:spPr>
          <a:xfrm flipV="1">
            <a:off x="2911414" y="3997779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63748B7-9CE3-3583-EB58-6A7B026532E5}"/>
              </a:ext>
            </a:extLst>
          </p:cNvPr>
          <p:cNvCxnSpPr>
            <a:cxnSpLocks/>
          </p:cNvCxnSpPr>
          <p:nvPr/>
        </p:nvCxnSpPr>
        <p:spPr>
          <a:xfrm flipH="1">
            <a:off x="2392882" y="4082945"/>
            <a:ext cx="518532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8E4A758-426D-59FF-E224-A5E0BC7BAB38}"/>
              </a:ext>
            </a:extLst>
          </p:cNvPr>
          <p:cNvSpPr txBox="1"/>
          <p:nvPr/>
        </p:nvSpPr>
        <p:spPr>
          <a:xfrm>
            <a:off x="2336836" y="3709765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</a:t>
            </a:r>
            <a:r>
              <a:rPr lang="en-US" sz="1400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26110CF-9A59-FAEF-3AF1-7952CA3695F5}"/>
              </a:ext>
            </a:extLst>
          </p:cNvPr>
          <p:cNvCxnSpPr/>
          <p:nvPr/>
        </p:nvCxnSpPr>
        <p:spPr>
          <a:xfrm>
            <a:off x="3180569" y="4961300"/>
            <a:ext cx="83397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F071EFC-D448-AEA1-6D3A-70A9E2B00F2B}"/>
              </a:ext>
            </a:extLst>
          </p:cNvPr>
          <p:cNvCxnSpPr/>
          <p:nvPr/>
        </p:nvCxnSpPr>
        <p:spPr>
          <a:xfrm>
            <a:off x="3180569" y="5373422"/>
            <a:ext cx="83397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4CC414A5-7A1E-8C7A-283C-B4DAC1E31A97}"/>
              </a:ext>
            </a:extLst>
          </p:cNvPr>
          <p:cNvCxnSpPr>
            <a:cxnSpLocks/>
          </p:cNvCxnSpPr>
          <p:nvPr/>
        </p:nvCxnSpPr>
        <p:spPr>
          <a:xfrm flipV="1">
            <a:off x="3849906" y="4961300"/>
            <a:ext cx="0" cy="41212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7116F19-DE42-ECAE-7EA1-1A64030038F4}"/>
              </a:ext>
            </a:extLst>
          </p:cNvPr>
          <p:cNvSpPr txBox="1"/>
          <p:nvPr/>
        </p:nvSpPr>
        <p:spPr>
          <a:xfrm rot="16200000">
            <a:off x="3784594" y="494150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 </a:t>
            </a:r>
            <a:r>
              <a:rPr lang="en-US" sz="1400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DAECAE-7B72-ED03-B358-8B48634B6B26}"/>
              </a:ext>
            </a:extLst>
          </p:cNvPr>
          <p:cNvSpPr txBox="1"/>
          <p:nvPr/>
        </p:nvSpPr>
        <p:spPr>
          <a:xfrm>
            <a:off x="607251" y="3555768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400" dirty="0">
                <a:latin typeface="Symbol" panose="05050102010706020507" pitchFamily="18" charset="2"/>
                <a:cs typeface="Times New Roman" panose="02020603050405020304" pitchFamily="18" charset="0"/>
              </a:rPr>
              <a:t> 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393630-0E56-3186-A3C0-2DD35B3626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" t="4571" r="8142"/>
          <a:stretch/>
        </p:blipFill>
        <p:spPr>
          <a:xfrm>
            <a:off x="4630605" y="3621640"/>
            <a:ext cx="3275448" cy="2786077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3FF19997-49BB-0645-267B-E4177ECB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05.06.2026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B4CAF5-C86B-AFAC-40BD-AD900AFC8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Шехтман Л.И.      Физика частиц при средних и высоких энергиях</a:t>
            </a:r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66479E7A-46AB-8059-FF6D-B674643B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02A2-9124-4DF0-BB91-DD00077EC101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3635</TotalTime>
  <Words>1117</Words>
  <Application>Microsoft Office PowerPoint</Application>
  <PresentationFormat>Экран (4:3)</PresentationFormat>
  <Paragraphs>230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 Unicode MS</vt:lpstr>
      <vt:lpstr>Calibri</vt:lpstr>
      <vt:lpstr>Century Gothic</vt:lpstr>
      <vt:lpstr>Comic Sans MS</vt:lpstr>
      <vt:lpstr>Symbol</vt:lpstr>
      <vt:lpstr>Times New Roman</vt:lpstr>
      <vt:lpstr>Wingdings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Shekhtman Lev</dc:creator>
  <cp:lastModifiedBy>Shekhtman Lev</cp:lastModifiedBy>
  <cp:revision>20</cp:revision>
  <dcterms:created xsi:type="dcterms:W3CDTF">2025-02-10T05:05:17Z</dcterms:created>
  <dcterms:modified xsi:type="dcterms:W3CDTF">2026-06-03T17:07:21Z</dcterms:modified>
</cp:coreProperties>
</file>