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31"/>
  </p:notesMasterIdLst>
  <p:sldIdLst>
    <p:sldId id="300" r:id="rId3"/>
    <p:sldId id="582" r:id="rId4"/>
    <p:sldId id="581" r:id="rId5"/>
    <p:sldId id="593" r:id="rId6"/>
    <p:sldId id="585" r:id="rId7"/>
    <p:sldId id="591" r:id="rId8"/>
    <p:sldId id="598" r:id="rId9"/>
    <p:sldId id="584" r:id="rId10"/>
    <p:sldId id="600" r:id="rId11"/>
    <p:sldId id="597" r:id="rId12"/>
    <p:sldId id="595" r:id="rId13"/>
    <p:sldId id="496" r:id="rId14"/>
    <p:sldId id="602" r:id="rId15"/>
    <p:sldId id="603" r:id="rId16"/>
    <p:sldId id="608" r:id="rId17"/>
    <p:sldId id="594" r:id="rId18"/>
    <p:sldId id="590" r:id="rId19"/>
    <p:sldId id="604" r:id="rId20"/>
    <p:sldId id="610" r:id="rId21"/>
    <p:sldId id="609" r:id="rId22"/>
    <p:sldId id="611" r:id="rId23"/>
    <p:sldId id="605" r:id="rId24"/>
    <p:sldId id="312" r:id="rId25"/>
    <p:sldId id="574" r:id="rId26"/>
    <p:sldId id="615" r:id="rId27"/>
    <p:sldId id="612" r:id="rId28"/>
    <p:sldId id="613" r:id="rId29"/>
    <p:sldId id="61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035" autoAdjust="0"/>
  </p:normalViewPr>
  <p:slideViewPr>
    <p:cSldViewPr snapToGrid="0">
      <p:cViewPr varScale="1">
        <p:scale>
          <a:sx n="62" d="100"/>
          <a:sy n="62" d="100"/>
        </p:scale>
        <p:origin x="2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FB00C-10A7-498E-A639-A0CD5D6F6360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790C4-990E-45F8-98B4-33309BD2D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61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EC1D-9F69-4AAC-996D-CB3C2A17403D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0180C3C-B747-4DDC-A1C9-37E06ABDB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818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EC1D-9F69-4AAC-996D-CB3C2A17403D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0180C3C-B747-4DDC-A1C9-37E06ABDB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41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EC1D-9F69-4AAC-996D-CB3C2A17403D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0180C3C-B747-4DDC-A1C9-37E06ABDB5F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1943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EC1D-9F69-4AAC-996D-CB3C2A17403D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180C3C-B747-4DDC-A1C9-37E06ABDB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425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EC1D-9F69-4AAC-996D-CB3C2A17403D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180C3C-B747-4DDC-A1C9-37E06ABDB5F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6483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EC1D-9F69-4AAC-996D-CB3C2A17403D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180C3C-B747-4DDC-A1C9-37E06ABDB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022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EC1D-9F69-4AAC-996D-CB3C2A17403D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0C3C-B747-4DDC-A1C9-37E06ABDB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397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EC1D-9F69-4AAC-996D-CB3C2A17403D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0C3C-B747-4DDC-A1C9-37E06ABDB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7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27.03.2024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В. Мочалов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735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27.03.2024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Мочалов В.В.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06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43240" y="2358645"/>
            <a:ext cx="5705517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en-US" spc="50"/>
              <a:t>ICPPA'20</a:t>
            </a:r>
            <a:endParaRPr lang="en-US" spc="5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en-US" spc="25"/>
              <a:t>S. NURUSHEV ANTI-PROTON BEAM</a:t>
            </a:r>
            <a:endParaRPr lang="en-US" spc="3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88900">
              <a:spcBef>
                <a:spcPts val="15"/>
              </a:spcBef>
            </a:pPr>
            <a:fld id="{81D60167-4931-47E6-BA6A-407CBD079E47}" type="slidenum">
              <a:rPr lang="ru-RU" smtClean="0"/>
              <a:pPr marL="88900">
                <a:spcBef>
                  <a:spcPts val="15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785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EC1D-9F69-4AAC-996D-CB3C2A17403D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0C3C-B747-4DDC-A1C9-37E06ABDB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960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spcBef>
                <a:spcPts val="15"/>
              </a:spcBef>
            </a:pPr>
            <a:r>
              <a:rPr lang="en-US" spc="25"/>
              <a:t>S. NURUSHEV ANTI-PROTON BEAM</a:t>
            </a:r>
            <a:endParaRPr lang="en-US" spc="35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spcBef>
                <a:spcPts val="15"/>
              </a:spcBef>
            </a:pPr>
            <a:r>
              <a:rPr lang="en-US" spc="50"/>
              <a:t>ICPPA'20</a:t>
            </a:r>
            <a:endParaRPr lang="en-US" spc="55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spcBef>
                <a:spcPts val="15"/>
              </a:spcBef>
            </a:pPr>
            <a:fld id="{81D60167-4931-47E6-BA6A-407CBD079E47}" type="slidenum">
              <a:rPr lang="ru-RU" smtClean="0"/>
              <a:pPr marL="88900">
                <a:spcBef>
                  <a:spcPts val="15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649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05788" y="1625601"/>
            <a:ext cx="472270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FFFF0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en-US" spc="50"/>
              <a:t>ICPPA'20</a:t>
            </a:r>
            <a:endParaRPr lang="en-US" spc="5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en-US" spc="25"/>
              <a:t>S. NURUSHEV ANTI-PROTON BEAM</a:t>
            </a:r>
            <a:endParaRPr lang="en-US" spc="35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88900">
              <a:spcBef>
                <a:spcPts val="15"/>
              </a:spcBef>
            </a:pPr>
            <a:fld id="{81D60167-4931-47E6-BA6A-407CBD079E47}" type="slidenum">
              <a:rPr lang="ru-RU" smtClean="0"/>
              <a:pPr marL="88900">
                <a:spcBef>
                  <a:spcPts val="15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8999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en-US" spc="50"/>
              <a:t>ICPPA'20</a:t>
            </a:r>
            <a:endParaRPr lang="en-US" spc="5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en-US" spc="25"/>
              <a:t>S. NURUSHEV ANTI-PROTON BEAM</a:t>
            </a:r>
            <a:endParaRPr lang="en-US" spc="35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88900">
              <a:spcBef>
                <a:spcPts val="15"/>
              </a:spcBef>
            </a:pPr>
            <a:fld id="{81D60167-4931-47E6-BA6A-407CBD079E47}" type="slidenum">
              <a:rPr lang="ru-RU" smtClean="0"/>
              <a:pPr marL="88900">
                <a:spcBef>
                  <a:spcPts val="15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4746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en-US" spc="50"/>
              <a:t>ICPPA'20</a:t>
            </a:r>
            <a:endParaRPr lang="en-US" spc="5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en-US" spc="25"/>
              <a:t>S. NURUSHEV ANTI-PROTON BEAM</a:t>
            </a:r>
            <a:endParaRPr lang="en-US" spc="35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88900">
              <a:spcBef>
                <a:spcPts val="15"/>
              </a:spcBef>
            </a:pPr>
            <a:fld id="{81D60167-4931-47E6-BA6A-407CBD079E47}" type="slidenum">
              <a:rPr lang="ru-RU" smtClean="0"/>
              <a:pPr marL="88900">
                <a:spcBef>
                  <a:spcPts val="15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52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EC1D-9F69-4AAC-996D-CB3C2A17403D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0180C3C-B747-4DDC-A1C9-37E06ABDB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44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EC1D-9F69-4AAC-996D-CB3C2A17403D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0180C3C-B747-4DDC-A1C9-37E06ABDB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48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EC1D-9F69-4AAC-996D-CB3C2A17403D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0180C3C-B747-4DDC-A1C9-37E06ABDB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10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EC1D-9F69-4AAC-996D-CB3C2A17403D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0C3C-B747-4DDC-A1C9-37E06ABDB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674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EC1D-9F69-4AAC-996D-CB3C2A17403D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0C3C-B747-4DDC-A1C9-37E06ABDB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34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EC1D-9F69-4AAC-996D-CB3C2A17403D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0C3C-B747-4DDC-A1C9-37E06ABDB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84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EC1D-9F69-4AAC-996D-CB3C2A17403D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180C3C-B747-4DDC-A1C9-37E06ABDB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70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8EC1D-9F69-4AAC-996D-CB3C2A17403D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0180C3C-B747-4DDC-A1C9-37E06ABDB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21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788" y="435673"/>
            <a:ext cx="10356425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7788" y="1595119"/>
            <a:ext cx="1035642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633290" y="6456846"/>
            <a:ext cx="91186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en-US" spc="50"/>
              <a:t>ICPPA'20</a:t>
            </a:r>
            <a:endParaRPr lang="en-US" spc="5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7615" y="6456846"/>
            <a:ext cx="267292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en-US" spc="25"/>
              <a:t>S. NURUSHEV ANTI-PROTON BEAM</a:t>
            </a:r>
            <a:endParaRPr lang="en-US" spc="3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50692" y="6450299"/>
            <a:ext cx="23876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88900">
              <a:spcBef>
                <a:spcPts val="15"/>
              </a:spcBef>
            </a:pPr>
            <a:fld id="{81D60167-4931-47E6-BA6A-407CBD079E47}" type="slidenum">
              <a:rPr lang="ru-RU" smtClean="0"/>
              <a:pPr marL="88900">
                <a:spcBef>
                  <a:spcPts val="15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9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7.wmf"/><Relationship Id="rId7" Type="http://schemas.openxmlformats.org/officeDocument/2006/relationships/image" Target="../media/image39.wmf"/><Relationship Id="rId12" Type="http://schemas.openxmlformats.org/officeDocument/2006/relationships/image" Target="../media/image4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0.x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38.wmf"/><Relationship Id="rId10" Type="http://schemas.openxmlformats.org/officeDocument/2006/relationships/slide" Target="slide11.xml"/><Relationship Id="rId4" Type="http://schemas.openxmlformats.org/officeDocument/2006/relationships/oleObject" Target="../embeddings/oleObject2.bin"/><Relationship Id="rId9" Type="http://schemas.openxmlformats.org/officeDocument/2006/relationships/image" Target="../media/image40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47.emf"/><Relationship Id="rId18" Type="http://schemas.openxmlformats.org/officeDocument/2006/relationships/oleObject" Target="../embeddings/oleObject13.bin"/><Relationship Id="rId3" Type="http://schemas.openxmlformats.org/officeDocument/2006/relationships/image" Target="../media/image42.wmf"/><Relationship Id="rId21" Type="http://schemas.openxmlformats.org/officeDocument/2006/relationships/image" Target="../media/image50.emf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11.bin"/><Relationship Id="rId17" Type="http://schemas.openxmlformats.org/officeDocument/2006/relationships/slide" Target="slide14.xml"/><Relationship Id="rId2" Type="http://schemas.openxmlformats.org/officeDocument/2006/relationships/oleObject" Target="../embeddings/oleObject6.bin"/><Relationship Id="rId16" Type="http://schemas.openxmlformats.org/officeDocument/2006/relationships/slide" Target="slide12.xml"/><Relationship Id="rId20" Type="http://schemas.openxmlformats.org/officeDocument/2006/relationships/oleObject" Target="../embeddings/oleObject14.bin"/><Relationship Id="rId1" Type="http://schemas.openxmlformats.org/officeDocument/2006/relationships/slideLayout" Target="../slideLayouts/slideLayout20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49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12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55.wmf"/><Relationship Id="rId3" Type="http://schemas.openxmlformats.org/officeDocument/2006/relationships/image" Target="../media/image42.wmf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19.bin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0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54.wmf"/><Relationship Id="rId5" Type="http://schemas.openxmlformats.org/officeDocument/2006/relationships/image" Target="../media/image51.wmf"/><Relationship Id="rId15" Type="http://schemas.openxmlformats.org/officeDocument/2006/relationships/image" Target="../media/image56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53.wmf"/><Relationship Id="rId14" Type="http://schemas.openxmlformats.org/officeDocument/2006/relationships/oleObject" Target="../embeddings/oleObject20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423591" y="4437112"/>
            <a:ext cx="9129071" cy="1752600"/>
          </a:xfrm>
        </p:spPr>
        <p:txBody>
          <a:bodyPr>
            <a:normAutofit/>
          </a:bodyPr>
          <a:lstStyle/>
          <a:p>
            <a:r>
              <a:rPr lang="ru-RU" sz="2800" dirty="0"/>
              <a:t>В.В. Мочалов</a:t>
            </a:r>
          </a:p>
          <a:p>
            <a:r>
              <a:rPr lang="ru-RU" sz="2800" dirty="0"/>
              <a:t>НИЦ «Курчатовский институт» – ИФВЭ (Протвино)</a:t>
            </a:r>
          </a:p>
          <a:p>
            <a:r>
              <a:rPr lang="ru-RU" sz="2800" dirty="0"/>
              <a:t>от имени сотрудничества СПАСЧАРМ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69073" y="668288"/>
            <a:ext cx="11117765" cy="3336776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Физическая программа на пучках поляризованных протонов и антипротонов с энергиями в несколько десятков ГэВ </a:t>
            </a:r>
            <a:br>
              <a:rPr lang="ru-RU" sz="4000" dirty="0"/>
            </a:br>
            <a:r>
              <a:rPr lang="ru-RU" sz="4000" dirty="0"/>
              <a:t>на новом готовящемся канале частиц </a:t>
            </a:r>
            <a:br>
              <a:rPr lang="ru-RU" sz="4000" dirty="0"/>
            </a:br>
            <a:r>
              <a:rPr lang="ru-RU" sz="4000" dirty="0"/>
              <a:t>на У-70</a:t>
            </a:r>
          </a:p>
        </p:txBody>
      </p:sp>
    </p:spTree>
    <p:extLst>
      <p:ext uri="{BB962C8B-B14F-4D97-AF65-F5344CB8AC3E}">
        <p14:creationId xmlns:p14="http://schemas.microsoft.com/office/powerpoint/2010/main" val="2973519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746B563-14C6-18AA-77F4-C2F23A831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274638"/>
            <a:ext cx="10847388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Зависимость асимметрии в реакции </a:t>
            </a:r>
            <a:r>
              <a:rPr lang="en-US" i="1" dirty="0"/>
              <a:t>p</a:t>
            </a:r>
            <a:r>
              <a:rPr lang="ru-RU" i="1" baseline="30000" dirty="0"/>
              <a:t>↑</a:t>
            </a:r>
            <a:r>
              <a:rPr lang="ru-RU" i="1" dirty="0"/>
              <a:t> + </a:t>
            </a:r>
            <a:r>
              <a:rPr lang="en-US" i="1" dirty="0"/>
              <a:t>p</a:t>
            </a:r>
            <a:r>
              <a:rPr lang="ru-RU" i="1" dirty="0"/>
              <a:t> → </a:t>
            </a:r>
            <a:r>
              <a:rPr lang="en-US" i="1" dirty="0"/>
              <a:t>p</a:t>
            </a:r>
            <a:r>
              <a:rPr lang="ru-RU" i="1" dirty="0"/>
              <a:t> + </a:t>
            </a:r>
            <a:r>
              <a:rPr lang="en-US" i="1" dirty="0"/>
              <a:t>X</a:t>
            </a:r>
            <a:r>
              <a:rPr lang="ru-RU" dirty="0"/>
              <a:t> от кинематических параметров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D7E73E-66DD-1490-6E74-FCBD97CAE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r>
              <a:rPr lang="ru-RU" sz="1000" spc="60">
                <a:solidFill>
                  <a:srgbClr val="FFFFFF"/>
                </a:solidFill>
                <a:latin typeface="Arial Narrow"/>
              </a:rPr>
              <a:t>ЯДРО-2023</a:t>
            </a:r>
            <a:endParaRPr lang="ru-RU" sz="1000" spc="6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3EC4D6-C423-C5B1-2EC1-FAFE13ADC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ru-RU" sz="1000" cap="all" spc="60">
                <a:solidFill>
                  <a:srgbClr val="FFFFFF"/>
                </a:solidFill>
                <a:latin typeface="Arial Narrow"/>
              </a:rPr>
              <a:t>В. Мочалов, СПИНовые эффекты на ядерных мишенях</a:t>
            </a:r>
            <a:endParaRPr lang="ru-RU" sz="1000" cap="all" spc="6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84727-A315-5787-C03A-519AE4B55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10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D268C5-F4A3-C30F-2A2A-F58089E66DB3}"/>
              </a:ext>
            </a:extLst>
          </p:cNvPr>
          <p:cNvSpPr txBox="1"/>
          <p:nvPr/>
        </p:nvSpPr>
        <p:spPr>
          <a:xfrm>
            <a:off x="1311579" y="5622605"/>
            <a:ext cx="9488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/>
              <a:t>Расчеты </a:t>
            </a:r>
            <a:r>
              <a:rPr lang="en-US" sz="2000" i="1" dirty="0"/>
              <a:t>A</a:t>
            </a:r>
            <a:r>
              <a:rPr lang="en-US" sz="2000" i="1" baseline="-25000" dirty="0"/>
              <a:t>N</a:t>
            </a:r>
            <a:r>
              <a:rPr lang="ru-RU" sz="2000" i="1" dirty="0"/>
              <a:t> по модели ХПК для реакции </a:t>
            </a:r>
            <a:r>
              <a:rPr lang="en-US" sz="2000" i="1" dirty="0"/>
              <a:t>p</a:t>
            </a:r>
            <a:r>
              <a:rPr lang="ru-RU" sz="2000" i="1" baseline="30000" dirty="0"/>
              <a:t>↑</a:t>
            </a:r>
            <a:r>
              <a:rPr lang="ru-RU" sz="2000" i="1" dirty="0"/>
              <a:t> + </a:t>
            </a:r>
            <a:r>
              <a:rPr lang="en-US" sz="2000" i="1" dirty="0"/>
              <a:t>p</a:t>
            </a:r>
            <a:r>
              <a:rPr lang="ru-RU" sz="2000" i="1" dirty="0"/>
              <a:t> → </a:t>
            </a:r>
            <a:r>
              <a:rPr lang="en-US" sz="2000" i="1" dirty="0"/>
              <a:t>p</a:t>
            </a:r>
            <a:r>
              <a:rPr lang="ru-RU" sz="2000" i="1" dirty="0"/>
              <a:t> + </a:t>
            </a:r>
            <a:r>
              <a:rPr lang="en-US" sz="2000" i="1" dirty="0"/>
              <a:t>X</a:t>
            </a:r>
            <a:r>
              <a:rPr lang="ru-RU" sz="2000" i="1" dirty="0"/>
              <a:t> от </a:t>
            </a:r>
            <a:r>
              <a:rPr lang="en-US" sz="2000" i="1" dirty="0"/>
              <a:t>x</a:t>
            </a:r>
            <a:r>
              <a:rPr lang="en-US" sz="2000" i="1" baseline="-25000" dirty="0"/>
              <a:t>F</a:t>
            </a:r>
            <a:r>
              <a:rPr lang="ru-RU" sz="2000" i="1" dirty="0"/>
              <a:t> при </a:t>
            </a:r>
            <a:r>
              <a:rPr lang="en-US" sz="2000" i="1" dirty="0"/>
              <a:t>p</a:t>
            </a:r>
            <a:r>
              <a:rPr lang="en-US" sz="2000" i="1" baseline="-25000" dirty="0"/>
              <a:t>T</a:t>
            </a:r>
            <a:r>
              <a:rPr lang="ru-RU" sz="2000" i="1" dirty="0"/>
              <a:t> = 1.5 ГэВ/с (слева) и от</a:t>
            </a:r>
            <a:r>
              <a:rPr lang="ru-RU" sz="2000" dirty="0"/>
              <a:t> </a:t>
            </a:r>
            <a:r>
              <a:rPr lang="en-US" sz="2000" i="1" dirty="0"/>
              <a:t>p</a:t>
            </a:r>
            <a:r>
              <a:rPr lang="en-US" sz="2000" i="1" baseline="-25000" dirty="0"/>
              <a:t>T</a:t>
            </a:r>
            <a:r>
              <a:rPr lang="ru-RU" sz="2000" i="1" dirty="0"/>
              <a:t> при </a:t>
            </a:r>
            <a:r>
              <a:rPr lang="en-US" sz="2000" i="1" dirty="0"/>
              <a:t>x</a:t>
            </a:r>
            <a:r>
              <a:rPr lang="en-US" sz="2000" i="1" baseline="-25000" dirty="0"/>
              <a:t>F</a:t>
            </a:r>
            <a:r>
              <a:rPr lang="ru-RU" sz="2000" i="1" dirty="0"/>
              <a:t> = 0.16 (справа), значения энергии √</a:t>
            </a:r>
            <a:r>
              <a:rPr lang="en-US" sz="2000" i="1" dirty="0"/>
              <a:t>s</a:t>
            </a:r>
            <a:r>
              <a:rPr lang="ru-RU" sz="2000" i="1" dirty="0"/>
              <a:t> указаны на рисунках</a:t>
            </a:r>
            <a:endParaRPr lang="ru-RU" sz="2000" dirty="0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DEE9823B-D91C-8AE2-1467-A36472C4BB3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11579" y="1475062"/>
            <a:ext cx="3944454" cy="3907875"/>
          </a:xfrm>
          <a:prstGeom prst="rect">
            <a:avLst/>
          </a:prstGeom>
        </p:spPr>
      </p:pic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F60D4097-AA5B-28B9-048B-77ED99CA927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856176" y="1475062"/>
            <a:ext cx="4078577" cy="39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13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E934B119-2617-012B-7DA0-5FFCAD067E6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06866" y="1417638"/>
            <a:ext cx="4510935" cy="4165095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531DCDD-8848-0F6B-D7AC-DF4580468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Исследование зависимости </a:t>
            </a:r>
            <a:r>
              <a:rPr lang="ru-RU" i="1" dirty="0"/>
              <a:t>A</a:t>
            </a:r>
            <a:r>
              <a:rPr lang="ru-RU" i="1" baseline="-25000" dirty="0"/>
              <a:t>N</a:t>
            </a:r>
            <a:r>
              <a:rPr lang="ru-RU" baseline="-25000" dirty="0"/>
              <a:t> </a:t>
            </a:r>
            <a:r>
              <a:rPr lang="ru-RU" dirty="0"/>
              <a:t> от атомного номера 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8809C3-B72B-5EE0-F3B9-D4525EC26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r>
              <a:rPr lang="ru-RU" sz="1000" spc="60">
                <a:solidFill>
                  <a:srgbClr val="FFFFFF"/>
                </a:solidFill>
                <a:latin typeface="Arial Narrow"/>
              </a:rPr>
              <a:t>ЯДРО-2023</a:t>
            </a:r>
            <a:endParaRPr lang="ru-RU" sz="1000" spc="6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E36B93-4623-A093-BF3D-47E854B6D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ru-RU" sz="1000" cap="all" spc="60">
                <a:solidFill>
                  <a:srgbClr val="FFFFFF"/>
                </a:solidFill>
                <a:latin typeface="Arial Narrow"/>
              </a:rPr>
              <a:t>В. Мочалов, СПИНовые эффекты на ядерных мишенях</a:t>
            </a:r>
            <a:endParaRPr lang="ru-RU" sz="1000" cap="all" spc="6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17A7F3-2F6B-26B3-798F-F8AD4BEAF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11</a:t>
            </a:fld>
            <a:endParaRPr lang="ru-RU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FEEC1400-09D7-7887-836E-6F404BC9190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7074487" y="1467933"/>
            <a:ext cx="4185989" cy="400131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6442A6F-EB24-1396-B2F6-FC3646930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89" y="1417638"/>
            <a:ext cx="4448712" cy="401918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67945F4-A8DB-A266-BCF9-F3534B1E3A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4487" y="1439393"/>
            <a:ext cx="4185989" cy="39974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164836-80D4-7B26-21C1-FB63EB6E7A6A}"/>
              </a:ext>
            </a:extLst>
          </p:cNvPr>
          <p:cNvSpPr txBox="1"/>
          <p:nvPr/>
        </p:nvSpPr>
        <p:spPr>
          <a:xfrm>
            <a:off x="1197882" y="5701551"/>
            <a:ext cx="8404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V. Abramov, Physics of Particles and Nuclei, 2014, Vol. 45, No. 1, pp. 62–65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822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1EAC8A85-679B-7C78-5C38-3844A88553A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96154" y="1600200"/>
            <a:ext cx="3955830" cy="3644838"/>
          </a:xfrm>
          <a:prstGeom prst="rect">
            <a:avLst/>
          </a:prstGeo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12A3A1B2-CCE4-C264-D5DE-AA3BC62BF23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324600" y="1600200"/>
            <a:ext cx="3871246" cy="3340968"/>
          </a:xfr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0B996CA-ECA8-9C6E-BE7F-5958C9347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9"/>
            <a:ext cx="7924800" cy="772735"/>
          </a:xfrm>
        </p:spPr>
        <p:txBody>
          <a:bodyPr>
            <a:normAutofit fontScale="90000"/>
          </a:bodyPr>
          <a:lstStyle/>
          <a:p>
            <a:r>
              <a:rPr lang="ru-RU" dirty="0"/>
              <a:t>Односпиновые асимметрии на ядрах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0F3AAC-ECB3-C041-931F-CA9A45CE9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r>
              <a:rPr lang="ru-RU" sz="1000" spc="60">
                <a:solidFill>
                  <a:srgbClr val="FFFFFF"/>
                </a:solidFill>
                <a:latin typeface="Arial Narrow"/>
              </a:rPr>
              <a:t>ЯДРО-2023</a:t>
            </a:r>
            <a:endParaRPr lang="ru-RU" sz="1000" spc="6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E5DBA2-97CD-4367-D714-730725DAE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ru-RU" sz="1000" cap="all" spc="60">
                <a:solidFill>
                  <a:srgbClr val="FFFFFF"/>
                </a:solidFill>
                <a:latin typeface="Arial Narrow"/>
              </a:rPr>
              <a:t>В. Мочалов, СПИНовые эффекты на ядерных мишенях</a:t>
            </a:r>
            <a:endParaRPr lang="ru-RU" sz="1000" cap="all" spc="6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CECDD8-5DD3-2123-5D12-5CF75A19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12</a:t>
            </a:fld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9B7E41-9F7E-860D-E3C0-A1AB6682C62A}"/>
              </a:ext>
            </a:extLst>
          </p:cNvPr>
          <p:cNvSpPr txBox="1"/>
          <p:nvPr/>
        </p:nvSpPr>
        <p:spPr>
          <a:xfrm>
            <a:off x="6307416" y="4965254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FODS P</a:t>
            </a:r>
            <a:r>
              <a:rPr lang="ru-RU" dirty="0"/>
              <a:t>(</a:t>
            </a:r>
            <a:r>
              <a:rPr lang="en-US" dirty="0"/>
              <a:t>pol)A-&gt;</a:t>
            </a:r>
            <a:r>
              <a:rPr lang="en-US" dirty="0" err="1"/>
              <a:t>pX</a:t>
            </a:r>
            <a:r>
              <a:rPr lang="en-US" dirty="0"/>
              <a:t>, 40 </a:t>
            </a:r>
            <a:r>
              <a:rPr lang="ru-RU" dirty="0"/>
              <a:t>ГэВ, </a:t>
            </a:r>
            <a:endParaRPr lang="en-US" dirty="0"/>
          </a:p>
          <a:p>
            <a:r>
              <a:rPr lang="en-US" dirty="0"/>
              <a:t>Physics of Atomic Nuclei, 2007, Vol. 70, No. 9, pp. 1515–1526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F6B0CD-43DA-3961-F7E5-36D2D2565755}"/>
              </a:ext>
            </a:extLst>
          </p:cNvPr>
          <p:cNvSpPr txBox="1"/>
          <p:nvPr/>
        </p:nvSpPr>
        <p:spPr>
          <a:xfrm>
            <a:off x="1996154" y="5301209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PHENIX </a:t>
            </a:r>
            <a:r>
              <a:rPr lang="en-US" dirty="0" err="1"/>
              <a:t>J.Phys.Conf.Ser</a:t>
            </a:r>
            <a:r>
              <a:rPr lang="en-US" dirty="0"/>
              <a:t>. 938 (2017) 1, 012038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704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FCDB5-2C7E-0D3F-B50D-B1476B9A1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627" y="141225"/>
            <a:ext cx="11065267" cy="793723"/>
          </a:xfrm>
        </p:spPr>
        <p:txBody>
          <a:bodyPr>
            <a:normAutofit/>
          </a:bodyPr>
          <a:lstStyle/>
          <a:p>
            <a:r>
              <a:rPr lang="ru-RU" dirty="0"/>
              <a:t>Ожидаемая статистика за 1 месяц на </a:t>
            </a:r>
            <a:r>
              <a:rPr lang="en-US" dirty="0"/>
              <a:t>p</a:t>
            </a:r>
            <a:r>
              <a:rPr lang="en-US" baseline="30000" dirty="0"/>
              <a:t>↑</a:t>
            </a:r>
            <a:r>
              <a:rPr lang="en-US" dirty="0"/>
              <a:t> </a:t>
            </a:r>
            <a:r>
              <a:rPr lang="ru-RU" dirty="0"/>
              <a:t>пучке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2D926EF-A35F-7BCB-2DCA-0D2D51A282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0156" y="934949"/>
            <a:ext cx="9507305" cy="47980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5A09EA-8370-C915-0C15-1AD2A001ABD5}"/>
                  </a:ext>
                </a:extLst>
              </p:cNvPr>
              <p:cNvSpPr txBox="1"/>
              <p:nvPr/>
            </p:nvSpPr>
            <p:spPr>
              <a:xfrm>
                <a:off x="1064804" y="5830584"/>
                <a:ext cx="1041143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/>
                  <a:t>Статистическая точность измерений </a:t>
                </a:r>
                <a:r>
                  <a:rPr lang="ru-RU" sz="2000" i="1" dirty="0"/>
                  <a:t>A</a:t>
                </a:r>
                <a:r>
                  <a:rPr lang="ru-RU" sz="2000" i="1" baseline="-25000" dirty="0"/>
                  <a:t>N</a:t>
                </a:r>
                <a:r>
                  <a:rPr lang="ru-RU" sz="2000" baseline="-25000" dirty="0"/>
                  <a:t> </a:t>
                </a:r>
                <a:r>
                  <a:rPr lang="ru-RU" sz="2000" dirty="0"/>
                  <a:t>для поляризованного пучка составит в диапазоне от </a:t>
                </a:r>
                <a:r>
                  <a:rPr lang="ru-RU" sz="2000" b="1" dirty="0">
                    <a:solidFill>
                      <a:srgbClr val="00B050"/>
                    </a:solidFill>
                  </a:rPr>
                  <a:t>3.2·10⁻⁵</a:t>
                </a:r>
                <a:r>
                  <a:rPr lang="ru-RU" sz="2000" dirty="0"/>
                  <a:t> для </a:t>
                </a:r>
                <a:r>
                  <a:rPr lang="ru-RU" sz="2000" i="1" dirty="0"/>
                  <a:t>π⁺</a:t>
                </a:r>
                <a:r>
                  <a:rPr lang="ru-RU" sz="2000" dirty="0"/>
                  <a:t>‑мезонов до </a:t>
                </a:r>
                <a:r>
                  <a:rPr lang="ru-RU" sz="2000" b="1" dirty="0">
                    <a:solidFill>
                      <a:srgbClr val="00B050"/>
                    </a:solidFill>
                  </a:rPr>
                  <a:t>3·10⁻³</a:t>
                </a:r>
                <a:r>
                  <a:rPr lang="ru-RU" sz="2000" dirty="0"/>
                  <a:t> для реакции </a:t>
                </a:r>
                <a:r>
                  <a:rPr lang="ru-RU" sz="2000" i="1" dirty="0" err="1"/>
                  <a:t>p</a:t>
                </a:r>
                <a:r>
                  <a:rPr lang="ru-RU" sz="2000" i="1" baseline="30000" dirty="0" err="1"/>
                  <a:t>↑</a:t>
                </a:r>
                <a:r>
                  <a:rPr lang="ru-RU" sz="2000" i="1" dirty="0" err="1"/>
                  <a:t>p</a:t>
                </a:r>
                <a:r>
                  <a:rPr lang="ru-RU" sz="2000" dirty="0"/>
                  <a:t> </a:t>
                </a:r>
                <a:r>
                  <a:rPr lang="ru-RU" sz="2000" b="1" i="1" dirty="0"/>
                  <a:t>→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000" i="1"/>
                        </m:ctrlPr>
                      </m:accPr>
                      <m:e>
                        <m:r>
                          <a:rPr lang="ru-RU" sz="2000" i="1"/>
                          <m:t>𝐾</m:t>
                        </m:r>
                      </m:e>
                    </m:acc>
                  </m:oMath>
                </a14:m>
                <a:r>
                  <a:rPr lang="ru-RU" sz="2000" i="1" dirty="0"/>
                  <a:t>⁻</a:t>
                </a:r>
                <a:r>
                  <a:rPr lang="ru-RU" sz="2000" i="1" baseline="30000" dirty="0"/>
                  <a:t>*</a:t>
                </a:r>
                <a:r>
                  <a:rPr lang="ru-RU" sz="2000" i="1" dirty="0"/>
                  <a:t>(892)+X</a:t>
                </a:r>
                <a:endParaRPr lang="ru-RU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5A09EA-8370-C915-0C15-1AD2A001A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804" y="5830584"/>
                <a:ext cx="10411430" cy="707886"/>
              </a:xfrm>
              <a:prstGeom prst="rect">
                <a:avLst/>
              </a:prstGeom>
              <a:blipFill>
                <a:blip r:embed="rId3"/>
                <a:stretch>
                  <a:fillRect l="-644" t="-4274" b="-136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297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F617EEB-06D4-440D-3152-AEFB1EC4A3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55497" y="256855"/>
                <a:ext cx="10983074" cy="5654368"/>
              </a:xfrm>
            </p:spPr>
            <p:txBody>
              <a:bodyPr>
                <a:noAutofit/>
              </a:bodyPr>
              <a:lstStyle/>
              <a:p>
                <a:r>
                  <a:rPr lang="ru-RU" sz="2300" dirty="0"/>
                  <a:t>Проект предоставляет уникальную возможность исследовать спиновые эффекты в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3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300" dirty="0">
                    <a:solidFill>
                      <a:srgbClr val="FF0000"/>
                    </a:solidFill>
                  </a:rPr>
                  <a:t> </a:t>
                </a:r>
                <a:r>
                  <a:rPr lang="ru-RU" sz="2300" dirty="0"/>
                  <a:t>и 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3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3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300" dirty="0"/>
                  <a:t>взаимодействиях и сравнить результаты </a:t>
                </a:r>
                <a:r>
                  <a:rPr lang="ru-RU" sz="2300" b="1" dirty="0">
                    <a:solidFill>
                      <a:srgbClr val="00B050"/>
                    </a:solidFill>
                  </a:rPr>
                  <a:t>при одинаковых условиях </a:t>
                </a:r>
                <a:r>
                  <a:rPr lang="ru-RU" sz="2300" dirty="0"/>
                  <a:t>(энергия и кинематическая область реакции).  </a:t>
                </a:r>
              </a:p>
              <a:p>
                <a:r>
                  <a:rPr lang="ru-RU" sz="2300" dirty="0"/>
                  <a:t>Антипротоны могут быть использованы для изучения процесса аннигиляции из нейтрально заряженного (</a:t>
                </a:r>
                <a:r>
                  <a:rPr lang="ru-RU" sz="2300" i="1" dirty="0"/>
                  <a:t>С</a:t>
                </a:r>
                <a:r>
                  <a:rPr lang="ru-RU" sz="2300" dirty="0"/>
                  <a:t>‑нейтрального) состояния в широкий спектр конечных квантовых состояний.  Сравнение характеристик конечных состояний, потенциально может помочь в поиске нарушения </a:t>
                </a:r>
                <a:r>
                  <a:rPr lang="ru-RU" sz="2300" i="1" dirty="0"/>
                  <a:t>CP</a:t>
                </a:r>
                <a:r>
                  <a:rPr lang="ru-RU" sz="2300" dirty="0"/>
                  <a:t> в процессе </a:t>
                </a:r>
                <a14:m>
                  <m:oMath xmlns:m="http://schemas.openxmlformats.org/officeDocument/2006/math">
                    <m:r>
                      <a:rPr lang="ru-RU" sz="2300" i="1"/>
                      <m:t>𝑝</m:t>
                    </m:r>
                    <m:acc>
                      <m:accPr>
                        <m:chr m:val="̅"/>
                        <m:ctrlPr>
                          <a:rPr lang="ru-RU" sz="2300" i="1"/>
                        </m:ctrlPr>
                      </m:accPr>
                      <m:e>
                        <m:r>
                          <a:rPr lang="ru-RU" sz="2300" i="1"/>
                          <m:t>𝑝</m:t>
                        </m:r>
                      </m:e>
                    </m:acc>
                  </m:oMath>
                </a14:m>
                <a:r>
                  <a:rPr lang="ru-RU" sz="2300" dirty="0"/>
                  <a:t>‑аннигиляции. </a:t>
                </a:r>
                <a:endParaRPr lang="ru-RU" sz="2300" dirty="0">
                  <a:effectLst/>
                </a:endParaRPr>
              </a:p>
              <a:p>
                <a:r>
                  <a:rPr lang="ru-RU" sz="2300" dirty="0"/>
                  <a:t>Особенно важно изучить спиновые свойства частиц, содержащих </a:t>
                </a:r>
                <a:r>
                  <a:rPr lang="ru-RU" sz="2300" i="1" dirty="0"/>
                  <a:t>s‑</a:t>
                </a:r>
                <a:r>
                  <a:rPr lang="ru-RU" sz="2300" dirty="0"/>
                  <a:t> и </a:t>
                </a:r>
                <a:r>
                  <a:rPr lang="ru-RU" sz="2300" i="1" dirty="0"/>
                  <a:t>c‑</a:t>
                </a:r>
                <a:r>
                  <a:rPr lang="ru-RU" sz="2300" dirty="0"/>
                  <a:t>кварки. Если в </a:t>
                </a:r>
                <a:r>
                  <a:rPr lang="ru-RU" sz="2300" b="1" i="1" dirty="0">
                    <a:solidFill>
                      <a:srgbClr val="00B050"/>
                    </a:solidFill>
                  </a:rPr>
                  <a:t>pp</a:t>
                </a:r>
                <a:r>
                  <a:rPr lang="ru-RU" sz="2300" dirty="0"/>
                  <a:t>‑столкновениях при низких энергиях в образовании </a:t>
                </a:r>
                <a14:m>
                  <m:oMath xmlns:m="http://schemas.openxmlformats.org/officeDocument/2006/math">
                    <m:r>
                      <a:rPr lang="ru-RU" sz="2300" i="1"/>
                      <m:t>𝑠</m:t>
                    </m:r>
                    <m:acc>
                      <m:accPr>
                        <m:chr m:val="̅"/>
                        <m:ctrlPr>
                          <a:rPr lang="ru-RU" sz="2300" i="1"/>
                        </m:ctrlPr>
                      </m:accPr>
                      <m:e>
                        <m:r>
                          <a:rPr lang="ru-RU" sz="2300" i="1"/>
                          <m:t>𝑠</m:t>
                        </m:r>
                      </m:e>
                    </m:acc>
                  </m:oMath>
                </a14:m>
                <a:r>
                  <a:rPr lang="ru-RU" sz="2300" dirty="0"/>
                  <a:t>‑ и </a:t>
                </a:r>
                <a14:m>
                  <m:oMath xmlns:m="http://schemas.openxmlformats.org/officeDocument/2006/math">
                    <m:r>
                      <a:rPr lang="ru-RU" sz="2300" i="1"/>
                      <m:t>𝑐</m:t>
                    </m:r>
                    <m:acc>
                      <m:accPr>
                        <m:chr m:val="̅"/>
                        <m:ctrlPr>
                          <a:rPr lang="ru-RU" sz="2300" i="1"/>
                        </m:ctrlPr>
                      </m:accPr>
                      <m:e>
                        <m:r>
                          <a:rPr lang="ru-RU" sz="2300" i="1"/>
                          <m:t>𝑐</m:t>
                        </m:r>
                      </m:e>
                    </m:acc>
                  </m:oMath>
                </a14:m>
                <a:r>
                  <a:rPr lang="ru-RU" sz="2300" dirty="0"/>
                  <a:t>‑пар доминирует </a:t>
                </a:r>
                <a:r>
                  <a:rPr lang="ru-RU" sz="2300" b="1" i="1" dirty="0" err="1">
                    <a:solidFill>
                      <a:srgbClr val="00B050"/>
                    </a:solidFill>
                  </a:rPr>
                  <a:t>qg</a:t>
                </a:r>
                <a:r>
                  <a:rPr lang="ru-RU" sz="2300" dirty="0"/>
                  <a:t> процесс, то важной особенностью антипротон-протонных реакций является прямой доступ к </a:t>
                </a:r>
                <a14:m>
                  <m:oMath xmlns:m="http://schemas.openxmlformats.org/officeDocument/2006/math">
                    <m:r>
                      <a:rPr lang="ru-RU" sz="2300" b="1" i="1" smtClean="0">
                        <a:solidFill>
                          <a:srgbClr val="00B050"/>
                        </a:solidFill>
                      </a:rPr>
                      <m:t>𝒒</m:t>
                    </m:r>
                    <m:acc>
                      <m:accPr>
                        <m:chr m:val="̅"/>
                        <m:ctrlPr>
                          <a:rPr lang="ru-RU" sz="2300" b="1" i="1">
                            <a:solidFill>
                              <a:srgbClr val="00B050"/>
                            </a:solidFill>
                          </a:rPr>
                        </m:ctrlPr>
                      </m:accPr>
                      <m:e>
                        <m:r>
                          <a:rPr lang="ru-RU" sz="2300" b="1" i="1">
                            <a:solidFill>
                              <a:srgbClr val="00B050"/>
                            </a:solidFill>
                          </a:rPr>
                          <m:t>𝒒</m:t>
                        </m:r>
                      </m:e>
                    </m:acc>
                  </m:oMath>
                </a14:m>
                <a:r>
                  <a:rPr lang="ru-RU" sz="2300" dirty="0"/>
                  <a:t>‑взаимодействиям.</a:t>
                </a:r>
              </a:p>
              <a:p>
                <a:r>
                  <a:rPr lang="ru-RU" sz="2300" dirty="0"/>
                  <a:t>Мы получаем доступ к поперечным функциям распределениям, прежде всего, исследуя двухспиновые эффекты.</a:t>
                </a: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F617EEB-06D4-440D-3152-AEFB1EC4A3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5497" y="256855"/>
                <a:ext cx="10983074" cy="5654368"/>
              </a:xfrm>
              <a:blipFill>
                <a:blip r:embed="rId2"/>
                <a:stretch>
                  <a:fillRect l="-722" t="-754" r="-1555" b="-99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0886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B42020-3CA5-12AD-4F8A-5B586EA29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088" y="233692"/>
            <a:ext cx="8911687" cy="1280890"/>
          </a:xfrm>
        </p:spPr>
        <p:txBody>
          <a:bodyPr>
            <a:normAutofit/>
          </a:bodyPr>
          <a:lstStyle/>
          <a:p>
            <a:r>
              <a:rPr lang="ru-RU" dirty="0"/>
              <a:t>Измерение эффектов в образовании гиперонов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B110C4D-4A95-EA0C-9B08-BA03CD3108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31541" y="1410741"/>
            <a:ext cx="8911687" cy="30004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E31DAE-7483-B290-9D02-4889D474FF40}"/>
                  </a:ext>
                </a:extLst>
              </p:cNvPr>
              <p:cNvSpPr txBox="1"/>
              <p:nvPr/>
            </p:nvSpPr>
            <p:spPr>
              <a:xfrm>
                <a:off x="1931541" y="4662429"/>
                <a:ext cx="891168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/>
                  <a:t>Измерения поляризации могут быть параллельно с измерением асимметрий, статистическая точность измерений </a:t>
                </a:r>
                <a:r>
                  <a:rPr lang="ru-RU" sz="2400" i="1" dirty="0"/>
                  <a:t>A</a:t>
                </a:r>
                <a:r>
                  <a:rPr lang="ru-RU" sz="2400" i="1" baseline="-25000" dirty="0"/>
                  <a:t>N</a:t>
                </a:r>
                <a:r>
                  <a:rPr lang="ru-RU" sz="2400" baseline="-25000" dirty="0"/>
                  <a:t> </a:t>
                </a:r>
                <a:r>
                  <a:rPr lang="ru-RU" sz="2400" dirty="0"/>
                  <a:t>составит  от 2·10⁻⁴ для образования </a:t>
                </a:r>
                <a:r>
                  <a:rPr lang="ru-RU" sz="2400" i="1" dirty="0"/>
                  <a:t>Ξ</a:t>
                </a:r>
                <a:r>
                  <a:rPr lang="ru-RU" sz="2400" dirty="0"/>
                  <a:t>⁻‑гиперона до 2·10⁻² для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400" i="1"/>
                        </m:ctrlPr>
                      </m:accPr>
                      <m:e>
                        <m:r>
                          <a:rPr lang="ru-RU" sz="2400" i="1"/>
                          <m:t>𝛴</m:t>
                        </m:r>
                      </m:e>
                    </m:acc>
                  </m:oMath>
                </a14:m>
                <a:r>
                  <a:rPr lang="ru-RU" sz="2400" i="1" dirty="0"/>
                  <a:t>⁻</a:t>
                </a:r>
                <a:r>
                  <a:rPr lang="ru-RU" sz="2400" dirty="0"/>
                  <a:t>‑антигиперона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E31DAE-7483-B290-9D02-4889D474F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541" y="4662429"/>
                <a:ext cx="8911687" cy="1569660"/>
              </a:xfrm>
              <a:prstGeom prst="rect">
                <a:avLst/>
              </a:prstGeom>
              <a:blipFill>
                <a:blip r:embed="rId3"/>
                <a:stretch>
                  <a:fillRect l="-1094" t="-3113" b="-81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6354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9FF325C9-3FCC-1594-56AF-5BB33C1AF82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99291" y="1152907"/>
            <a:ext cx="4931598" cy="4292316"/>
          </a:xfrm>
          <a:prstGeom prst="rect">
            <a:avLst/>
          </a:prstGeo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78DDE85E-A431-5C6F-560A-3B6C4C2B8B8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161113" y="1253447"/>
            <a:ext cx="4761031" cy="4191777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BC01314-6C43-16A0-747B-706C398BD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076" y="274638"/>
            <a:ext cx="10177124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Поляризации гиперонов в </a:t>
            </a:r>
            <a:r>
              <a:rPr lang="ru-RU" i="1" dirty="0" err="1"/>
              <a:t>pA</a:t>
            </a:r>
            <a:r>
              <a:rPr lang="ru-RU" dirty="0"/>
              <a:t>‑взаимодействии </a:t>
            </a:r>
            <a:br>
              <a:rPr lang="ru-RU" dirty="0"/>
            </a:b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20D090-85C8-F609-6C60-31A49401D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r>
              <a:rPr lang="ru-RU" sz="1000" spc="60">
                <a:solidFill>
                  <a:srgbClr val="FFFFFF"/>
                </a:solidFill>
                <a:latin typeface="Arial Narrow"/>
              </a:rPr>
              <a:t>ЯДРО-2023</a:t>
            </a:r>
            <a:endParaRPr lang="ru-RU" sz="1000" spc="6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439735-84FF-DD93-33B8-F6369000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351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5E256-D94E-B408-C733-F343253AC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7924800" cy="731070"/>
          </a:xfrm>
        </p:spPr>
        <p:txBody>
          <a:bodyPr/>
          <a:lstStyle/>
          <a:p>
            <a:r>
              <a:rPr lang="ru-RU" dirty="0"/>
              <a:t>Осцилляции поляризации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ED2ED8-E7AA-C840-852D-ED9B4540C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17</a:t>
            </a:fld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BA2847F-F1B8-08AB-A113-0B2B4E098A5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80619" y="1187461"/>
            <a:ext cx="8830763" cy="424847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AA792B-C34F-D1C8-BB7B-6F6B4B29A5F2}"/>
              </a:ext>
            </a:extLst>
          </p:cNvPr>
          <p:cNvSpPr txBox="1"/>
          <p:nvPr/>
        </p:nvSpPr>
        <p:spPr>
          <a:xfrm>
            <a:off x="2328690" y="5670539"/>
            <a:ext cx="7534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Physics of Particles and Nuclei, 2014, Vol. 45, No. 1, pp. 62–65.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17748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25BFA-EBDD-A81C-6231-2890AE15B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Исследование чармония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5285E7D4-38C7-BD73-BFB4-8FCFB6EBC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110" y="1407560"/>
            <a:ext cx="10870059" cy="5003514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  <a:buClr>
                <a:srgbClr val="FFFFCC"/>
              </a:buClr>
            </a:pPr>
            <a:r>
              <a:rPr lang="ru-RU" sz="2400" spc="30" dirty="0">
                <a:solidFill>
                  <a:schemeClr val="tx1"/>
                </a:solidFill>
              </a:rPr>
              <a:t>Односпиновая асимметрия </a:t>
            </a:r>
            <a:r>
              <a:rPr lang="ru-RU" sz="2400" i="1" spc="3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</a:t>
            </a:r>
            <a:r>
              <a:rPr lang="en-US" sz="2400" i="1" spc="30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</a:t>
            </a:r>
            <a:r>
              <a:rPr lang="ru-RU" sz="2400" spc="30" dirty="0">
                <a:solidFill>
                  <a:schemeClr val="tx1"/>
                </a:solidFill>
              </a:rPr>
              <a:t> инклюзивного рождения </a:t>
            </a:r>
            <a:r>
              <a:rPr lang="en-US" sz="2400" i="1" spc="30" dirty="0">
                <a:solidFill>
                  <a:schemeClr val="tx1"/>
                </a:solidFill>
              </a:rPr>
              <a:t>J</a:t>
            </a:r>
            <a:r>
              <a:rPr lang="ru-RU" sz="2400" i="1" spc="30" dirty="0">
                <a:solidFill>
                  <a:schemeClr val="tx1"/>
                </a:solidFill>
              </a:rPr>
              <a:t>/</a:t>
            </a:r>
            <a:r>
              <a:rPr lang="ru-RU" sz="2400" i="1" spc="30" dirty="0">
                <a:solidFill>
                  <a:schemeClr val="tx1"/>
                </a:solidFill>
                <a:sym typeface="Symbol" pitchFamily="18" charset="2"/>
              </a:rPr>
              <a:t></a:t>
            </a:r>
            <a:r>
              <a:rPr lang="ru-RU" sz="2400" spc="30" dirty="0">
                <a:solidFill>
                  <a:schemeClr val="tx1"/>
                </a:solidFill>
              </a:rPr>
              <a:t> и </a:t>
            </a:r>
            <a:r>
              <a:rPr lang="ru-RU" sz="2400" i="1" spc="30" dirty="0">
                <a:solidFill>
                  <a:schemeClr val="tx1"/>
                </a:solidFill>
                <a:sym typeface="Symbol" pitchFamily="18" charset="2"/>
              </a:rPr>
              <a:t></a:t>
            </a:r>
            <a:r>
              <a:rPr lang="en-US" sz="2400" i="1" spc="30" baseline="-25000" dirty="0">
                <a:solidFill>
                  <a:schemeClr val="tx1"/>
                </a:solidFill>
                <a:sym typeface="Symbol" pitchFamily="18" charset="2"/>
              </a:rPr>
              <a:t>1</a:t>
            </a:r>
            <a:r>
              <a:rPr lang="ru-RU" sz="2400" i="1" spc="30" dirty="0">
                <a:solidFill>
                  <a:schemeClr val="tx1"/>
                </a:solidFill>
              </a:rPr>
              <a:t>/</a:t>
            </a:r>
            <a:r>
              <a:rPr lang="ru-RU" sz="2400" i="1" spc="30" dirty="0">
                <a:solidFill>
                  <a:schemeClr val="tx1"/>
                </a:solidFill>
                <a:sym typeface="Symbol" pitchFamily="18" charset="2"/>
              </a:rPr>
              <a:t></a:t>
            </a:r>
            <a:r>
              <a:rPr lang="en-US" sz="2400" i="1" spc="30" baseline="-25000" dirty="0">
                <a:solidFill>
                  <a:schemeClr val="tx1"/>
                </a:solidFill>
                <a:sym typeface="Symbol" pitchFamily="18" charset="2"/>
              </a:rPr>
              <a:t>2</a:t>
            </a:r>
            <a:r>
              <a:rPr lang="ru-RU" sz="2400" spc="30" dirty="0">
                <a:solidFill>
                  <a:schemeClr val="tx1"/>
                </a:solidFill>
              </a:rPr>
              <a:t> на пучке поляризованных протонов</a:t>
            </a:r>
            <a:r>
              <a:rPr lang="en-US" sz="2400" spc="30" dirty="0">
                <a:solidFill>
                  <a:schemeClr val="tx1"/>
                </a:solidFill>
              </a:rPr>
              <a:t>. </a:t>
            </a:r>
            <a:r>
              <a:rPr lang="ru-RU" sz="2400" spc="30" dirty="0">
                <a:solidFill>
                  <a:schemeClr val="tx1"/>
                </a:solidFill>
              </a:rPr>
              <a:t>Ожидаемая статистика за 40 дней набора данных</a:t>
            </a:r>
            <a:r>
              <a:rPr lang="en-US" sz="2400" spc="30" dirty="0">
                <a:solidFill>
                  <a:schemeClr val="tx1"/>
                </a:solidFill>
              </a:rPr>
              <a:t>:</a:t>
            </a:r>
            <a:r>
              <a:rPr lang="en-US" sz="2400" i="1" spc="30" baseline="-25000" dirty="0">
                <a:solidFill>
                  <a:schemeClr val="tx1"/>
                </a:solidFill>
                <a:sym typeface="Symbol" pitchFamily="18" charset="2"/>
              </a:rPr>
              <a:t>.</a:t>
            </a:r>
            <a:endParaRPr lang="ru-RU" sz="2400" i="1" spc="30" baseline="-25000" dirty="0">
              <a:solidFill>
                <a:schemeClr val="tx1"/>
              </a:solidFill>
              <a:sym typeface="Symbol" pitchFamily="18" charset="2"/>
            </a:endParaRPr>
          </a:p>
          <a:p>
            <a:pPr lvl="1">
              <a:lnSpc>
                <a:spcPct val="80000"/>
              </a:lnSpc>
              <a:buClr>
                <a:srgbClr val="FFFFCC"/>
              </a:buClr>
            </a:pPr>
            <a:r>
              <a:rPr lang="ru-RU" sz="2400" spc="30" dirty="0">
                <a:solidFill>
                  <a:schemeClr val="tx1"/>
                </a:solidFill>
              </a:rPr>
              <a:t>Пучок поляризованных </a:t>
            </a:r>
            <a:r>
              <a:rPr lang="en-US" sz="2400" spc="30" dirty="0">
                <a:solidFill>
                  <a:schemeClr val="tx1"/>
                </a:solidFill>
              </a:rPr>
              <a:t>p (4</a:t>
            </a:r>
            <a:r>
              <a:rPr lang="ru-RU" sz="2400" spc="30" dirty="0">
                <a:solidFill>
                  <a:schemeClr val="tx1"/>
                </a:solidFill>
              </a:rPr>
              <a:t>5</a:t>
            </a:r>
            <a:r>
              <a:rPr lang="en-US" sz="2400" spc="30" dirty="0">
                <a:solidFill>
                  <a:schemeClr val="tx1"/>
                </a:solidFill>
              </a:rPr>
              <a:t> GeV</a:t>
            </a:r>
            <a:r>
              <a:rPr lang="ru-RU" sz="2400" spc="30" dirty="0">
                <a:solidFill>
                  <a:schemeClr val="tx1"/>
                </a:solidFill>
              </a:rPr>
              <a:t>, </a:t>
            </a:r>
            <a:r>
              <a:rPr lang="en-US" sz="2400" spc="30" dirty="0">
                <a:solidFill>
                  <a:schemeClr val="tx1"/>
                </a:solidFill>
              </a:rPr>
              <a:t> </a:t>
            </a:r>
            <a:r>
              <a:rPr lang="ru-RU" sz="2400" spc="30" dirty="0">
                <a:solidFill>
                  <a:schemeClr val="tx1"/>
                </a:solidFill>
              </a:rPr>
              <a:t>4</a:t>
            </a:r>
            <a:r>
              <a:rPr lang="ru-RU" sz="2400" spc="30" dirty="0">
                <a:solidFill>
                  <a:schemeClr val="tx1"/>
                </a:solidFill>
                <a:sym typeface="Symbol" pitchFamily="18" charset="2"/>
              </a:rPr>
              <a:t></a:t>
            </a:r>
            <a:r>
              <a:rPr lang="ru-RU" sz="2400" spc="30" dirty="0">
                <a:solidFill>
                  <a:schemeClr val="tx1"/>
                </a:solidFill>
              </a:rPr>
              <a:t>10</a:t>
            </a:r>
            <a:r>
              <a:rPr lang="en-US" sz="2400" spc="30" baseline="30000" dirty="0">
                <a:solidFill>
                  <a:schemeClr val="tx1"/>
                </a:solidFill>
              </a:rPr>
              <a:t>7</a:t>
            </a:r>
            <a:r>
              <a:rPr lang="ru-RU" sz="2400" spc="30" dirty="0">
                <a:solidFill>
                  <a:schemeClr val="tx1"/>
                </a:solidFill>
              </a:rPr>
              <a:t> р/</a:t>
            </a:r>
            <a:r>
              <a:rPr lang="en-US" sz="2400" spc="30" dirty="0">
                <a:solidFill>
                  <a:schemeClr val="tx1"/>
                </a:solidFill>
              </a:rPr>
              <a:t>cycle): </a:t>
            </a:r>
            <a:r>
              <a:rPr lang="ru-RU" sz="2400" b="1" spc="30" dirty="0">
                <a:solidFill>
                  <a:srgbClr val="00B050"/>
                </a:solidFill>
              </a:rPr>
              <a:t>10000</a:t>
            </a:r>
            <a:r>
              <a:rPr lang="ru-RU" sz="2400" spc="30" dirty="0">
                <a:solidFill>
                  <a:schemeClr val="tx1"/>
                </a:solidFill>
              </a:rPr>
              <a:t> </a:t>
            </a:r>
            <a:r>
              <a:rPr lang="en-US" sz="2400" i="1" spc="30" dirty="0">
                <a:solidFill>
                  <a:schemeClr val="tx1"/>
                </a:solidFill>
              </a:rPr>
              <a:t>J</a:t>
            </a:r>
            <a:r>
              <a:rPr lang="ru-RU" sz="2400" i="1" spc="30" dirty="0">
                <a:solidFill>
                  <a:schemeClr val="tx1"/>
                </a:solidFill>
              </a:rPr>
              <a:t>/</a:t>
            </a:r>
            <a:r>
              <a:rPr lang="ru-RU" sz="2400" i="1" spc="30" dirty="0">
                <a:solidFill>
                  <a:schemeClr val="tx1"/>
                </a:solidFill>
                <a:sym typeface="Symbol" pitchFamily="18" charset="2"/>
              </a:rPr>
              <a:t></a:t>
            </a:r>
            <a:r>
              <a:rPr lang="ru-RU" sz="2400" spc="30" dirty="0">
                <a:solidFill>
                  <a:schemeClr val="tx1"/>
                </a:solidFill>
              </a:rPr>
              <a:t> и </a:t>
            </a:r>
            <a:r>
              <a:rPr lang="ru-RU" sz="2400" b="1" spc="30" dirty="0">
                <a:solidFill>
                  <a:srgbClr val="FF0000"/>
                </a:solidFill>
              </a:rPr>
              <a:t>1000</a:t>
            </a:r>
            <a:r>
              <a:rPr lang="ru-RU" sz="2400" spc="30" dirty="0">
                <a:solidFill>
                  <a:schemeClr val="tx1"/>
                </a:solidFill>
              </a:rPr>
              <a:t> </a:t>
            </a:r>
            <a:r>
              <a:rPr lang="ru-RU" sz="2400" i="1" spc="30" dirty="0">
                <a:solidFill>
                  <a:schemeClr val="tx1"/>
                </a:solidFill>
                <a:sym typeface="Symbol" pitchFamily="18" charset="2"/>
              </a:rPr>
              <a:t></a:t>
            </a:r>
            <a:r>
              <a:rPr lang="en-US" sz="2400" i="1" spc="30" baseline="-25000" dirty="0">
                <a:solidFill>
                  <a:schemeClr val="tx1"/>
                </a:solidFill>
                <a:sym typeface="Symbol" pitchFamily="18" charset="2"/>
              </a:rPr>
              <a:t>1</a:t>
            </a:r>
            <a:r>
              <a:rPr lang="ru-RU" sz="2400" i="1" spc="30" dirty="0">
                <a:solidFill>
                  <a:schemeClr val="tx1"/>
                </a:solidFill>
              </a:rPr>
              <a:t>/</a:t>
            </a:r>
            <a:r>
              <a:rPr lang="ru-RU" sz="2400" i="1" spc="30" dirty="0">
                <a:solidFill>
                  <a:schemeClr val="tx1"/>
                </a:solidFill>
                <a:sym typeface="Symbol" pitchFamily="18" charset="2"/>
              </a:rPr>
              <a:t></a:t>
            </a:r>
            <a:r>
              <a:rPr lang="en-US" sz="2400" i="1" spc="30" baseline="-25000" dirty="0">
                <a:solidFill>
                  <a:schemeClr val="tx1"/>
                </a:solidFill>
                <a:sym typeface="Symbol" pitchFamily="18" charset="2"/>
              </a:rPr>
              <a:t>2</a:t>
            </a:r>
            <a:r>
              <a:rPr lang="ru-RU" sz="2400" spc="30" dirty="0">
                <a:solidFill>
                  <a:schemeClr val="tx1"/>
                </a:solidFill>
              </a:rPr>
              <a:t> состояний</a:t>
            </a:r>
            <a:r>
              <a:rPr lang="en-US" sz="2400" spc="30" dirty="0">
                <a:solidFill>
                  <a:schemeClr val="tx1"/>
                </a:solidFill>
              </a:rPr>
              <a:t>. </a:t>
            </a:r>
            <a:endParaRPr lang="ru-RU" sz="2400" spc="30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  <a:buClr>
                <a:srgbClr val="FFFFCC"/>
              </a:buClr>
            </a:pPr>
            <a:r>
              <a:rPr lang="ru-RU" sz="2400" spc="30" dirty="0">
                <a:solidFill>
                  <a:schemeClr val="tx1"/>
                </a:solidFill>
              </a:rPr>
              <a:t>Статистическая точность измерения асимметрии </a:t>
            </a:r>
            <a:r>
              <a:rPr lang="en-US" sz="2400" i="1" spc="30" dirty="0">
                <a:solidFill>
                  <a:schemeClr val="tx1"/>
                </a:solidFill>
              </a:rPr>
              <a:t>J</a:t>
            </a:r>
            <a:r>
              <a:rPr lang="ru-RU" sz="2400" i="1" spc="30" dirty="0">
                <a:solidFill>
                  <a:schemeClr val="tx1"/>
                </a:solidFill>
              </a:rPr>
              <a:t>/</a:t>
            </a:r>
            <a:r>
              <a:rPr lang="en-US" sz="2400" i="1" spc="30" dirty="0">
                <a:solidFill>
                  <a:schemeClr val="tx1"/>
                </a:solidFill>
                <a:sym typeface="Symbol" pitchFamily="18" charset="2"/>
              </a:rPr>
              <a:t></a:t>
            </a:r>
            <a:r>
              <a:rPr lang="ru-RU" sz="2400" spc="30" dirty="0">
                <a:solidFill>
                  <a:schemeClr val="tx1"/>
                </a:solidFill>
              </a:rPr>
              <a:t> - </a:t>
            </a:r>
            <a:r>
              <a:rPr lang="en-US" sz="2400" spc="30" dirty="0">
                <a:solidFill>
                  <a:schemeClr val="tx1"/>
                </a:solidFill>
              </a:rPr>
              <a:t>7</a:t>
            </a:r>
            <a:r>
              <a:rPr lang="ru-RU" sz="2400" spc="30" dirty="0">
                <a:solidFill>
                  <a:schemeClr val="tx1"/>
                </a:solidFill>
              </a:rPr>
              <a:t>%  </a:t>
            </a:r>
          </a:p>
          <a:p>
            <a:pPr lvl="1">
              <a:lnSpc>
                <a:spcPct val="80000"/>
              </a:lnSpc>
              <a:buClr>
                <a:srgbClr val="FFFFCC"/>
              </a:buClr>
            </a:pPr>
            <a:r>
              <a:rPr lang="ru-RU" sz="2400" spc="30" dirty="0">
                <a:solidFill>
                  <a:schemeClr val="tx1"/>
                </a:solidFill>
              </a:rPr>
              <a:t>Измерение </a:t>
            </a:r>
            <a:r>
              <a:rPr lang="en-US" sz="2400" spc="3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</a:t>
            </a:r>
            <a:r>
              <a:rPr lang="ru-RU" sz="2400" spc="3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оотношения</a:t>
            </a:r>
            <a:r>
              <a:rPr lang="ru-RU" sz="2400" spc="3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сечений рождения </a:t>
            </a:r>
            <a:r>
              <a:rPr lang="ru-RU" sz="2400" i="1" spc="3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</a:t>
            </a:r>
            <a:r>
              <a:rPr lang="en-US" sz="2400" i="1" spc="30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1</a:t>
            </a:r>
            <a:r>
              <a:rPr lang="ru-RU" sz="2400" i="1" spc="3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/</a:t>
            </a:r>
            <a:r>
              <a:rPr lang="ru-RU" sz="2400" i="1" spc="3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</a:t>
            </a:r>
            <a:r>
              <a:rPr lang="en-US" sz="2400" i="1" spc="30" baseline="-25000" dirty="0">
                <a:solidFill>
                  <a:schemeClr val="tx1"/>
                </a:solidFill>
                <a:sym typeface="Symbol" pitchFamily="18" charset="2"/>
              </a:rPr>
              <a:t>2</a:t>
            </a:r>
            <a:r>
              <a:rPr lang="ru-RU" sz="2400" spc="30" dirty="0">
                <a:solidFill>
                  <a:schemeClr val="tx1"/>
                </a:solidFill>
              </a:rPr>
              <a:t> для определения механизма рождения </a:t>
            </a:r>
            <a:r>
              <a:rPr lang="ru-RU" sz="2400" spc="30" dirty="0" err="1">
                <a:solidFill>
                  <a:schemeClr val="tx1"/>
                </a:solidFill>
              </a:rPr>
              <a:t>чармноия</a:t>
            </a:r>
            <a:r>
              <a:rPr lang="ru-RU" sz="2400" spc="30" dirty="0">
                <a:solidFill>
                  <a:schemeClr val="tx1"/>
                </a:solidFill>
              </a:rPr>
              <a:t> на пучках протонов и пионов. </a:t>
            </a:r>
            <a:endParaRPr lang="en-US" sz="2400" spc="30" dirty="0">
              <a:solidFill>
                <a:schemeClr val="tx1"/>
              </a:solidFill>
            </a:endParaRPr>
          </a:p>
          <a:p>
            <a:pPr lvl="0" algn="just">
              <a:lnSpc>
                <a:spcPct val="80000"/>
              </a:lnSpc>
              <a:buClr>
                <a:srgbClr val="FFFFCC"/>
              </a:buClr>
            </a:pPr>
            <a:r>
              <a:rPr lang="ru-RU" sz="2400" spc="30" dirty="0">
                <a:solidFill>
                  <a:schemeClr val="tx1"/>
                </a:solidFill>
              </a:rPr>
              <a:t>Измерение </a:t>
            </a:r>
            <a:r>
              <a:rPr lang="ru-RU" sz="2400" spc="30" dirty="0" err="1">
                <a:solidFill>
                  <a:schemeClr val="tx1"/>
                </a:solidFill>
              </a:rPr>
              <a:t>двухспиновой</a:t>
            </a:r>
            <a:r>
              <a:rPr lang="ru-RU" sz="2400" spc="30" dirty="0">
                <a:solidFill>
                  <a:schemeClr val="tx1"/>
                </a:solidFill>
              </a:rPr>
              <a:t> асимметрии</a:t>
            </a:r>
            <a:r>
              <a:rPr lang="en-US" sz="2400" spc="30" dirty="0">
                <a:solidFill>
                  <a:schemeClr val="tx1"/>
                </a:solidFill>
              </a:rPr>
              <a:t> </a:t>
            </a:r>
            <a:r>
              <a:rPr lang="ru-RU" sz="2400" i="1" spc="3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</a:t>
            </a:r>
            <a:r>
              <a:rPr lang="en-US" sz="2400" i="1" spc="3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LL</a:t>
            </a:r>
            <a:r>
              <a:rPr lang="en-US" sz="2400" spc="30" dirty="0">
                <a:solidFill>
                  <a:srgbClr val="FF0000"/>
                </a:solidFill>
              </a:rPr>
              <a:t> </a:t>
            </a:r>
            <a:r>
              <a:rPr lang="ru-RU" sz="2400" spc="30" dirty="0">
                <a:solidFill>
                  <a:schemeClr val="tx1"/>
                </a:solidFill>
              </a:rPr>
              <a:t>для изучения </a:t>
            </a:r>
            <a:r>
              <a:rPr lang="ru-RU" sz="2400" i="1" spc="3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</a:t>
            </a:r>
            <a:r>
              <a:rPr lang="en-US" sz="2400" i="1" spc="3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</a:t>
            </a:r>
            <a:r>
              <a:rPr lang="ru-RU" sz="2400" i="1" spc="3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/</a:t>
            </a:r>
            <a:r>
              <a:rPr lang="en-US" sz="2400" i="1" spc="3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</a:t>
            </a:r>
            <a:r>
              <a:rPr lang="ru-RU" sz="2400" i="1" spc="30" dirty="0">
                <a:solidFill>
                  <a:srgbClr val="FF0000"/>
                </a:solidFill>
              </a:rPr>
              <a:t>(</a:t>
            </a:r>
            <a:r>
              <a:rPr lang="en-US" sz="2400" i="1" spc="30" dirty="0">
                <a:solidFill>
                  <a:srgbClr val="FF0000"/>
                </a:solidFill>
              </a:rPr>
              <a:t>x</a:t>
            </a:r>
            <a:r>
              <a:rPr lang="ru-RU" sz="2400" i="1" spc="30" dirty="0">
                <a:solidFill>
                  <a:srgbClr val="FF0000"/>
                </a:solidFill>
              </a:rPr>
              <a:t>)</a:t>
            </a:r>
            <a:r>
              <a:rPr lang="ru-RU" sz="2400" spc="30" dirty="0">
                <a:solidFill>
                  <a:schemeClr val="tx1"/>
                </a:solidFill>
              </a:rPr>
              <a:t>. </a:t>
            </a:r>
          </a:p>
          <a:p>
            <a:pPr lvl="0" algn="just">
              <a:lnSpc>
                <a:spcPct val="80000"/>
              </a:lnSpc>
              <a:buClr>
                <a:srgbClr val="FFFFCC"/>
              </a:buClr>
            </a:pPr>
            <a:r>
              <a:rPr lang="ru-RU" sz="2400" spc="3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Измерение</a:t>
            </a:r>
            <a:r>
              <a:rPr lang="ru-RU" sz="2400" i="1" spc="3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А</a:t>
            </a:r>
            <a:r>
              <a:rPr lang="en-US" sz="2400" i="1" spc="30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NN</a:t>
            </a:r>
            <a:r>
              <a:rPr lang="ru-RU" sz="2400" spc="30" dirty="0">
                <a:solidFill>
                  <a:schemeClr val="tx1"/>
                </a:solidFill>
              </a:rPr>
              <a:t> образования пар адронов и </a:t>
            </a:r>
            <a:r>
              <a:rPr lang="en-US" sz="2400" spc="30" dirty="0" err="1">
                <a:solidFill>
                  <a:srgbClr val="FF0000"/>
                </a:solidFill>
              </a:rPr>
              <a:t>Drell</a:t>
            </a:r>
            <a:r>
              <a:rPr lang="en-US" sz="2400" spc="30" dirty="0">
                <a:solidFill>
                  <a:srgbClr val="FF0000"/>
                </a:solidFill>
              </a:rPr>
              <a:t>-Yan</a:t>
            </a:r>
            <a:r>
              <a:rPr lang="ru-RU" sz="2400" spc="30" dirty="0">
                <a:solidFill>
                  <a:srgbClr val="FF0000"/>
                </a:solidFill>
              </a:rPr>
              <a:t>(???)</a:t>
            </a:r>
            <a:r>
              <a:rPr lang="en-US" sz="2400" spc="30" dirty="0">
                <a:solidFill>
                  <a:srgbClr val="FF0000"/>
                </a:solidFill>
              </a:rPr>
              <a:t> </a:t>
            </a:r>
            <a:r>
              <a:rPr lang="ru-RU" sz="2400" spc="30" dirty="0">
                <a:solidFill>
                  <a:schemeClr val="tx1"/>
                </a:solidFill>
              </a:rPr>
              <a:t>для изучения </a:t>
            </a:r>
            <a:r>
              <a:rPr lang="ru-RU" sz="2400" spc="30" dirty="0" err="1">
                <a:solidFill>
                  <a:schemeClr val="tx1"/>
                </a:solidFill>
              </a:rPr>
              <a:t>трансверсити</a:t>
            </a:r>
            <a:r>
              <a:rPr lang="en-US" sz="2400" spc="30" dirty="0">
                <a:solidFill>
                  <a:schemeClr val="tx1"/>
                </a:solidFill>
              </a:rPr>
              <a:t> </a:t>
            </a:r>
            <a:r>
              <a:rPr lang="en-US" sz="2400" b="1" i="1" spc="3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</a:t>
            </a:r>
            <a:r>
              <a:rPr lang="ru-RU" sz="2400" b="1" i="1" spc="3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en-US" sz="2400" b="1" i="1" spc="3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x</a:t>
            </a:r>
            <a:r>
              <a:rPr lang="ru-RU" sz="2400" b="1" i="1" spc="3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r>
              <a:rPr lang="en-US" sz="2400" b="1" i="1" spc="3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ru-RU" sz="2400" spc="30" dirty="0">
                <a:solidFill>
                  <a:schemeClr val="tx1"/>
                </a:solidFill>
              </a:rPr>
              <a:t>Одновременно исследование </a:t>
            </a:r>
            <a:r>
              <a:rPr lang="ru-RU" sz="2400" i="1" spc="30" dirty="0">
                <a:solidFill>
                  <a:schemeClr val="tx1"/>
                </a:solidFill>
              </a:rPr>
              <a:t>А</a:t>
            </a:r>
            <a:r>
              <a:rPr lang="en-US" sz="2400" i="1" spc="30" baseline="-25000" dirty="0">
                <a:solidFill>
                  <a:schemeClr val="tx1"/>
                </a:solidFill>
              </a:rPr>
              <a:t>NN</a:t>
            </a:r>
            <a:r>
              <a:rPr lang="en-US" sz="2400" spc="30" dirty="0">
                <a:solidFill>
                  <a:schemeClr val="tx1"/>
                </a:solidFill>
              </a:rPr>
              <a:t> </a:t>
            </a:r>
            <a:r>
              <a:rPr lang="ru-RU" sz="2400" spc="30" dirty="0">
                <a:solidFill>
                  <a:schemeClr val="tx1"/>
                </a:solidFill>
              </a:rPr>
              <a:t>и</a:t>
            </a:r>
            <a:r>
              <a:rPr lang="en-US" sz="2400" spc="30" dirty="0">
                <a:solidFill>
                  <a:schemeClr val="tx1"/>
                </a:solidFill>
              </a:rPr>
              <a:t> </a:t>
            </a:r>
            <a:r>
              <a:rPr lang="en-US" sz="2400" i="1" spc="30" dirty="0">
                <a:solidFill>
                  <a:schemeClr val="tx1"/>
                </a:solidFill>
              </a:rPr>
              <a:t>A</a:t>
            </a:r>
            <a:r>
              <a:rPr lang="en-US" sz="2400" i="1" spc="30" baseline="-25000" dirty="0">
                <a:solidFill>
                  <a:schemeClr val="tx1"/>
                </a:solidFill>
              </a:rPr>
              <a:t>N</a:t>
            </a:r>
            <a:r>
              <a:rPr lang="en-US" sz="2400" spc="30" dirty="0">
                <a:solidFill>
                  <a:schemeClr val="tx1"/>
                </a:solidFill>
              </a:rPr>
              <a:t> </a:t>
            </a:r>
            <a:r>
              <a:rPr lang="ru-RU" sz="2400" spc="30" dirty="0">
                <a:solidFill>
                  <a:schemeClr val="tx1"/>
                </a:solidFill>
              </a:rPr>
              <a:t>рождения</a:t>
            </a:r>
            <a:r>
              <a:rPr lang="en-US" sz="2400" spc="30" dirty="0">
                <a:solidFill>
                  <a:schemeClr val="tx1"/>
                </a:solidFill>
              </a:rPr>
              <a:t> </a:t>
            </a:r>
            <a:r>
              <a:rPr lang="en-US" sz="2400" i="1" spc="30" dirty="0">
                <a:solidFill>
                  <a:schemeClr val="tx1"/>
                </a:solidFill>
              </a:rPr>
              <a:t>J</a:t>
            </a:r>
            <a:r>
              <a:rPr lang="ru-RU" sz="2400" i="1" spc="30" dirty="0">
                <a:solidFill>
                  <a:schemeClr val="tx1"/>
                </a:solidFill>
              </a:rPr>
              <a:t>/</a:t>
            </a:r>
            <a:r>
              <a:rPr lang="ru-RU" sz="2400" i="1" spc="30" dirty="0">
                <a:solidFill>
                  <a:schemeClr val="tx1"/>
                </a:solidFill>
                <a:sym typeface="Symbol" pitchFamily="18" charset="2"/>
              </a:rPr>
              <a:t></a:t>
            </a:r>
            <a:r>
              <a:rPr lang="ru-RU" sz="2400" spc="30" dirty="0">
                <a:solidFill>
                  <a:schemeClr val="tx1"/>
                </a:solidFill>
              </a:rPr>
              <a:t>, </a:t>
            </a:r>
            <a:r>
              <a:rPr lang="ru-RU" sz="2400" i="1" spc="30" dirty="0">
                <a:solidFill>
                  <a:schemeClr val="tx1"/>
                </a:solidFill>
                <a:sym typeface="Symbol" pitchFamily="18" charset="2"/>
              </a:rPr>
              <a:t></a:t>
            </a:r>
            <a:r>
              <a:rPr lang="en-US" sz="2400" i="1" spc="30" baseline="-25000" dirty="0">
                <a:solidFill>
                  <a:schemeClr val="tx1"/>
                </a:solidFill>
                <a:sym typeface="Symbol" pitchFamily="18" charset="2"/>
              </a:rPr>
              <a:t>1</a:t>
            </a:r>
            <a:r>
              <a:rPr lang="en-US" sz="2400" i="1" spc="30" dirty="0">
                <a:solidFill>
                  <a:schemeClr val="tx1"/>
                </a:solidFill>
                <a:sym typeface="Symbol" pitchFamily="18" charset="2"/>
              </a:rPr>
              <a:t>/</a:t>
            </a:r>
            <a:r>
              <a:rPr lang="ru-RU" sz="2400" i="1" spc="30" dirty="0">
                <a:solidFill>
                  <a:schemeClr val="tx1"/>
                </a:solidFill>
                <a:sym typeface="Symbol" pitchFamily="18" charset="2"/>
              </a:rPr>
              <a:t></a:t>
            </a:r>
            <a:r>
              <a:rPr lang="en-US" sz="2400" i="1" spc="30" baseline="-25000" dirty="0">
                <a:solidFill>
                  <a:schemeClr val="tx1"/>
                </a:solidFill>
                <a:sym typeface="Symbol" pitchFamily="18" charset="2"/>
              </a:rPr>
              <a:t>2</a:t>
            </a:r>
            <a:r>
              <a:rPr lang="ru-RU" sz="2400" spc="30" dirty="0">
                <a:solidFill>
                  <a:schemeClr val="tx1"/>
                </a:solidFill>
              </a:rPr>
              <a:t>.</a:t>
            </a:r>
            <a:r>
              <a:rPr lang="en-US" sz="2400" spc="30" dirty="0">
                <a:solidFill>
                  <a:schemeClr val="tx1"/>
                </a:solidFill>
              </a:rPr>
              <a:t>   </a:t>
            </a:r>
            <a:r>
              <a:rPr lang="ru-RU" sz="2200" spc="30" dirty="0">
                <a:solidFill>
                  <a:srgbClr val="FFFFFF"/>
                </a:solidFill>
              </a:rPr>
              <a:t>в различных реакциях</a:t>
            </a:r>
          </a:p>
        </p:txBody>
      </p:sp>
    </p:spTree>
    <p:extLst>
      <p:ext uri="{BB962C8B-B14F-4D97-AF65-F5344CB8AC3E}">
        <p14:creationId xmlns:p14="http://schemas.microsoft.com/office/powerpoint/2010/main" val="326834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8908C-B52C-9DE8-5833-54648898F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6517" y="249997"/>
            <a:ext cx="7138096" cy="1280890"/>
          </a:xfrm>
        </p:spPr>
        <p:txBody>
          <a:bodyPr/>
          <a:lstStyle/>
          <a:p>
            <a:r>
              <a:rPr lang="ru-RU" dirty="0"/>
              <a:t>Но измерения в области «максимального эффекта»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D6CA1FB-3A2A-061A-CEC9-343A1E606B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2445" y="226230"/>
            <a:ext cx="3609145" cy="2609314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B3B0CBC0-C782-5265-4F28-8148ADF069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8383" y="3003090"/>
            <a:ext cx="4313238" cy="34713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27ABBF-FF40-F45D-8933-FCFE064A2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9569" y="2804329"/>
            <a:ext cx="4041998" cy="36701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969981-08E0-10D7-5CD3-BA7A41E065E5}"/>
                  </a:ext>
                </a:extLst>
              </p:cNvPr>
              <p:cNvSpPr txBox="1"/>
              <p:nvPr/>
            </p:nvSpPr>
            <p:spPr>
              <a:xfrm>
                <a:off x="4489807" y="1530887"/>
                <a:ext cx="723973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/>
                  <a:t>Зависимость </a:t>
                </a:r>
                <a:r>
                  <a:rPr lang="ru-RU" sz="2000" dirty="0" err="1"/>
                  <a:t>партонных</a:t>
                </a:r>
                <a:r>
                  <a:rPr lang="ru-RU" sz="2000" dirty="0"/>
                  <a:t> спиновых асимметрий </a:t>
                </a:r>
                <a14:m>
                  <m:oMath xmlns:m="http://schemas.openxmlformats.org/officeDocument/2006/math">
                    <m:r>
                      <a:rPr lang="ru-RU" sz="2000" i="1"/>
                      <m:t>𝑔𝑔</m:t>
                    </m:r>
                    <m:r>
                      <a:rPr lang="ru-RU" sz="2000" i="1"/>
                      <m:t>→</m:t>
                    </m:r>
                    <m:r>
                      <a:rPr lang="ru-RU" sz="2000" i="1"/>
                      <m:t>𝜓</m:t>
                    </m:r>
                    <m:r>
                      <a:rPr lang="ru-RU" sz="2000" i="1"/>
                      <m:t>𝑔</m:t>
                    </m:r>
                  </m:oMath>
                </a14:m>
                <a:r>
                  <a:rPr lang="ru-RU" sz="2000" dirty="0"/>
                  <a:t> (сплошная линия),  </a:t>
                </a:r>
                <a14:m>
                  <m:oMath xmlns:m="http://schemas.openxmlformats.org/officeDocument/2006/math">
                    <m:r>
                      <a:rPr lang="ru-RU" sz="2000" i="1"/>
                      <m:t>𝑔𝑔</m:t>
                    </m:r>
                    <m:r>
                      <a:rPr lang="ru-RU" sz="2000" i="1"/>
                      <m:t>→</m:t>
                    </m:r>
                    <m:sSub>
                      <m:sSubPr>
                        <m:ctrlPr>
                          <a:rPr lang="ru-RU" sz="2000" i="1"/>
                        </m:ctrlPr>
                      </m:sSubPr>
                      <m:e>
                        <m:r>
                          <a:rPr lang="ru-RU" sz="2000" i="1"/>
                          <m:t>𝜒</m:t>
                        </m:r>
                      </m:e>
                      <m:sub>
                        <m:r>
                          <a:rPr lang="ru-RU" sz="2000" i="1"/>
                          <m:t>𝑐</m:t>
                        </m:r>
                        <m:r>
                          <a:rPr lang="ru-RU" sz="2000" i="1"/>
                          <m:t>1</m:t>
                        </m:r>
                      </m:sub>
                    </m:sSub>
                    <m:r>
                      <a:rPr lang="ru-RU" sz="2000" i="1"/>
                      <m:t>𝑔</m:t>
                    </m:r>
                  </m:oMath>
                </a14:m>
                <a:r>
                  <a:rPr lang="ru-RU" sz="2000" dirty="0"/>
                  <a:t> (пунктирная линия) и  </a:t>
                </a:r>
                <a14:m>
                  <m:oMath xmlns:m="http://schemas.openxmlformats.org/officeDocument/2006/math">
                    <m:r>
                      <a:rPr lang="ru-RU" sz="2000" i="1"/>
                      <m:t>𝑔𝑔</m:t>
                    </m:r>
                    <m:r>
                      <a:rPr lang="ru-RU" sz="2000" i="1"/>
                      <m:t>→</m:t>
                    </m:r>
                    <m:sSub>
                      <m:sSubPr>
                        <m:ctrlPr>
                          <a:rPr lang="ru-RU" sz="2000" i="1"/>
                        </m:ctrlPr>
                      </m:sSubPr>
                      <m:e>
                        <m:r>
                          <a:rPr lang="ru-RU" sz="2000" i="1"/>
                          <m:t>𝜒</m:t>
                        </m:r>
                      </m:e>
                      <m:sub>
                        <m:r>
                          <a:rPr lang="ru-RU" sz="2000" i="1"/>
                          <m:t>𝑐</m:t>
                        </m:r>
                        <m:r>
                          <a:rPr lang="ru-RU" sz="2000" i="1"/>
                          <m:t>2</m:t>
                        </m:r>
                      </m:sub>
                    </m:sSub>
                    <m:r>
                      <a:rPr lang="ru-RU" sz="2000" i="1"/>
                      <m:t>𝑔</m:t>
                    </m:r>
                  </m:oMath>
                </a14:m>
                <a:r>
                  <a:rPr lang="ru-RU" sz="2000" dirty="0"/>
                  <a:t> (точечная линия) от поперечного импульса чармония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969981-08E0-10D7-5CD3-BA7A41E06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807" y="1530887"/>
                <a:ext cx="7239733" cy="1323439"/>
              </a:xfrm>
              <a:prstGeom prst="rect">
                <a:avLst/>
              </a:prstGeom>
              <a:blipFill>
                <a:blip r:embed="rId5"/>
                <a:stretch>
                  <a:fillRect l="-927" t="-2304" b="-73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585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2E8876F-0261-66BB-D793-F6591CF09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8950712" cy="868362"/>
          </a:xfrm>
        </p:spPr>
        <p:txBody>
          <a:bodyPr>
            <a:normAutofit fontScale="90000"/>
          </a:bodyPr>
          <a:lstStyle/>
          <a:p>
            <a:r>
              <a:rPr lang="ru-RU" dirty="0"/>
              <a:t>Концептуальный проект эксперимента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4A70C3-6B37-40ED-E24C-9C31BDD68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r>
              <a:rPr lang="ru-RU" sz="1000" spc="60">
                <a:solidFill>
                  <a:srgbClr val="FFFFFF"/>
                </a:solidFill>
                <a:latin typeface="Arial Narrow"/>
              </a:rPr>
              <a:t>ЯДРО-2023</a:t>
            </a:r>
            <a:endParaRPr lang="ru-RU" sz="1000" spc="6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D7BF05-E920-9E8C-B747-228F56EE0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ru-RU" sz="1000" cap="all" spc="60">
                <a:solidFill>
                  <a:srgbClr val="FFFFFF"/>
                </a:solidFill>
                <a:latin typeface="Arial Narrow"/>
              </a:rPr>
              <a:t>В. Мочалов, СПИНовые эффекты на ядерных мишенях</a:t>
            </a:r>
            <a:endParaRPr lang="ru-RU" sz="1000" cap="all" spc="60" dirty="0">
              <a:solidFill>
                <a:srgbClr val="FFFFFF"/>
              </a:solidFill>
              <a:latin typeface="Arial Narrow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203F919F-4209-A4E2-D9D8-557F95B7E9C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28948" y="920164"/>
            <a:ext cx="4048972" cy="5860172"/>
          </a:xfrm>
          <a:prstGeom prst="rect">
            <a:avLst/>
          </a:prstGeom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47707A2F-DC12-767D-28F0-21B7635D359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761915" y="920164"/>
            <a:ext cx="4322397" cy="586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86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DD2C6-000E-9C3F-EEA9-C9B1F9A77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944" y="152220"/>
            <a:ext cx="8911687" cy="1039582"/>
          </a:xfrm>
        </p:spPr>
        <p:txBody>
          <a:bodyPr>
            <a:normAutofit fontScale="90000"/>
          </a:bodyPr>
          <a:lstStyle/>
          <a:p>
            <a:r>
              <a:rPr lang="ru-RU" dirty="0"/>
              <a:t>Исследование странных мезонов и глюонной компоненты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C18A8C-CC3C-27AF-8878-D165D5209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978" y="1309819"/>
            <a:ext cx="10839237" cy="5395961"/>
          </a:xfrm>
        </p:spPr>
        <p:txBody>
          <a:bodyPr>
            <a:normAutofit lnSpcReduction="10000"/>
          </a:bodyPr>
          <a:lstStyle/>
          <a:p>
            <a:r>
              <a:rPr lang="ru-RU" sz="2200" dirty="0"/>
              <a:t>Изучение на одной установке инклюзивного рождения </a:t>
            </a:r>
            <a:r>
              <a:rPr lang="ru-RU" sz="2200" i="1" dirty="0">
                <a:sym typeface="Symbol" panose="05050102010706020507" pitchFamily="18" charset="2"/>
              </a:rPr>
              <a:t></a:t>
            </a:r>
            <a:r>
              <a:rPr lang="ru-RU" sz="2200" dirty="0"/>
              <a:t>‑мезона с использованием антипротонного и протонного поляризованных пучков помимо исследований поляризаци­онных эффектов предоставит информацию о механизме рождения странных частиц. </a:t>
            </a:r>
          </a:p>
          <a:p>
            <a:r>
              <a:rPr lang="ru-RU" sz="2200" dirty="0"/>
              <a:t>Другим интересным исследованием с использованием поляризованного антипро­тонного пучка является исследование двухспиновых эффектов в рождении </a:t>
            </a:r>
            <a:r>
              <a:rPr lang="ru-RU" sz="2200" b="1" dirty="0">
                <a:solidFill>
                  <a:srgbClr val="00B050"/>
                </a:solidFill>
              </a:rPr>
              <a:t>векторных мезонов</a:t>
            </a:r>
            <a:r>
              <a:rPr lang="ru-RU" sz="2200" dirty="0"/>
              <a:t>, где следует ожидать подавление сечения образования векторных мезонов с противоположными значениями поляризации взаимодействующих нуклонов, то есть большое значение </a:t>
            </a:r>
            <a:r>
              <a:rPr lang="ru-RU" sz="2200" i="1" dirty="0"/>
              <a:t>A</a:t>
            </a:r>
            <a:r>
              <a:rPr lang="ru-RU" sz="2200" i="1" baseline="-25000" dirty="0"/>
              <a:t>LL</a:t>
            </a:r>
            <a:r>
              <a:rPr lang="ru-RU" sz="2200" dirty="0"/>
              <a:t>. </a:t>
            </a:r>
          </a:p>
          <a:p>
            <a:r>
              <a:rPr lang="ru-RU" sz="2200" dirty="0"/>
              <a:t>Возможным направлением исследований является поиск глюонной компоненты в легких экзотических состояниях. Такие состояния не должны чувствовать поперечные поляризационные эффекты (</a:t>
            </a:r>
            <a:r>
              <a:rPr lang="ru-RU" sz="2200" i="1" dirty="0"/>
              <a:t>A</a:t>
            </a:r>
            <a:r>
              <a:rPr lang="ru-RU" sz="2200" baseline="-25000" dirty="0"/>
              <a:t>NN</a:t>
            </a:r>
            <a:r>
              <a:rPr lang="ru-RU" sz="2200" dirty="0"/>
              <a:t>), но быть чувствительны к продольным асимметриям.</a:t>
            </a:r>
          </a:p>
          <a:p>
            <a:r>
              <a:rPr lang="ru-RU" sz="2200" dirty="0">
                <a:solidFill>
                  <a:srgbClr val="C00000"/>
                </a:solidFill>
              </a:rPr>
              <a:t>И мы здесь даже не обсуждали измерение выстроенности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5545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0D4632-77C3-04C4-0030-B26570E2E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170" y="306333"/>
            <a:ext cx="9764442" cy="1280890"/>
          </a:xfrm>
        </p:spPr>
        <p:txBody>
          <a:bodyPr/>
          <a:lstStyle/>
          <a:p>
            <a:r>
              <a:rPr lang="ru-RU" dirty="0"/>
              <a:t>Безмодельное восстановления амплитуд упругого рассеяния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5FF9D5-199A-B56A-81D4-D74C8B514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494" y="1500027"/>
            <a:ext cx="9912118" cy="4411195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/>
              <a:t>В случае трех возможных направлений поляризации пучка и поперечно поляризованной мишени можно измерить 15 наблюдаемых  </a:t>
            </a:r>
            <a:endParaRPr lang="en-US" sz="2200" dirty="0"/>
          </a:p>
          <a:p>
            <a:r>
              <a:rPr lang="en-US" sz="2200" b="1" i="1" dirty="0" err="1"/>
              <a:t>A</a:t>
            </a:r>
            <a:r>
              <a:rPr lang="en-US" sz="2200" b="1" i="1" baseline="-25000" dirty="0" err="1"/>
              <a:t>oono</a:t>
            </a:r>
            <a:r>
              <a:rPr lang="en-US" sz="2200" b="1" i="1" baseline="-25000" dirty="0"/>
              <a:t> </a:t>
            </a:r>
            <a:r>
              <a:rPr lang="en-US" sz="2200" dirty="0"/>
              <a:t>,</a:t>
            </a:r>
            <a:r>
              <a:rPr lang="en-US" sz="2200" b="1" i="1" dirty="0"/>
              <a:t> </a:t>
            </a:r>
            <a:r>
              <a:rPr lang="en-US" sz="2200" b="1" i="1" dirty="0" err="1"/>
              <a:t>A</a:t>
            </a:r>
            <a:r>
              <a:rPr lang="en-US" sz="2200" b="1" i="1" baseline="-25000" dirty="0" err="1"/>
              <a:t>ooon</a:t>
            </a:r>
            <a:r>
              <a:rPr lang="en-US" sz="2200" dirty="0"/>
              <a:t> –</a:t>
            </a:r>
            <a:r>
              <a:rPr lang="en-US" sz="2200" b="1" i="1" dirty="0"/>
              <a:t> </a:t>
            </a:r>
            <a:r>
              <a:rPr lang="ru-RU" sz="2200" dirty="0"/>
              <a:t>Анализирующие способности пучка и мишени</a:t>
            </a:r>
            <a:r>
              <a:rPr lang="en-US" sz="2200" dirty="0"/>
              <a:t>; </a:t>
            </a:r>
            <a:endParaRPr lang="ru-RU" sz="2200" dirty="0"/>
          </a:p>
          <a:p>
            <a:r>
              <a:rPr lang="en-US" sz="2200" b="1" i="1" dirty="0" err="1"/>
              <a:t>P</a:t>
            </a:r>
            <a:r>
              <a:rPr lang="en-US" sz="2200" b="1" i="1" baseline="-25000" dirty="0" err="1"/>
              <a:t>onoo</a:t>
            </a:r>
            <a:r>
              <a:rPr lang="en-US" sz="2200" b="1" i="1" baseline="-25000" dirty="0"/>
              <a:t> </a:t>
            </a:r>
            <a:r>
              <a:rPr lang="en-US" sz="2200" dirty="0"/>
              <a:t>=</a:t>
            </a:r>
            <a:r>
              <a:rPr lang="en-US" sz="2200" b="1" i="1" dirty="0"/>
              <a:t> </a:t>
            </a:r>
            <a:r>
              <a:rPr lang="en-US" sz="2200" b="1" i="1" dirty="0" err="1"/>
              <a:t>A</a:t>
            </a:r>
            <a:r>
              <a:rPr lang="en-US" sz="2200" b="1" i="1" baseline="-25000" dirty="0" err="1"/>
              <a:t>ooon</a:t>
            </a:r>
            <a:r>
              <a:rPr lang="en-US" sz="2200" dirty="0"/>
              <a:t> = </a:t>
            </a:r>
            <a:r>
              <a:rPr lang="en-US" sz="2200" b="1" i="1" dirty="0" err="1"/>
              <a:t>A</a:t>
            </a:r>
            <a:r>
              <a:rPr lang="en-US" sz="2200" b="1" i="1" baseline="-25000" dirty="0" err="1"/>
              <a:t>oono</a:t>
            </a:r>
            <a:r>
              <a:rPr lang="en-US" sz="2200" b="1" i="1" baseline="-25000" dirty="0"/>
              <a:t> </a:t>
            </a:r>
            <a:r>
              <a:rPr lang="en-US" sz="2200" dirty="0"/>
              <a:t>=</a:t>
            </a:r>
            <a:r>
              <a:rPr lang="en-US" sz="2200" b="1" i="1" dirty="0"/>
              <a:t> P </a:t>
            </a:r>
            <a:r>
              <a:rPr lang="en-US" sz="2200" i="1" dirty="0"/>
              <a:t>–</a:t>
            </a:r>
            <a:r>
              <a:rPr lang="en-US" sz="2200" dirty="0"/>
              <a:t> </a:t>
            </a:r>
            <a:r>
              <a:rPr lang="ru-RU" sz="2200" dirty="0"/>
              <a:t>поляризация частицы отдачи совпадает с анализирующей способностью</a:t>
            </a:r>
            <a:endParaRPr lang="ru-RU" sz="2200" b="1" i="1" dirty="0"/>
          </a:p>
          <a:p>
            <a:r>
              <a:rPr lang="en-US" sz="2200" b="1" i="1" dirty="0" err="1"/>
              <a:t>A</a:t>
            </a:r>
            <a:r>
              <a:rPr lang="en-US" sz="2200" b="1" i="1" baseline="-25000" dirty="0" err="1"/>
              <a:t>oonn</a:t>
            </a:r>
            <a:r>
              <a:rPr lang="en-US" sz="2200" b="1" i="1" baseline="-25000" dirty="0"/>
              <a:t> </a:t>
            </a:r>
            <a:r>
              <a:rPr lang="en-US" sz="2200" dirty="0"/>
              <a:t>,</a:t>
            </a:r>
            <a:r>
              <a:rPr lang="en-US" sz="2200" b="1" i="1" dirty="0"/>
              <a:t> </a:t>
            </a:r>
            <a:r>
              <a:rPr lang="en-US" sz="2200" b="1" i="1" dirty="0" err="1"/>
              <a:t>A</a:t>
            </a:r>
            <a:r>
              <a:rPr lang="en-US" sz="2200" b="1" i="1" baseline="-25000" dirty="0" err="1"/>
              <a:t>ookk</a:t>
            </a:r>
            <a:r>
              <a:rPr lang="en-US" sz="2200" b="1" i="1" baseline="-25000" dirty="0"/>
              <a:t> </a:t>
            </a:r>
            <a:r>
              <a:rPr lang="en-US" sz="2200" dirty="0"/>
              <a:t>,</a:t>
            </a:r>
            <a:r>
              <a:rPr lang="en-US" sz="2200" b="1" i="1" dirty="0"/>
              <a:t> </a:t>
            </a:r>
            <a:r>
              <a:rPr lang="en-US" sz="2200" b="1" i="1" dirty="0" err="1"/>
              <a:t>A</a:t>
            </a:r>
            <a:r>
              <a:rPr lang="en-US" sz="2200" b="1" i="1" baseline="-25000" dirty="0" err="1"/>
              <a:t>oosk</a:t>
            </a:r>
            <a:r>
              <a:rPr lang="en-US" sz="2200" b="1" i="1" baseline="-25000" dirty="0"/>
              <a:t>  </a:t>
            </a:r>
            <a:r>
              <a:rPr lang="en-US" sz="2200" b="1" i="1" dirty="0"/>
              <a:t> - </a:t>
            </a:r>
            <a:r>
              <a:rPr lang="ru-RU" sz="2200" dirty="0"/>
              <a:t>Три двухспиновые асимметрии;</a:t>
            </a:r>
          </a:p>
          <a:p>
            <a:r>
              <a:rPr lang="en-US" sz="2200" b="1" i="1" dirty="0"/>
              <a:t>K</a:t>
            </a:r>
            <a:r>
              <a:rPr lang="en-US" sz="2200" b="1" i="1" baseline="-25000" dirty="0"/>
              <a:t>onno </a:t>
            </a:r>
            <a:r>
              <a:rPr lang="en-US" sz="2200" dirty="0"/>
              <a:t>,</a:t>
            </a:r>
            <a:r>
              <a:rPr lang="en-US" sz="2200" b="1" i="1" dirty="0"/>
              <a:t> </a:t>
            </a:r>
            <a:r>
              <a:rPr lang="en-US" sz="2200" b="1" i="1" dirty="0" err="1"/>
              <a:t>K</a:t>
            </a:r>
            <a:r>
              <a:rPr lang="en-US" sz="2200" b="1" i="1" baseline="-25000" dirty="0" err="1"/>
              <a:t>os’’so</a:t>
            </a:r>
            <a:r>
              <a:rPr lang="en-US" sz="2200" dirty="0"/>
              <a:t> , </a:t>
            </a:r>
            <a:r>
              <a:rPr lang="en-US" sz="2200" b="1" i="1" dirty="0" err="1"/>
              <a:t>K</a:t>
            </a:r>
            <a:r>
              <a:rPr lang="en-US" sz="2200" b="1" i="1" baseline="-25000" dirty="0" err="1"/>
              <a:t>os’’ko</a:t>
            </a:r>
            <a:r>
              <a:rPr lang="en-US" sz="2200" b="1" i="1" baseline="-25000" dirty="0"/>
              <a:t> </a:t>
            </a:r>
            <a:r>
              <a:rPr lang="ru-RU" sz="2200" dirty="0"/>
              <a:t>– Три коэффициента передачи поляризации частице отдачи (</a:t>
            </a:r>
            <a:r>
              <a:rPr lang="en-US" sz="2200" dirty="0"/>
              <a:t>recoil particle</a:t>
            </a:r>
            <a:r>
              <a:rPr lang="ru-RU" sz="2200" dirty="0"/>
              <a:t>)</a:t>
            </a:r>
            <a:r>
              <a:rPr lang="en-US" sz="2200" dirty="0"/>
              <a:t>; </a:t>
            </a:r>
            <a:endParaRPr lang="ru-RU" sz="2200" dirty="0"/>
          </a:p>
          <a:p>
            <a:r>
              <a:rPr lang="en-US" sz="2200" b="1" i="1" dirty="0" err="1"/>
              <a:t>D</a:t>
            </a:r>
            <a:r>
              <a:rPr lang="en-US" sz="2200" b="1" i="1" baseline="-25000" dirty="0" err="1"/>
              <a:t>onon</a:t>
            </a:r>
            <a:r>
              <a:rPr lang="en-US" sz="2200" b="1" i="1" baseline="-25000" dirty="0"/>
              <a:t> </a:t>
            </a:r>
            <a:r>
              <a:rPr lang="en-US" sz="2200" dirty="0"/>
              <a:t>,</a:t>
            </a:r>
            <a:r>
              <a:rPr lang="en-US" sz="2200" b="1" i="1" dirty="0"/>
              <a:t> </a:t>
            </a:r>
            <a:r>
              <a:rPr lang="en-US" sz="2200" b="1" i="1" dirty="0" err="1"/>
              <a:t>D</a:t>
            </a:r>
            <a:r>
              <a:rPr lang="en-US" sz="2200" b="1" i="1" baseline="-25000" dirty="0" err="1"/>
              <a:t>os’’ok</a:t>
            </a:r>
            <a:r>
              <a:rPr lang="en-US" sz="2200" b="1" i="1" baseline="-25000" dirty="0"/>
              <a:t> </a:t>
            </a:r>
            <a:r>
              <a:rPr lang="en-US" sz="2200" dirty="0"/>
              <a:t>– </a:t>
            </a:r>
            <a:r>
              <a:rPr lang="ru-RU" sz="2200" dirty="0"/>
              <a:t>коэффициент </a:t>
            </a:r>
            <a:r>
              <a:rPr lang="ru-RU" sz="2200" dirty="0" err="1"/>
              <a:t>деполярихации</a:t>
            </a:r>
            <a:r>
              <a:rPr lang="en-US" sz="2200" dirty="0"/>
              <a:t>;</a:t>
            </a:r>
            <a:endParaRPr lang="ru-RU" sz="2200" dirty="0"/>
          </a:p>
          <a:p>
            <a:r>
              <a:rPr lang="en-US" sz="2200" b="1" i="1" dirty="0" err="1"/>
              <a:t>N</a:t>
            </a:r>
            <a:r>
              <a:rPr lang="en-US" sz="2200" b="1" i="1" baseline="-25000" dirty="0" err="1"/>
              <a:t>onkk</a:t>
            </a:r>
            <a:r>
              <a:rPr lang="en-US" sz="2200" b="1" i="1" baseline="-25000" dirty="0"/>
              <a:t> </a:t>
            </a:r>
            <a:r>
              <a:rPr lang="en-US" sz="2200" dirty="0"/>
              <a:t>,</a:t>
            </a:r>
            <a:r>
              <a:rPr lang="en-US" sz="2200" b="1" i="1" dirty="0"/>
              <a:t> </a:t>
            </a:r>
            <a:r>
              <a:rPr lang="en-US" sz="2200" b="1" i="1" dirty="0" err="1"/>
              <a:t>N</a:t>
            </a:r>
            <a:r>
              <a:rPr lang="en-US" sz="2200" b="1" i="1" baseline="-25000" dirty="0" err="1"/>
              <a:t>onsk</a:t>
            </a:r>
            <a:r>
              <a:rPr lang="en-US" sz="2200" dirty="0"/>
              <a:t> ,</a:t>
            </a:r>
            <a:r>
              <a:rPr lang="en-US" sz="2200" b="1" i="1" dirty="0"/>
              <a:t> N</a:t>
            </a:r>
            <a:r>
              <a:rPr lang="en-US" sz="2200" b="1" i="1" baseline="-25000" dirty="0"/>
              <a:t>os’’</a:t>
            </a:r>
            <a:r>
              <a:rPr lang="en-US" sz="2200" b="1" i="1" baseline="-25000" dirty="0" err="1"/>
              <a:t>nk</a:t>
            </a:r>
            <a:r>
              <a:rPr lang="en-US" sz="2200" b="1" i="1" baseline="-25000" dirty="0"/>
              <a:t> </a:t>
            </a:r>
            <a:r>
              <a:rPr lang="en-US" sz="2200" dirty="0"/>
              <a:t>,</a:t>
            </a:r>
            <a:r>
              <a:rPr lang="ru-RU" sz="2200" dirty="0"/>
              <a:t> </a:t>
            </a:r>
            <a:r>
              <a:rPr lang="en-US" sz="2200" b="1" i="1" dirty="0"/>
              <a:t>N</a:t>
            </a:r>
            <a:r>
              <a:rPr lang="en-US" sz="2200" b="1" i="1" baseline="-25000" dirty="0"/>
              <a:t>os’’</a:t>
            </a:r>
            <a:r>
              <a:rPr lang="en-US" sz="2200" b="1" i="1" baseline="-25000" dirty="0" err="1"/>
              <a:t>kn</a:t>
            </a:r>
            <a:r>
              <a:rPr lang="en-US" sz="2200" b="1" i="1" baseline="-25000" dirty="0"/>
              <a:t> </a:t>
            </a:r>
            <a:r>
              <a:rPr lang="en-US" sz="2200" dirty="0"/>
              <a:t>,</a:t>
            </a:r>
            <a:r>
              <a:rPr lang="en-US" sz="2200" b="1" i="1" dirty="0"/>
              <a:t> N</a:t>
            </a:r>
            <a:r>
              <a:rPr lang="en-US" sz="2200" b="1" i="1" baseline="-25000" dirty="0"/>
              <a:t>os’’</a:t>
            </a:r>
            <a:r>
              <a:rPr lang="en-US" sz="2200" b="1" i="1" baseline="-25000" dirty="0" err="1"/>
              <a:t>sn</a:t>
            </a:r>
            <a:r>
              <a:rPr lang="en-US" sz="2200" b="1" i="1" baseline="-25000" dirty="0"/>
              <a:t> </a:t>
            </a:r>
            <a:r>
              <a:rPr lang="en-US" sz="2200" dirty="0"/>
              <a:t>, - </a:t>
            </a:r>
            <a:r>
              <a:rPr lang="ru-RU" sz="2200" dirty="0"/>
              <a:t>Поляризации </a:t>
            </a:r>
            <a:r>
              <a:rPr lang="en-US" sz="2200" dirty="0"/>
              <a:t>recoil particle.</a:t>
            </a:r>
            <a:endParaRPr lang="ru-RU" sz="2200" dirty="0"/>
          </a:p>
          <a:p>
            <a:endParaRPr lang="ru-RU" sz="2200" dirty="0"/>
          </a:p>
          <a:p>
            <a:r>
              <a:rPr lang="ru-RU" sz="2200" dirty="0"/>
              <a:t>Измерений при энергиях больше 6 ГэВ не существует</a:t>
            </a:r>
            <a:endParaRPr lang="en-US" sz="2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223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71770-EED8-6F50-59A9-61A38EA92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071" y="224973"/>
            <a:ext cx="8911687" cy="721805"/>
          </a:xfrm>
        </p:spPr>
        <p:txBody>
          <a:bodyPr/>
          <a:lstStyle/>
          <a:p>
            <a:r>
              <a:rPr lang="ru-RU" dirty="0"/>
              <a:t>Исследование упругих реакций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37052BC-CEEB-4EC9-91CE-FDD28123C7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47964" y="1147280"/>
                <a:ext cx="10551560" cy="5407632"/>
              </a:xfrm>
            </p:spPr>
            <p:txBody>
              <a:bodyPr>
                <a:normAutofit/>
              </a:bodyPr>
              <a:lstStyle/>
              <a:p>
                <a:r>
                  <a:rPr lang="ru-RU" sz="2400" dirty="0"/>
                  <a:t>Абсолютный поляриметр, </a:t>
                </a:r>
                <a:r>
                  <a:rPr lang="ru-RU" sz="2400" dirty="0">
                    <a:solidFill>
                      <a:srgbClr val="00B050"/>
                    </a:solidFill>
                  </a:rPr>
                  <a:t>измерения все равно будут выполняться</a:t>
                </a:r>
              </a:p>
              <a:p>
                <a:r>
                  <a:rPr lang="ru-RU" sz="2400" dirty="0"/>
                  <a:t>Измерения могут проводиться с низким уровням фона (менее 1%)</a:t>
                </a:r>
              </a:p>
              <a:p>
                <a:r>
                  <a:rPr lang="ru-RU" sz="2400" dirty="0"/>
                  <a:t>Впервые можно сравнить результаты для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ru-RU" sz="2400" dirty="0"/>
                  <a:t>и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4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/>
                  <a:t>упругих реакций при одной энергии </a:t>
                </a:r>
              </a:p>
              <a:p>
                <a:r>
                  <a:rPr lang="ru-RU" sz="2400" dirty="0"/>
                  <a:t>Анализирующая способность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A</a:t>
                </a:r>
                <a:r>
                  <a:rPr lang="en-US" sz="2400" b="1" baseline="-25000" dirty="0">
                    <a:solidFill>
                      <a:schemeClr val="tx1"/>
                    </a:solidFill>
                  </a:rPr>
                  <a:t>N </a:t>
                </a:r>
                <a:r>
                  <a:rPr lang="ru-RU" sz="2400" dirty="0"/>
                  <a:t>может быть измерена  с </a:t>
                </a:r>
                <a:r>
                  <a:rPr lang="ru-RU" sz="2400" dirty="0" err="1"/>
                  <a:t>относительой</a:t>
                </a:r>
                <a:r>
                  <a:rPr lang="ru-RU" sz="2400" dirty="0"/>
                  <a:t> погрешностью измерения в 5% может быть измерена за 5–6 часов набора данных для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𝒑𝒑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ru-RU" sz="2400" dirty="0"/>
                  <a:t>рассеяния и за 1–2 дня для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ru-RU" sz="2400" dirty="0">
                    <a:solidFill>
                      <a:srgbClr val="FF0000"/>
                    </a:solidFill>
                  </a:rPr>
                  <a:t>-</a:t>
                </a:r>
                <a:r>
                  <a:rPr lang="ru-RU" sz="2400" dirty="0"/>
                  <a:t>рассеяния.</a:t>
                </a:r>
              </a:p>
              <a:p>
                <a:r>
                  <a:rPr lang="ru-RU" sz="2400" dirty="0"/>
                  <a:t>Для измерения коэффициента корреляции (или двухспиновой асимметрии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A</a:t>
                </a:r>
                <a:r>
                  <a:rPr lang="en-US" sz="2400" b="1" baseline="-25000" dirty="0">
                    <a:solidFill>
                      <a:schemeClr val="tx1"/>
                    </a:solidFill>
                  </a:rPr>
                  <a:t>NN </a:t>
                </a:r>
                <a:r>
                  <a:rPr lang="ru-RU" sz="2400" dirty="0"/>
                  <a:t> с относительной точностью 5% необходимое для измерения время было оценено в 3 дня.</a:t>
                </a: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37052BC-CEEB-4EC9-91CE-FDD28123C7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7964" y="1147280"/>
                <a:ext cx="10551560" cy="5407632"/>
              </a:xfrm>
              <a:blipFill>
                <a:blip r:embed="rId2"/>
                <a:stretch>
                  <a:fillRect l="-809" t="-902" b="-15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7034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Важные результаты упругого протон-протонного рассеяния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23</a:t>
            </a:fld>
            <a:endParaRPr lang="ru-RU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556792"/>
            <a:ext cx="316835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7" y="1772816"/>
            <a:ext cx="4196091" cy="3414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56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48B03F-B974-658B-1A4C-5251D7B0C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7924800" cy="562074"/>
          </a:xfrm>
        </p:spPr>
        <p:txBody>
          <a:bodyPr>
            <a:normAutofit fontScale="90000"/>
          </a:bodyPr>
          <a:lstStyle/>
          <a:p>
            <a:r>
              <a:rPr lang="ru-RU" dirty="0"/>
              <a:t>заключение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6F59DE-8239-66E1-51A1-E4EC2773C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24</a:t>
            </a:fld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A50E5A4-5A35-91B3-BEEA-E5BE07D0E2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03511" y="836713"/>
            <a:ext cx="9700803" cy="5195703"/>
          </a:xfrm>
        </p:spPr>
        <p:txBody>
          <a:bodyPr>
            <a:normAutofit/>
          </a:bodyPr>
          <a:lstStyle/>
          <a:p>
            <a:r>
              <a:rPr lang="ru-RU" sz="2400" dirty="0"/>
              <a:t>Создание канала поляризованных протонов и антипротонов существенно расширяет область исследований эксперимента.</a:t>
            </a:r>
          </a:p>
          <a:p>
            <a:r>
              <a:rPr lang="ru-RU" sz="2400" dirty="0"/>
              <a:t>Возможность быстрого изменения поляризации существенно уменьшает систематические ошибки</a:t>
            </a:r>
          </a:p>
          <a:p>
            <a:r>
              <a:rPr lang="ru-RU" sz="2400" dirty="0"/>
              <a:t>Впервые появляется возможность измерить спиновые эффекты на пучке антипротонов</a:t>
            </a:r>
          </a:p>
          <a:p>
            <a:r>
              <a:rPr lang="ru-RU" sz="2400" dirty="0"/>
              <a:t>Доступ к поперечным функциям распределения</a:t>
            </a:r>
          </a:p>
          <a:p>
            <a:endParaRPr lang="ru-RU" sz="2400" dirty="0"/>
          </a:p>
          <a:p>
            <a:r>
              <a:rPr lang="ru-RU" sz="2400" dirty="0"/>
              <a:t>Ожидаем с 2028-2029 г. начало работ по созданию такого канала</a:t>
            </a:r>
          </a:p>
        </p:txBody>
      </p:sp>
    </p:spTree>
    <p:extLst>
      <p:ext uri="{BB962C8B-B14F-4D97-AF65-F5344CB8AC3E}">
        <p14:creationId xmlns:p14="http://schemas.microsoft.com/office/powerpoint/2010/main" val="4027433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4EC617-CA96-114E-CD74-5426F79EE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6D222B-4B30-E0CF-0B71-961A27E25A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024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/>
          <p:cNvSpPr txBox="1">
            <a:spLocks/>
          </p:cNvSpPr>
          <p:nvPr/>
        </p:nvSpPr>
        <p:spPr>
          <a:xfrm>
            <a:off x="2021841" y="379897"/>
            <a:ext cx="7767319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Relations between scattering amplitudes </a:t>
            </a:r>
          </a:p>
          <a:p>
            <a:pPr algn="ctr" defTabSz="914400"/>
            <a:r>
              <a:rPr lang="en-US" sz="3200" i="1" kern="0" dirty="0">
                <a:solidFill>
                  <a:srgbClr val="FFFF00"/>
                </a:solidFill>
                <a:latin typeface="Calibri"/>
              </a:rPr>
              <a:t>ɑ, b, c, d, e</a:t>
            </a:r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 and observables </a:t>
            </a:r>
            <a:endParaRPr lang="ru-RU" sz="3200" b="1" kern="0" dirty="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949715" y="2545881"/>
          <a:ext cx="7559402" cy="1071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36680" imgH="444240" progId="Equation.DSMT4">
                  <p:embed/>
                </p:oleObj>
              </mc:Choice>
              <mc:Fallback>
                <p:oleObj name="Equation" r:id="rId2" imgW="3136680" imgH="444240" progId="Equation.DSMT4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49715" y="2545881"/>
                        <a:ext cx="7559402" cy="1071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985777" y="3369110"/>
          <a:ext cx="7559403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87440" imgH="444240" progId="Equation.DSMT4">
                  <p:embed/>
                </p:oleObj>
              </mc:Choice>
              <mc:Fallback>
                <p:oleObj name="Equation" r:id="rId4" imgW="3187440" imgH="444240" progId="Equation.DSMT4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5777" y="3369110"/>
                        <a:ext cx="7559403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1949715" y="4286920"/>
          <a:ext cx="7487278" cy="1048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74840" imgH="444240" progId="Equation.DSMT4">
                  <p:embed/>
                </p:oleObj>
              </mc:Choice>
              <mc:Fallback>
                <p:oleObj name="Equation" r:id="rId6" imgW="3174840" imgH="444240" progId="Equation.DSMT4">
                  <p:embed/>
                  <p:pic>
                    <p:nvPicPr>
                      <p:cNvPr id="8" name="Объект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49715" y="4286920"/>
                        <a:ext cx="7487278" cy="1048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438401" y="1882213"/>
            <a:ext cx="7767319" cy="387798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															  	</a:t>
            </a:r>
            <a:r>
              <a:rPr lang="en-US" sz="2400" dirty="0">
                <a:solidFill>
                  <a:schemeClr val="bg1"/>
                </a:solidFill>
              </a:rPr>
              <a:t>(1)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								(2)</a:t>
            </a:r>
          </a:p>
          <a:p>
            <a:r>
              <a:rPr lang="en-US" sz="2400" dirty="0">
                <a:solidFill>
                  <a:schemeClr val="bg1"/>
                </a:solidFill>
              </a:rPr>
              <a:t>								</a:t>
            </a:r>
          </a:p>
          <a:p>
            <a:r>
              <a:rPr lang="en-US" sz="2400" dirty="0">
                <a:solidFill>
                  <a:schemeClr val="bg1"/>
                </a:solidFill>
              </a:rPr>
              <a:t>								(3)								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								</a:t>
            </a:r>
            <a:r>
              <a:rPr lang="en-US" sz="2400" dirty="0">
                <a:solidFill>
                  <a:schemeClr val="bg1"/>
                </a:solidFill>
              </a:rPr>
              <a:t>(4)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								(5)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2039768" y="1739723"/>
          <a:ext cx="708660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086769" imgH="1007676" progId="Equation.DSMT4">
                  <p:embed/>
                </p:oleObj>
              </mc:Choice>
              <mc:Fallback>
                <p:oleObj name="Equation" r:id="rId8" imgW="7086769" imgH="1007676" progId="Equation.DSMT4">
                  <p:embed/>
                  <p:pic>
                    <p:nvPicPr>
                      <p:cNvPr id="12" name="Объект 1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39768" y="1739723"/>
                        <a:ext cx="7086600" cy="1008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Стрелка вправо 9">
            <a:hlinkClick r:id="rId10" action="ppaction://hlinksldjump"/>
          </p:cNvPr>
          <p:cNvSpPr/>
          <p:nvPr/>
        </p:nvSpPr>
        <p:spPr>
          <a:xfrm>
            <a:off x="9758967" y="6248400"/>
            <a:ext cx="446752" cy="193218"/>
          </a:xfrm>
          <a:prstGeom prst="rightArrow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2050207" y="5400964"/>
          <a:ext cx="4960194" cy="624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407243" imgH="681504" progId="Equation.DSMT4">
                  <p:embed/>
                </p:oleObj>
              </mc:Choice>
              <mc:Fallback>
                <p:oleObj name="Equation" r:id="rId11" imgW="5407243" imgH="681504" progId="Equation.DSMT4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50207" y="5400964"/>
                        <a:ext cx="4960194" cy="6247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7998968" y="6456846"/>
            <a:ext cx="683895" cy="153888"/>
          </a:xfrm>
        </p:spPr>
        <p:txBody>
          <a:bodyPr/>
          <a:lstStyle/>
          <a:p>
            <a:pPr marL="12700" defTabSz="914400">
              <a:spcBef>
                <a:spcPts val="15"/>
              </a:spcBef>
            </a:pPr>
            <a:r>
              <a:rPr lang="en-US" spc="50">
                <a:solidFill>
                  <a:prstClr val="white"/>
                </a:solidFill>
              </a:rPr>
              <a:t>ICPPA'20</a:t>
            </a:r>
            <a:endParaRPr lang="en-US" spc="55" dirty="0">
              <a:solidFill>
                <a:prstClr val="white"/>
              </a:solidFill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9812019" y="6450299"/>
            <a:ext cx="179070" cy="169277"/>
          </a:xfrm>
        </p:spPr>
        <p:txBody>
          <a:bodyPr/>
          <a:lstStyle/>
          <a:p>
            <a:pPr marL="88900" defTabSz="914400">
              <a:spcBef>
                <a:spcPts val="15"/>
              </a:spcBef>
            </a:pPr>
            <a:fld id="{81D60167-4931-47E6-BA6A-407CBD079E47}" type="slidenum">
              <a:rPr lang="ru-RU">
                <a:solidFill>
                  <a:prstClr val="white"/>
                </a:solidFill>
              </a:rPr>
              <a:pPr marL="88900" defTabSz="914400">
                <a:spcBef>
                  <a:spcPts val="15"/>
                </a:spcBef>
              </a:pPr>
              <a:t>26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396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/>
          <p:cNvSpPr txBox="1">
            <a:spLocks/>
          </p:cNvSpPr>
          <p:nvPr/>
        </p:nvSpPr>
        <p:spPr>
          <a:xfrm>
            <a:off x="2021841" y="379897"/>
            <a:ext cx="7767319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Relations between scattering amplitudes </a:t>
            </a:r>
          </a:p>
          <a:p>
            <a:pPr algn="ctr" defTabSz="914400"/>
            <a:r>
              <a:rPr lang="en-US" sz="3200" i="1" kern="0" dirty="0">
                <a:solidFill>
                  <a:srgbClr val="FFFF00"/>
                </a:solidFill>
                <a:latin typeface="Calibri"/>
              </a:rPr>
              <a:t>ɑ, b, c, d, e</a:t>
            </a:r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 and observables </a:t>
            </a:r>
            <a:endParaRPr lang="ru-RU" sz="3200" b="1" kern="0" dirty="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1482513" y="3092351"/>
          <a:ext cx="38862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86200" imgH="266700" progId="Equation.DSMT4">
                  <p:embed/>
                </p:oleObj>
              </mc:Choice>
              <mc:Fallback>
                <p:oleObj name="Equation" r:id="rId2" imgW="3886200" imgH="266700" progId="Equation.DSMT4">
                  <p:embed/>
                  <p:pic>
                    <p:nvPicPr>
                      <p:cNvPr id="1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513" y="3092351"/>
                        <a:ext cx="38862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524001" y="143057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ru-RU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/>
        </p:nvGraphicFramePr>
        <p:xfrm>
          <a:off x="1815544" y="2508045"/>
          <a:ext cx="7203125" cy="579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86200" imgH="266400" progId="Equation.DSMT4">
                  <p:embed/>
                </p:oleObj>
              </mc:Choice>
              <mc:Fallback>
                <p:oleObj name="Equation" r:id="rId4" imgW="3886200" imgH="266400" progId="Equation.DSMT4">
                  <p:embed/>
                  <p:pic>
                    <p:nvPicPr>
                      <p:cNvPr id="25" name="Объект 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15544" y="2508045"/>
                        <a:ext cx="7203125" cy="579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1752912" y="3134235"/>
          <a:ext cx="7554520" cy="6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86200" imgH="266400" progId="Equation.DSMT4">
                  <p:embed/>
                </p:oleObj>
              </mc:Choice>
              <mc:Fallback>
                <p:oleObj name="Equation" r:id="rId6" imgW="3886200" imgH="266400" progId="Equation.DSMT4">
                  <p:embed/>
                  <p:pic>
                    <p:nvPicPr>
                      <p:cNvPr id="26" name="Объект 2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52912" y="3134235"/>
                        <a:ext cx="7554520" cy="604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1781876" y="3707715"/>
          <a:ext cx="7825019" cy="600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746160" imgH="266400" progId="Equation.DSMT4">
                  <p:embed/>
                </p:oleObj>
              </mc:Choice>
              <mc:Fallback>
                <p:oleObj name="Equation" r:id="rId8" imgW="3746160" imgH="266400" progId="Equation.DSMT4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81876" y="3707715"/>
                        <a:ext cx="7825019" cy="6000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781876" y="4269278"/>
          <a:ext cx="7945653" cy="60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835080" imgH="266400" progId="Equation.DSMT4">
                  <p:embed/>
                </p:oleObj>
              </mc:Choice>
              <mc:Fallback>
                <p:oleObj name="Equation" r:id="rId10" imgW="3835080" imgH="266400" progId="Equation.DSMT4">
                  <p:embed/>
                  <p:pic>
                    <p:nvPicPr>
                      <p:cNvPr id="3" name="Объект 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81876" y="4269278"/>
                        <a:ext cx="7945653" cy="60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752912" y="4837868"/>
          <a:ext cx="8181896" cy="595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214373" imgH="533539" progId="Equation.DSMT4">
                  <p:embed/>
                </p:oleObj>
              </mc:Choice>
              <mc:Fallback>
                <p:oleObj name="Equation" r:id="rId12" imgW="8214373" imgH="533539" progId="Equation.DSMT4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752912" y="4837868"/>
                        <a:ext cx="8181896" cy="595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1784913" y="5454986"/>
          <a:ext cx="8117894" cy="583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863960" imgH="266400" progId="Equation.DSMT4">
                  <p:embed/>
                </p:oleObj>
              </mc:Choice>
              <mc:Fallback>
                <p:oleObj name="Equation" r:id="rId14" imgW="4863960" imgH="266400" progId="Equation.DSMT4">
                  <p:embed/>
                  <p:pic>
                    <p:nvPicPr>
                      <p:cNvPr id="11" name="Объект 10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784913" y="5454986"/>
                        <a:ext cx="8117894" cy="5832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Текст 10"/>
          <p:cNvSpPr>
            <a:spLocks noGrp="1"/>
          </p:cNvSpPr>
          <p:nvPr>
            <p:ph type="body" idx="1"/>
          </p:nvPr>
        </p:nvSpPr>
        <p:spPr>
          <a:xfrm>
            <a:off x="2263800" y="1386645"/>
            <a:ext cx="8175600" cy="542917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															  	        (6)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								        (7)  	</a:t>
            </a:r>
          </a:p>
          <a:p>
            <a:r>
              <a:rPr lang="en-US" dirty="0">
                <a:solidFill>
                  <a:schemeClr val="bg1"/>
                </a:solidFill>
              </a:rPr>
              <a:t>								        (8)</a:t>
            </a:r>
          </a:p>
          <a:p>
            <a:r>
              <a:rPr lang="en-US" dirty="0">
                <a:solidFill>
                  <a:schemeClr val="bg1"/>
                </a:solidFill>
              </a:rPr>
              <a:t>																        (9)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							                        (10)																       (11)					                                                         </a:t>
            </a:r>
          </a:p>
          <a:p>
            <a:r>
              <a:rPr lang="en-US" dirty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(12)</a:t>
            </a:r>
          </a:p>
          <a:p>
            <a:pPr>
              <a:lnSpc>
                <a:spcPct val="8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</a:rPr>
              <a:t>								       (13)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</a:rPr>
              <a:t>							                  									 									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Стрелка вправо 13">
            <a:hlinkClick r:id="rId16" action="ppaction://hlinksldjump"/>
          </p:cNvPr>
          <p:cNvSpPr/>
          <p:nvPr/>
        </p:nvSpPr>
        <p:spPr>
          <a:xfrm>
            <a:off x="2021840" y="6244983"/>
            <a:ext cx="424466" cy="198982"/>
          </a:xfrm>
          <a:prstGeom prst="rightArrow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Стрелка вправо 15">
            <a:hlinkClick r:id="rId17" action="ppaction://hlinksldjump"/>
          </p:cNvPr>
          <p:cNvSpPr/>
          <p:nvPr/>
        </p:nvSpPr>
        <p:spPr>
          <a:xfrm>
            <a:off x="9817333" y="6260552"/>
            <a:ext cx="424466" cy="198982"/>
          </a:xfrm>
          <a:prstGeom prst="rightArrow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807613" y="1920227"/>
          <a:ext cx="6568124" cy="607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568485" imgH="699505" progId="Equation.DSMT4">
                  <p:embed/>
                </p:oleObj>
              </mc:Choice>
              <mc:Fallback>
                <p:oleObj name="Equation" r:id="rId18" imgW="7568485" imgH="699505" progId="Equation.DSMT4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807613" y="1920227"/>
                        <a:ext cx="6568124" cy="607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842060" y="1405120"/>
          <a:ext cx="6557296" cy="539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723656" imgH="635783" progId="Equation.DSMT4">
                  <p:embed/>
                </p:oleObj>
              </mc:Choice>
              <mc:Fallback>
                <p:oleObj name="Equation" r:id="rId20" imgW="7723656" imgH="635783" progId="Equation.DSMT4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842060" y="1405120"/>
                        <a:ext cx="6557296" cy="539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>
          <a:xfrm>
            <a:off x="7998968" y="6456846"/>
            <a:ext cx="683895" cy="153888"/>
          </a:xfrm>
        </p:spPr>
        <p:txBody>
          <a:bodyPr/>
          <a:lstStyle/>
          <a:p>
            <a:pPr marL="12700" defTabSz="914400">
              <a:spcBef>
                <a:spcPts val="15"/>
              </a:spcBef>
            </a:pPr>
            <a:r>
              <a:rPr lang="en-US" spc="50">
                <a:solidFill>
                  <a:prstClr val="white"/>
                </a:solidFill>
              </a:rPr>
              <a:t>ICPPA'20</a:t>
            </a:r>
            <a:endParaRPr lang="en-US" spc="55" dirty="0">
              <a:solidFill>
                <a:prstClr val="white"/>
              </a:solidFill>
            </a:endParaRP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9812019" y="6450299"/>
            <a:ext cx="179070" cy="169277"/>
          </a:xfrm>
        </p:spPr>
        <p:txBody>
          <a:bodyPr/>
          <a:lstStyle/>
          <a:p>
            <a:pPr marL="88900" defTabSz="914400">
              <a:spcBef>
                <a:spcPts val="15"/>
              </a:spcBef>
            </a:pPr>
            <a:fld id="{81D60167-4931-47E6-BA6A-407CBD079E47}" type="slidenum">
              <a:rPr lang="ru-RU">
                <a:solidFill>
                  <a:prstClr val="white"/>
                </a:solidFill>
              </a:rPr>
              <a:pPr marL="88900" defTabSz="914400">
                <a:spcBef>
                  <a:spcPts val="15"/>
                </a:spcBef>
              </a:pPr>
              <a:t>27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397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/>
          <p:cNvSpPr txBox="1">
            <a:spLocks/>
          </p:cNvSpPr>
          <p:nvPr/>
        </p:nvSpPr>
        <p:spPr>
          <a:xfrm>
            <a:off x="2021841" y="379897"/>
            <a:ext cx="7767319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Relations between scattering amplitudes </a:t>
            </a:r>
          </a:p>
          <a:p>
            <a:pPr algn="ctr" defTabSz="914400"/>
            <a:r>
              <a:rPr lang="en-US" sz="3200" i="1" kern="0" dirty="0">
                <a:solidFill>
                  <a:srgbClr val="FFFF00"/>
                </a:solidFill>
                <a:latin typeface="Calibri"/>
              </a:rPr>
              <a:t>ɑ, b, c, d, e</a:t>
            </a:r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 and observables </a:t>
            </a:r>
            <a:endParaRPr lang="ru-RU" sz="3200" b="1" kern="0" dirty="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1482513" y="3092351"/>
          <a:ext cx="38862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86200" imgH="266700" progId="Equation.DSMT4">
                  <p:embed/>
                </p:oleObj>
              </mc:Choice>
              <mc:Fallback>
                <p:oleObj name="Equation" r:id="rId2" imgW="3886200" imgH="266700" progId="Equation.DSMT4">
                  <p:embed/>
                  <p:pic>
                    <p:nvPicPr>
                      <p:cNvPr id="1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513" y="3092351"/>
                        <a:ext cx="38862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524001" y="143057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ru-RU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845647" y="1734429"/>
          <a:ext cx="7773657" cy="50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16240" imgH="266400" progId="Equation.DSMT4">
                  <p:embed/>
                </p:oleObj>
              </mc:Choice>
              <mc:Fallback>
                <p:oleObj name="Equation" r:id="rId4" imgW="5016240" imgH="266400" progId="Equation.DSMT4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45647" y="1734429"/>
                        <a:ext cx="7773657" cy="509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780721" y="2439873"/>
          <a:ext cx="7903507" cy="456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16240" imgH="266400" progId="Equation.DSMT4">
                  <p:embed/>
                </p:oleObj>
              </mc:Choice>
              <mc:Fallback>
                <p:oleObj name="Equation" r:id="rId6" imgW="5016240" imgH="266400" progId="Equation.DSMT4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80721" y="2439873"/>
                        <a:ext cx="7903507" cy="4562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1637139" y="3182587"/>
          <a:ext cx="8215170" cy="460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978080" imgH="266400" progId="Equation.DSMT4">
                  <p:embed/>
                </p:oleObj>
              </mc:Choice>
              <mc:Fallback>
                <p:oleObj name="Equation" r:id="rId8" imgW="4978080" imgH="266400" progId="Equation.DSMT4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37139" y="3182587"/>
                        <a:ext cx="8215170" cy="4607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1663809" y="3850098"/>
          <a:ext cx="8305432" cy="473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003640" imgH="266400" progId="Equation.DSMT4">
                  <p:embed/>
                </p:oleObj>
              </mc:Choice>
              <mc:Fallback>
                <p:oleObj name="Equation" r:id="rId10" imgW="5003640" imgH="266400" progId="Equation.DSMT4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63809" y="3850098"/>
                        <a:ext cx="8305432" cy="473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1663809" y="4638867"/>
          <a:ext cx="8314896" cy="503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054400" imgH="279360" progId="Equation.DSMT4">
                  <p:embed/>
                </p:oleObj>
              </mc:Choice>
              <mc:Fallback>
                <p:oleObj name="Equation" r:id="rId12" imgW="5054400" imgH="279360" progId="Equation.DSMT4">
                  <p:embed/>
                  <p:pic>
                    <p:nvPicPr>
                      <p:cNvPr id="8" name="Объект 7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663809" y="4638867"/>
                        <a:ext cx="8314896" cy="5039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1663810" y="5402485"/>
          <a:ext cx="8225421" cy="45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991040" imgH="266400" progId="Equation.DSMT4">
                  <p:embed/>
                </p:oleObj>
              </mc:Choice>
              <mc:Fallback>
                <p:oleObj name="Equation" r:id="rId14" imgW="4991040" imgH="266400" progId="Equation.DSMT4">
                  <p:embed/>
                  <p:pic>
                    <p:nvPicPr>
                      <p:cNvPr id="11" name="Объект 10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663810" y="5402485"/>
                        <a:ext cx="8225421" cy="458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Текст 10"/>
          <p:cNvSpPr>
            <a:spLocks noGrp="1"/>
          </p:cNvSpPr>
          <p:nvPr>
            <p:ph type="body" idx="1"/>
          </p:nvPr>
        </p:nvSpPr>
        <p:spPr>
          <a:xfrm>
            <a:off x="2669863" y="1607428"/>
            <a:ext cx="8001000" cy="517680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															                (14)</a:t>
            </a:r>
          </a:p>
          <a:p>
            <a:pPr>
              <a:lnSpc>
                <a:spcPct val="800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								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							                (15)</a:t>
            </a:r>
          </a:p>
          <a:p>
            <a:pPr>
              <a:lnSpc>
                <a:spcPct val="800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																 (16)</a:t>
            </a:r>
          </a:p>
          <a:p>
            <a:pPr>
              <a:lnSpc>
                <a:spcPct val="800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			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								 (17)								</a:t>
            </a:r>
          </a:p>
          <a:p>
            <a:pPr>
              <a:lnSpc>
                <a:spcPct val="800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								  (18)</a:t>
            </a:r>
          </a:p>
          <a:p>
            <a:pPr>
              <a:lnSpc>
                <a:spcPct val="800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								  (19)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							                  									 									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>
          <a:xfrm>
            <a:off x="7998968" y="6456846"/>
            <a:ext cx="683895" cy="153888"/>
          </a:xfrm>
        </p:spPr>
        <p:txBody>
          <a:bodyPr/>
          <a:lstStyle/>
          <a:p>
            <a:pPr marL="12700" defTabSz="914400">
              <a:spcBef>
                <a:spcPts val="15"/>
              </a:spcBef>
            </a:pPr>
            <a:r>
              <a:rPr lang="en-US" spc="50">
                <a:solidFill>
                  <a:prstClr val="white"/>
                </a:solidFill>
              </a:rPr>
              <a:t>ICPPA'20</a:t>
            </a:r>
            <a:endParaRPr lang="en-US" spc="55" dirty="0">
              <a:solidFill>
                <a:prstClr val="white"/>
              </a:solidFill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9812019" y="6450298"/>
            <a:ext cx="179070" cy="338554"/>
          </a:xfrm>
        </p:spPr>
        <p:txBody>
          <a:bodyPr/>
          <a:lstStyle/>
          <a:p>
            <a:pPr marL="88900" defTabSz="914400">
              <a:spcBef>
                <a:spcPts val="15"/>
              </a:spcBef>
            </a:pPr>
            <a:fld id="{81D60167-4931-47E6-BA6A-407CBD079E47}" type="slidenum">
              <a:rPr lang="ru-RU">
                <a:solidFill>
                  <a:prstClr val="white"/>
                </a:solidFill>
              </a:rPr>
              <a:pPr marL="88900" defTabSz="914400">
                <a:spcBef>
                  <a:spcPts val="15"/>
                </a:spcBef>
              </a:pPr>
              <a:t>28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211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1B3895-0AEC-7F04-C048-E5250F1BF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Проект канала поляризованных пучков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327740-99FD-5D3E-7D56-33B748DC2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3</a:t>
            </a:fld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4E539FB8-B3D1-AD3C-141A-0DCC165AE76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8621" y="1628801"/>
            <a:ext cx="11870452" cy="478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0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C9D98A00-E269-42D7-5FE8-D6D469D6C40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81668" y="1207904"/>
            <a:ext cx="9087956" cy="3864064"/>
          </a:xfrm>
          <a:prstGeom prst="rect">
            <a:avLst/>
          </a:prstGeo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7B207C33-83E0-6CC9-E7A9-15E5B0B72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1170390" y="1331315"/>
            <a:ext cx="4070622" cy="3575222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996FD22-D1DA-130C-433E-8B5CBBFF9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415" y="274638"/>
            <a:ext cx="10154773" cy="684212"/>
          </a:xfrm>
        </p:spPr>
        <p:txBody>
          <a:bodyPr>
            <a:normAutofit/>
          </a:bodyPr>
          <a:lstStyle/>
          <a:p>
            <a:r>
              <a:rPr lang="ru-RU" b="1" dirty="0"/>
              <a:t>Характеристики поляризованных пучков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6B988F-2770-03FB-DE8F-2CA3F9B932B7}"/>
              </a:ext>
            </a:extLst>
          </p:cNvPr>
          <p:cNvSpPr txBox="1"/>
          <p:nvPr/>
        </p:nvSpPr>
        <p:spPr>
          <a:xfrm>
            <a:off x="2022375" y="5233140"/>
            <a:ext cx="8147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V.Abramov</a:t>
            </a:r>
            <a:r>
              <a:rPr lang="en-US" sz="2400" b="1" dirty="0"/>
              <a:t> et al, The polarized proton and antiproton beam project at U-70 accelerator Nuclear Inst. and Methods in Physics Research, A 901 (2018) 62–68 </a:t>
            </a:r>
          </a:p>
        </p:txBody>
      </p:sp>
    </p:spTree>
    <p:extLst>
      <p:ext uri="{BB962C8B-B14F-4D97-AF65-F5344CB8AC3E}">
        <p14:creationId xmlns:p14="http://schemas.microsoft.com/office/powerpoint/2010/main" val="325089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0A1B4D-89A9-4690-DCB5-71C5084B0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Преимущества эксперимента на канале 24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E082D6-13DF-AFA6-69CB-5B247B8CA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5</a:t>
            </a:fld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72A8EA2-B0F8-83D7-516B-FA028A25AA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1510" y="1600200"/>
            <a:ext cx="11247120" cy="4114800"/>
          </a:xfrm>
        </p:spPr>
        <p:txBody>
          <a:bodyPr>
            <a:normAutofit fontScale="92500" lnSpcReduction="20000"/>
          </a:bodyPr>
          <a:lstStyle/>
          <a:p>
            <a:r>
              <a:rPr lang="ru-RU" sz="3000" dirty="0"/>
              <a:t>Разнообразие пучков и мишеней: </a:t>
            </a:r>
          </a:p>
          <a:p>
            <a:pPr lvl="1"/>
            <a:r>
              <a:rPr lang="ru-RU" sz="3000" spc="30" dirty="0">
                <a:solidFill>
                  <a:schemeClr val="tx1"/>
                </a:solidFill>
              </a:rPr>
              <a:t>Поперечно и </a:t>
            </a:r>
            <a:r>
              <a:rPr lang="ru-RU" sz="3000" b="1" spc="30" dirty="0">
                <a:solidFill>
                  <a:srgbClr val="00B050"/>
                </a:solidFill>
              </a:rPr>
              <a:t>продольно</a:t>
            </a:r>
            <a:r>
              <a:rPr lang="ru-RU" sz="3000" spc="30" dirty="0">
                <a:solidFill>
                  <a:srgbClr val="FFFFFF"/>
                </a:solidFill>
              </a:rPr>
              <a:t> </a:t>
            </a:r>
            <a:r>
              <a:rPr lang="ru-RU" sz="3000" dirty="0"/>
              <a:t>поляризованные пучки протонов и </a:t>
            </a:r>
            <a:r>
              <a:rPr lang="ru-RU" sz="3000" b="1" dirty="0">
                <a:solidFill>
                  <a:srgbClr val="00B050"/>
                </a:solidFill>
              </a:rPr>
              <a:t>антипротонов</a:t>
            </a:r>
            <a:r>
              <a:rPr lang="ru-RU" sz="3000" dirty="0"/>
              <a:t>, исследования в области фрагментации поляризованных пучков</a:t>
            </a:r>
          </a:p>
          <a:p>
            <a:pPr lvl="1"/>
            <a:r>
              <a:rPr lang="ru-RU" sz="3000" dirty="0"/>
              <a:t>неполяризованные π</a:t>
            </a:r>
            <a:r>
              <a:rPr lang="ru-RU" sz="3000" baseline="30000" dirty="0"/>
              <a:t>±,</a:t>
            </a:r>
            <a:r>
              <a:rPr lang="ru-RU" sz="3000" dirty="0"/>
              <a:t> </a:t>
            </a:r>
            <a:r>
              <a:rPr lang="ru-RU" sz="3000" dirty="0">
                <a:solidFill>
                  <a:srgbClr val="FF0000"/>
                </a:solidFill>
              </a:rPr>
              <a:t>K</a:t>
            </a:r>
            <a:r>
              <a:rPr lang="ru-RU" sz="3000" baseline="30000" dirty="0"/>
              <a:t>±</a:t>
            </a:r>
            <a:r>
              <a:rPr lang="ru-RU" sz="3000" dirty="0"/>
              <a:t>, p, </a:t>
            </a:r>
            <a:r>
              <a:rPr lang="ru-RU" sz="3000" dirty="0">
                <a:solidFill>
                  <a:srgbClr val="00B050"/>
                </a:solidFill>
              </a:rPr>
              <a:t>анти-p</a:t>
            </a:r>
            <a:r>
              <a:rPr lang="ru-RU" sz="3000" dirty="0"/>
              <a:t>, </a:t>
            </a:r>
            <a:r>
              <a:rPr lang="ru-RU" sz="3000" dirty="0">
                <a:solidFill>
                  <a:srgbClr val="FF0000"/>
                </a:solidFill>
              </a:rPr>
              <a:t>C</a:t>
            </a:r>
            <a:r>
              <a:rPr lang="ru-RU" sz="3000" dirty="0"/>
              <a:t>.</a:t>
            </a:r>
          </a:p>
          <a:p>
            <a:r>
              <a:rPr lang="ru-RU" sz="3000" dirty="0"/>
              <a:t>Поперечно и </a:t>
            </a:r>
            <a:r>
              <a:rPr lang="ru-RU" sz="3000" dirty="0">
                <a:solidFill>
                  <a:srgbClr val="FF0000"/>
                </a:solidFill>
              </a:rPr>
              <a:t>продольно</a:t>
            </a:r>
            <a:r>
              <a:rPr lang="ru-RU" sz="3000" dirty="0"/>
              <a:t> поляризованные и ядерные мишени.</a:t>
            </a:r>
          </a:p>
          <a:p>
            <a:r>
              <a:rPr lang="ru-RU" sz="3000" dirty="0"/>
              <a:t>Множество изучаемых поляризационных величин: </a:t>
            </a:r>
            <a:r>
              <a:rPr lang="ru-RU" sz="3000" dirty="0">
                <a:solidFill>
                  <a:schemeClr val="tx1"/>
                </a:solidFill>
              </a:rPr>
              <a:t>A</a:t>
            </a:r>
            <a:r>
              <a:rPr lang="ru-RU" sz="3000" baseline="-25000" dirty="0">
                <a:solidFill>
                  <a:schemeClr val="tx1"/>
                </a:solidFill>
              </a:rPr>
              <a:t>N</a:t>
            </a:r>
            <a:r>
              <a:rPr lang="ru-RU" sz="3000" dirty="0">
                <a:solidFill>
                  <a:schemeClr val="tx1"/>
                </a:solidFill>
              </a:rPr>
              <a:t>, P</a:t>
            </a:r>
            <a:r>
              <a:rPr lang="ru-RU" sz="3000" baseline="-25000" dirty="0">
                <a:solidFill>
                  <a:schemeClr val="tx1"/>
                </a:solidFill>
              </a:rPr>
              <a:t>N</a:t>
            </a:r>
            <a:r>
              <a:rPr lang="ru-RU" sz="3000" dirty="0">
                <a:solidFill>
                  <a:schemeClr val="tx1"/>
                </a:solidFill>
              </a:rPr>
              <a:t>, A</a:t>
            </a:r>
            <a:r>
              <a:rPr lang="ru-RU" sz="3000" baseline="-25000" dirty="0">
                <a:solidFill>
                  <a:schemeClr val="tx1"/>
                </a:solidFill>
              </a:rPr>
              <a:t>NN</a:t>
            </a:r>
            <a:r>
              <a:rPr lang="ru-RU" sz="3000" dirty="0">
                <a:solidFill>
                  <a:schemeClr val="tx1"/>
                </a:solidFill>
              </a:rPr>
              <a:t>, A</a:t>
            </a:r>
            <a:r>
              <a:rPr lang="ru-RU" sz="3000" baseline="-25000" dirty="0">
                <a:solidFill>
                  <a:schemeClr val="tx1"/>
                </a:solidFill>
              </a:rPr>
              <a:t>LL</a:t>
            </a:r>
            <a:r>
              <a:rPr lang="ru-RU" sz="3000" dirty="0">
                <a:solidFill>
                  <a:schemeClr val="tx1"/>
                </a:solidFill>
              </a:rPr>
              <a:t>, D</a:t>
            </a:r>
            <a:r>
              <a:rPr lang="ru-RU" sz="3000" baseline="-25000" dirty="0">
                <a:solidFill>
                  <a:schemeClr val="tx1"/>
                </a:solidFill>
              </a:rPr>
              <a:t>NN</a:t>
            </a:r>
            <a:r>
              <a:rPr lang="ru-RU" sz="3000" dirty="0">
                <a:solidFill>
                  <a:schemeClr val="tx1"/>
                </a:solidFill>
              </a:rPr>
              <a:t>, </a:t>
            </a:r>
            <a:r>
              <a:rPr lang="el-GR" sz="3000" dirty="0">
                <a:solidFill>
                  <a:schemeClr val="tx1"/>
                </a:solidFill>
              </a:rPr>
              <a:t>ρ</a:t>
            </a:r>
            <a:r>
              <a:rPr lang="en-US" sz="3000" dirty="0" err="1">
                <a:solidFill>
                  <a:schemeClr val="tx1"/>
                </a:solidFill>
              </a:rPr>
              <a:t>ik</a:t>
            </a:r>
            <a:r>
              <a:rPr lang="en-US" sz="3000" dirty="0">
                <a:solidFill>
                  <a:schemeClr val="tx1"/>
                </a:solidFill>
              </a:rPr>
              <a:t>, …</a:t>
            </a:r>
            <a:r>
              <a:rPr lang="ru-RU" sz="3000" dirty="0">
                <a:solidFill>
                  <a:schemeClr val="tx1"/>
                </a:solidFill>
              </a:rPr>
              <a:t> Одновременные </a:t>
            </a:r>
            <a:r>
              <a:rPr lang="ru-RU" sz="3000" dirty="0"/>
              <a:t>исследования нескольких наблюдаемых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2393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3ECA6C-959D-3E33-6026-078B9681C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878269"/>
          </a:xfrm>
        </p:spPr>
        <p:txBody>
          <a:bodyPr>
            <a:normAutofit/>
          </a:bodyPr>
          <a:lstStyle/>
          <a:p>
            <a:r>
              <a:rPr lang="ru-RU" dirty="0"/>
              <a:t>Физическая программа эксперимента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A0FA5B-CBDE-D278-79AE-024BCA317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6</a:t>
            </a:fld>
            <a:endParaRPr lang="ru-RU"/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id="{269C0758-271E-DF03-5900-9857CBCE0E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090" y="914400"/>
            <a:ext cx="11109960" cy="5394960"/>
          </a:xfrm>
        </p:spPr>
        <p:txBody>
          <a:bodyPr>
            <a:noAutofit/>
          </a:bodyPr>
          <a:lstStyle/>
          <a:p>
            <a:pPr>
              <a:buClr>
                <a:srgbClr val="DC9E1F"/>
              </a:buClr>
            </a:pPr>
            <a:r>
              <a:rPr lang="ru-RU" sz="2200" b="1" dirty="0">
                <a:solidFill>
                  <a:schemeClr val="tx1"/>
                </a:solidFill>
              </a:rPr>
              <a:t>Одно-спиновые асимметрии</a:t>
            </a:r>
            <a:r>
              <a:rPr lang="en-US" sz="2200" dirty="0">
                <a:solidFill>
                  <a:schemeClr val="tx1"/>
                </a:solidFill>
              </a:rPr>
              <a:t>: </a:t>
            </a:r>
            <a:r>
              <a:rPr lang="ru-RU" sz="2200" dirty="0">
                <a:solidFill>
                  <a:schemeClr val="tx1"/>
                </a:solidFill>
              </a:rPr>
              <a:t>систематическое исследование инклюзивных,  эксклюзивных и упругих реакций в рождении частиц, состоящих из легких кварков (</a:t>
            </a:r>
            <a:r>
              <a:rPr lang="en-US" sz="2200" dirty="0">
                <a:solidFill>
                  <a:schemeClr val="tx1"/>
                </a:solidFill>
              </a:rPr>
              <a:t>u, d, s)</a:t>
            </a:r>
            <a:r>
              <a:rPr lang="ru-RU" sz="22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>
              <a:buClr>
                <a:srgbClr val="DC9E1F"/>
              </a:buClr>
            </a:pPr>
            <a:r>
              <a:rPr lang="ru-RU" sz="2200" b="1" dirty="0">
                <a:solidFill>
                  <a:schemeClr val="tx1"/>
                </a:solidFill>
                <a:cs typeface="Times New Roman" pitchFamily="18" charset="0"/>
              </a:rPr>
              <a:t>Поляризация (выстроенность) </a:t>
            </a:r>
            <a:r>
              <a:rPr lang="ru-RU" sz="2200" dirty="0">
                <a:solidFill>
                  <a:schemeClr val="tx1"/>
                </a:solidFill>
                <a:cs typeface="Times New Roman" pitchFamily="18" charset="0"/>
              </a:rPr>
              <a:t>в процессах рождения гиперонов и векторных мезонов</a:t>
            </a:r>
            <a:r>
              <a:rPr lang="en-US" sz="2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ru-RU" sz="22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Clr>
                <a:srgbClr val="DC9E1F"/>
              </a:buClr>
            </a:pPr>
            <a:r>
              <a:rPr lang="ru-RU" sz="2200" dirty="0">
                <a:solidFill>
                  <a:schemeClr val="tx1"/>
                </a:solidFill>
                <a:cs typeface="Times New Roman" pitchFamily="18" charset="0"/>
              </a:rPr>
              <a:t>Изучение зависимости от кинематических параметров </a:t>
            </a:r>
            <a:r>
              <a:rPr lang="en-US" sz="2200" dirty="0">
                <a:solidFill>
                  <a:schemeClr val="tx1"/>
                </a:solidFill>
                <a:cs typeface="Times New Roman" pitchFamily="18" charset="0"/>
              </a:rPr>
              <a:t>(0&lt;</a:t>
            </a:r>
            <a:r>
              <a:rPr lang="en-US" sz="2200" dirty="0">
                <a:solidFill>
                  <a:schemeClr val="tx1"/>
                </a:solidFill>
              </a:rPr>
              <a:t>x</a:t>
            </a:r>
            <a:r>
              <a:rPr lang="en-US" sz="2200" baseline="-25000" dirty="0">
                <a:solidFill>
                  <a:schemeClr val="tx1"/>
                </a:solidFill>
              </a:rPr>
              <a:t>F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  <a:cs typeface="Times New Roman" pitchFamily="18" charset="0"/>
              </a:rPr>
              <a:t>&lt;1, 0&lt;</a:t>
            </a:r>
            <a:r>
              <a:rPr lang="en-US" sz="2200" dirty="0">
                <a:solidFill>
                  <a:schemeClr val="tx1"/>
                </a:solidFill>
              </a:rPr>
              <a:t> p</a:t>
            </a:r>
            <a:r>
              <a:rPr lang="en-US" sz="2200" baseline="-25000" dirty="0">
                <a:solidFill>
                  <a:schemeClr val="tx1"/>
                </a:solidFill>
              </a:rPr>
              <a:t>T</a:t>
            </a:r>
            <a:r>
              <a:rPr lang="en-US" sz="2200" dirty="0">
                <a:solidFill>
                  <a:schemeClr val="tx1"/>
                </a:solidFill>
                <a:cs typeface="Times New Roman" pitchFamily="18" charset="0"/>
              </a:rPr>
              <a:t>&lt;2.5, </a:t>
            </a:r>
            <a:r>
              <a:rPr lang="en-US" sz="2200" b="1" dirty="0">
                <a:solidFill>
                  <a:srgbClr val="00B050"/>
                </a:solidFill>
                <a:cs typeface="Times New Roman" pitchFamily="18" charset="0"/>
              </a:rPr>
              <a:t>12&lt;</a:t>
            </a:r>
            <a:r>
              <a:rPr lang="en-US" sz="2200" b="1" dirty="0" err="1">
                <a:solidFill>
                  <a:srgbClr val="00B050"/>
                </a:solidFill>
              </a:rPr>
              <a:t>E</a:t>
            </a:r>
            <a:r>
              <a:rPr lang="en-US" sz="2200" b="1" baseline="-25000" dirty="0" err="1">
                <a:solidFill>
                  <a:srgbClr val="00B050"/>
                </a:solidFill>
              </a:rPr>
              <a:t>Beam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>
                <a:solidFill>
                  <a:srgbClr val="00B050"/>
                </a:solidFill>
                <a:cs typeface="Times New Roman" pitchFamily="18" charset="0"/>
              </a:rPr>
              <a:t>&lt;</a:t>
            </a:r>
            <a:r>
              <a:rPr lang="ru-RU" sz="2200" b="1" dirty="0">
                <a:solidFill>
                  <a:srgbClr val="00B050"/>
                </a:solidFill>
                <a:cs typeface="Times New Roman" pitchFamily="18" charset="0"/>
              </a:rPr>
              <a:t>5</a:t>
            </a:r>
            <a:r>
              <a:rPr lang="en-US" sz="2200" b="1" dirty="0">
                <a:solidFill>
                  <a:srgbClr val="00B050"/>
                </a:solidFill>
                <a:cs typeface="Times New Roman" pitchFamily="18" charset="0"/>
              </a:rPr>
              <a:t>0 GeV</a:t>
            </a:r>
            <a:r>
              <a:rPr lang="en-US" sz="2200" dirty="0">
                <a:solidFill>
                  <a:schemeClr val="tx1"/>
                </a:solidFill>
                <a:cs typeface="Times New Roman" pitchFamily="18" charset="0"/>
              </a:rPr>
              <a:t>), </a:t>
            </a:r>
            <a:r>
              <a:rPr lang="ru-RU" sz="2200" dirty="0">
                <a:solidFill>
                  <a:schemeClr val="tx1"/>
                </a:solidFill>
                <a:cs typeface="Times New Roman" pitchFamily="18" charset="0"/>
              </a:rPr>
              <a:t>сорта частиц пучка, множественности, </a:t>
            </a:r>
            <a:r>
              <a:rPr lang="ru-RU" sz="2200" b="1" dirty="0">
                <a:solidFill>
                  <a:schemeClr val="tx1"/>
                </a:solidFill>
                <a:cs typeface="Times New Roman" pitchFamily="18" charset="0"/>
              </a:rPr>
              <a:t>атомного номера</a:t>
            </a:r>
            <a:r>
              <a:rPr lang="en-US" sz="2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cs typeface="Times New Roman" pitchFamily="18" charset="0"/>
              </a:rPr>
              <a:t>с высокой точностью благодаря полному азимутальному углу и большой апертуре</a:t>
            </a:r>
            <a:endParaRPr lang="ru-RU" sz="2200" dirty="0">
              <a:solidFill>
                <a:schemeClr val="tx1"/>
              </a:solidFill>
            </a:endParaRPr>
          </a:p>
          <a:p>
            <a:pPr lvl="0">
              <a:buClr>
                <a:srgbClr val="DC9E1F"/>
              </a:buClr>
            </a:pPr>
            <a:r>
              <a:rPr lang="ru-RU" sz="2200" b="1" spc="30" dirty="0">
                <a:solidFill>
                  <a:schemeClr val="tx1"/>
                </a:solidFill>
                <a:latin typeface="Arial Narrow"/>
              </a:rPr>
              <a:t>Двухспиновые </a:t>
            </a:r>
            <a:r>
              <a:rPr lang="ru-RU" sz="2200" b="1" dirty="0">
                <a:solidFill>
                  <a:schemeClr val="tx1"/>
                </a:solidFill>
              </a:rPr>
              <a:t>асимметрии</a:t>
            </a:r>
            <a:r>
              <a:rPr lang="en-US" sz="2200" b="1" dirty="0">
                <a:solidFill>
                  <a:schemeClr val="tx1"/>
                </a:solidFill>
              </a:rPr>
              <a:t> A</a:t>
            </a:r>
            <a:r>
              <a:rPr lang="en-US" sz="2200" b="1" baseline="-25000" dirty="0">
                <a:solidFill>
                  <a:schemeClr val="tx1"/>
                </a:solidFill>
              </a:rPr>
              <a:t>NN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и </a:t>
            </a:r>
            <a:r>
              <a:rPr lang="en-US" sz="2200" b="1" spc="30" dirty="0">
                <a:solidFill>
                  <a:srgbClr val="FF0000"/>
                </a:solidFill>
                <a:latin typeface="Arial Narrow"/>
              </a:rPr>
              <a:t>A</a:t>
            </a:r>
            <a:r>
              <a:rPr lang="en-US" sz="2200" b="1" spc="30" baseline="-25000" dirty="0">
                <a:solidFill>
                  <a:srgbClr val="FF0000"/>
                </a:solidFill>
                <a:latin typeface="Arial Narrow"/>
              </a:rPr>
              <a:t>LL</a:t>
            </a:r>
            <a:r>
              <a:rPr lang="en-US" sz="2200" spc="30" dirty="0">
                <a:solidFill>
                  <a:schemeClr val="tx1"/>
                </a:solidFill>
                <a:latin typeface="Arial Narrow"/>
              </a:rPr>
              <a:t> </a:t>
            </a:r>
            <a:r>
              <a:rPr lang="ru-RU" sz="2200" spc="30" dirty="0">
                <a:solidFill>
                  <a:schemeClr val="tx1"/>
                </a:solidFill>
                <a:latin typeface="Arial Narrow"/>
              </a:rPr>
              <a:t>в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том числе в рождении чармония для изучения вклада </a:t>
            </a:r>
            <a:r>
              <a:rPr lang="ru-RU" sz="2200" dirty="0" err="1">
                <a:solidFill>
                  <a:schemeClr val="tx1"/>
                </a:solidFill>
              </a:rPr>
              <a:t>глюнов</a:t>
            </a:r>
            <a:r>
              <a:rPr lang="ru-RU" sz="2200" dirty="0">
                <a:solidFill>
                  <a:schemeClr val="tx1"/>
                </a:solidFill>
              </a:rPr>
              <a:t> в спин протона </a:t>
            </a:r>
            <a:r>
              <a:rPr lang="ru-RU" sz="2200" i="1" dirty="0">
                <a:solidFill>
                  <a:schemeClr val="tx1"/>
                </a:solidFill>
                <a:sym typeface="Symbol" pitchFamily="18" charset="2"/>
              </a:rPr>
              <a:t></a:t>
            </a:r>
            <a:r>
              <a:rPr lang="en-US" sz="2200" i="1" dirty="0">
                <a:solidFill>
                  <a:schemeClr val="tx1"/>
                </a:solidFill>
              </a:rPr>
              <a:t>G</a:t>
            </a:r>
            <a:r>
              <a:rPr lang="ru-RU" sz="2200" i="1" dirty="0">
                <a:solidFill>
                  <a:schemeClr val="tx1"/>
                </a:solidFill>
              </a:rPr>
              <a:t>/</a:t>
            </a:r>
            <a:r>
              <a:rPr lang="en-US" sz="2200" i="1" dirty="0">
                <a:solidFill>
                  <a:schemeClr val="tx1"/>
                </a:solidFill>
              </a:rPr>
              <a:t>G</a:t>
            </a:r>
            <a:r>
              <a:rPr lang="ru-RU" sz="2200" i="1" dirty="0">
                <a:solidFill>
                  <a:schemeClr val="tx1"/>
                </a:solidFill>
              </a:rPr>
              <a:t>(</a:t>
            </a:r>
            <a:r>
              <a:rPr lang="en-US" sz="2200" i="1" dirty="0">
                <a:solidFill>
                  <a:schemeClr val="tx1"/>
                </a:solidFill>
              </a:rPr>
              <a:t>x</a:t>
            </a:r>
            <a:r>
              <a:rPr lang="ru-RU" sz="2200" i="1" dirty="0">
                <a:solidFill>
                  <a:schemeClr val="tx1"/>
                </a:solidFill>
              </a:rPr>
              <a:t>)</a:t>
            </a:r>
            <a:r>
              <a:rPr lang="ru-RU" sz="2200" dirty="0">
                <a:solidFill>
                  <a:schemeClr val="tx1"/>
                </a:solidFill>
              </a:rPr>
              <a:t> при больших</a:t>
            </a:r>
            <a:r>
              <a:rPr lang="en-US" sz="2200" dirty="0">
                <a:solidFill>
                  <a:schemeClr val="tx1"/>
                </a:solidFill>
              </a:rPr>
              <a:t> x</a:t>
            </a:r>
            <a:r>
              <a:rPr lang="en-US" sz="2200" baseline="-25000" dirty="0">
                <a:solidFill>
                  <a:schemeClr val="tx1"/>
                </a:solidFill>
              </a:rPr>
              <a:t>F </a:t>
            </a:r>
            <a:endParaRPr lang="en-US" sz="2200" dirty="0">
              <a:solidFill>
                <a:schemeClr val="tx1"/>
              </a:solidFill>
              <a:cs typeface="Times New Roman" pitchFamily="18" charset="0"/>
            </a:endParaRPr>
          </a:p>
          <a:p>
            <a:pPr lvl="0">
              <a:buClr>
                <a:srgbClr val="DC9E1F"/>
              </a:buClr>
            </a:pPr>
            <a:r>
              <a:rPr lang="ru-RU" sz="2200" b="1" dirty="0">
                <a:solidFill>
                  <a:schemeClr val="tx1"/>
                </a:solidFill>
                <a:cs typeface="Times New Roman" pitchFamily="18" charset="0"/>
              </a:rPr>
              <a:t>Одновременное</a:t>
            </a:r>
            <a:r>
              <a:rPr lang="ru-RU" sz="2200" dirty="0">
                <a:solidFill>
                  <a:schemeClr val="tx1"/>
                </a:solidFill>
                <a:cs typeface="Times New Roman" pitchFamily="18" charset="0"/>
              </a:rPr>
              <a:t> исследование (корреляции) нескольких спиновых наблюдаемых</a:t>
            </a:r>
          </a:p>
          <a:p>
            <a:pPr lvl="0">
              <a:buClr>
                <a:srgbClr val="DC9E1F"/>
              </a:buClr>
            </a:pPr>
            <a:r>
              <a:rPr lang="ru-RU" sz="2200" b="1" dirty="0">
                <a:solidFill>
                  <a:schemeClr val="tx1"/>
                </a:solidFill>
              </a:rPr>
              <a:t>Восстановление </a:t>
            </a:r>
            <a:r>
              <a:rPr lang="ru-RU" sz="2200" b="1" dirty="0">
                <a:solidFill>
                  <a:srgbClr val="FF0000"/>
                </a:solidFill>
              </a:rPr>
              <a:t>всех </a:t>
            </a:r>
            <a:r>
              <a:rPr lang="ru-RU" sz="2200" b="1" dirty="0">
                <a:solidFill>
                  <a:schemeClr val="tx1"/>
                </a:solidFill>
              </a:rPr>
              <a:t>амплитуд упругого рассеяния 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endParaRPr lang="en-US" sz="22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286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AC3936-400E-C4FF-F6F9-60FACB4EF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930" y="109760"/>
            <a:ext cx="9778681" cy="1353280"/>
          </a:xfrm>
        </p:spPr>
        <p:txBody>
          <a:bodyPr>
            <a:normAutofit/>
          </a:bodyPr>
          <a:lstStyle/>
          <a:p>
            <a:r>
              <a:rPr lang="ru-RU" dirty="0"/>
              <a:t>Преимущества работы с пучком (относительно мишеней)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D87C54-E7AB-8FF6-BCFC-2CFC6F8D0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1490" y="1463040"/>
            <a:ext cx="6411586" cy="4880610"/>
          </a:xfrm>
        </p:spPr>
        <p:txBody>
          <a:bodyPr>
            <a:normAutofit/>
          </a:bodyPr>
          <a:lstStyle/>
          <a:p>
            <a:r>
              <a:rPr lang="ru-RU" sz="2400" dirty="0"/>
              <a:t>Наибольшие эффекты в области фрагментации поляризованного пучка (установка «вперед»)</a:t>
            </a:r>
          </a:p>
          <a:p>
            <a:r>
              <a:rPr lang="ru-RU" sz="2400" dirty="0"/>
              <a:t>Отсутствует фактор разбавления мишени </a:t>
            </a:r>
            <a:r>
              <a:rPr lang="en-US" sz="2400" dirty="0"/>
              <a:t>(D/P=10)</a:t>
            </a:r>
            <a:r>
              <a:rPr lang="ru-RU" sz="2400" dirty="0"/>
              <a:t>, в пучке 1</a:t>
            </a:r>
            <a:r>
              <a:rPr lang="en-US" sz="2400" dirty="0"/>
              <a:t>/P=2,5 (</a:t>
            </a:r>
            <a:r>
              <a:rPr lang="ru-RU" sz="2400" dirty="0"/>
              <a:t>лучше в </a:t>
            </a:r>
            <a:r>
              <a:rPr lang="ru-RU" sz="2400" b="1" dirty="0">
                <a:solidFill>
                  <a:srgbClr val="00B050"/>
                </a:solidFill>
              </a:rPr>
              <a:t>16</a:t>
            </a:r>
            <a:r>
              <a:rPr lang="ru-RU" sz="2400" dirty="0"/>
              <a:t> раз)</a:t>
            </a:r>
          </a:p>
          <a:p>
            <a:r>
              <a:rPr lang="ru-RU" sz="2400" dirty="0"/>
              <a:t>Быстрая изменение знака поляризации (мишень – раз в двое суток, пучок – каждый цикл ускорителя), то есть систематика, связанная с установкой, </a:t>
            </a:r>
            <a:r>
              <a:rPr lang="ru-RU" sz="2400" dirty="0">
                <a:solidFill>
                  <a:srgbClr val="00B050"/>
                </a:solidFill>
              </a:rPr>
              <a:t>отсутствует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119A5D1-A7C8-45C3-EC44-EBD9F0C5FE0C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6766560" y="1463040"/>
            <a:ext cx="5017770" cy="340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2 Helical magnets: </a:t>
            </a: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B</a:t>
            </a:r>
            <a:r>
              <a:rPr kumimoji="0" lang="en-US" sz="2400" b="1" i="0" u="none" strike="noStrike" kern="1200" cap="none" spc="0" normalizeH="0" baseline="-2500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max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 47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kGs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;  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λ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 2.5 m</a:t>
            </a: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Correctors: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=30 cm; B= 23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kGs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; ;</a:t>
            </a: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Total length 6.5 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Flipper optics: practically is equal to empty straight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6.5 m;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Spin transparency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Narrow"/>
                <a:ea typeface="+mn-ea"/>
                <a:cs typeface="Times New Roman" pitchFamily="18" charset="0"/>
              </a:rPr>
              <a:t>≈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97%</a:t>
            </a: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DFF1A3-A122-8E90-C1A1-D0BE71F3F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456" y="4553512"/>
            <a:ext cx="5017770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7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4A83FD-F3FE-5644-A504-5E9DC6ECE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9"/>
            <a:ext cx="7924800" cy="684211"/>
          </a:xfrm>
        </p:spPr>
        <p:txBody>
          <a:bodyPr/>
          <a:lstStyle/>
          <a:p>
            <a:r>
              <a:rPr lang="ru-RU" dirty="0"/>
              <a:t>Экспериментальная установка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6295079-6C42-CF7E-3C7D-C0E896463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8</a:t>
            </a:fld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9CFBB9E-4305-B1F4-F4D7-54D296FF520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44145" y="1110446"/>
            <a:ext cx="8614826" cy="42419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E83CDA-A1D4-0725-2BA4-838FE37F9265}"/>
              </a:ext>
            </a:extLst>
          </p:cNvPr>
          <p:cNvSpPr txBox="1"/>
          <p:nvPr/>
        </p:nvSpPr>
        <p:spPr>
          <a:xfrm>
            <a:off x="9545444" y="970344"/>
            <a:ext cx="22302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Новые важные детекторы в дополнение к существующим на канале 14: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0F7E23-48C8-ECE9-63CE-133543313580}"/>
              </a:ext>
            </a:extLst>
          </p:cNvPr>
          <p:cNvSpPr txBox="1"/>
          <p:nvPr/>
        </p:nvSpPr>
        <p:spPr>
          <a:xfrm>
            <a:off x="644144" y="5497830"/>
            <a:ext cx="8787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Спектрометр заряженных частиц (</a:t>
            </a:r>
            <a:r>
              <a:rPr lang="en-US" sz="2400" dirty="0"/>
              <a:t>&gt; 60 </a:t>
            </a:r>
            <a:r>
              <a:rPr lang="ru-RU" sz="2400" dirty="0"/>
              <a:t>плоскостей) с </a:t>
            </a:r>
            <a:r>
              <a:rPr lang="ru-RU" sz="2400" dirty="0" err="1"/>
              <a:t>широкоапертурным</a:t>
            </a:r>
            <a:r>
              <a:rPr lang="ru-RU" sz="2400" dirty="0"/>
              <a:t> (1х2 м) магнитом (</a:t>
            </a:r>
            <a:r>
              <a:rPr lang="en-US" sz="2400" dirty="0" err="1"/>
              <a:t>BxL</a:t>
            </a:r>
            <a:r>
              <a:rPr lang="en-US" sz="2400" dirty="0"/>
              <a:t> </a:t>
            </a:r>
            <a:r>
              <a:rPr lang="ru-RU" sz="2400" dirty="0"/>
              <a:t>до 1.5 </a:t>
            </a:r>
            <a:r>
              <a:rPr lang="ru-RU" sz="2400" dirty="0" err="1"/>
              <a:t>Тл·м</a:t>
            </a:r>
            <a:r>
              <a:rPr lang="ru-RU" sz="24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007407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0A59B0-FE56-C83A-BCB5-9111F523B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170" y="227272"/>
            <a:ext cx="10709910" cy="812858"/>
          </a:xfrm>
        </p:spPr>
        <p:txBody>
          <a:bodyPr/>
          <a:lstStyle/>
          <a:p>
            <a:r>
              <a:rPr lang="ru-RU" dirty="0"/>
              <a:t>Новые детекторы для установки на канале 24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734C79-8D11-97D1-FE2D-1B42EA876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7389" y="1132462"/>
            <a:ext cx="5187632" cy="4948298"/>
          </a:xfrm>
        </p:spPr>
        <p:txBody>
          <a:bodyPr>
            <a:noAutofit/>
          </a:bodyPr>
          <a:lstStyle/>
          <a:p>
            <a:r>
              <a:rPr lang="ru-RU" sz="2400" dirty="0"/>
              <a:t>Система измерения поляризации и импульса(лучше 1%) пучка</a:t>
            </a:r>
          </a:p>
          <a:p>
            <a:r>
              <a:rPr lang="ru-RU" sz="2400" dirty="0"/>
              <a:t>Прецизионный электромагнитный калориметр</a:t>
            </a:r>
          </a:p>
          <a:p>
            <a:r>
              <a:rPr lang="ru-RU" sz="2400" dirty="0"/>
              <a:t>Мюонная система (доклад Фахрутдинова)</a:t>
            </a:r>
          </a:p>
          <a:p>
            <a:r>
              <a:rPr lang="ru-RU" sz="2400" dirty="0"/>
              <a:t>Детектор </a:t>
            </a:r>
            <a:r>
              <a:rPr lang="en-US" sz="2400" dirty="0"/>
              <a:t>FARICH </a:t>
            </a:r>
            <a:r>
              <a:rPr lang="ru-RU" sz="2400" dirty="0"/>
              <a:t>- разделение </a:t>
            </a:r>
            <a:r>
              <a:rPr lang="en-US" sz="2400" dirty="0"/>
              <a:t>pi/K </a:t>
            </a:r>
            <a:r>
              <a:rPr lang="ru-RU" sz="2400" dirty="0"/>
              <a:t>до</a:t>
            </a:r>
            <a:r>
              <a:rPr lang="en-US" sz="2400" dirty="0"/>
              <a:t> 8</a:t>
            </a:r>
            <a:r>
              <a:rPr lang="ru-RU" sz="2400" dirty="0"/>
              <a:t>.5 ГэВ</a:t>
            </a:r>
            <a:r>
              <a:rPr lang="en-US" sz="2400" dirty="0"/>
              <a:t>, pi/p </a:t>
            </a:r>
            <a:r>
              <a:rPr lang="ru-RU" sz="2400" dirty="0"/>
              <a:t>до 17 ГэВ (доклад </a:t>
            </a:r>
            <a:r>
              <a:rPr lang="ru-RU" sz="2400" dirty="0" err="1"/>
              <a:t>Барнякова</a:t>
            </a:r>
            <a:r>
              <a:rPr lang="ru-RU" sz="2400" dirty="0"/>
              <a:t>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9A508F4-8527-AC8E-4923-6DFB9DF410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57196" y="2019798"/>
            <a:ext cx="3724214" cy="36638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E2CFAF-4DC1-8F3A-FC72-0C0C86835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157" y="2137026"/>
            <a:ext cx="6367923" cy="36530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84330A-5D64-8892-E8BD-E530A23AD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841" y="2464996"/>
            <a:ext cx="10476279" cy="20776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F238D86-A9A7-9C3C-8A83-F438CE11BE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0018" y="2137026"/>
            <a:ext cx="3571982" cy="35465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49699A-232A-376A-022D-46DF345156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5687" y="2073236"/>
            <a:ext cx="3393097" cy="378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1177</TotalTime>
  <Words>1878</Words>
  <Application>Microsoft Office PowerPoint</Application>
  <PresentationFormat>Широкоэкранный</PresentationFormat>
  <Paragraphs>165</Paragraphs>
  <Slides>28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9" baseType="lpstr">
      <vt:lpstr>Arial</vt:lpstr>
      <vt:lpstr>Arial Narrow</vt:lpstr>
      <vt:lpstr>Calibri</vt:lpstr>
      <vt:lpstr>Cambria Math</vt:lpstr>
      <vt:lpstr>Century Gothic</vt:lpstr>
      <vt:lpstr>Symbol</vt:lpstr>
      <vt:lpstr>Times New Roman</vt:lpstr>
      <vt:lpstr>Wingdings 3</vt:lpstr>
      <vt:lpstr>Легкий дым</vt:lpstr>
      <vt:lpstr>Office Theme</vt:lpstr>
      <vt:lpstr>Equation</vt:lpstr>
      <vt:lpstr>Физическая программа на пучках поляризованных протонов и антипротонов с энергиями в несколько десятков ГэВ  на новом готовящемся канале частиц  на У-70</vt:lpstr>
      <vt:lpstr>Концептуальный проект эксперимента</vt:lpstr>
      <vt:lpstr>Проект канала поляризованных пучков</vt:lpstr>
      <vt:lpstr>Характеристики поляризованных пучков</vt:lpstr>
      <vt:lpstr>Преимущества эксперимента на канале 24</vt:lpstr>
      <vt:lpstr>Физическая программа эксперимента </vt:lpstr>
      <vt:lpstr>Преимущества работы с пучком (относительно мишеней)</vt:lpstr>
      <vt:lpstr>Экспериментальная установка</vt:lpstr>
      <vt:lpstr>Новые детекторы для установки на канале 24</vt:lpstr>
      <vt:lpstr>Зависимость асимметрии в реакции p↑ + p → p + X от кинематических параметров</vt:lpstr>
      <vt:lpstr>Исследование зависимости AN  от атомного номера </vt:lpstr>
      <vt:lpstr>Односпиновые асимметрии на ядрах</vt:lpstr>
      <vt:lpstr>Ожидаемая статистика за 1 месяц на p↑ пучке </vt:lpstr>
      <vt:lpstr>Презентация PowerPoint</vt:lpstr>
      <vt:lpstr>Измерение эффектов в образовании гиперонов</vt:lpstr>
      <vt:lpstr>Поляризации гиперонов в pA‑взаимодействии  </vt:lpstr>
      <vt:lpstr>Осцилляции поляризации</vt:lpstr>
      <vt:lpstr>Исследование чармония</vt:lpstr>
      <vt:lpstr>Но измерения в области «максимального эффекта» </vt:lpstr>
      <vt:lpstr>Исследование странных мезонов и глюонной компоненты</vt:lpstr>
      <vt:lpstr>Безмодельное восстановления амплитуд упругого рассеяния</vt:lpstr>
      <vt:lpstr>Исследование упругих реакций</vt:lpstr>
      <vt:lpstr>Важные результаты упругого протон-протонного рассеяния</vt:lpstr>
      <vt:lpstr>заключение</vt:lpstr>
      <vt:lpstr>Backup slides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vasily.mochalov vasily.mochalov</dc:creator>
  <cp:lastModifiedBy>vasily.mochalov vasily.mochalov</cp:lastModifiedBy>
  <cp:revision>29</cp:revision>
  <dcterms:created xsi:type="dcterms:W3CDTF">2026-06-01T21:35:40Z</dcterms:created>
  <dcterms:modified xsi:type="dcterms:W3CDTF">2026-06-03T23:25:32Z</dcterms:modified>
</cp:coreProperties>
</file>