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0"/>
  </p:notesMasterIdLst>
  <p:handoutMasterIdLst>
    <p:handoutMasterId r:id="rId21"/>
  </p:handoutMasterIdLst>
  <p:sldIdLst>
    <p:sldId id="271" r:id="rId2"/>
    <p:sldId id="440" r:id="rId3"/>
    <p:sldId id="447" r:id="rId4"/>
    <p:sldId id="446" r:id="rId5"/>
    <p:sldId id="450" r:id="rId6"/>
    <p:sldId id="451" r:id="rId7"/>
    <p:sldId id="452" r:id="rId8"/>
    <p:sldId id="453" r:id="rId9"/>
    <p:sldId id="456" r:id="rId10"/>
    <p:sldId id="427" r:id="rId11"/>
    <p:sldId id="458" r:id="rId12"/>
    <p:sldId id="459" r:id="rId13"/>
    <p:sldId id="462" r:id="rId14"/>
    <p:sldId id="463" r:id="rId15"/>
    <p:sldId id="465" r:id="rId16"/>
    <p:sldId id="466" r:id="rId17"/>
    <p:sldId id="464" r:id="rId18"/>
    <p:sldId id="46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CCFF"/>
    <a:srgbClr val="AD0004"/>
    <a:srgbClr val="0B055B"/>
    <a:srgbClr val="0055BB"/>
    <a:srgbClr val="0066CC"/>
    <a:srgbClr val="00FFCC"/>
    <a:srgbClr val="3A6497"/>
    <a:srgbClr val="70AD47"/>
    <a:srgbClr val="EA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89307" autoAdjust="0"/>
  </p:normalViewPr>
  <p:slideViewPr>
    <p:cSldViewPr snapToGrid="0">
      <p:cViewPr>
        <p:scale>
          <a:sx n="60" d="100"/>
          <a:sy n="60" d="100"/>
        </p:scale>
        <p:origin x="-828" y="-120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Relationship Id="rId5" Type="http://schemas.openxmlformats.org/officeDocument/2006/relationships/image" Target="../media/image149.wmf"/><Relationship Id="rId4" Type="http://schemas.openxmlformats.org/officeDocument/2006/relationships/image" Target="../media/image1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8079A78E-F14F-4C05-A399-1BED1356FE38}" type="datetime1">
              <a:rPr lang="ru-RU"/>
              <a:pPr>
                <a:defRPr/>
              </a:pPr>
              <a:t>05.06.2026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8F5F89AF-2A5C-4E10-9904-69E9DDE141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9428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8DFBBA44-A512-4E07-93BF-6BD6AEE743D3}" type="datetime1">
              <a:rPr lang="ru-RU"/>
              <a:pPr>
                <a:defRPr/>
              </a:pPr>
              <a:t>05.06.2026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F543F20E-3808-4CA1-AB29-9100A60E3A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034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43F20E-3808-4CA1-AB29-9100A60E3AB0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984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43F20E-3808-4CA1-AB29-9100A60E3AB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743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ru-RU" altLang="ja-JP" dirty="0">
                <a:ea typeface="MS Mincho"/>
                <a:cs typeface="Arial" panose="020B0604020202020204" pitchFamily="34" charset="0"/>
              </a:rPr>
              <a:t>Одной из сложных задач использования </a:t>
            </a:r>
            <a:r>
              <a:rPr lang="ru-RU" altLang="ja-JP" dirty="0" smtClean="0">
                <a:ea typeface="MS Mincho"/>
                <a:cs typeface="Arial" panose="020B0604020202020204" pitchFamily="34" charset="0"/>
              </a:rPr>
              <a:t>мюонографий для </a:t>
            </a:r>
            <a:r>
              <a:rPr lang="ru-RU" altLang="ja-JP" dirty="0">
                <a:ea typeface="MS Mincho"/>
                <a:cs typeface="Arial" panose="020B0604020202020204" pitchFamily="34" charset="0"/>
              </a:rPr>
              <a:t>изучения различных явлений является анализ событий, во время которых возмущение в гелиосфере (магнитосфере) и атмосфере происходят одновременно. </a:t>
            </a:r>
          </a:p>
          <a:p>
            <a:pPr>
              <a:spcBef>
                <a:spcPts val="1200"/>
              </a:spcBef>
            </a:pPr>
            <a:r>
              <a:rPr lang="ru-RU" altLang="ja-JP" dirty="0">
                <a:ea typeface="MS Mincho"/>
                <a:cs typeface="Arial" panose="020B0604020202020204" pitchFamily="34" charset="0"/>
              </a:rPr>
              <a:t>В настоящее время для их разделения используются различные длительности этих событий: сутки и часы для гелиосферных (магнитосферных) и часы и минуты для атмосферных. </a:t>
            </a:r>
            <a:endParaRPr lang="ru-RU" altLang="ja-JP" dirty="0" smtClean="0">
              <a:ea typeface="MS Mincho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altLang="ja-JP" dirty="0" smtClean="0">
                <a:ea typeface="MS Mincho"/>
                <a:cs typeface="Arial" panose="020B0604020202020204" pitchFamily="34" charset="0"/>
              </a:rPr>
              <a:t>Но </a:t>
            </a:r>
            <a:r>
              <a:rPr lang="ru-RU" altLang="ja-JP" dirty="0">
                <a:ea typeface="MS Mincho"/>
                <a:cs typeface="Arial" panose="020B0604020202020204" pitchFamily="34" charset="0"/>
              </a:rPr>
              <a:t>лучшим способом их разделения является размещение двух и более мюонных годоскопов в разных точках, разделенных несколькими тысячами километров.</a:t>
            </a:r>
          </a:p>
          <a:p>
            <a:pPr>
              <a:spcBef>
                <a:spcPts val="1200"/>
              </a:spcBef>
            </a:pPr>
            <a:r>
              <a:rPr lang="ru-RU" altLang="ja-JP" dirty="0">
                <a:ea typeface="MS Mincho"/>
                <a:cs typeface="Arial" panose="020B0604020202020204" pitchFamily="34" charset="0"/>
              </a:rPr>
              <a:t>Поскольку атмосферные условия в этих точках будут разными, а </a:t>
            </a:r>
            <a:r>
              <a:rPr lang="ru-RU" altLang="ja-JP" dirty="0" err="1">
                <a:ea typeface="MS Mincho"/>
                <a:cs typeface="Arial" panose="020B0604020202020204" pitchFamily="34" charset="0"/>
              </a:rPr>
              <a:t>гелиосферные</a:t>
            </a:r>
            <a:r>
              <a:rPr lang="ru-RU" altLang="ja-JP" dirty="0">
                <a:ea typeface="MS Mincho"/>
                <a:cs typeface="Arial" panose="020B0604020202020204" pitchFamily="34" charset="0"/>
              </a:rPr>
              <a:t> возмущения будут практически одинаковыми, это позволит легко разделить такие события. </a:t>
            </a:r>
          </a:p>
          <a:p>
            <a:pPr>
              <a:spcBef>
                <a:spcPts val="1200"/>
              </a:spcBef>
            </a:pPr>
            <a:r>
              <a:rPr lang="ru-RU" altLang="ja-JP" dirty="0">
                <a:ea typeface="MS Mincho"/>
                <a:cs typeface="Arial" panose="020B0604020202020204" pitchFamily="34" charset="0"/>
              </a:rPr>
              <a:t>Поэтому задачей дальнейшего развития метода мюонографии является создание сети мюонных годоскопов, аналогичной сети нейтронных мониторов.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4991E-1ADE-4F7C-83EA-96CC950C7E4D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4003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ru-RU" altLang="ja-JP" dirty="0">
                <a:ea typeface="MS Mincho"/>
                <a:cs typeface="Arial" panose="020B0604020202020204" pitchFamily="34" charset="0"/>
              </a:rPr>
              <a:t>Одной из сложных задач использования </a:t>
            </a:r>
            <a:r>
              <a:rPr lang="ru-RU" altLang="ja-JP" dirty="0" smtClean="0">
                <a:ea typeface="MS Mincho"/>
                <a:cs typeface="Arial" panose="020B0604020202020204" pitchFamily="34" charset="0"/>
              </a:rPr>
              <a:t>мюонографий для </a:t>
            </a:r>
            <a:r>
              <a:rPr lang="ru-RU" altLang="ja-JP" dirty="0">
                <a:ea typeface="MS Mincho"/>
                <a:cs typeface="Arial" panose="020B0604020202020204" pitchFamily="34" charset="0"/>
              </a:rPr>
              <a:t>изучения различных явлений является анализ событий, во время которых возмущение в гелиосфере (магнитосфере) и атмосфере происходят одновременно. </a:t>
            </a:r>
          </a:p>
          <a:p>
            <a:pPr>
              <a:spcBef>
                <a:spcPts val="1200"/>
              </a:spcBef>
            </a:pPr>
            <a:r>
              <a:rPr lang="ru-RU" altLang="ja-JP" dirty="0">
                <a:ea typeface="MS Mincho"/>
                <a:cs typeface="Arial" panose="020B0604020202020204" pitchFamily="34" charset="0"/>
              </a:rPr>
              <a:t>В настоящее время для их разделения используются различные длительности этих событий: сутки и часы для гелиосферных (магнитосферных) и часы и минуты для атмосферных. </a:t>
            </a:r>
            <a:endParaRPr lang="ru-RU" altLang="ja-JP" dirty="0" smtClean="0">
              <a:ea typeface="MS Mincho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altLang="ja-JP" dirty="0" smtClean="0">
                <a:ea typeface="MS Mincho"/>
                <a:cs typeface="Arial" panose="020B0604020202020204" pitchFamily="34" charset="0"/>
              </a:rPr>
              <a:t>Но </a:t>
            </a:r>
            <a:r>
              <a:rPr lang="ru-RU" altLang="ja-JP" dirty="0">
                <a:ea typeface="MS Mincho"/>
                <a:cs typeface="Arial" panose="020B0604020202020204" pitchFamily="34" charset="0"/>
              </a:rPr>
              <a:t>лучшим способом их разделения является размещение двух и более мюонных годоскопов в разных точках, разделенных несколькими тысячами километров.</a:t>
            </a:r>
          </a:p>
          <a:p>
            <a:pPr>
              <a:spcBef>
                <a:spcPts val="1200"/>
              </a:spcBef>
            </a:pPr>
            <a:r>
              <a:rPr lang="ru-RU" altLang="ja-JP" dirty="0">
                <a:ea typeface="MS Mincho"/>
                <a:cs typeface="Arial" panose="020B0604020202020204" pitchFamily="34" charset="0"/>
              </a:rPr>
              <a:t>Поскольку атмосферные условия в этих точках будут разными, а </a:t>
            </a:r>
            <a:r>
              <a:rPr lang="ru-RU" altLang="ja-JP" dirty="0" err="1">
                <a:ea typeface="MS Mincho"/>
                <a:cs typeface="Arial" panose="020B0604020202020204" pitchFamily="34" charset="0"/>
              </a:rPr>
              <a:t>гелиосферные</a:t>
            </a:r>
            <a:r>
              <a:rPr lang="ru-RU" altLang="ja-JP" dirty="0">
                <a:ea typeface="MS Mincho"/>
                <a:cs typeface="Arial" panose="020B0604020202020204" pitchFamily="34" charset="0"/>
              </a:rPr>
              <a:t> возмущения будут практически одинаковыми, это позволит легко разделить такие события. </a:t>
            </a:r>
          </a:p>
          <a:p>
            <a:pPr>
              <a:spcBef>
                <a:spcPts val="1200"/>
              </a:spcBef>
            </a:pPr>
            <a:r>
              <a:rPr lang="ru-RU" altLang="ja-JP" dirty="0">
                <a:ea typeface="MS Mincho"/>
                <a:cs typeface="Arial" panose="020B0604020202020204" pitchFamily="34" charset="0"/>
              </a:rPr>
              <a:t>Поэтому задачей дальнейшего развития метода мюонографии является создание сети мюонных годоскопов, аналогичной сети нейтронных мониторов.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4991E-1ADE-4F7C-83EA-96CC950C7E4D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4003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4991E-1ADE-4F7C-83EA-96CC950C7E4D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1749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4991E-1ADE-4F7C-83EA-96CC950C7E4D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1749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Грозовые</a:t>
            </a:r>
            <a:r>
              <a:rPr lang="ru-RU" altLang="ru-RU" baseline="0" dirty="0" smtClean="0">
                <a:solidFill>
                  <a:schemeClr val="accent6">
                    <a:lumMod val="75000"/>
                  </a:schemeClr>
                </a:solidFill>
              </a:rPr>
              <a:t> события, также могут </a:t>
            </a:r>
            <a:r>
              <a:rPr lang="ru-RU" altLang="ru-RU" baseline="0" dirty="0" err="1" smtClean="0">
                <a:solidFill>
                  <a:schemeClr val="accent6">
                    <a:lumMod val="75000"/>
                  </a:schemeClr>
                </a:solidFill>
              </a:rPr>
              <a:t>являлтся</a:t>
            </a:r>
            <a:r>
              <a:rPr lang="ru-RU" altLang="ru-RU" baseline="0" dirty="0" smtClean="0">
                <a:solidFill>
                  <a:schemeClr val="accent6">
                    <a:lumMod val="75000"/>
                  </a:schemeClr>
                </a:solidFill>
              </a:rPr>
              <a:t> хорошим инструментом для калибровки метода мюонографии.</a:t>
            </a:r>
          </a:p>
          <a:p>
            <a:r>
              <a:rPr lang="ru-RU" altLang="ru-RU" baseline="0" dirty="0" smtClean="0">
                <a:solidFill>
                  <a:schemeClr val="accent6">
                    <a:lumMod val="75000"/>
                  </a:schemeClr>
                </a:solidFill>
              </a:rPr>
              <a:t>Для этого было проведено сравнение доплеровский карт и мюонографий во время грозовых явлений. Доплеровские карты это независимая информация о грозах от доплеровского метеорологического радиолокатора ДМРЛ-C.</a:t>
            </a:r>
          </a:p>
          <a:p>
            <a:endParaRPr lang="ru-RU" alt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200" dirty="0" smtClean="0"/>
              <a:t>Данные радиолокатора представляют собой 3-мерные карты радиолокационного сканирования (карта явлений). Разрешение карт составляет 1 × 1 км</a:t>
            </a:r>
            <a:r>
              <a:rPr lang="ru-RU" sz="1200" baseline="30000" dirty="0" smtClean="0"/>
              <a:t>2</a:t>
            </a:r>
            <a:endParaRPr lang="ru-RU" altLang="ru-RU" sz="1200" i="1" baseline="30000" dirty="0" smtClean="0"/>
          </a:p>
          <a:p>
            <a:endParaRPr lang="ru-RU" alt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Здесь представлен пример …  </a:t>
            </a:r>
          </a:p>
          <a:p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Цветом указаны атмосферные процессы, зеленная их отсутствие, </a:t>
            </a:r>
            <a:r>
              <a:rPr lang="ru-RU" altLang="ru-RU" dirty="0" err="1" smtClean="0">
                <a:solidFill>
                  <a:schemeClr val="accent6">
                    <a:lumMod val="75000"/>
                  </a:schemeClr>
                </a:solidFill>
              </a:rPr>
              <a:t>слабоголубое</a:t>
            </a:r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  - дождь, более синее ливень, а красное – грозовое </a:t>
            </a:r>
          </a:p>
          <a:p>
            <a:endParaRPr lang="ru-RU" alt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Рядом представлена мюонография данной грозы</a:t>
            </a:r>
          </a:p>
          <a:p>
            <a:endParaRPr lang="ru-RU" alt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Для сопоставления очень удобно ориентироваться на транспортное</a:t>
            </a:r>
            <a:r>
              <a:rPr lang="ru-RU" altLang="ru-RU" baseline="0" dirty="0" smtClean="0">
                <a:solidFill>
                  <a:schemeClr val="accent6">
                    <a:lumMod val="75000"/>
                  </a:schemeClr>
                </a:solidFill>
              </a:rPr>
              <a:t> кольцо</a:t>
            </a:r>
            <a:endParaRPr lang="ru-RU" alt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alt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Этот пример показывает, что область грозы соответствует минимуму потока мюонов.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4991E-1ADE-4F7C-83EA-96CC950C7E4D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8021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4991E-1ADE-4F7C-83EA-96CC950C7E4D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1749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CA6CFD-F94F-49FE-A6BE-E3ABB9974339}" type="slidenum">
              <a:rPr lang="ru-RU" altLang="ru-RU" smtClean="0"/>
              <a:pPr eaLnBrk="1" hangingPunct="1">
                <a:spcBef>
                  <a:spcPct val="0"/>
                </a:spcBef>
              </a:pPr>
              <a:t>17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Грозовые</a:t>
            </a:r>
            <a:r>
              <a:rPr lang="ru-RU" altLang="ru-RU" baseline="0" dirty="0" smtClean="0">
                <a:solidFill>
                  <a:schemeClr val="accent6">
                    <a:lumMod val="75000"/>
                  </a:schemeClr>
                </a:solidFill>
              </a:rPr>
              <a:t> события, также могут </a:t>
            </a:r>
            <a:r>
              <a:rPr lang="ru-RU" altLang="ru-RU" baseline="0" dirty="0" err="1" smtClean="0">
                <a:solidFill>
                  <a:schemeClr val="accent6">
                    <a:lumMod val="75000"/>
                  </a:schemeClr>
                </a:solidFill>
              </a:rPr>
              <a:t>являлтся</a:t>
            </a:r>
            <a:r>
              <a:rPr lang="ru-RU" altLang="ru-RU" baseline="0" dirty="0" smtClean="0">
                <a:solidFill>
                  <a:schemeClr val="accent6">
                    <a:lumMod val="75000"/>
                  </a:schemeClr>
                </a:solidFill>
              </a:rPr>
              <a:t> хорошим инструментом для калибровки метода мюонографии.</a:t>
            </a:r>
          </a:p>
          <a:p>
            <a:r>
              <a:rPr lang="ru-RU" altLang="ru-RU" baseline="0" dirty="0" smtClean="0">
                <a:solidFill>
                  <a:schemeClr val="accent6">
                    <a:lumMod val="75000"/>
                  </a:schemeClr>
                </a:solidFill>
              </a:rPr>
              <a:t>Для этого было проведено сравнение доплеровский карт и мюонографий во время грозовых явлений. Доплеровские карты это независимая информация о грозах от доплеровского метеорологического радиолокатора ДМРЛ-C.</a:t>
            </a:r>
          </a:p>
          <a:p>
            <a:endParaRPr lang="ru-RU" alt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200" dirty="0" smtClean="0"/>
              <a:t>Данные радиолокатора представляют собой 3-мерные карты радиолокационного сканирования (карта явлений). Разрешение карт составляет 1 × 1 км</a:t>
            </a:r>
            <a:r>
              <a:rPr lang="ru-RU" sz="1200" baseline="30000" dirty="0" smtClean="0"/>
              <a:t>2</a:t>
            </a:r>
            <a:endParaRPr lang="ru-RU" altLang="ru-RU" sz="1200" i="1" baseline="30000" dirty="0" smtClean="0"/>
          </a:p>
          <a:p>
            <a:endParaRPr lang="ru-RU" alt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Здесь представлен пример …  </a:t>
            </a:r>
          </a:p>
          <a:p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Цветом указаны атмосферные процессы, зеленная их отсутствие, </a:t>
            </a:r>
            <a:r>
              <a:rPr lang="ru-RU" altLang="ru-RU" dirty="0" err="1" smtClean="0">
                <a:solidFill>
                  <a:schemeClr val="accent6">
                    <a:lumMod val="75000"/>
                  </a:schemeClr>
                </a:solidFill>
              </a:rPr>
              <a:t>слабоголубое</a:t>
            </a:r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  - дождь, более синее ливень, а красное – грозовое </a:t>
            </a:r>
          </a:p>
          <a:p>
            <a:endParaRPr lang="ru-RU" alt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Рядом представлена мюонография данной грозы</a:t>
            </a:r>
          </a:p>
          <a:p>
            <a:endParaRPr lang="ru-RU" alt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Для сопоставления очень удобно ориентироваться на транспортное</a:t>
            </a:r>
            <a:r>
              <a:rPr lang="ru-RU" altLang="ru-RU" baseline="0" dirty="0" smtClean="0">
                <a:solidFill>
                  <a:schemeClr val="accent6">
                    <a:lumMod val="75000"/>
                  </a:schemeClr>
                </a:solidFill>
              </a:rPr>
              <a:t> кольцо</a:t>
            </a:r>
            <a:endParaRPr lang="ru-RU" alt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alt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</a:rPr>
              <a:t>Этот пример показывает, что область грозы соответствует минимуму потока мюонов.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4991E-1ADE-4F7C-83EA-96CC950C7E4D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802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43F20E-3808-4CA1-AB29-9100A60E3AB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274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  <a:p>
            <a:r>
              <a:rPr lang="ru-RU" altLang="ru-RU" dirty="0" smtClean="0"/>
              <a:t>На этом слайде показана</a:t>
            </a:r>
            <a:r>
              <a:rPr lang="ru-RU" altLang="ru-RU" baseline="0" dirty="0" smtClean="0"/>
              <a:t> ….</a:t>
            </a:r>
          </a:p>
          <a:p>
            <a:r>
              <a:rPr lang="ru-RU" altLang="ru-RU" dirty="0" smtClean="0"/>
              <a:t>Средняя энергия мюона на поверхности Земли составляет 4 ГэВ</a:t>
            </a:r>
            <a:r>
              <a:rPr lang="en-US" altLang="ru-RU" baseline="0" dirty="0" smtClean="0"/>
              <a:t>, </a:t>
            </a:r>
            <a:r>
              <a:rPr lang="ru-RU" altLang="ru-RU" baseline="0" dirty="0" smtClean="0"/>
              <a:t>что соответствует средней энергии первичных протонов  </a:t>
            </a:r>
            <a:r>
              <a:rPr lang="en-US" altLang="ru-RU" baseline="0" dirty="0" smtClean="0"/>
              <a:t>~</a:t>
            </a:r>
            <a:r>
              <a:rPr lang="en-US" altLang="ru-RU" dirty="0" smtClean="0"/>
              <a:t>50-60 GeV.</a:t>
            </a: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17542" indent="-275485"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03541" indent="-219428"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45600" indent="-219428"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86054" indent="-219428"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331" indent="-219428" defTabSz="956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08608" indent="-219428" defTabSz="956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9886" indent="-219428" defTabSz="956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1163" indent="-219428" defTabSz="956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C3AB69-5727-4260-AEE1-1F8E96ED8417}" type="slidenum">
              <a:rPr lang="ru-RU" altLang="ru-RU" smtClean="0"/>
              <a:pPr eaLnBrk="1" hangingPunct="1">
                <a:spcBef>
                  <a:spcPct val="0"/>
                </a:spcBef>
              </a:pPr>
              <a:t>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096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этом слайде представлены принципиальные схемы мюонного детектора,</a:t>
            </a:r>
            <a:r>
              <a:rPr lang="ru-RU" baseline="0" dirty="0" smtClean="0"/>
              <a:t> мюонного телескопа, </a:t>
            </a:r>
            <a:r>
              <a:rPr lang="ru-RU" baseline="0" dirty="0" err="1" smtClean="0"/>
              <a:t>многонаправленного</a:t>
            </a:r>
            <a:r>
              <a:rPr lang="ru-RU" baseline="0" dirty="0" smtClean="0"/>
              <a:t> мюонного телескопа и мюонного </a:t>
            </a:r>
            <a:r>
              <a:rPr lang="ru-RU" baseline="0" dirty="0" err="1" smtClean="0"/>
              <a:t>годоскопа</a:t>
            </a:r>
            <a:r>
              <a:rPr lang="ru-RU" baseline="0" dirty="0" smtClean="0"/>
              <a:t>.</a:t>
            </a:r>
            <a:endParaRPr lang="ru-RU" dirty="0" smtClean="0"/>
          </a:p>
          <a:p>
            <a:r>
              <a:rPr lang="ru-RU" dirty="0" smtClean="0"/>
              <a:t>Основным отличием мюонного годоскопа по сравнению с MMT является, то что годоскоп реконструирует трек</a:t>
            </a:r>
            <a:r>
              <a:rPr lang="ru-RU" baseline="0" dirty="0" smtClean="0"/>
              <a:t> </a:t>
            </a:r>
            <a:r>
              <a:rPr lang="ru-RU" dirty="0" smtClean="0"/>
              <a:t>каждого мюона. </a:t>
            </a:r>
            <a:r>
              <a:rPr lang="ru-RU" dirty="0" smtClean="0">
                <a:solidFill>
                  <a:srgbClr val="FF0000"/>
                </a:solidFill>
              </a:rPr>
              <a:t>Годоскоп от греческого «</a:t>
            </a:r>
            <a:r>
              <a:rPr lang="en-US" dirty="0" err="1" smtClean="0">
                <a:solidFill>
                  <a:srgbClr val="FF0000"/>
                </a:solidFill>
              </a:rPr>
              <a:t>hodos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r>
              <a:rPr lang="en-US" dirty="0" smtClean="0">
                <a:solidFill>
                  <a:srgbClr val="FF0000"/>
                </a:solidFill>
              </a:rPr>
              <a:t> - </a:t>
            </a:r>
            <a:r>
              <a:rPr lang="ru-RU" dirty="0" smtClean="0">
                <a:solidFill>
                  <a:srgbClr val="FF0000"/>
                </a:solidFill>
              </a:rPr>
              <a:t>путь</a:t>
            </a:r>
            <a:r>
              <a:rPr lang="ru-RU" baseline="0" dirty="0" smtClean="0">
                <a:solidFill>
                  <a:srgbClr val="FF0000"/>
                </a:solidFill>
              </a:rPr>
              <a:t> или тропа, и «</a:t>
            </a:r>
            <a:r>
              <a:rPr lang="en-US" baseline="0" dirty="0" err="1" smtClean="0">
                <a:solidFill>
                  <a:srgbClr val="FF0000"/>
                </a:solidFill>
              </a:rPr>
              <a:t>skopos</a:t>
            </a:r>
            <a:r>
              <a:rPr lang="ru-RU" baseline="0" dirty="0" smtClean="0">
                <a:solidFill>
                  <a:srgbClr val="FF0000"/>
                </a:solidFill>
              </a:rPr>
              <a:t>» - наблюдатель.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pPr defTabSz="914235">
              <a:defRPr/>
            </a:pPr>
            <a:r>
              <a:rPr lang="ru-RU" dirty="0" smtClean="0"/>
              <a:t>Возможности </a:t>
            </a:r>
            <a:r>
              <a:rPr lang="ru-RU" dirty="0" err="1" smtClean="0"/>
              <a:t>многонаправленных</a:t>
            </a:r>
            <a:r>
              <a:rPr lang="ru-RU" dirty="0" smtClean="0"/>
              <a:t> мюонных телескопов ограничены их конструкцией. Каждая комбинация ячеек телескопа соответствует определенным диапазонам зенитных и азимутальных углов. Эти интервалы для различных комбинаций перекрываются, что проиллюстрировано на следующем слайде.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4991E-1ADE-4F7C-83EA-96CC950C7E4D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3242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Первый мюонный годоскоп ТЕМП для исследования мюонов космических лучей  был разработан и создан</a:t>
            </a:r>
            <a:r>
              <a:rPr lang="ru-RU" baseline="0" dirty="0" smtClean="0"/>
              <a:t> в </a:t>
            </a:r>
            <a:r>
              <a:rPr lang="ru-RU" dirty="0" smtClean="0"/>
              <a:t>МИФИ в 1995 году. Он состоял из двух </a:t>
            </a:r>
            <a:r>
              <a:rPr lang="ru-RU" dirty="0" err="1" smtClean="0"/>
              <a:t>двукоординатных</a:t>
            </a:r>
            <a:r>
              <a:rPr lang="ru-RU" dirty="0" smtClean="0"/>
              <a:t> плоскостей общей</a:t>
            </a:r>
            <a:r>
              <a:rPr lang="ru-RU" baseline="0" dirty="0" smtClean="0"/>
              <a:t> площадью 9 </a:t>
            </a:r>
            <a:r>
              <a:rPr lang="ru-RU" baseline="0" dirty="0" err="1" smtClean="0"/>
              <a:t>кв.м</a:t>
            </a:r>
            <a:r>
              <a:rPr lang="ru-RU" baseline="0" dirty="0" smtClean="0"/>
              <a:t> с регистрирующей системой на основе сцинтилляционных стрипов со светосбором на основе </a:t>
            </a:r>
            <a:r>
              <a:rPr lang="ru-RU" baseline="0" dirty="0" smtClean="0">
                <a:solidFill>
                  <a:srgbClr val="FF0000"/>
                </a:solidFill>
              </a:rPr>
              <a:t>ФЭУ-115</a:t>
            </a:r>
            <a:r>
              <a:rPr lang="ru-RU" baseline="0" dirty="0" smtClean="0"/>
              <a:t>. </a:t>
            </a:r>
          </a:p>
          <a:p>
            <a:r>
              <a:rPr lang="ru-RU" dirty="0" smtClean="0"/>
              <a:t>Следующий</a:t>
            </a:r>
            <a:r>
              <a:rPr lang="ru-RU" baseline="0" dirty="0" smtClean="0"/>
              <a:t> </a:t>
            </a:r>
            <a:r>
              <a:rPr lang="ru-RU" dirty="0" smtClean="0"/>
              <a:t>мюонный</a:t>
            </a:r>
            <a:r>
              <a:rPr lang="ru-RU" baseline="0" dirty="0" smtClean="0"/>
              <a:t> годоскоп</a:t>
            </a:r>
            <a:r>
              <a:rPr lang="ru-RU" dirty="0" smtClean="0"/>
              <a:t>, состоящий из 8 координатных плоскостей, был построен также в МИФИ в 2005-2006 годах. Этот годоскоп состоит из </a:t>
            </a:r>
            <a:r>
              <a:rPr lang="ru-RU" dirty="0" err="1" smtClean="0"/>
              <a:t>стримерных</a:t>
            </a:r>
            <a:r>
              <a:rPr lang="ru-RU" dirty="0" smtClean="0"/>
              <a:t> трубок, для которых требуется довольно высокое напряжение (4,5 </a:t>
            </a:r>
            <a:r>
              <a:rPr lang="ru-RU" dirty="0" err="1" smtClean="0"/>
              <a:t>кВ</a:t>
            </a:r>
            <a:r>
              <a:rPr lang="ru-RU" dirty="0" smtClean="0"/>
              <a:t>) и газовая система, обеспечивающая постоянство газовой</a:t>
            </a:r>
            <a:r>
              <a:rPr lang="ru-RU" baseline="0" dirty="0" smtClean="0"/>
              <a:t> смеси (аргон, углекислый газ и </a:t>
            </a:r>
            <a:r>
              <a:rPr lang="en-US" baseline="0" dirty="0" smtClean="0"/>
              <a:t>n-</a:t>
            </a:r>
            <a:r>
              <a:rPr lang="ru-RU" baseline="0" dirty="0" smtClean="0"/>
              <a:t>пентан)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Новый мюонный годоскоп, разработанный в 2015 году, был создан также на основе сцинтилляционных стрипов, но с оптоволоконным съемом информации на многоканальные </a:t>
            </a:r>
            <a:r>
              <a:rPr lang="ru-RU" dirty="0" err="1" smtClean="0"/>
              <a:t>фотоумножители</a:t>
            </a:r>
            <a:r>
              <a:rPr lang="ru-RU" baseline="0" dirty="0" smtClean="0"/>
              <a:t> (напряжение менее 1кВ).</a:t>
            </a:r>
          </a:p>
          <a:p>
            <a:r>
              <a:rPr lang="ru-RU" baseline="0" dirty="0" smtClean="0"/>
              <a:t>Характеристики этих годоскопов приведены в таблице.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4991E-1ADE-4F7C-83EA-96CC950C7E4D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4892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4235">
              <a:defRPr/>
            </a:pPr>
            <a:r>
              <a:rPr lang="ru-RU" altLang="ru-RU" dirty="0" smtClean="0"/>
              <a:t>Максимум соответствует вертикальному направлению прихода мюонов. </a:t>
            </a:r>
          </a:p>
          <a:p>
            <a:pPr defTabSz="914235">
              <a:defRPr/>
            </a:pPr>
            <a:endParaRPr lang="ru-RU" altLang="ru-RU" dirty="0" smtClean="0"/>
          </a:p>
          <a:p>
            <a:pPr defTabSz="914235">
              <a:defRPr/>
            </a:pPr>
            <a:r>
              <a:rPr lang="ru-RU" altLang="ru-RU" b="1" i="1" dirty="0" smtClean="0"/>
              <a:t>Разобраться с минутами</a:t>
            </a:r>
          </a:p>
          <a:p>
            <a:pPr defTabSz="914235">
              <a:defRPr/>
            </a:pPr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17542" indent="-275485"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03541" indent="-219428"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45600" indent="-219428"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86054" indent="-219428"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331" indent="-219428" defTabSz="956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08608" indent="-219428" defTabSz="956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9886" indent="-219428" defTabSz="956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1163" indent="-219428" defTabSz="956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974FAA-25D4-4EE9-8386-FFD6DF1950B8}" type="slidenum">
              <a:rPr lang="ru-RU" altLang="ru-RU" smtClean="0"/>
              <a:pPr eaLnBrk="1" hangingPunct="1">
                <a:spcBef>
                  <a:spcPct val="0"/>
                </a:spcBef>
              </a:pPr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5112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4235">
              <a:defRPr/>
            </a:pPr>
            <a:r>
              <a:rPr lang="ru-RU" altLang="ru-RU" dirty="0" smtClean="0"/>
              <a:t>Чтобы из мюонной матрицы получить </a:t>
            </a:r>
            <a:r>
              <a:rPr lang="ru-RU" altLang="ru-RU" dirty="0"/>
              <a:t>монографию, производятся следующие действия: первоначальные матрицы – усредняются за предыдущий период, затем изучаемые матрицы </a:t>
            </a:r>
            <a:r>
              <a:rPr lang="ru-RU" altLang="ru-RU" dirty="0" smtClean="0"/>
              <a:t>нормируются (делятся или вычитаются?) </a:t>
            </a:r>
            <a:r>
              <a:rPr lang="ru-RU" altLang="ru-RU" dirty="0"/>
              <a:t>на эту среднюю, фильтруются (удаляются высокочастотные колебания) и после </a:t>
            </a:r>
            <a:r>
              <a:rPr lang="ru-RU" altLang="ru-RU" dirty="0" smtClean="0"/>
              <a:t>оптимизируется (обрезаются) </a:t>
            </a:r>
            <a:r>
              <a:rPr lang="ru-RU" altLang="ru-RU" dirty="0"/>
              <a:t>по зенитному углу .</a:t>
            </a:r>
          </a:p>
          <a:p>
            <a:pPr defTabSz="914235">
              <a:defRPr/>
            </a:pPr>
            <a:r>
              <a:rPr lang="ru-RU" altLang="ru-RU" dirty="0"/>
              <a:t>В финальной матрице цветом отмечены отклонения от среднего: </a:t>
            </a:r>
            <a:r>
              <a:rPr lang="ru-RU" altLang="ru-RU" dirty="0" smtClean="0"/>
              <a:t>возрастание</a:t>
            </a:r>
            <a:r>
              <a:rPr lang="ru-RU" altLang="ru-RU" baseline="0" dirty="0" smtClean="0"/>
              <a:t> </a:t>
            </a:r>
            <a:r>
              <a:rPr lang="ru-RU" altLang="ru-RU" dirty="0" smtClean="0"/>
              <a:t>– </a:t>
            </a:r>
            <a:r>
              <a:rPr lang="ru-RU" altLang="ru-RU" dirty="0"/>
              <a:t>красным</a:t>
            </a:r>
            <a:r>
              <a:rPr lang="ru-RU" altLang="ru-RU" dirty="0" smtClean="0"/>
              <a:t>, понижение – синим цветом.</a:t>
            </a:r>
            <a:endParaRPr lang="ru-RU" altLang="ru-RU" dirty="0"/>
          </a:p>
          <a:p>
            <a:pPr defTabSz="914235">
              <a:defRPr/>
            </a:pPr>
            <a:r>
              <a:rPr lang="ru-RU" altLang="ru-RU" dirty="0"/>
              <a:t>Внешняя окружность </a:t>
            </a:r>
            <a:r>
              <a:rPr lang="ru-RU" altLang="ru-RU" dirty="0" smtClean="0"/>
              <a:t>ограничивает </a:t>
            </a:r>
            <a:r>
              <a:rPr lang="ru-RU" altLang="ru-RU" dirty="0"/>
              <a:t>ячейки матрицы </a:t>
            </a:r>
            <a:r>
              <a:rPr lang="ru-RU" altLang="ru-RU" dirty="0" smtClean="0"/>
              <a:t>зенитным углам </a:t>
            </a:r>
            <a:r>
              <a:rPr lang="ru-RU" altLang="ru-RU" dirty="0"/>
              <a:t>75 </a:t>
            </a:r>
            <a:r>
              <a:rPr lang="ru-RU" altLang="ru-RU" dirty="0" smtClean="0"/>
              <a:t>градусов (далее окружности указывают 60, 45 и 30 градусов). </a:t>
            </a:r>
            <a:endParaRPr lang="ru-RU" altLang="ru-RU" dirty="0"/>
          </a:p>
          <a:p>
            <a:pPr defTabSz="914235">
              <a:defRPr/>
            </a:pPr>
            <a:r>
              <a:rPr lang="ru-RU" altLang="ja-JP" dirty="0"/>
              <a:t>На </a:t>
            </a:r>
            <a:r>
              <a:rPr lang="ru-RU" altLang="ja-JP" dirty="0" smtClean="0"/>
              <a:t>картинке справа приведена динамика мюонографий в спокойный период.</a:t>
            </a:r>
          </a:p>
          <a:p>
            <a:pPr defTabSz="914235">
              <a:defRPr/>
            </a:pPr>
            <a:r>
              <a:rPr lang="ru-RU" altLang="ru-RU" b="1" dirty="0" smtClean="0"/>
              <a:t>Мюонографии используются для выделения малых отклонений (вариаций) в угловом распределении потока мюонов от основного потока</a:t>
            </a:r>
            <a:r>
              <a:rPr lang="ru-RU" altLang="ru-RU" b="1" baseline="0" dirty="0" smtClean="0"/>
              <a:t>.</a:t>
            </a:r>
            <a:endParaRPr lang="ru-RU" altLang="ru-RU" b="1" dirty="0" smtClean="0"/>
          </a:p>
          <a:p>
            <a:pPr defTabSz="914235">
              <a:defRPr/>
            </a:pPr>
            <a:endParaRPr lang="ru-RU" altLang="ja-JP" dirty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17542" indent="-275485"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03541" indent="-219428"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45600" indent="-219428"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86054" indent="-219428" defTabSz="95618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7331" indent="-219428" defTabSz="956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08608" indent="-219428" defTabSz="956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9886" indent="-219428" defTabSz="956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1163" indent="-219428" defTabSz="956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D1A578-0965-4FAA-B161-8AA5EE89AE60}" type="slidenum">
              <a:rPr lang="ru-RU" altLang="ru-RU" smtClean="0"/>
              <a:pPr eaLnBrk="1" hangingPunct="1">
                <a:spcBef>
                  <a:spcPct val="0"/>
                </a:spcBef>
              </a:pPr>
              <a:t>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наблюдения гелиосферных процессов с помощью углового распределения </a:t>
            </a:r>
            <a:r>
              <a:rPr lang="ru-RU" b="1" dirty="0"/>
              <a:t>атмосферных</a:t>
            </a:r>
            <a:r>
              <a:rPr lang="ru-RU" dirty="0"/>
              <a:t> мюонов необходимо сопоставить направления мюонов в детекторе с направлениями первичных протонов на границе магнитопаузы и перенести интенсивность потока мюонов, полученной в угловых ячейках исходной матрицы в локальной системе координат, в интенсивность потока протонов в угловых ячейках в системе GSE (</a:t>
            </a:r>
            <a:r>
              <a:rPr lang="en-US" dirty="0">
                <a:solidFill>
                  <a:srgbClr val="000099"/>
                </a:solidFill>
              </a:rPr>
              <a:t>geocentric solar ecliptic system</a:t>
            </a:r>
            <a:r>
              <a:rPr lang="ru-RU" dirty="0">
                <a:solidFill>
                  <a:srgbClr val="000099"/>
                </a:solidFill>
              </a:rPr>
              <a:t>).</a:t>
            </a:r>
          </a:p>
          <a:p>
            <a:pPr defTabSz="914235">
              <a:defRPr/>
            </a:pPr>
            <a:endParaRPr lang="ru-RU" dirty="0">
              <a:solidFill>
                <a:srgbClr val="000099"/>
              </a:solidFill>
            </a:endParaRPr>
          </a:p>
          <a:p>
            <a:pPr marL="0" marR="0" lvl="0" indent="0" algn="l" defTabSz="91423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000099"/>
                </a:solidFill>
              </a:rPr>
              <a:t>Асимптотические направления позволят перевести наблюдаемую </a:t>
            </a:r>
            <a:r>
              <a:rPr lang="ru-RU" sz="1200" dirty="0" err="1" smtClean="0">
                <a:solidFill>
                  <a:srgbClr val="000099"/>
                </a:solidFill>
              </a:rPr>
              <a:t>мюонографию</a:t>
            </a:r>
            <a:r>
              <a:rPr lang="ru-RU" sz="1200" dirty="0" smtClean="0">
                <a:solidFill>
                  <a:srgbClr val="000099"/>
                </a:solidFill>
              </a:rPr>
              <a:t> из лабораторной системы в </a:t>
            </a:r>
            <a:r>
              <a:rPr lang="en-US" sz="1200" dirty="0" smtClean="0">
                <a:solidFill>
                  <a:srgbClr val="000099"/>
                </a:solidFill>
              </a:rPr>
              <a:t>GSE-</a:t>
            </a:r>
            <a:r>
              <a:rPr lang="ru-RU" sz="1200" dirty="0" smtClean="0">
                <a:solidFill>
                  <a:srgbClr val="000099"/>
                </a:solidFill>
              </a:rPr>
              <a:t>систему (</a:t>
            </a:r>
            <a:r>
              <a:rPr lang="en-US" sz="1200" dirty="0" smtClean="0">
                <a:solidFill>
                  <a:srgbClr val="000099"/>
                </a:solidFill>
              </a:rPr>
              <a:t>geocentric solar ecliptic system</a:t>
            </a:r>
            <a:r>
              <a:rPr lang="ru-RU" sz="1200" dirty="0" smtClean="0">
                <a:solidFill>
                  <a:srgbClr val="000099"/>
                </a:solidFill>
              </a:rPr>
              <a:t>)</a:t>
            </a:r>
            <a:r>
              <a:rPr lang="ru-RU" sz="1200" b="1" dirty="0" smtClean="0">
                <a:solidFill>
                  <a:srgbClr val="000099"/>
                </a:solidFill>
              </a:rPr>
              <a:t>.</a:t>
            </a:r>
            <a:r>
              <a:rPr lang="ru-RU" sz="1200" b="1" baseline="0" dirty="0" smtClean="0">
                <a:solidFill>
                  <a:srgbClr val="000099"/>
                </a:solidFill>
              </a:rPr>
              <a:t> </a:t>
            </a:r>
            <a:r>
              <a:rPr lang="ru-RU" dirty="0" smtClean="0">
                <a:solidFill>
                  <a:srgbClr val="000099"/>
                </a:solidFill>
              </a:rPr>
              <a:t>Показаны </a:t>
            </a:r>
            <a:r>
              <a:rPr lang="ru-RU" dirty="0">
                <a:solidFill>
                  <a:srgbClr val="000099"/>
                </a:solidFill>
              </a:rPr>
              <a:t>области </a:t>
            </a:r>
            <a:r>
              <a:rPr lang="ru-RU" dirty="0">
                <a:solidFill>
                  <a:srgbClr val="800080"/>
                </a:solidFill>
              </a:rPr>
              <a:t>30°, 45°, 60° и 75°.</a:t>
            </a:r>
          </a:p>
          <a:p>
            <a:pPr defTabSz="914235">
              <a:defRPr/>
            </a:pPr>
            <a:r>
              <a:rPr lang="ru-RU" dirty="0">
                <a:solidFill>
                  <a:srgbClr val="800080"/>
                </a:solidFill>
              </a:rPr>
              <a:t>Нижний рисунок иллюстрирует процесс пересчет матрицы в систему </a:t>
            </a:r>
            <a:r>
              <a:rPr lang="en-US" dirty="0">
                <a:solidFill>
                  <a:srgbClr val="800080"/>
                </a:solidFill>
              </a:rPr>
              <a:t>GSE</a:t>
            </a:r>
            <a:r>
              <a:rPr lang="ru-RU" dirty="0">
                <a:solidFill>
                  <a:srgbClr val="800080"/>
                </a:solidFill>
              </a:rPr>
              <a:t>.</a:t>
            </a:r>
          </a:p>
          <a:p>
            <a:pPr defTabSz="914235">
              <a:defRPr/>
            </a:pPr>
            <a:r>
              <a:rPr lang="ru-RU" dirty="0">
                <a:solidFill>
                  <a:srgbClr val="800080"/>
                </a:solidFill>
              </a:rPr>
              <a:t> </a:t>
            </a:r>
          </a:p>
          <a:p>
            <a:pPr defTabSz="914235">
              <a:defRPr/>
            </a:pPr>
            <a:r>
              <a:rPr lang="ru-RU" dirty="0">
                <a:solidFill>
                  <a:srgbClr val="800080"/>
                </a:solidFill>
              </a:rPr>
              <a:t>Справа приведен пример мюонографий возмущений гелиосферы в </a:t>
            </a:r>
            <a:r>
              <a:rPr lang="en-US" dirty="0">
                <a:solidFill>
                  <a:srgbClr val="800080"/>
                </a:solidFill>
              </a:rPr>
              <a:t>GSE</a:t>
            </a:r>
            <a:r>
              <a:rPr lang="ru-RU" dirty="0">
                <a:solidFill>
                  <a:srgbClr val="800080"/>
                </a:solidFill>
              </a:rPr>
              <a:t> </a:t>
            </a:r>
            <a:r>
              <a:rPr lang="ru-RU" dirty="0" smtClean="0">
                <a:solidFill>
                  <a:srgbClr val="800080"/>
                </a:solidFill>
              </a:rPr>
              <a:t>системе.</a:t>
            </a:r>
            <a:endParaRPr lang="ru-RU" dirty="0">
              <a:solidFill>
                <a:srgbClr val="800080"/>
              </a:solidFill>
            </a:endParaRPr>
          </a:p>
          <a:p>
            <a:pPr defTabSz="914235">
              <a:defRPr/>
            </a:pPr>
            <a:endParaRPr lang="ru-RU" dirty="0">
              <a:solidFill>
                <a:srgbClr val="800080"/>
              </a:solidFill>
            </a:endParaRPr>
          </a:p>
          <a:p>
            <a:pPr defTabSz="914235">
              <a:defRPr/>
            </a:pPr>
            <a:r>
              <a:rPr lang="ru-RU" dirty="0">
                <a:solidFill>
                  <a:srgbClr val="800080"/>
                </a:solidFill>
              </a:rPr>
              <a:t>Таким образом, м</a:t>
            </a:r>
            <a:r>
              <a:rPr lang="ru-RU" dirty="0">
                <a:solidFill>
                  <a:srgbClr val="000099"/>
                </a:solidFill>
                <a:ea typeface="Calibri" panose="020F0502020204030204" pitchFamily="34" charset="0"/>
              </a:rPr>
              <a:t>юонографии в GSE-системе позволяют визуализировать изменения потока </a:t>
            </a:r>
            <a:r>
              <a:rPr lang="ru-RU" dirty="0" smtClean="0">
                <a:solidFill>
                  <a:srgbClr val="000099"/>
                </a:solidFill>
                <a:ea typeface="Calibri" panose="020F0502020204030204" pitchFamily="34" charset="0"/>
              </a:rPr>
              <a:t>протонов и </a:t>
            </a:r>
            <a:r>
              <a:rPr lang="ru-RU" dirty="0">
                <a:solidFill>
                  <a:srgbClr val="000099"/>
                </a:solidFill>
                <a:ea typeface="Calibri" panose="020F0502020204030204" pitchFamily="34" charset="0"/>
              </a:rPr>
              <a:t>их угловое распределение во время различных активных процессов в гелиосфере, т.е., наблюдать анизотропию потока </a:t>
            </a:r>
            <a:r>
              <a:rPr lang="ru-RU" dirty="0" smtClean="0">
                <a:solidFill>
                  <a:srgbClr val="000099"/>
                </a:solidFill>
                <a:ea typeface="Calibri" panose="020F0502020204030204" pitchFamily="34" charset="0"/>
              </a:rPr>
              <a:t>протонов, </a:t>
            </a:r>
            <a:r>
              <a:rPr lang="ru-RU" dirty="0">
                <a:solidFill>
                  <a:srgbClr val="000099"/>
                </a:solidFill>
                <a:ea typeface="Calibri" panose="020F0502020204030204" pitchFamily="34" charset="0"/>
              </a:rPr>
              <a:t>вызванную этими процессами.</a:t>
            </a:r>
            <a:endParaRPr lang="ru-RU" dirty="0">
              <a:solidFill>
                <a:srgbClr val="000099"/>
              </a:solidFill>
            </a:endParaRPr>
          </a:p>
          <a:p>
            <a:pPr defTabSz="914235">
              <a:defRPr/>
            </a:pPr>
            <a:endParaRPr lang="ru-RU" dirty="0">
              <a:solidFill>
                <a:srgbClr val="800080"/>
              </a:solidFill>
            </a:endParaRPr>
          </a:p>
          <a:p>
            <a:pPr defTabSz="914235">
              <a:defRPr/>
            </a:pPr>
            <a:endParaRPr lang="ru-RU" dirty="0">
              <a:solidFill>
                <a:srgbClr val="800080"/>
              </a:solidFill>
            </a:endParaRPr>
          </a:p>
          <a:p>
            <a:pPr defTabSz="914235">
              <a:defRPr/>
            </a:pPr>
            <a:endParaRPr lang="ru-RU" dirty="0">
              <a:solidFill>
                <a:srgbClr val="80008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4991E-1ADE-4F7C-83EA-96CC950C7E4D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9061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дальнейшего анализа динамики мюонографий в</a:t>
            </a:r>
            <a:r>
              <a:rPr lang="en-US" baseline="0" dirty="0" smtClean="0"/>
              <a:t> GSE</a:t>
            </a:r>
            <a:r>
              <a:rPr lang="ru-RU" baseline="0" dirty="0" smtClean="0"/>
              <a:t> системе был использован метод, позволяющий описывать деформации углового распределения для гелиосферных возмущений в динамике.</a:t>
            </a:r>
          </a:p>
          <a:p>
            <a:r>
              <a:rPr lang="ru-RU" baseline="0" dirty="0" smtClean="0"/>
              <a:t>Для этого выделяются области мюонографий с повышенной и пониженной анизотропией (более 3 сигм). Для каждой такой области (области деформации) вычисляются координаты пикового значения анизотропии (широта и долгота) в </a:t>
            </a:r>
            <a:r>
              <a:rPr lang="en-US" baseline="0" dirty="0" smtClean="0"/>
              <a:t>GSE </a:t>
            </a:r>
            <a:r>
              <a:rPr lang="ru-RU" baseline="0" dirty="0" smtClean="0"/>
              <a:t>системе и значение отклонения в единицах статической погрешности матрицы (в сигмах). </a:t>
            </a:r>
          </a:p>
          <a:p>
            <a:r>
              <a:rPr lang="ru-RU" baseline="0" dirty="0" smtClean="0"/>
              <a:t>Эта информация используется для построения временных рядов.</a:t>
            </a:r>
          </a:p>
          <a:p>
            <a:r>
              <a:rPr lang="ru-RU" baseline="0" dirty="0" smtClean="0"/>
              <a:t>Слева мы видим пример выделения области деформации в  лабораторной системе координат и в системе </a:t>
            </a:r>
            <a:r>
              <a:rPr lang="en-US" baseline="0" dirty="0" smtClean="0"/>
              <a:t>GSE.</a:t>
            </a:r>
          </a:p>
          <a:p>
            <a:r>
              <a:rPr lang="ru-RU" baseline="0" dirty="0" smtClean="0"/>
              <a:t>На рисунке справа мы видим временной ряд распределения таких деформаций по долготам в </a:t>
            </a:r>
            <a:r>
              <a:rPr lang="en-US" baseline="0" dirty="0" smtClean="0"/>
              <a:t>GSE </a:t>
            </a:r>
            <a:r>
              <a:rPr lang="ru-RU" baseline="0" dirty="0" smtClean="0"/>
              <a:t>системе. Точками отмечены области деформаций, размер точки – показывает размер области деформации в стерадианах, а цвет значение деформаций (больше 3, 4 или 5 сигм).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Область, выделенная на мюонографии (нижний рисунок слева) соответствует отмеченной точке на данном графике (нижний рисунок справа).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4991E-1ADE-4F7C-83EA-96CC950C7E4D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926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FFB73-B62C-4220-B700-731D2B3251F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FE7005-8F67-4F7B-8F63-D7443922FAD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11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DF8EA-109F-4FE5-91AF-D3C8FAE148A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833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_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2" y="558606"/>
            <a:ext cx="2616703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18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DF091E-FC6E-42C2-8120-650B2D47F9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99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58E094-DB84-4AB4-B820-531D4A8B2FB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173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D00B4-97D9-4A3D-ABF7-1627BF73DB3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446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6EF5C-20EC-4C96-A186-B71D23D6733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03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170B0-4B28-4C2C-BF64-1F3FEECAC96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85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6D5C7-7E63-46B1-9CD7-0850EE5B379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58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78A27-7387-4DD0-BF35-D6DE2490FB8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65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B6AE4-CA4A-40EE-B5B3-A6FB6AFBB0E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89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20041B-D90F-4CCA-B91F-BA79E628B6B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71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6.wmf"/><Relationship Id="rId12" Type="http://schemas.openxmlformats.org/officeDocument/2006/relationships/image" Target="../media/image1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45.wmf"/><Relationship Id="rId10" Type="http://schemas.openxmlformats.org/officeDocument/2006/relationships/image" Target="../media/image15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47.wmf"/><Relationship Id="rId14" Type="http://schemas.openxmlformats.org/officeDocument/2006/relationships/image" Target="../media/image14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emf"/><Relationship Id="rId21" Type="http://schemas.openxmlformats.org/officeDocument/2006/relationships/image" Target="../media/image25.emf"/><Relationship Id="rId42" Type="http://schemas.openxmlformats.org/officeDocument/2006/relationships/image" Target="../media/image46.emf"/><Relationship Id="rId47" Type="http://schemas.openxmlformats.org/officeDocument/2006/relationships/image" Target="../media/image51.emf"/><Relationship Id="rId63" Type="http://schemas.openxmlformats.org/officeDocument/2006/relationships/image" Target="../media/image67.emf"/><Relationship Id="rId68" Type="http://schemas.openxmlformats.org/officeDocument/2006/relationships/image" Target="../media/image72.emf"/><Relationship Id="rId84" Type="http://schemas.openxmlformats.org/officeDocument/2006/relationships/image" Target="../media/image88.emf"/><Relationship Id="rId89" Type="http://schemas.openxmlformats.org/officeDocument/2006/relationships/image" Target="../media/image93.emf"/><Relationship Id="rId16" Type="http://schemas.openxmlformats.org/officeDocument/2006/relationships/image" Target="../media/image20.emf"/><Relationship Id="rId107" Type="http://schemas.openxmlformats.org/officeDocument/2006/relationships/image" Target="../media/image111.jpeg"/><Relationship Id="rId11" Type="http://schemas.openxmlformats.org/officeDocument/2006/relationships/image" Target="../media/image15.emf"/><Relationship Id="rId32" Type="http://schemas.openxmlformats.org/officeDocument/2006/relationships/image" Target="../media/image36.emf"/><Relationship Id="rId37" Type="http://schemas.openxmlformats.org/officeDocument/2006/relationships/image" Target="../media/image41.emf"/><Relationship Id="rId53" Type="http://schemas.openxmlformats.org/officeDocument/2006/relationships/image" Target="../media/image57.emf"/><Relationship Id="rId58" Type="http://schemas.openxmlformats.org/officeDocument/2006/relationships/image" Target="../media/image62.emf"/><Relationship Id="rId74" Type="http://schemas.openxmlformats.org/officeDocument/2006/relationships/image" Target="../media/image78.emf"/><Relationship Id="rId79" Type="http://schemas.openxmlformats.org/officeDocument/2006/relationships/image" Target="../media/image83.emf"/><Relationship Id="rId102" Type="http://schemas.openxmlformats.org/officeDocument/2006/relationships/image" Target="../media/image106.emf"/><Relationship Id="rId5" Type="http://schemas.openxmlformats.org/officeDocument/2006/relationships/image" Target="../media/image9.emf"/><Relationship Id="rId90" Type="http://schemas.openxmlformats.org/officeDocument/2006/relationships/image" Target="../media/image94.emf"/><Relationship Id="rId95" Type="http://schemas.openxmlformats.org/officeDocument/2006/relationships/image" Target="../media/image99.emf"/><Relationship Id="rId22" Type="http://schemas.openxmlformats.org/officeDocument/2006/relationships/image" Target="../media/image26.emf"/><Relationship Id="rId27" Type="http://schemas.openxmlformats.org/officeDocument/2006/relationships/image" Target="../media/image31.emf"/><Relationship Id="rId43" Type="http://schemas.openxmlformats.org/officeDocument/2006/relationships/image" Target="../media/image47.emf"/><Relationship Id="rId48" Type="http://schemas.openxmlformats.org/officeDocument/2006/relationships/image" Target="../media/image52.emf"/><Relationship Id="rId64" Type="http://schemas.openxmlformats.org/officeDocument/2006/relationships/image" Target="../media/image68.emf"/><Relationship Id="rId69" Type="http://schemas.openxmlformats.org/officeDocument/2006/relationships/image" Target="../media/image73.emf"/><Relationship Id="rId80" Type="http://schemas.openxmlformats.org/officeDocument/2006/relationships/image" Target="../media/image84.emf"/><Relationship Id="rId85" Type="http://schemas.openxmlformats.org/officeDocument/2006/relationships/image" Target="../media/image89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33" Type="http://schemas.openxmlformats.org/officeDocument/2006/relationships/image" Target="../media/image37.emf"/><Relationship Id="rId38" Type="http://schemas.openxmlformats.org/officeDocument/2006/relationships/image" Target="../media/image42.emf"/><Relationship Id="rId59" Type="http://schemas.openxmlformats.org/officeDocument/2006/relationships/image" Target="../media/image63.emf"/><Relationship Id="rId103" Type="http://schemas.openxmlformats.org/officeDocument/2006/relationships/image" Target="../media/image107.emf"/><Relationship Id="rId20" Type="http://schemas.openxmlformats.org/officeDocument/2006/relationships/image" Target="../media/image24.emf"/><Relationship Id="rId41" Type="http://schemas.openxmlformats.org/officeDocument/2006/relationships/image" Target="../media/image45.emf"/><Relationship Id="rId54" Type="http://schemas.openxmlformats.org/officeDocument/2006/relationships/image" Target="../media/image58.emf"/><Relationship Id="rId62" Type="http://schemas.openxmlformats.org/officeDocument/2006/relationships/image" Target="../media/image66.emf"/><Relationship Id="rId70" Type="http://schemas.openxmlformats.org/officeDocument/2006/relationships/image" Target="../media/image74.emf"/><Relationship Id="rId75" Type="http://schemas.openxmlformats.org/officeDocument/2006/relationships/image" Target="../media/image79.emf"/><Relationship Id="rId83" Type="http://schemas.openxmlformats.org/officeDocument/2006/relationships/image" Target="../media/image87.emf"/><Relationship Id="rId88" Type="http://schemas.openxmlformats.org/officeDocument/2006/relationships/image" Target="../media/image92.emf"/><Relationship Id="rId91" Type="http://schemas.openxmlformats.org/officeDocument/2006/relationships/image" Target="../media/image95.emf"/><Relationship Id="rId96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5" Type="http://schemas.openxmlformats.org/officeDocument/2006/relationships/image" Target="../media/image19.emf"/><Relationship Id="rId23" Type="http://schemas.openxmlformats.org/officeDocument/2006/relationships/image" Target="../media/image27.emf"/><Relationship Id="rId28" Type="http://schemas.openxmlformats.org/officeDocument/2006/relationships/image" Target="../media/image32.emf"/><Relationship Id="rId36" Type="http://schemas.openxmlformats.org/officeDocument/2006/relationships/image" Target="../media/image40.emf"/><Relationship Id="rId49" Type="http://schemas.openxmlformats.org/officeDocument/2006/relationships/image" Target="../media/image53.emf"/><Relationship Id="rId57" Type="http://schemas.openxmlformats.org/officeDocument/2006/relationships/image" Target="../media/image61.emf"/><Relationship Id="rId106" Type="http://schemas.openxmlformats.org/officeDocument/2006/relationships/image" Target="../media/image110.png"/><Relationship Id="rId10" Type="http://schemas.openxmlformats.org/officeDocument/2006/relationships/image" Target="../media/image14.emf"/><Relationship Id="rId31" Type="http://schemas.openxmlformats.org/officeDocument/2006/relationships/image" Target="../media/image35.emf"/><Relationship Id="rId44" Type="http://schemas.openxmlformats.org/officeDocument/2006/relationships/image" Target="../media/image48.emf"/><Relationship Id="rId52" Type="http://schemas.openxmlformats.org/officeDocument/2006/relationships/image" Target="../media/image56.emf"/><Relationship Id="rId60" Type="http://schemas.openxmlformats.org/officeDocument/2006/relationships/image" Target="../media/image64.emf"/><Relationship Id="rId65" Type="http://schemas.openxmlformats.org/officeDocument/2006/relationships/image" Target="../media/image69.emf"/><Relationship Id="rId73" Type="http://schemas.openxmlformats.org/officeDocument/2006/relationships/image" Target="../media/image77.emf"/><Relationship Id="rId78" Type="http://schemas.openxmlformats.org/officeDocument/2006/relationships/image" Target="../media/image82.emf"/><Relationship Id="rId81" Type="http://schemas.openxmlformats.org/officeDocument/2006/relationships/image" Target="../media/image85.emf"/><Relationship Id="rId86" Type="http://schemas.openxmlformats.org/officeDocument/2006/relationships/image" Target="../media/image90.emf"/><Relationship Id="rId94" Type="http://schemas.openxmlformats.org/officeDocument/2006/relationships/image" Target="../media/image98.emf"/><Relationship Id="rId99" Type="http://schemas.openxmlformats.org/officeDocument/2006/relationships/image" Target="../media/image103.emf"/><Relationship Id="rId101" Type="http://schemas.openxmlformats.org/officeDocument/2006/relationships/image" Target="../media/image105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9" Type="http://schemas.openxmlformats.org/officeDocument/2006/relationships/image" Target="../media/image43.emf"/><Relationship Id="rId34" Type="http://schemas.openxmlformats.org/officeDocument/2006/relationships/image" Target="../media/image38.emf"/><Relationship Id="rId50" Type="http://schemas.openxmlformats.org/officeDocument/2006/relationships/image" Target="../media/image54.emf"/><Relationship Id="rId55" Type="http://schemas.openxmlformats.org/officeDocument/2006/relationships/image" Target="../media/image59.emf"/><Relationship Id="rId76" Type="http://schemas.openxmlformats.org/officeDocument/2006/relationships/image" Target="../media/image80.emf"/><Relationship Id="rId97" Type="http://schemas.openxmlformats.org/officeDocument/2006/relationships/image" Target="../media/image101.emf"/><Relationship Id="rId104" Type="http://schemas.openxmlformats.org/officeDocument/2006/relationships/image" Target="../media/image108.emf"/><Relationship Id="rId7" Type="http://schemas.openxmlformats.org/officeDocument/2006/relationships/image" Target="../media/image11.emf"/><Relationship Id="rId71" Type="http://schemas.openxmlformats.org/officeDocument/2006/relationships/image" Target="../media/image75.emf"/><Relationship Id="rId92" Type="http://schemas.openxmlformats.org/officeDocument/2006/relationships/image" Target="../media/image96.emf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33.emf"/><Relationship Id="rId24" Type="http://schemas.openxmlformats.org/officeDocument/2006/relationships/image" Target="../media/image28.emf"/><Relationship Id="rId40" Type="http://schemas.openxmlformats.org/officeDocument/2006/relationships/image" Target="../media/image44.emf"/><Relationship Id="rId45" Type="http://schemas.openxmlformats.org/officeDocument/2006/relationships/image" Target="../media/image49.emf"/><Relationship Id="rId66" Type="http://schemas.openxmlformats.org/officeDocument/2006/relationships/image" Target="../media/image70.emf"/><Relationship Id="rId87" Type="http://schemas.openxmlformats.org/officeDocument/2006/relationships/image" Target="../media/image91.emf"/><Relationship Id="rId61" Type="http://schemas.openxmlformats.org/officeDocument/2006/relationships/image" Target="../media/image65.emf"/><Relationship Id="rId82" Type="http://schemas.openxmlformats.org/officeDocument/2006/relationships/image" Target="../media/image86.emf"/><Relationship Id="rId19" Type="http://schemas.openxmlformats.org/officeDocument/2006/relationships/image" Target="../media/image23.emf"/><Relationship Id="rId14" Type="http://schemas.openxmlformats.org/officeDocument/2006/relationships/image" Target="../media/image18.emf"/><Relationship Id="rId30" Type="http://schemas.openxmlformats.org/officeDocument/2006/relationships/image" Target="../media/image34.emf"/><Relationship Id="rId35" Type="http://schemas.openxmlformats.org/officeDocument/2006/relationships/image" Target="../media/image39.emf"/><Relationship Id="rId56" Type="http://schemas.openxmlformats.org/officeDocument/2006/relationships/image" Target="../media/image60.emf"/><Relationship Id="rId77" Type="http://schemas.openxmlformats.org/officeDocument/2006/relationships/image" Target="../media/image81.emf"/><Relationship Id="rId100" Type="http://schemas.openxmlformats.org/officeDocument/2006/relationships/image" Target="../media/image104.emf"/><Relationship Id="rId105" Type="http://schemas.openxmlformats.org/officeDocument/2006/relationships/image" Target="../media/image109.emf"/><Relationship Id="rId8" Type="http://schemas.openxmlformats.org/officeDocument/2006/relationships/image" Target="../media/image12.emf"/><Relationship Id="rId51" Type="http://schemas.openxmlformats.org/officeDocument/2006/relationships/image" Target="../media/image55.emf"/><Relationship Id="rId72" Type="http://schemas.openxmlformats.org/officeDocument/2006/relationships/image" Target="../media/image76.emf"/><Relationship Id="rId93" Type="http://schemas.openxmlformats.org/officeDocument/2006/relationships/image" Target="../media/image97.emf"/><Relationship Id="rId98" Type="http://schemas.openxmlformats.org/officeDocument/2006/relationships/image" Target="../media/image102.emf"/><Relationship Id="rId3" Type="http://schemas.openxmlformats.org/officeDocument/2006/relationships/image" Target="../media/image7.emf"/><Relationship Id="rId25" Type="http://schemas.openxmlformats.org/officeDocument/2006/relationships/image" Target="../media/image29.emf"/><Relationship Id="rId46" Type="http://schemas.openxmlformats.org/officeDocument/2006/relationships/image" Target="../media/image50.emf"/><Relationship Id="rId67" Type="http://schemas.openxmlformats.org/officeDocument/2006/relationships/image" Target="../media/image7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4C1CB16B-6952-43A6-9F75-60071CCEB6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9780" y="2467811"/>
            <a:ext cx="10273479" cy="954107"/>
          </a:xfrm>
        </p:spPr>
        <p:txBody>
          <a:bodyPr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Сеть мюонных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годоскопов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на дрейфовых трубках для мюонографии околоземного пространства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xmlns="" id="{D282A256-1351-4878-B0EC-9239DF1C3211}"/>
              </a:ext>
            </a:extLst>
          </p:cNvPr>
          <p:cNvSpPr txBox="1">
            <a:spLocks/>
          </p:cNvSpPr>
          <p:nvPr/>
        </p:nvSpPr>
        <p:spPr>
          <a:xfrm>
            <a:off x="4387065" y="6044748"/>
            <a:ext cx="3039351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Протвино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F2B251FD-E5EF-46B0-85A6-195215D3E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r="5339"/>
          <a:stretch/>
        </p:blipFill>
        <p:spPr bwMode="auto">
          <a:xfrm>
            <a:off x="9467424" y="550937"/>
            <a:ext cx="2623192" cy="14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5554" y="3783464"/>
            <a:ext cx="9276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Кожин </a:t>
            </a:r>
            <a:r>
              <a:rPr lang="ru-RU" sz="2000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А.С., </a:t>
            </a:r>
            <a:r>
              <a:rPr lang="ru-RU" sz="2000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Компаниец К.Г</a:t>
            </a:r>
            <a:r>
              <a:rPr lang="ru-RU" sz="2000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2000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Пасюк Н.А</a:t>
            </a:r>
            <a:r>
              <a:rPr lang="ru-RU" sz="2000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2000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Петрухин А.А</a:t>
            </a:r>
            <a:r>
              <a:rPr lang="ru-RU" sz="2000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en-US" sz="2000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Фахрутдинов</a:t>
            </a:r>
            <a:r>
              <a:rPr lang="ru-RU" sz="2000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Р.М., Целиненко М.Ю., </a:t>
            </a:r>
            <a:r>
              <a:rPr lang="ru-RU" sz="2000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Шутенко В.В</a:t>
            </a:r>
            <a:r>
              <a:rPr lang="ru-RU" sz="2000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2000" u="sng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Яшин И.И</a:t>
            </a:r>
            <a:r>
              <a:rPr lang="ru-RU" sz="2000" u="sng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u="sng" dirty="0">
              <a:solidFill>
                <a:srgbClr val="005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8313" y="4683479"/>
            <a:ext cx="7471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i="1" dirty="0" smtClean="0"/>
              <a:t>Национальный </a:t>
            </a:r>
            <a:r>
              <a:rPr lang="ru-RU" i="1" dirty="0"/>
              <a:t>исследовательский ядерный университет “</a:t>
            </a:r>
            <a:r>
              <a:rPr lang="ru-RU" i="1" dirty="0" smtClean="0"/>
              <a:t>МИФИ</a:t>
            </a:r>
            <a:endParaRPr lang="en-US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i="1" dirty="0" smtClean="0"/>
              <a:t>Институт </a:t>
            </a:r>
            <a:r>
              <a:rPr lang="ru-RU" i="1" dirty="0"/>
              <a:t>физики высоких энергий им. А.А. Логунова Национального исследовательского центра “Курчатовский институт”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23964" r="3376" b="35537"/>
          <a:stretch/>
        </p:blipFill>
        <p:spPr bwMode="auto">
          <a:xfrm>
            <a:off x="3487477" y="234580"/>
            <a:ext cx="5532931" cy="17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2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Номер слайда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FAA88A-9692-44A2-A50A-68B2E92C9597}" type="slidenum"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2006" y="155901"/>
            <a:ext cx="10907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800080"/>
                </a:solidFill>
              </a:rPr>
              <a:t>Перспективы развития мюонографии – сеть мюонных </a:t>
            </a:r>
            <a:r>
              <a:rPr lang="ru-RU" altLang="ru-RU" sz="2800" b="1" dirty="0" err="1">
                <a:solidFill>
                  <a:srgbClr val="800080"/>
                </a:solidFill>
              </a:rPr>
              <a:t>годоскопов</a:t>
            </a:r>
            <a:endParaRPr lang="ru-RU" altLang="ru-RU" sz="2800" b="1" dirty="0">
              <a:solidFill>
                <a:srgbClr val="800080"/>
              </a:solidFill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985834" y="2106615"/>
            <a:ext cx="9610853" cy="2996312"/>
            <a:chOff x="1258758" y="1197014"/>
            <a:chExt cx="9610853" cy="2996312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1258758" y="1197014"/>
              <a:ext cx="9610853" cy="2996312"/>
              <a:chOff x="1271464" y="1164893"/>
              <a:chExt cx="9610853" cy="2996312"/>
            </a:xfrm>
          </p:grpSpPr>
          <p:pic>
            <p:nvPicPr>
              <p:cNvPr id="45" name="Picture 4" descr="Russia_038GeV_17gra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1464" y="1283735"/>
                <a:ext cx="4356069" cy="2877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5" descr="Russia_6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3137" y="1164893"/>
                <a:ext cx="4359180" cy="2879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Прямоугольник 46"/>
              <p:cNvSpPr/>
              <p:nvPr/>
            </p:nvSpPr>
            <p:spPr>
              <a:xfrm>
                <a:off x="1852298" y="1702627"/>
                <a:ext cx="78386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dirty="0" err="1">
                    <a:ea typeface="MS Mincho"/>
                  </a:rPr>
                  <a:t>Apatity</a:t>
                </a:r>
                <a:endParaRPr lang="ru-RU" sz="1600" dirty="0"/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3841970" y="3042931"/>
                <a:ext cx="84029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ea typeface="MS Mincho"/>
                  </a:rPr>
                  <a:t>Barnaul</a:t>
                </a:r>
                <a:endParaRPr lang="ru-RU" sz="1600" dirty="0"/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4481003" y="2568484"/>
                <a:ext cx="74789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ea typeface="MS Mincho"/>
                  </a:rPr>
                  <a:t>Irkutsk</a:t>
                </a:r>
                <a:endParaRPr lang="ru-RU" sz="1600" dirty="0"/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4432523" y="1733688"/>
                <a:ext cx="84670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dirty="0" err="1" smtClean="0">
                    <a:ea typeface="MS Mincho"/>
                  </a:rPr>
                  <a:t>Yakunsk</a:t>
                </a:r>
                <a:endParaRPr lang="ru-RU" sz="1600" dirty="0"/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271464" y="2722470"/>
                <a:ext cx="129908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smtClean="0">
                    <a:ea typeface="MS Mincho"/>
                  </a:rPr>
                  <a:t>Moscow (URAGAN)</a:t>
                </a:r>
                <a:endParaRPr lang="en-US" sz="1600" dirty="0">
                  <a:ea typeface="MS Mincho"/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7301151" y="1399980"/>
                <a:ext cx="78386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dirty="0" err="1">
                    <a:ea typeface="MS Mincho"/>
                  </a:rPr>
                  <a:t>Apatity</a:t>
                </a:r>
                <a:endParaRPr lang="ru-RU" sz="1600" dirty="0"/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8584321" y="2873654"/>
                <a:ext cx="82586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ea typeface="MS Mincho"/>
                  </a:rPr>
                  <a:t>Barnaul</a:t>
                </a:r>
                <a:endParaRPr lang="ru-RU" sz="1600" dirty="0"/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377873" y="2704377"/>
                <a:ext cx="74789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ea typeface="MS Mincho"/>
                  </a:rPr>
                  <a:t>Irkutsk</a:t>
                </a:r>
                <a:endParaRPr lang="ru-RU" sz="1600" dirty="0"/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702417" y="1811442"/>
                <a:ext cx="84670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dirty="0" err="1">
                    <a:ea typeface="MS Mincho"/>
                  </a:rPr>
                  <a:t>Yakunsk</a:t>
                </a:r>
                <a:endParaRPr lang="ru-RU" sz="1600" dirty="0"/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6618762" y="2385393"/>
                <a:ext cx="1132548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ea typeface="MS Mincho"/>
                  </a:rPr>
                  <a:t>Moscow (URAGAN</a:t>
                </a:r>
                <a:r>
                  <a:rPr lang="en-US" sz="1600" dirty="0" smtClean="0">
                    <a:ea typeface="MS Mincho"/>
                  </a:rPr>
                  <a:t>)</a:t>
                </a:r>
                <a:endParaRPr lang="en-US" sz="1600" dirty="0">
                  <a:ea typeface="MS Mincho"/>
                </a:endParaRPr>
              </a:p>
            </p:txBody>
          </p:sp>
        </p:grpSp>
        <p:sp>
          <p:nvSpPr>
            <p:cNvPr id="40" name="Стрелка вправо 39"/>
            <p:cNvSpPr/>
            <p:nvPr/>
          </p:nvSpPr>
          <p:spPr>
            <a:xfrm rot="19869192">
              <a:off x="2423453" y="2732730"/>
              <a:ext cx="327950" cy="118833"/>
            </a:xfrm>
            <a:prstGeom prst="rightArrow">
              <a:avLst>
                <a:gd name="adj1" fmla="val 37836"/>
                <a:gd name="adj2" fmla="val 70385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трелка вправо 40"/>
            <p:cNvSpPr/>
            <p:nvPr/>
          </p:nvSpPr>
          <p:spPr>
            <a:xfrm rot="1594290">
              <a:off x="2628217" y="1963227"/>
              <a:ext cx="239433" cy="113466"/>
            </a:xfrm>
            <a:prstGeom prst="rightArrow">
              <a:avLst>
                <a:gd name="adj1" fmla="val 37836"/>
                <a:gd name="adj2" fmla="val 70385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трелка вправо 41"/>
            <p:cNvSpPr/>
            <p:nvPr/>
          </p:nvSpPr>
          <p:spPr>
            <a:xfrm rot="13873128">
              <a:off x="3827017" y="2955440"/>
              <a:ext cx="327950" cy="118833"/>
            </a:xfrm>
            <a:prstGeom prst="rightArrow">
              <a:avLst>
                <a:gd name="adj1" fmla="val 37836"/>
                <a:gd name="adj2" fmla="val 70385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трелка вправо 42"/>
            <p:cNvSpPr/>
            <p:nvPr/>
          </p:nvSpPr>
          <p:spPr>
            <a:xfrm rot="12103780">
              <a:off x="4305623" y="2635754"/>
              <a:ext cx="274166" cy="118833"/>
            </a:xfrm>
            <a:prstGeom prst="rightArrow">
              <a:avLst>
                <a:gd name="adj1" fmla="val 37836"/>
                <a:gd name="adj2" fmla="val 70385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Стрелка вправо 43"/>
            <p:cNvSpPr/>
            <p:nvPr/>
          </p:nvSpPr>
          <p:spPr>
            <a:xfrm rot="8880729">
              <a:off x="4311024" y="1977702"/>
              <a:ext cx="224057" cy="118833"/>
            </a:xfrm>
            <a:prstGeom prst="rightArrow">
              <a:avLst>
                <a:gd name="adj1" fmla="val 37836"/>
                <a:gd name="adj2" fmla="val 70385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7" name="Прямоугольник 56"/>
          <p:cNvSpPr/>
          <p:nvPr/>
        </p:nvSpPr>
        <p:spPr>
          <a:xfrm>
            <a:off x="2235102" y="4858049"/>
            <a:ext cx="1943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 smtClean="0">
                <a:solidFill>
                  <a:srgbClr val="000099"/>
                </a:solidFill>
                <a:ea typeface="MS Mincho"/>
                <a:cs typeface="Arial" panose="020B0604020202020204" pitchFamily="34" charset="0"/>
              </a:rPr>
              <a:t>E</a:t>
            </a:r>
            <a:r>
              <a:rPr lang="en-US" sz="2800" i="1" baseline="-25000" dirty="0" err="1" smtClean="0">
                <a:solidFill>
                  <a:srgbClr val="000099"/>
                </a:solidFill>
                <a:ea typeface="MS Mincho"/>
                <a:cs typeface="Arial" panose="020B0604020202020204" pitchFamily="34" charset="0"/>
              </a:rPr>
              <a:t>m</a:t>
            </a:r>
            <a:r>
              <a:rPr lang="en-US" sz="2800" dirty="0" smtClean="0">
                <a:solidFill>
                  <a:srgbClr val="000099"/>
                </a:solidFill>
                <a:ea typeface="MS Mincho"/>
                <a:cs typeface="Arial" panose="020B0604020202020204" pitchFamily="34" charset="0"/>
              </a:rPr>
              <a:t> = </a:t>
            </a:r>
            <a:r>
              <a:rPr lang="ru-RU" sz="2800" dirty="0" smtClean="0">
                <a:solidFill>
                  <a:srgbClr val="000099"/>
                </a:solidFill>
                <a:ea typeface="MS Mincho"/>
                <a:cs typeface="Arial" panose="020B0604020202020204" pitchFamily="34" charset="0"/>
              </a:rPr>
              <a:t>38 </a:t>
            </a:r>
            <a:r>
              <a:rPr lang="en-US" sz="2800" dirty="0" smtClean="0">
                <a:solidFill>
                  <a:srgbClr val="000099"/>
                </a:solidFill>
                <a:ea typeface="MS Mincho"/>
                <a:cs typeface="Arial" panose="020B0604020202020204" pitchFamily="34" charset="0"/>
              </a:rPr>
              <a:t>GeV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407456" y="4858049"/>
            <a:ext cx="1981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 smtClean="0">
                <a:solidFill>
                  <a:srgbClr val="000099"/>
                </a:solidFill>
                <a:ea typeface="MS Mincho"/>
                <a:cs typeface="Arial" panose="020B0604020202020204" pitchFamily="34" charset="0"/>
              </a:rPr>
              <a:t>E</a:t>
            </a:r>
            <a:r>
              <a:rPr lang="en-US" sz="2800" i="1" baseline="-25000" dirty="0" err="1" smtClean="0">
                <a:solidFill>
                  <a:srgbClr val="000099"/>
                </a:solidFill>
                <a:ea typeface="MS Mincho"/>
                <a:cs typeface="Arial" panose="020B0604020202020204" pitchFamily="34" charset="0"/>
              </a:rPr>
              <a:t>av</a:t>
            </a:r>
            <a:r>
              <a:rPr lang="en-US" sz="2800" dirty="0" smtClean="0">
                <a:solidFill>
                  <a:srgbClr val="000099"/>
                </a:solidFill>
                <a:ea typeface="MS Mincho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9"/>
                </a:solidFill>
                <a:ea typeface="MS Mincho"/>
                <a:cs typeface="Arial" panose="020B0604020202020204" pitchFamily="34" charset="0"/>
              </a:rPr>
              <a:t>= 63 </a:t>
            </a:r>
            <a:r>
              <a:rPr lang="en-US" sz="2800" dirty="0" smtClean="0">
                <a:solidFill>
                  <a:srgbClr val="000099"/>
                </a:solidFill>
                <a:ea typeface="MS Mincho"/>
                <a:cs typeface="Arial" panose="020B0604020202020204" pitchFamily="34" charset="0"/>
              </a:rPr>
              <a:t>GeV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00252" y="5504101"/>
            <a:ext cx="11709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Контуры обозначают асимптотические направления протонов с энергиями 38 ГэВ и 63 ГэВ, которые </a:t>
            </a:r>
            <a:r>
              <a:rPr lang="ru-RU" i="1" dirty="0" smtClean="0"/>
              <a:t>генерируют мюоны </a:t>
            </a:r>
            <a:r>
              <a:rPr lang="ru-RU" i="1" dirty="0"/>
              <a:t>с энергией 3 ГэВ, </a:t>
            </a:r>
            <a:r>
              <a:rPr lang="ru-RU" i="1" dirty="0" smtClean="0"/>
              <a:t>регистрируемые </a:t>
            </a:r>
            <a:r>
              <a:rPr lang="ru-RU" i="1" dirty="0"/>
              <a:t>мюонным </a:t>
            </a:r>
            <a:r>
              <a:rPr lang="ru-RU" i="1" dirty="0" err="1"/>
              <a:t>годоскопом</a:t>
            </a:r>
            <a:r>
              <a:rPr lang="ru-RU" i="1" dirty="0"/>
              <a:t> при зенитных углах 0° - 17°.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56489" y="6186058"/>
            <a:ext cx="11059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Подобная сеть охватывает практически всю территорию Российской Федерации.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70017" y="721958"/>
            <a:ext cx="11627973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00FF"/>
                </a:solidFill>
              </a:rPr>
              <a:t>Проблема: </a:t>
            </a:r>
            <a:r>
              <a:rPr lang="ru-RU" dirty="0"/>
              <a:t>обеспечить раннее обнаружение в режиме реального времени опасных </a:t>
            </a:r>
            <a:r>
              <a:rPr lang="ru-RU" dirty="0" err="1"/>
              <a:t>геоэффективных</a:t>
            </a:r>
            <a:r>
              <a:rPr lang="ru-RU" dirty="0"/>
              <a:t> процессов в </a:t>
            </a:r>
            <a:r>
              <a:rPr lang="ru-RU" dirty="0" err="1"/>
              <a:t>гелиосфере</a:t>
            </a:r>
            <a:r>
              <a:rPr lang="ru-RU" dirty="0"/>
              <a:t> на основе анализа характеристик потока мюонов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Для </a:t>
            </a:r>
            <a:r>
              <a:rPr lang="ru-RU" dirty="0"/>
              <a:t>решения этой задачи необходимо создать глобальную сеть наземных мюонных </a:t>
            </a:r>
            <a:r>
              <a:rPr lang="ru-RU" dirty="0" err="1"/>
              <a:t>годоскопов</a:t>
            </a:r>
            <a:r>
              <a:rPr lang="ru-RU" dirty="0"/>
              <a:t> (</a:t>
            </a:r>
            <a:r>
              <a:rPr lang="ru-RU" dirty="0" smtClean="0"/>
              <a:t>ГСМГ).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ГСМГ позволит </a:t>
            </a:r>
            <a:r>
              <a:rPr lang="ru-RU" dirty="0"/>
              <a:t>идентифицировать области </a:t>
            </a:r>
            <a:r>
              <a:rPr lang="ru-RU" dirty="0" smtClean="0"/>
              <a:t>возмущенного </a:t>
            </a:r>
            <a:r>
              <a:rPr lang="ru-RU" dirty="0"/>
              <a:t>межпланетного магнитного поля (ММП) и отслеживать их движение.</a:t>
            </a:r>
          </a:p>
        </p:txBody>
      </p:sp>
      <p:sp>
        <p:nvSpPr>
          <p:cNvPr id="65" name="Стрелка вправо 64"/>
          <p:cNvSpPr/>
          <p:nvPr/>
        </p:nvSpPr>
        <p:spPr>
          <a:xfrm rot="1594290">
            <a:off x="7679673" y="2504377"/>
            <a:ext cx="239433" cy="113466"/>
          </a:xfrm>
          <a:prstGeom prst="rightArrow">
            <a:avLst>
              <a:gd name="adj1" fmla="val 37836"/>
              <a:gd name="adj2" fmla="val 7038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право 65"/>
          <p:cNvSpPr/>
          <p:nvPr/>
        </p:nvSpPr>
        <p:spPr>
          <a:xfrm rot="19869192">
            <a:off x="7415774" y="3205334"/>
            <a:ext cx="327950" cy="118833"/>
          </a:xfrm>
          <a:prstGeom prst="rightArrow">
            <a:avLst>
              <a:gd name="adj1" fmla="val 37836"/>
              <a:gd name="adj2" fmla="val 7038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 вправо 66"/>
          <p:cNvSpPr/>
          <p:nvPr/>
        </p:nvSpPr>
        <p:spPr>
          <a:xfrm rot="14960841">
            <a:off x="8434217" y="3537002"/>
            <a:ext cx="327950" cy="118833"/>
          </a:xfrm>
          <a:prstGeom prst="rightArrow">
            <a:avLst>
              <a:gd name="adj1" fmla="val 37836"/>
              <a:gd name="adj2" fmla="val 7038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 вправо 67"/>
          <p:cNvSpPr/>
          <p:nvPr/>
        </p:nvSpPr>
        <p:spPr>
          <a:xfrm rot="13335264">
            <a:off x="9069016" y="3400845"/>
            <a:ext cx="274166" cy="118833"/>
          </a:xfrm>
          <a:prstGeom prst="rightArrow">
            <a:avLst>
              <a:gd name="adj1" fmla="val 37836"/>
              <a:gd name="adj2" fmla="val 7038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 вправо 68"/>
          <p:cNvSpPr/>
          <p:nvPr/>
        </p:nvSpPr>
        <p:spPr>
          <a:xfrm rot="10800000">
            <a:off x="9220177" y="2759917"/>
            <a:ext cx="224057" cy="118833"/>
          </a:xfrm>
          <a:prstGeom prst="rightArrow">
            <a:avLst>
              <a:gd name="adj1" fmla="val 37836"/>
              <a:gd name="adj2" fmla="val 7038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8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3385D-8DDB-494D-ACE2-69A257C4FAB7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52006" y="155901"/>
            <a:ext cx="10907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800080"/>
                </a:solidFill>
                <a:cs typeface="Arial" panose="020B0604020202020204" pitchFamily="34" charset="0"/>
              </a:rPr>
              <a:t>Первый шаг: сегмент </a:t>
            </a:r>
            <a:r>
              <a:rPr lang="ru-RU" altLang="ru-RU" sz="2800" b="1" dirty="0" smtClean="0">
                <a:solidFill>
                  <a:srgbClr val="800080"/>
                </a:solidFill>
                <a:cs typeface="Arial" panose="020B0604020202020204" pitchFamily="34" charset="0"/>
              </a:rPr>
              <a:t>ГСМГ</a:t>
            </a:r>
            <a:endParaRPr lang="ru-RU" altLang="ru-RU" sz="2800" b="1" dirty="0">
              <a:solidFill>
                <a:srgbClr val="800080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5147" y="843653"/>
            <a:ext cx="116813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создание типового мюонного годоскопа для российской сети мюонных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годоскопов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первого сегмента будущей сети, включающей три мюонных годоскопа с указанием местоположения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9625" indent="-3619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Калининград</a:t>
            </a:r>
            <a:r>
              <a:rPr lang="en-US" dirty="0" smtClean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smtClean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ИЗМИРАН</a:t>
            </a:r>
            <a:r>
              <a:rPr lang="en-US" dirty="0" smtClean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 smtClean="0">
              <a:solidFill>
                <a:srgbClr val="AD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indent="-3619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</a:t>
            </a:r>
            <a:r>
              <a:rPr lang="en-US" dirty="0" smtClean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smtClean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ИСЗФ</a:t>
            </a:r>
            <a:r>
              <a:rPr lang="en-US" dirty="0" smtClean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РАН</a:t>
            </a:r>
            <a:r>
              <a:rPr lang="en-US" dirty="0" smtClean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 smtClean="0">
              <a:solidFill>
                <a:srgbClr val="AD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indent="-3619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Московский регион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МИФИ (?), ИЗМИРАН (?), ИФВЭ (?), …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9" r="17550"/>
          <a:stretch/>
        </p:blipFill>
        <p:spPr>
          <a:xfrm>
            <a:off x="7972424" y="2350237"/>
            <a:ext cx="3825353" cy="38253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5147" y="3204686"/>
            <a:ext cx="75834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прототипа гибридного детектора нейтронов, предназначенного для оснащения станций сети мюонных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годоскопов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4. Три опытных образца этого детектора будут размещены на станциях сегмента ГСМГ.</a:t>
            </a:r>
          </a:p>
        </p:txBody>
      </p:sp>
    </p:spTree>
    <p:extLst>
      <p:ext uri="{BB962C8B-B14F-4D97-AF65-F5344CB8AC3E}">
        <p14:creationId xmlns:p14="http://schemas.microsoft.com/office/powerpoint/2010/main" val="37994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3385D-8DDB-494D-ACE2-69A257C4FAB7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52005" y="155900"/>
            <a:ext cx="10907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800080"/>
                </a:solidFill>
              </a:rPr>
              <a:t>Годоскоп для ГСМГ</a:t>
            </a:r>
            <a:endParaRPr lang="ru-RU" altLang="ru-RU" sz="2800" b="1" dirty="0">
              <a:solidFill>
                <a:srgbClr val="800080"/>
              </a:solidFill>
            </a:endParaRPr>
          </a:p>
        </p:txBody>
      </p:sp>
      <p:pic>
        <p:nvPicPr>
          <p:cNvPr id="16386" name="Рисунок 1" descr="3d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1" y="1110007"/>
            <a:ext cx="4430417" cy="300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6367" y="742187"/>
            <a:ext cx="2977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Схема и габариты годоскопа</a:t>
            </a:r>
          </a:p>
        </p:txBody>
      </p:sp>
      <p:pic>
        <p:nvPicPr>
          <p:cNvPr id="16387" name="Рисунок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b="9367"/>
          <a:stretch/>
        </p:blipFill>
        <p:spPr bwMode="auto">
          <a:xfrm>
            <a:off x="5873426" y="926853"/>
            <a:ext cx="5711825" cy="163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902109" y="655348"/>
            <a:ext cx="4605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Дрейфовая трубка (52 мм) </a:t>
            </a:r>
            <a:r>
              <a:rPr lang="ru-RU" dirty="0" smtClean="0">
                <a:solidFill>
                  <a:srgbClr val="0000FF"/>
                </a:solidFill>
              </a:rPr>
              <a:t>(ИФВЭ</a:t>
            </a:r>
            <a:r>
              <a:rPr lang="en-US" dirty="0" smtClean="0">
                <a:solidFill>
                  <a:srgbClr val="0000FF"/>
                </a:solidFill>
              </a:rPr>
              <a:t>,</a:t>
            </a:r>
            <a:r>
              <a:rPr lang="ru-RU" dirty="0" smtClean="0">
                <a:solidFill>
                  <a:srgbClr val="0000FF"/>
                </a:solidFill>
              </a:rPr>
              <a:t> Протвино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709" y="2925291"/>
            <a:ext cx="5071797" cy="164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29434" y="2521455"/>
            <a:ext cx="3795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Модуль из 32 ДТ, вид с двух сторон.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7" y="4467224"/>
            <a:ext cx="25527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403" y="3934321"/>
            <a:ext cx="5341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Оценка пространственного </a:t>
            </a:r>
            <a:r>
              <a:rPr lang="ru-RU" dirty="0" smtClean="0"/>
              <a:t>разрешения: </a:t>
            </a:r>
            <a:r>
              <a:rPr lang="ru-RU" dirty="0"/>
              <a:t>σ ~0,5 мм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32" y="4680804"/>
            <a:ext cx="4441726" cy="208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138148" y="4765751"/>
            <a:ext cx="505385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 как режим постоянной циркуляции газа, так и режим «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продува».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Экспериментально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подтверждено, что при достигнутой герметичности, с использованием метода </a:t>
            </a:r>
            <a:r>
              <a:rPr lang="ru-RU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автокалибровки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камера может работать без замены газа не менее года.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0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9"/>
          <p:cNvSpPr>
            <a:spLocks noChangeArrowheads="1"/>
          </p:cNvSpPr>
          <p:nvPr/>
        </p:nvSpPr>
        <p:spPr bwMode="auto">
          <a:xfrm>
            <a:off x="381622" y="506179"/>
            <a:ext cx="28854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800" b="1" dirty="0" smtClean="0">
                <a:solidFill>
                  <a:srgbClr val="800080"/>
                </a:solidFill>
                <a:cs typeface="Times New Roman" pitchFamily="18" charset="0"/>
              </a:rPr>
              <a:t>Заключение</a:t>
            </a:r>
            <a:endParaRPr lang="ru-RU" altLang="ru-RU" sz="2800" b="1" dirty="0">
              <a:solidFill>
                <a:srgbClr val="800080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249" y="1372443"/>
            <a:ext cx="11039475" cy="450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Разработанный в </a:t>
            </a: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МИФИ </a:t>
            </a: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 мюонографии позволяет проводить качественное и количественное исследование возмущений в межпланетном и околоземном пространстве, а также отслеживать динамику их развития</a:t>
            </a: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Использование </a:t>
            </a: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этого метода для анализа результатов долгосрочного эксперимента (2007–2024 гг.) на мюонном </a:t>
            </a:r>
            <a:r>
              <a:rPr lang="ru-RU" sz="2000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годоскопе</a:t>
            </a: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УРАГАН </a:t>
            </a: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позволило проводить исследования процессов в </a:t>
            </a:r>
            <a:r>
              <a:rPr lang="ru-RU" sz="2000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гелиосфере</a:t>
            </a: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магнитосфере и атмосфере Земли на новом уровне</a:t>
            </a: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Дальнейшее </a:t>
            </a: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метода мюонографии атмосферы Земли и внеземного пространства связано с созданием сети мюонных </a:t>
            </a:r>
            <a:r>
              <a:rPr lang="ru-RU" sz="2000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годоскопов</a:t>
            </a: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которая позволит одновременно анализировать процессы модуляции потока мюонов на всей территории Российской Федерации</a:t>
            </a: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Наиболее оптимальной для создания ГСМТ представляется конструкция годоскопа на дрейфовых трубках (ИФВЭ, Протвино).</a:t>
            </a:r>
            <a:endParaRPr lang="en-US" sz="2000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6D5C7-7E63-46B1-9CD7-0850EE5B379E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71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9"/>
          <p:cNvSpPr>
            <a:spLocks noChangeArrowheads="1"/>
          </p:cNvSpPr>
          <p:nvPr/>
        </p:nvSpPr>
        <p:spPr bwMode="auto">
          <a:xfrm>
            <a:off x="1659335" y="2754079"/>
            <a:ext cx="86371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 smtClean="0">
                <a:solidFill>
                  <a:srgbClr val="800080"/>
                </a:solidFill>
                <a:cs typeface="Times New Roman" pitchFamily="18" charset="0"/>
              </a:rPr>
              <a:t>Спасибо за внимание</a:t>
            </a:r>
            <a:r>
              <a:rPr lang="en-US" altLang="ru-RU" sz="3200" b="1" dirty="0" smtClean="0">
                <a:solidFill>
                  <a:srgbClr val="800080"/>
                </a:solidFill>
                <a:cs typeface="Times New Roman" pitchFamily="18" charset="0"/>
              </a:rPr>
              <a:t>!</a:t>
            </a:r>
            <a:endParaRPr lang="ru-RU" altLang="ru-RU" sz="3200" b="1" dirty="0">
              <a:solidFill>
                <a:srgbClr val="800080"/>
              </a:solidFill>
              <a:cs typeface="Times New Roman" pitchFamily="18" charset="0"/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353FFD7F-4951-48E1-871E-D3DD22F8B125}"/>
              </a:ext>
            </a:extLst>
          </p:cNvPr>
          <p:cNvSpPr txBox="1">
            <a:spLocks/>
          </p:cNvSpPr>
          <p:nvPr/>
        </p:nvSpPr>
        <p:spPr>
          <a:xfrm>
            <a:off x="296144" y="5013176"/>
            <a:ext cx="6942856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Яшин Игорь Иванович</a:t>
            </a:r>
            <a:endParaRPr lang="ru-RU" sz="1600" dirty="0">
              <a:solidFill>
                <a:srgbClr val="005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исследовательский ядерный университет «МИФИ»</a:t>
            </a: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IIYashin@mephi.ru</a:t>
            </a:r>
            <a:endParaRPr lang="ru-RU" sz="1600" dirty="0">
              <a:solidFill>
                <a:srgbClr val="005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Научно-образовательный центр НЕВОД</a:t>
            </a: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http://ununevod.mephi.ru/ru/</a:t>
            </a:r>
            <a:endParaRPr lang="ru-RU" sz="1600" dirty="0">
              <a:solidFill>
                <a:srgbClr val="005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6D5C7-7E63-46B1-9CD7-0850EE5B379E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0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/>
          <p:cNvSpPr>
            <a:spLocks noChangeArrowheads="1"/>
          </p:cNvSpPr>
          <p:nvPr/>
        </p:nvSpPr>
        <p:spPr bwMode="auto">
          <a:xfrm>
            <a:off x="336679" y="764704"/>
            <a:ext cx="10999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доплеровских карт и мюонограмм во время грозовых явлений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3385D-8DDB-494D-ACE2-69A257C4FAB7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6973" r="11161" b="12657"/>
          <a:stretch/>
        </p:blipFill>
        <p:spPr bwMode="auto">
          <a:xfrm>
            <a:off x="0" y="2849136"/>
            <a:ext cx="2871916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17"/>
          <a:stretch>
            <a:fillRect/>
          </a:stretch>
        </p:blipFill>
        <p:spPr bwMode="auto">
          <a:xfrm>
            <a:off x="3682821" y="2045796"/>
            <a:ext cx="3276782" cy="321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3" descr="D:\DATAMUONOGRAMM\Data of muonogramms\Первичные (1 минутные)\ГРОЗЫ\С картой\2015\июль\Pvar201507270000_201507272359\C13_Pvar201507270000_201507272359\15072717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052" y="1724184"/>
            <a:ext cx="4156604" cy="41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69372" y="5257562"/>
            <a:ext cx="41036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400" i="1" dirty="0"/>
              <a:t>Пример </a:t>
            </a:r>
            <a:r>
              <a:rPr lang="ru-RU" altLang="ru-RU" sz="1400" i="1" dirty="0" smtClean="0"/>
              <a:t>грозы (27 </a:t>
            </a:r>
            <a:r>
              <a:rPr lang="ru-RU" altLang="ru-RU" sz="1400" i="1" dirty="0"/>
              <a:t>июля 2015 </a:t>
            </a:r>
            <a:r>
              <a:rPr lang="ru-RU" altLang="ru-RU" sz="1400" i="1" dirty="0" smtClean="0"/>
              <a:t>г.) на ДМРЛ.. </a:t>
            </a:r>
            <a:r>
              <a:rPr lang="ru-RU" altLang="ru-RU" sz="1400" i="1" dirty="0"/>
              <a:t>Черный </a:t>
            </a:r>
            <a:r>
              <a:rPr lang="ru-RU" altLang="ru-RU" sz="1400" i="1" dirty="0" smtClean="0"/>
              <a:t>квадрат - расположение радара. Наклонная </a:t>
            </a:r>
            <a:r>
              <a:rPr lang="ru-RU" altLang="ru-RU" sz="1400" i="1" dirty="0"/>
              <a:t>вертикальная </a:t>
            </a:r>
            <a:r>
              <a:rPr lang="ru-RU" altLang="ru-RU" sz="1400" i="1" dirty="0" smtClean="0"/>
              <a:t>линия - направление </a:t>
            </a:r>
            <a:r>
              <a:rPr lang="ru-RU" altLang="ru-RU" sz="1400" i="1" dirty="0"/>
              <a:t>движения воздушной массы. Красный цвет соответствует грозам.</a:t>
            </a:r>
          </a:p>
        </p:txBody>
      </p:sp>
      <p:sp>
        <p:nvSpPr>
          <p:cNvPr id="17" name="Прямоугольник 7"/>
          <p:cNvSpPr>
            <a:spLocks noChangeArrowheads="1"/>
          </p:cNvSpPr>
          <p:nvPr/>
        </p:nvSpPr>
        <p:spPr bwMode="auto">
          <a:xfrm>
            <a:off x="213457" y="2149503"/>
            <a:ext cx="27410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000099"/>
                </a:solidFill>
              </a:rPr>
              <a:t>Доплеровский метеорологический радиолокатор ДМРЛ-С </a:t>
            </a:r>
            <a:endParaRPr lang="ru-RU" altLang="ru-RU" sz="1200" b="1" dirty="0" smtClean="0">
              <a:solidFill>
                <a:srgbClr val="000099"/>
              </a:solidFill>
            </a:endParaRPr>
          </a:p>
        </p:txBody>
      </p:sp>
      <p:sp>
        <p:nvSpPr>
          <p:cNvPr id="18" name="Прямоугольник 2"/>
          <p:cNvSpPr>
            <a:spLocks noChangeArrowheads="1"/>
          </p:cNvSpPr>
          <p:nvPr/>
        </p:nvSpPr>
        <p:spPr bwMode="auto">
          <a:xfrm>
            <a:off x="127819" y="5152167"/>
            <a:ext cx="3044005" cy="13849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400" dirty="0"/>
              <a:t>Радиолокационные данные представляют собой трехмерные карты радиолокационного сканирования (карты явлений). Разрешение карт составляет 1 × 1 км².</a:t>
            </a:r>
            <a:endParaRPr lang="ru-RU" altLang="ru-RU" sz="1400" i="1" baseline="30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3457" y="1134036"/>
            <a:ext cx="6973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Независимая </a:t>
            </a:r>
            <a:r>
              <a:rPr lang="ru-RU" sz="1600" dirty="0"/>
              <a:t>информация о грозовых явлениях, полученная с помощью доплеровского метеорологического радара </a:t>
            </a:r>
            <a:r>
              <a:rPr lang="ru-RU" sz="1600" dirty="0" smtClean="0"/>
              <a:t>ДМРЛ-С, </a:t>
            </a:r>
            <a:r>
              <a:rPr lang="ru-RU" sz="1600" dirty="0"/>
              <a:t>используется для калибровки метода </a:t>
            </a:r>
            <a:r>
              <a:rPr lang="ru-RU" sz="1600" dirty="0" smtClean="0"/>
              <a:t>мюонографии </a:t>
            </a:r>
            <a:r>
              <a:rPr lang="ru-RU" sz="1600" dirty="0"/>
              <a:t>при изучении грозовых явлений.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2633" y="157005"/>
            <a:ext cx="11379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>
                <a:solidFill>
                  <a:srgbClr val="800080"/>
                </a:solidFill>
                <a:cs typeface="Arial" panose="020B0604020202020204" pitchFamily="34" charset="0"/>
              </a:rPr>
              <a:t>Изучение активных атмосферных процессов с помощью </a:t>
            </a:r>
            <a:r>
              <a:rPr lang="ru-RU" altLang="ru-RU" sz="2800" b="1" dirty="0" err="1" smtClean="0">
                <a:solidFill>
                  <a:srgbClr val="800080"/>
                </a:solidFill>
                <a:cs typeface="Arial" panose="020B0604020202020204" pitchFamily="34" charset="0"/>
              </a:rPr>
              <a:t>мюонографии</a:t>
            </a:r>
            <a:endParaRPr lang="ru-RU" altLang="ru-RU" sz="2800" b="1" dirty="0">
              <a:solidFill>
                <a:srgbClr val="800080"/>
              </a:solidFill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53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4085" t="8529" r="10657" b="16291"/>
          <a:stretch/>
        </p:blipFill>
        <p:spPr>
          <a:xfrm>
            <a:off x="1055440" y="1171130"/>
            <a:ext cx="5616624" cy="561662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3385D-8DDB-494D-ACE2-69A257C4FAB7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sp>
        <p:nvSpPr>
          <p:cNvPr id="3" name="Прямоугольник 9"/>
          <p:cNvSpPr>
            <a:spLocks noChangeArrowheads="1"/>
          </p:cNvSpPr>
          <p:nvPr/>
        </p:nvSpPr>
        <p:spPr bwMode="auto">
          <a:xfrm>
            <a:off x="335360" y="125179"/>
            <a:ext cx="117163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700" b="1" dirty="0">
                <a:solidFill>
                  <a:srgbClr val="800080"/>
                </a:solidFill>
                <a:cs typeface="Times New Roman" pitchFamily="18" charset="0"/>
              </a:rPr>
              <a:t>Прототип сети мюонных </a:t>
            </a:r>
            <a:r>
              <a:rPr lang="ru-RU" altLang="ru-RU" sz="2700" b="1" dirty="0" err="1">
                <a:solidFill>
                  <a:srgbClr val="800080"/>
                </a:solidFill>
                <a:cs typeface="Times New Roman" pitchFamily="18" charset="0"/>
              </a:rPr>
              <a:t>годоскопов</a:t>
            </a:r>
            <a:r>
              <a:rPr lang="ru-RU" altLang="ru-RU" sz="2700" b="1" dirty="0">
                <a:solidFill>
                  <a:srgbClr val="800080"/>
                </a:solidFill>
                <a:cs typeface="Times New Roman" pitchFamily="18" charset="0"/>
              </a:rPr>
              <a:t> в Московской области для изучения атмосферных </a:t>
            </a:r>
            <a:r>
              <a:rPr lang="ru-RU" altLang="ru-RU" sz="2700" b="1" dirty="0" smtClean="0">
                <a:solidFill>
                  <a:srgbClr val="800080"/>
                </a:solidFill>
                <a:cs typeface="Times New Roman" pitchFamily="18" charset="0"/>
              </a:rPr>
              <a:t>процессов</a:t>
            </a:r>
            <a:endParaRPr lang="ru-RU" altLang="ru-RU" sz="2700" b="1" dirty="0">
              <a:solidFill>
                <a:srgbClr val="80008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04075" y="2919544"/>
            <a:ext cx="177857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ea typeface="MS Mincho"/>
              </a:rPr>
              <a:t>Долгопрудный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51548" y="1415977"/>
            <a:ext cx="113181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Дубна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95800" y="3979920"/>
            <a:ext cx="158140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ea typeface="MS Mincho"/>
              </a:rPr>
              <a:t>Москва</a:t>
            </a:r>
            <a:r>
              <a:rPr lang="en-US" sz="1600" dirty="0" smtClean="0">
                <a:ea typeface="MS Mincho"/>
              </a:rPr>
              <a:t> (</a:t>
            </a:r>
            <a:r>
              <a:rPr lang="ru-RU" sz="1600" dirty="0" smtClean="0">
                <a:ea typeface="MS Mincho"/>
              </a:rPr>
              <a:t>УРАГАН</a:t>
            </a:r>
            <a:r>
              <a:rPr lang="en-US" sz="1600" dirty="0" smtClean="0">
                <a:ea typeface="MS Mincho"/>
              </a:rPr>
              <a:t>)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99412" y="4395418"/>
            <a:ext cx="126170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ea typeface="MS Mincho"/>
              </a:rPr>
              <a:t>Троицк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1548" y="5906671"/>
            <a:ext cx="126170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ea typeface="MS Mincho"/>
              </a:rPr>
              <a:t>Протвино</a:t>
            </a:r>
            <a:endParaRPr lang="ru-RU" sz="1600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861207" y="3533643"/>
            <a:ext cx="5116647" cy="1754326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0099"/>
              </a:solidFill>
            </a:endParaRPr>
          </a:p>
          <a:p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Такое расположение мюонных </a:t>
            </a:r>
            <a:r>
              <a:rPr lang="ru-RU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годоскопов</a:t>
            </a: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представляет собой «фронтальную антенну» для регистрации атмосферных возмущений, которые обычно приходят с запада.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72064" y="1411445"/>
            <a:ext cx="5494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Проекция окружностей с высоты 16 км под зенитным углом 70° на карту Московской области.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28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4070556" y="974624"/>
            <a:ext cx="7787012" cy="22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</a:pPr>
            <a:r>
              <a:rPr lang="ru-RU" altLang="ru-RU" sz="1800" b="1" i="1" dirty="0">
                <a:latin typeface="Arial" pitchFamily="34" charset="0"/>
              </a:rPr>
              <a:t>Вектор локальной анизотропии 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</a:rPr>
              <a:t>представляет собой сумму единичных векторов треков мюонов, нормированных на число событий. Вектор может быть разложен в направлениях на географический Юг </a:t>
            </a:r>
            <a:r>
              <a:rPr lang="ru-RU" altLang="ru-RU" sz="1800" dirty="0" smtClean="0">
                <a:solidFill>
                  <a:srgbClr val="002060"/>
                </a:solidFill>
                <a:latin typeface="Arial" pitchFamily="34" charset="0"/>
              </a:rPr>
              <a:t>(</a:t>
            </a:r>
            <a:r>
              <a:rPr lang="en-US" altLang="ru-RU" sz="1800" i="1" dirty="0">
                <a:solidFill>
                  <a:srgbClr val="0000FF"/>
                </a:solidFill>
                <a:latin typeface="Arial" pitchFamily="34" charset="0"/>
              </a:rPr>
              <a:t>A</a:t>
            </a:r>
            <a:r>
              <a:rPr lang="en-US" altLang="ru-RU" sz="1800" i="1" baseline="-25000" dirty="0">
                <a:solidFill>
                  <a:srgbClr val="0000FF"/>
                </a:solidFill>
                <a:latin typeface="Arial" pitchFamily="34" charset="0"/>
              </a:rPr>
              <a:t>S</a:t>
            </a:r>
            <a:r>
              <a:rPr lang="ru-RU" altLang="ru-RU" sz="1800" dirty="0" smtClean="0">
                <a:solidFill>
                  <a:srgbClr val="002060"/>
                </a:solidFill>
                <a:latin typeface="Arial" pitchFamily="34" charset="0"/>
              </a:rPr>
              <a:t>) 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</a:rPr>
              <a:t>и Восток </a:t>
            </a:r>
            <a:r>
              <a:rPr lang="ru-RU" altLang="ru-RU" sz="1800" dirty="0" smtClean="0">
                <a:solidFill>
                  <a:srgbClr val="002060"/>
                </a:solidFill>
                <a:latin typeface="Arial" pitchFamily="34" charset="0"/>
              </a:rPr>
              <a:t>(</a:t>
            </a:r>
            <a:r>
              <a:rPr lang="en-US" altLang="ru-RU" sz="1800" i="1" dirty="0">
                <a:solidFill>
                  <a:srgbClr val="0000FF"/>
                </a:solidFill>
                <a:latin typeface="Arial" pitchFamily="34" charset="0"/>
              </a:rPr>
              <a:t>A</a:t>
            </a:r>
            <a:r>
              <a:rPr lang="en-US" altLang="ru-RU" sz="1800" i="1" baseline="-25000" dirty="0">
                <a:solidFill>
                  <a:srgbClr val="0000FF"/>
                </a:solidFill>
                <a:latin typeface="Arial" pitchFamily="34" charset="0"/>
              </a:rPr>
              <a:t>E</a:t>
            </a:r>
            <a:r>
              <a:rPr lang="ru-RU" altLang="ru-RU" sz="1800" dirty="0" smtClean="0">
                <a:solidFill>
                  <a:srgbClr val="002060"/>
                </a:solidFill>
                <a:latin typeface="Arial" pitchFamily="34" charset="0"/>
              </a:rPr>
              <a:t>).</a:t>
            </a:r>
            <a:endParaRPr lang="en-US" altLang="ru-RU" sz="1800" dirty="0" smtClean="0">
              <a:solidFill>
                <a:srgbClr val="002060"/>
              </a:solidFill>
              <a:latin typeface="Arial" pitchFamily="34" charset="0"/>
            </a:endParaRP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</a:pPr>
            <a:r>
              <a:rPr lang="ru-RU" altLang="ru-RU" sz="1800" dirty="0" smtClean="0">
                <a:solidFill>
                  <a:srgbClr val="002060"/>
                </a:solidFill>
                <a:latin typeface="Arial" pitchFamily="34" charset="0"/>
              </a:rPr>
              <a:t>Для 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</a:rPr>
              <a:t>изучения отклонений от среднего направления вектора анизотропии используется </a:t>
            </a:r>
            <a:r>
              <a:rPr lang="ru-RU" altLang="ru-RU" sz="1800" b="1" i="1" dirty="0">
                <a:solidFill>
                  <a:srgbClr val="002060"/>
                </a:solidFill>
                <a:latin typeface="Arial" pitchFamily="34" charset="0"/>
              </a:rPr>
              <a:t>вектор относительной анизотропии </a:t>
            </a:r>
            <a:r>
              <a:rPr lang="ru-RU" altLang="ru-RU" sz="1800" b="1" i="1" dirty="0">
                <a:solidFill>
                  <a:srgbClr val="0000FF"/>
                </a:solidFill>
                <a:latin typeface="Arial" pitchFamily="34" charset="0"/>
              </a:rPr>
              <a:t>r 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</a:rPr>
              <a:t>и его проекции </a:t>
            </a:r>
            <a:r>
              <a:rPr lang="en-US" altLang="ru-RU" sz="1800" i="1" dirty="0" err="1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altLang="ru-RU" sz="1800" i="1" baseline="-25000" dirty="0" err="1">
                <a:solidFill>
                  <a:srgbClr val="0000FF"/>
                </a:solidFill>
                <a:latin typeface="Arial" pitchFamily="34" charset="0"/>
              </a:rPr>
              <a:t>S</a:t>
            </a:r>
            <a:r>
              <a:rPr lang="en-US" altLang="ru-RU" sz="1800" i="1" dirty="0">
                <a:latin typeface="Arial" pitchFamily="34" charset="0"/>
              </a:rPr>
              <a:t> </a:t>
            </a:r>
            <a:r>
              <a:rPr lang="ru-RU" altLang="ru-RU" sz="1800" dirty="0" smtClean="0">
                <a:latin typeface="Arial" pitchFamily="34" charset="0"/>
              </a:rPr>
              <a:t>и</a:t>
            </a:r>
            <a:r>
              <a:rPr lang="en-US" altLang="ru-RU" sz="1800" dirty="0" smtClean="0">
                <a:latin typeface="Arial" pitchFamily="34" charset="0"/>
              </a:rPr>
              <a:t> </a:t>
            </a:r>
            <a:r>
              <a:rPr lang="en-US" altLang="ru-RU" sz="1800" i="1" dirty="0" err="1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altLang="ru-RU" sz="1800" i="1" baseline="-25000" dirty="0" err="1">
                <a:solidFill>
                  <a:srgbClr val="0000FF"/>
                </a:solidFill>
                <a:latin typeface="Arial" pitchFamily="34" charset="0"/>
              </a:rPr>
              <a:t>E</a:t>
            </a:r>
            <a:r>
              <a:rPr lang="en-US" altLang="ru-RU" sz="1800" i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ru-RU" altLang="ru-RU" sz="1800" dirty="0" smtClean="0">
                <a:solidFill>
                  <a:srgbClr val="002060"/>
                </a:solidFill>
                <a:latin typeface="Arial" pitchFamily="34" charset="0"/>
              </a:rPr>
              <a:t>на </a:t>
            </a:r>
            <a:r>
              <a:rPr lang="ru-RU" altLang="ru-RU" sz="1800" dirty="0">
                <a:solidFill>
                  <a:srgbClr val="002060"/>
                </a:solidFill>
                <a:latin typeface="Arial" pitchFamily="34" charset="0"/>
              </a:rPr>
              <a:t>Юг и Восток.</a:t>
            </a:r>
            <a:endParaRPr lang="ru-RU" altLang="ru-RU" sz="1800" dirty="0">
              <a:latin typeface="Arial" pitchFamily="34" charset="0"/>
            </a:endParaRP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383117" y="28871"/>
            <a:ext cx="6957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Вектор относительной анизотропии</a:t>
            </a:r>
          </a:p>
        </p:txBody>
      </p:sp>
      <p:sp>
        <p:nvSpPr>
          <p:cNvPr id="12292" name="Прямоугольник 2"/>
          <p:cNvSpPr>
            <a:spLocks noChangeArrowheads="1"/>
          </p:cNvSpPr>
          <p:nvPr/>
        </p:nvSpPr>
        <p:spPr bwMode="auto">
          <a:xfrm>
            <a:off x="383118" y="539750"/>
            <a:ext cx="11474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Arial" pitchFamily="34" charset="0"/>
              </a:rPr>
              <a:t>Для количественной оценки этих изменений используется </a:t>
            </a:r>
            <a:r>
              <a:rPr lang="ru-RU" altLang="ru-RU" sz="1800" i="1" dirty="0">
                <a:solidFill>
                  <a:srgbClr val="000000"/>
                </a:solidFill>
                <a:latin typeface="Arial" pitchFamily="34" charset="0"/>
              </a:rPr>
              <a:t>вектор локальной анизотропии</a:t>
            </a:r>
            <a:r>
              <a:rPr lang="ru-RU" altLang="ru-RU" sz="18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  <a:endParaRPr lang="ru-RU" altLang="ru-RU" sz="1800" dirty="0">
              <a:latin typeface="Arial" pitchFamily="34" charset="0"/>
            </a:endParaRPr>
          </a:p>
        </p:txBody>
      </p:sp>
      <p:sp>
        <p:nvSpPr>
          <p:cNvPr id="12293" name="Прямоугольник 3"/>
          <p:cNvSpPr>
            <a:spLocks noChangeArrowheads="1"/>
          </p:cNvSpPr>
          <p:nvPr/>
        </p:nvSpPr>
        <p:spPr bwMode="auto">
          <a:xfrm>
            <a:off x="385235" y="4432382"/>
            <a:ext cx="114723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 dirty="0" smtClean="0">
                <a:latin typeface="Arial" pitchFamily="34" charset="0"/>
              </a:rPr>
              <a:t>Величины </a:t>
            </a:r>
            <a:r>
              <a:rPr lang="en-US" altLang="ru-RU" sz="1800" i="1" dirty="0" err="1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altLang="ru-RU" sz="1800" i="1" baseline="-25000" dirty="0" err="1">
                <a:solidFill>
                  <a:srgbClr val="0000FF"/>
                </a:solidFill>
                <a:latin typeface="Arial" pitchFamily="34" charset="0"/>
              </a:rPr>
              <a:t>S</a:t>
            </a:r>
            <a:r>
              <a:rPr lang="en-US" altLang="ru-RU" sz="1800" i="1" dirty="0">
                <a:latin typeface="Arial" pitchFamily="34" charset="0"/>
              </a:rPr>
              <a:t> </a:t>
            </a:r>
            <a:r>
              <a:rPr lang="ru-RU" altLang="ru-RU" sz="1800" dirty="0" smtClean="0">
                <a:latin typeface="Arial" pitchFamily="34" charset="0"/>
              </a:rPr>
              <a:t>и</a:t>
            </a:r>
            <a:r>
              <a:rPr lang="en-US" altLang="ru-RU" sz="1800" dirty="0" smtClean="0">
                <a:latin typeface="Arial" pitchFamily="34" charset="0"/>
              </a:rPr>
              <a:t> </a:t>
            </a:r>
            <a:r>
              <a:rPr lang="en-US" altLang="ru-RU" sz="1800" i="1" dirty="0" err="1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altLang="ru-RU" sz="1800" i="1" baseline="-25000" dirty="0" err="1">
                <a:solidFill>
                  <a:srgbClr val="0000FF"/>
                </a:solidFill>
                <a:latin typeface="Arial" pitchFamily="34" charset="0"/>
              </a:rPr>
              <a:t>E</a:t>
            </a:r>
            <a:r>
              <a:rPr lang="en-US" altLang="ru-RU" sz="1800" i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ru-RU" altLang="ru-RU" sz="1800" dirty="0" smtClean="0">
                <a:latin typeface="Arial" pitchFamily="34" charset="0"/>
              </a:rPr>
              <a:t>удобны </a:t>
            </a:r>
            <a:r>
              <a:rPr lang="ru-RU" altLang="ru-RU" sz="1800" dirty="0">
                <a:latin typeface="Arial" pitchFamily="34" charset="0"/>
              </a:rPr>
              <a:t>для изучения изменений азимутальной анизотропии потока мюонов во время возмущений межпланетного магнитного поля.</a:t>
            </a:r>
            <a:r>
              <a:rPr lang="en-US" altLang="ru-RU" sz="1800" dirty="0" smtClean="0">
                <a:latin typeface="Arial" pitchFamily="34" charset="0"/>
              </a:rPr>
              <a:t>quantities </a:t>
            </a:r>
            <a:r>
              <a:rPr lang="en-US" altLang="ru-RU" sz="1800" dirty="0">
                <a:latin typeface="Arial" pitchFamily="34" charset="0"/>
              </a:rPr>
              <a:t>are convenient for the study of the azimuthal muon flux anisotropy variations during the </a:t>
            </a:r>
            <a:r>
              <a:rPr lang="en-US" altLang="ru-RU" sz="1800" dirty="0" smtClean="0">
                <a:latin typeface="Arial" pitchFamily="34" charset="0"/>
              </a:rPr>
              <a:t>disturbances of IMF.</a:t>
            </a:r>
            <a:endParaRPr lang="ru-RU" altLang="ru-RU" sz="1800" dirty="0">
              <a:latin typeface="Arial" pitchFamily="34" charset="0"/>
            </a:endParaRPr>
          </a:p>
        </p:txBody>
      </p:sp>
      <p:sp>
        <p:nvSpPr>
          <p:cNvPr id="12294" name="Rectangle 2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graphicFrame>
        <p:nvGraphicFramePr>
          <p:cNvPr id="12295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561284"/>
              </p:ext>
            </p:extLst>
          </p:nvPr>
        </p:nvGraphicFramePr>
        <p:xfrm>
          <a:off x="6855987" y="3203572"/>
          <a:ext cx="1930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Equation" r:id="rId4" imgW="723600" imgH="304560" progId="Equation.DSMT4">
                  <p:embed/>
                </p:oleObj>
              </mc:Choice>
              <mc:Fallback>
                <p:oleObj name="Equation" r:id="rId4" imgW="723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5987" y="3203572"/>
                        <a:ext cx="19304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Rectangle 2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graphicFrame>
        <p:nvGraphicFramePr>
          <p:cNvPr id="12297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398371"/>
              </p:ext>
            </p:extLst>
          </p:nvPr>
        </p:nvGraphicFramePr>
        <p:xfrm>
          <a:off x="4628196" y="3744910"/>
          <a:ext cx="230293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7" name="Equation" r:id="rId6" imgW="863280" imgH="253800" progId="Equation.DSMT4">
                  <p:embed/>
                </p:oleObj>
              </mc:Choice>
              <mc:Fallback>
                <p:oleObj name="Equation" r:id="rId6" imgW="863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8196" y="3744910"/>
                        <a:ext cx="2302933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8" name="Rectangle 3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graphicFrame>
        <p:nvGraphicFramePr>
          <p:cNvPr id="12299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441966"/>
              </p:ext>
            </p:extLst>
          </p:nvPr>
        </p:nvGraphicFramePr>
        <p:xfrm>
          <a:off x="7964062" y="3744910"/>
          <a:ext cx="2438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8" name="Equation" r:id="rId8" imgW="914400" imgH="253800" progId="Equation.DSMT4">
                  <p:embed/>
                </p:oleObj>
              </mc:Choice>
              <mc:Fallback>
                <p:oleObj name="Equation" r:id="rId8" imgW="9144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4062" y="3744910"/>
                        <a:ext cx="24384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0" name="Прямоугольник 10"/>
          <p:cNvSpPr>
            <a:spLocks noChangeArrowheads="1"/>
          </p:cNvSpPr>
          <p:nvPr/>
        </p:nvSpPr>
        <p:spPr bwMode="auto">
          <a:xfrm>
            <a:off x="7222663" y="3813172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itchFamily="34" charset="0"/>
              </a:rPr>
              <a:t>и</a:t>
            </a:r>
            <a:r>
              <a:rPr lang="en-US" altLang="ru-RU" sz="1800" dirty="0" smtClean="0">
                <a:latin typeface="Arial" pitchFamily="34" charset="0"/>
              </a:rPr>
              <a:t> </a:t>
            </a:r>
            <a:endParaRPr lang="ru-RU" altLang="ru-RU" sz="1800" dirty="0">
              <a:latin typeface="Arial" pitchFamily="34" charset="0"/>
            </a:endParaRPr>
          </a:p>
        </p:txBody>
      </p:sp>
      <p:pic>
        <p:nvPicPr>
          <p:cNvPr id="1230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4" y="966411"/>
            <a:ext cx="3681839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003314"/>
              </p:ext>
            </p:extLst>
          </p:nvPr>
        </p:nvGraphicFramePr>
        <p:xfrm>
          <a:off x="6733207" y="5164306"/>
          <a:ext cx="314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name="Equation" r:id="rId11" imgW="1180800" imgH="304560" progId="Equation.DSMT4">
                  <p:embed/>
                </p:oleObj>
              </mc:Choice>
              <mc:Fallback>
                <p:oleObj name="Equation" r:id="rId11" imgW="11808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3207" y="5164306"/>
                        <a:ext cx="31496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83684" y="5952829"/>
            <a:ext cx="10753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указывает, в какой степени произошла деформация углового распределения потока частиц.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3118" y="5404574"/>
            <a:ext cx="5288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Горизонтальная проекция этого вектора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: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052603"/>
              </p:ext>
            </p:extLst>
          </p:nvPr>
        </p:nvGraphicFramePr>
        <p:xfrm>
          <a:off x="5080206" y="5370971"/>
          <a:ext cx="372964" cy="363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name="Equation" r:id="rId13" imgW="126720" imgH="164880" progId="Equation.DSMT4">
                  <p:embed/>
                </p:oleObj>
              </mc:Choice>
              <mc:Fallback>
                <p:oleObj name="Equation" r:id="rId13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80206" y="5370971"/>
                        <a:ext cx="372964" cy="363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6D5C7-7E63-46B1-9CD7-0850EE5B379E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9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3385D-8DDB-494D-ACE2-69A257C4FAB7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2633" y="157005"/>
            <a:ext cx="8465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800080"/>
                </a:solidFill>
                <a:cs typeface="Arial" panose="020B0604020202020204" pitchFamily="34" charset="0"/>
              </a:rPr>
              <a:t>Atmosphere monitoring by </a:t>
            </a:r>
            <a:r>
              <a:rPr lang="en-US" sz="2800" b="1" dirty="0" smtClean="0">
                <a:solidFill>
                  <a:srgbClr val="800080"/>
                </a:solidFill>
                <a:cs typeface="Arial" panose="020B0604020202020204" pitchFamily="34" charset="0"/>
              </a:rPr>
              <a:t>muon flux </a:t>
            </a:r>
            <a:r>
              <a:rPr lang="en-US" sz="2800" b="1" dirty="0">
                <a:solidFill>
                  <a:srgbClr val="800080"/>
                </a:solidFill>
                <a:cs typeface="Arial" panose="020B0604020202020204" pitchFamily="34" charset="0"/>
              </a:rPr>
              <a:t>azimuth </a:t>
            </a:r>
            <a:r>
              <a:rPr lang="en-US" sz="2800" b="1" dirty="0" smtClean="0">
                <a:solidFill>
                  <a:srgbClr val="800080"/>
                </a:solidFill>
                <a:cs typeface="Arial" panose="020B0604020202020204" pitchFamily="34" charset="0"/>
              </a:rPr>
              <a:t>scanning</a:t>
            </a:r>
            <a:endParaRPr lang="ru-RU" altLang="ru-RU" sz="2800" b="1" dirty="0">
              <a:solidFill>
                <a:srgbClr val="800080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66" y="3674336"/>
            <a:ext cx="5060583" cy="31238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20" y="3674336"/>
            <a:ext cx="2335029" cy="315159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530345" y="5614298"/>
            <a:ext cx="352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[</a:t>
            </a:r>
            <a:r>
              <a:rPr lang="en-US" dirty="0" err="1" smtClean="0">
                <a:solidFill>
                  <a:srgbClr val="0000FF"/>
                </a:solidFill>
              </a:rPr>
              <a:t>Timakov</a:t>
            </a:r>
            <a:r>
              <a:rPr lang="en-US" dirty="0" smtClean="0">
                <a:solidFill>
                  <a:srgbClr val="0000FF"/>
                </a:solidFill>
              </a:rPr>
              <a:t> S.S., </a:t>
            </a:r>
            <a:r>
              <a:rPr lang="en-US" dirty="0" err="1" smtClean="0">
                <a:solidFill>
                  <a:srgbClr val="0000FF"/>
                </a:solidFill>
              </a:rPr>
              <a:t>Petrukhin</a:t>
            </a:r>
            <a:r>
              <a:rPr lang="en-US" dirty="0" smtClean="0">
                <a:solidFill>
                  <a:srgbClr val="0000FF"/>
                </a:solidFill>
              </a:rPr>
              <a:t> A.A., 2023]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1861" y="2451439"/>
            <a:ext cx="6480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FF"/>
                </a:solidFill>
              </a:rPr>
              <a:t>Muon </a:t>
            </a:r>
            <a:r>
              <a:rPr lang="en-US" sz="2400" dirty="0" err="1" smtClean="0">
                <a:solidFill>
                  <a:srgbClr val="0000FF"/>
                </a:solidFill>
              </a:rPr>
              <a:t>hodoscope</a:t>
            </a:r>
            <a:r>
              <a:rPr lang="en-US" sz="2400" dirty="0" smtClean="0">
                <a:solidFill>
                  <a:srgbClr val="0000FF"/>
                </a:solidFill>
              </a:rPr>
              <a:t> detects muons from all directions of the upper hemisphere.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1861" y="1201902"/>
            <a:ext cx="6731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FF"/>
                </a:solidFill>
              </a:rPr>
              <a:t>New </a:t>
            </a:r>
            <a:r>
              <a:rPr lang="en-US" sz="2400" dirty="0" smtClean="0">
                <a:solidFill>
                  <a:srgbClr val="0000FF"/>
                </a:solidFill>
              </a:rPr>
              <a:t>approach </a:t>
            </a:r>
            <a:r>
              <a:rPr lang="en-US" sz="2400" dirty="0">
                <a:solidFill>
                  <a:srgbClr val="0000FF"/>
                </a:solidFill>
              </a:rPr>
              <a:t>of investigation of atmospheric fronts by means of cosmic ray </a:t>
            </a:r>
            <a:r>
              <a:rPr lang="en-US" sz="2400" dirty="0" smtClean="0">
                <a:solidFill>
                  <a:srgbClr val="0000FF"/>
                </a:solidFill>
              </a:rPr>
              <a:t>muons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34" y="702159"/>
            <a:ext cx="1940465" cy="30631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978" y="793106"/>
            <a:ext cx="2301441" cy="2881230"/>
          </a:xfrm>
          <a:prstGeom prst="rect">
            <a:avLst/>
          </a:prstGeom>
        </p:spPr>
      </p:pic>
      <p:sp>
        <p:nvSpPr>
          <p:cNvPr id="20" name="Стрелка вправо 19"/>
          <p:cNvSpPr/>
          <p:nvPr/>
        </p:nvSpPr>
        <p:spPr>
          <a:xfrm>
            <a:off x="8620125" y="2124075"/>
            <a:ext cx="738853" cy="310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250015" y="46166"/>
            <a:ext cx="2847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ISCRA-25,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MEPhI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June 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0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Номер слайда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FAA88A-9692-44A2-A50A-68B2E92C9597}" type="slidenum"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68648" y="58366"/>
            <a:ext cx="10369485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indent="180975"/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Мюонография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9E877F-6580-8BBB-1C4C-8C185FBEAE10}"/>
              </a:ext>
            </a:extLst>
          </p:cNvPr>
          <p:cNvSpPr txBox="1"/>
          <p:nvPr/>
        </p:nvSpPr>
        <p:spPr>
          <a:xfrm>
            <a:off x="368648" y="643139"/>
            <a:ext cx="11292049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 defTabSz="9144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Мюонография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(по аналогии с 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рентгенографией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другими методами) </a:t>
            </a:r>
            <a:r>
              <a:rPr lang="ru-RU" sz="1600" dirty="0"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–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метод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основанный на регистрации проникающего излучения (мюонов), взаимодействие которого с исследуемыми объектами вызывает изменения в исходном потоке используемых частиц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defTabSz="9144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6CC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Мюонограмма </a:t>
            </a:r>
            <a:r>
              <a:rPr lang="ru-RU" sz="1600" dirty="0"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(по аналогии с </a:t>
            </a:r>
            <a:r>
              <a:rPr lang="ru-RU" sz="1600" b="1" i="1" dirty="0"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рентгенограммой</a:t>
            </a:r>
            <a:r>
              <a:rPr lang="ru-RU" sz="1600" dirty="0"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) – графическое представление на двумерной плоскости анизотропии углового распределения регистрируемого потока мюонов, связанного с полным эффектом поглощения и рассеяния мюонов на </a:t>
            </a:r>
            <a:r>
              <a:rPr lang="ru-RU" sz="1600" dirty="0" smtClean="0"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структурных особенностях </a:t>
            </a:r>
            <a:r>
              <a:rPr lang="ru-RU" sz="1600" dirty="0"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исследуемого объекта</a:t>
            </a:r>
            <a:r>
              <a:rPr lang="ru-RU" sz="1600" dirty="0" smtClean="0"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. 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647" y="2320121"/>
            <a:ext cx="60126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области применения </a:t>
            </a:r>
            <a:r>
              <a:rPr lang="ru-RU" b="1" dirty="0" err="1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юонографии</a:t>
            </a:r>
            <a:r>
              <a:rPr lang="ru-RU" b="1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процессов в </a:t>
            </a:r>
            <a:r>
              <a:rPr lang="ru-RU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гелиосфере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магнитосфере Земли посредством потока первичных космических лучей;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процессов в атмосфере Земли посредством потока мюонов</a:t>
            </a: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внутренней структуры крупномасштабных объектов (аналогично рентгеновской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визуализации).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07486" y="2338699"/>
            <a:ext cx="558532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мюонографии:</a:t>
            </a:r>
            <a:endParaRPr lang="en-US" b="1" dirty="0" smtClean="0">
              <a:solidFill>
                <a:srgbClr val="005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Мюоны имеют естественное происхождение, в отличие от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излучений, используемых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 всех других </a:t>
            </a:r>
            <a:r>
              <a:rPr lang="ru-RU" sz="1600" i="1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*-графиях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и которые имеют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искусственное происхождение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мюоны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высокой точностью сохраняют направления движения первичных частиц (</a:t>
            </a:r>
            <a:r>
              <a:rPr lang="ru-RU" sz="1600" i="1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протонов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i="1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ядер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10" y="4386602"/>
            <a:ext cx="8095345" cy="224828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381344" y="4468688"/>
            <a:ext cx="2023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975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Мюонография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60783" y="4255186"/>
            <a:ext cx="2246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975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Рентгенография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http://exprtstom.ru/wp-content/uploads/2018/11/Rentgenografiya-kis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63" y="4673158"/>
            <a:ext cx="1712747" cy="209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08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33667" y="104121"/>
            <a:ext cx="9144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800080"/>
                </a:solidFill>
                <a:latin typeface="+mn-lt"/>
              </a:rPr>
              <a:t>Мюоны космических лучей</a:t>
            </a:r>
            <a:endParaRPr lang="ru-RU" altLang="ru-RU" sz="2800" b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1630642" y="3765569"/>
            <a:ext cx="4320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 smtClean="0">
                <a:latin typeface="Arial" pitchFamily="34" charset="0"/>
              </a:rPr>
              <a:t>Scheme of generation of muons</a:t>
            </a:r>
            <a:endParaRPr lang="ru-RU" altLang="ru-RU" sz="1600" i="1" dirty="0">
              <a:latin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3385D-8DDB-494D-ACE2-69A257C4FAB7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359843" y="4128646"/>
            <a:ext cx="11663544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ru-RU" altLang="ru-RU" sz="1600" dirty="0">
                <a:latin typeface="Arial" pitchFamily="34" charset="0"/>
              </a:rPr>
              <a:t>Мюоны в атмосфере (ниже 100 ГэВ) образуются в результате распадов </a:t>
            </a:r>
            <a:r>
              <a:rPr lang="ru-RU" alt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пионов</a:t>
            </a:r>
            <a:r>
              <a:rPr lang="ru-RU" altLang="ru-RU" sz="1600" dirty="0">
                <a:latin typeface="Arial" pitchFamily="34" charset="0"/>
              </a:rPr>
              <a:t> (в основном) и</a:t>
            </a:r>
            <a:r>
              <a:rPr lang="ru-RU" altLang="ru-RU" sz="1800" b="1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каонов</a:t>
            </a:r>
            <a:r>
              <a:rPr lang="ru-RU" altLang="ru-RU" sz="1800" b="1" dirty="0">
                <a:solidFill>
                  <a:srgbClr val="005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itchFamily="34" charset="0"/>
              </a:rPr>
              <a:t>(~10%), генерируемых в первичных взаимодействиях космических лучей с ядрами атомов атмосферы. </a:t>
            </a:r>
            <a:r>
              <a:rPr lang="ru-RU" altLang="ru-RU" sz="1600" dirty="0" smtClean="0">
                <a:latin typeface="Arial" pitchFamily="34" charset="0"/>
              </a:rPr>
              <a:t/>
            </a:r>
            <a:br>
              <a:rPr lang="ru-RU" altLang="ru-RU" sz="1600" dirty="0" smtClean="0">
                <a:latin typeface="Arial" pitchFamily="34" charset="0"/>
              </a:rPr>
            </a:br>
            <a:r>
              <a:rPr lang="ru-RU" altLang="ru-RU" sz="1600" b="1" dirty="0" smtClean="0">
                <a:latin typeface="Arial" pitchFamily="34" charset="0"/>
              </a:rPr>
              <a:t>Отношение </a:t>
            </a:r>
            <a:r>
              <a:rPr lang="ru-RU" altLang="ru-RU" sz="1600" b="1" dirty="0">
                <a:latin typeface="Arial" pitchFamily="34" charset="0"/>
              </a:rPr>
              <a:t>энергий </a:t>
            </a:r>
            <a:r>
              <a:rPr lang="ru-RU" altLang="ru-RU" sz="16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altLang="ru-RU" sz="1600" i="1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altLang="ru-RU" sz="16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altLang="ru-RU" sz="16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altLang="ru-RU" sz="1600" i="1" baseline="-25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altLang="ru-RU" sz="16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~10</a:t>
            </a:r>
            <a:r>
              <a:rPr lang="ru-RU" altLang="ru-RU" sz="1600" dirty="0" smtClean="0">
                <a:latin typeface="Arial" pitchFamily="34" charset="0"/>
              </a:rPr>
              <a:t>.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ru-RU" altLang="ru-RU" sz="1600" dirty="0" smtClean="0">
                <a:latin typeface="Arial" pitchFamily="34" charset="0"/>
              </a:rPr>
              <a:t>Поток </a:t>
            </a:r>
            <a:r>
              <a:rPr lang="ru-RU" altLang="ru-RU" sz="1600" dirty="0">
                <a:latin typeface="Arial" pitchFamily="34" charset="0"/>
              </a:rPr>
              <a:t>мюонов в атмосфере зависит от её </a:t>
            </a:r>
            <a:r>
              <a:rPr lang="ru-RU" altLang="ru-RU" sz="1600" dirty="0" smtClean="0">
                <a:latin typeface="Arial" pitchFamily="34" charset="0"/>
              </a:rPr>
              <a:t>условий</a:t>
            </a:r>
            <a:r>
              <a:rPr lang="en-US" altLang="ru-RU" sz="1600" dirty="0" smtClean="0">
                <a:latin typeface="Arial" pitchFamily="34" charset="0"/>
              </a:rPr>
              <a:t> (</a:t>
            </a:r>
            <a:r>
              <a:rPr lang="ru-RU" altLang="ru-RU" sz="1600" dirty="0" smtClean="0">
                <a:latin typeface="Arial" pitchFamily="34" charset="0"/>
              </a:rPr>
              <a:t>нужно вводить поправки на метеоусловия). </a:t>
            </a:r>
            <a:endParaRPr lang="ru-RU" altLang="ru-RU" sz="1600" dirty="0" smtClean="0">
              <a:latin typeface="Arial" pitchFamily="34" charset="0"/>
            </a:endParaRP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ru-RU" altLang="ru-RU" sz="1600" dirty="0" smtClean="0">
                <a:latin typeface="Arial" pitchFamily="34" charset="0"/>
              </a:rPr>
              <a:t>Слабый </a:t>
            </a:r>
            <a:r>
              <a:rPr lang="ru-RU" altLang="ru-RU" sz="1600" dirty="0">
                <a:latin typeface="Arial" pitchFamily="34" charset="0"/>
              </a:rPr>
              <a:t>поток мюонов на поверхности Земли (</a:t>
            </a:r>
            <a:r>
              <a:rPr lang="ru-RU" altLang="ru-RU" sz="1600" i="1" dirty="0">
                <a:solidFill>
                  <a:srgbClr val="0000FF"/>
                </a:solidFill>
                <a:latin typeface="Arial" pitchFamily="34" charset="0"/>
              </a:rPr>
              <a:t>~100 </a:t>
            </a:r>
            <a:r>
              <a:rPr lang="ru-RU" altLang="ru-RU" sz="1600" i="1" dirty="0" smtClean="0">
                <a:solidFill>
                  <a:srgbClr val="0000FF"/>
                </a:solidFill>
                <a:latin typeface="Arial" pitchFamily="34" charset="0"/>
              </a:rPr>
              <a:t>мюонов∙с</a:t>
            </a:r>
            <a:r>
              <a:rPr lang="ru-RU" altLang="ru-RU" sz="1600" i="1" dirty="0">
                <a:solidFill>
                  <a:srgbClr val="0000FF"/>
                </a:solidFill>
                <a:latin typeface="Arial" pitchFamily="34" charset="0"/>
              </a:rPr>
              <a:t>⁻¹∙м⁻²</a:t>
            </a:r>
            <a:r>
              <a:rPr lang="ru-RU" altLang="ru-RU" sz="1600" dirty="0">
                <a:latin typeface="Arial" pitchFamily="34" charset="0"/>
              </a:rPr>
              <a:t>) требует использования детекторов большой площади </a:t>
            </a:r>
            <a:r>
              <a:rPr lang="ru-RU" altLang="ru-RU" sz="1600" dirty="0">
                <a:solidFill>
                  <a:srgbClr val="0000FF"/>
                </a:solidFill>
                <a:latin typeface="Arial" pitchFamily="34" charset="0"/>
              </a:rPr>
              <a:t>(</a:t>
            </a:r>
            <a:r>
              <a:rPr lang="ru-RU" altLang="ru-RU" sz="1600" i="1" dirty="0">
                <a:solidFill>
                  <a:srgbClr val="0000FF"/>
                </a:solidFill>
                <a:latin typeface="Arial" pitchFamily="34" charset="0"/>
              </a:rPr>
              <a:t>~10 м²</a:t>
            </a:r>
            <a:r>
              <a:rPr lang="ru-RU" altLang="ru-RU" sz="1600" dirty="0">
                <a:latin typeface="Arial" pitchFamily="34" charset="0"/>
              </a:rPr>
              <a:t>) для достижения хорошей </a:t>
            </a:r>
            <a:r>
              <a:rPr lang="ru-RU" altLang="ru-RU" sz="1600" dirty="0" smtClean="0">
                <a:latin typeface="Arial" pitchFamily="34" charset="0"/>
              </a:rPr>
              <a:t>статистической</a:t>
            </a:r>
            <a:r>
              <a:rPr lang="en-US" altLang="ru-RU" sz="1600" dirty="0" smtClean="0">
                <a:latin typeface="Arial" pitchFamily="34" charset="0"/>
              </a:rPr>
              <a:t> </a:t>
            </a:r>
            <a:r>
              <a:rPr lang="ru-RU" altLang="ru-RU" sz="1600" dirty="0" smtClean="0">
                <a:latin typeface="Arial" pitchFamily="34" charset="0"/>
              </a:rPr>
              <a:t>точности.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ru-RU" altLang="ru-RU" sz="1600" dirty="0" smtClean="0">
                <a:latin typeface="Arial" pitchFamily="34" charset="0"/>
              </a:rPr>
              <a:t>Для </a:t>
            </a:r>
            <a:r>
              <a:rPr lang="ru-RU" altLang="ru-RU" sz="1600" dirty="0">
                <a:latin typeface="Arial" pitchFamily="34" charset="0"/>
              </a:rPr>
              <a:t>отбора одиночных мюонов требуется хорошее пространственное и угловое разрешение детекторов</a:t>
            </a:r>
            <a:r>
              <a:rPr lang="ru-RU" altLang="ru-RU" sz="1600" dirty="0" smtClean="0">
                <a:latin typeface="Arial" pitchFamily="34" charset="0"/>
              </a:rPr>
              <a:t>. 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ru-RU" altLang="ru-RU" sz="1600" b="1" dirty="0" smtClean="0">
                <a:latin typeface="Arial" pitchFamily="34" charset="0"/>
              </a:rPr>
              <a:t>Поток мюонов:</a:t>
            </a:r>
            <a:r>
              <a:rPr lang="ru-RU" altLang="ru-RU" sz="1600" dirty="0" smtClean="0">
                <a:latin typeface="Arial" pitchFamily="34" charset="0"/>
              </a:rPr>
              <a:t> сильная </a:t>
            </a:r>
            <a:r>
              <a:rPr lang="ru-RU" altLang="ru-RU" sz="1600" dirty="0">
                <a:latin typeface="Arial" pitchFamily="34" charset="0"/>
              </a:rPr>
              <a:t>зависимость интенсивности и средней энергии мюонов от зенитного </a:t>
            </a:r>
            <a:r>
              <a:rPr lang="ru-RU" altLang="ru-RU" sz="1600" dirty="0" smtClean="0">
                <a:latin typeface="Arial" pitchFamily="34" charset="0"/>
              </a:rPr>
              <a:t>угла: </a:t>
            </a:r>
            <a:r>
              <a:rPr lang="ru-RU" altLang="ru-RU" sz="1600" i="1" dirty="0" smtClean="0">
                <a:solidFill>
                  <a:srgbClr val="0000FF"/>
                </a:solidFill>
                <a:latin typeface="Arial" pitchFamily="34" charset="0"/>
              </a:rPr>
              <a:t>I(θ</a:t>
            </a:r>
            <a:r>
              <a:rPr lang="ru-RU" altLang="ru-RU" sz="1600" i="1" dirty="0">
                <a:solidFill>
                  <a:srgbClr val="0000FF"/>
                </a:solidFill>
                <a:latin typeface="Arial" pitchFamily="34" charset="0"/>
              </a:rPr>
              <a:t>) ~ I(0°)</a:t>
            </a:r>
            <a:r>
              <a:rPr lang="ru-RU" altLang="ru-RU" sz="1600" i="1" dirty="0" smtClean="0">
                <a:solidFill>
                  <a:srgbClr val="0000FF"/>
                </a:solidFill>
                <a:latin typeface="Arial" pitchFamily="34" charset="0"/>
              </a:rPr>
              <a:t>cos</a:t>
            </a:r>
            <a:r>
              <a:rPr lang="ru-RU" altLang="ru-RU" sz="1600" i="1" baseline="30000" dirty="0" smtClean="0">
                <a:solidFill>
                  <a:srgbClr val="0000FF"/>
                </a:solidFill>
                <a:latin typeface="Arial" pitchFamily="34" charset="0"/>
              </a:rPr>
              <a:t>2</a:t>
            </a:r>
            <a:r>
              <a:rPr lang="ru-RU" altLang="ru-RU" sz="1600" i="1" dirty="0" smtClean="0">
                <a:solidFill>
                  <a:srgbClr val="0000FF"/>
                </a:solidFill>
                <a:latin typeface="Arial" pitchFamily="34" charset="0"/>
              </a:rPr>
              <a:t>θ</a:t>
            </a:r>
            <a:r>
              <a:rPr lang="ru-RU" altLang="ru-RU" sz="1600" dirty="0" smtClean="0">
                <a:latin typeface="Arial" pitchFamily="34" charset="0"/>
              </a:rPr>
              <a:t>.</a:t>
            </a:r>
            <a:endParaRPr lang="ru-RU" altLang="ru-RU" sz="1600" dirty="0" smtClean="0">
              <a:latin typeface="Arial" pitchFamily="34" charset="0"/>
              <a:cs typeface="Arial" panose="020B0604020202020204" pitchFamily="34" charset="0"/>
            </a:endParaRPr>
          </a:p>
        </p:txBody>
      </p:sp>
      <p:grpSp>
        <p:nvGrpSpPr>
          <p:cNvPr id="92322" name="Группа 92321"/>
          <p:cNvGrpSpPr/>
          <p:nvPr/>
        </p:nvGrpSpPr>
        <p:grpSpPr>
          <a:xfrm>
            <a:off x="1281044" y="699433"/>
            <a:ext cx="4859338" cy="3065463"/>
            <a:chOff x="969748" y="699433"/>
            <a:chExt cx="4859338" cy="3065463"/>
          </a:xfrm>
        </p:grpSpPr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969748" y="699433"/>
              <a:ext cx="4859338" cy="3065463"/>
              <a:chOff x="210" y="618"/>
              <a:chExt cx="3061" cy="1931"/>
            </a:xfrm>
          </p:grpSpPr>
          <p:sp>
            <p:nvSpPr>
              <p:cNvPr id="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10" y="618"/>
                <a:ext cx="3061" cy="193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 flipH="1">
                <a:off x="2084" y="655"/>
                <a:ext cx="260" cy="354"/>
              </a:xfrm>
              <a:prstGeom prst="line">
                <a:avLst/>
              </a:prstGeom>
              <a:noFill/>
              <a:ln w="26988" cap="rnd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7" name="Group 390"/>
              <p:cNvGrpSpPr>
                <a:grpSpLocks/>
              </p:cNvGrpSpPr>
              <p:nvPr/>
            </p:nvGrpSpPr>
            <p:grpSpPr bwMode="auto">
              <a:xfrm>
                <a:off x="221" y="629"/>
                <a:ext cx="3037" cy="1910"/>
                <a:chOff x="221" y="629"/>
                <a:chExt cx="3037" cy="1910"/>
              </a:xfrm>
            </p:grpSpPr>
            <p:grpSp>
              <p:nvGrpSpPr>
                <p:cNvPr id="59" name="Group 206"/>
                <p:cNvGrpSpPr>
                  <a:grpSpLocks/>
                </p:cNvGrpSpPr>
                <p:nvPr/>
              </p:nvGrpSpPr>
              <p:grpSpPr bwMode="auto">
                <a:xfrm>
                  <a:off x="221" y="629"/>
                  <a:ext cx="3037" cy="1001"/>
                  <a:chOff x="221" y="629"/>
                  <a:chExt cx="3037" cy="1001"/>
                </a:xfrm>
              </p:grpSpPr>
              <p:sp>
                <p:nvSpPr>
                  <p:cNvPr id="92464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29"/>
                    <a:ext cx="3037" cy="5"/>
                  </a:xfrm>
                  <a:prstGeom prst="rect">
                    <a:avLst/>
                  </a:prstGeom>
                  <a:solidFill>
                    <a:srgbClr val="FEF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167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629"/>
                    <a:ext cx="3037" cy="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466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29"/>
                    <a:ext cx="3037" cy="5"/>
                  </a:xfrm>
                  <a:prstGeom prst="rect">
                    <a:avLst/>
                  </a:prstGeom>
                  <a:solidFill>
                    <a:srgbClr val="FEF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467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34"/>
                    <a:ext cx="3037" cy="6"/>
                  </a:xfrm>
                  <a:prstGeom prst="rect">
                    <a:avLst/>
                  </a:prstGeom>
                  <a:solidFill>
                    <a:srgbClr val="339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170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634"/>
                    <a:ext cx="3037" cy="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46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34"/>
                    <a:ext cx="3037" cy="6"/>
                  </a:xfrm>
                  <a:prstGeom prst="rect">
                    <a:avLst/>
                  </a:prstGeom>
                  <a:solidFill>
                    <a:srgbClr val="339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470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40"/>
                    <a:ext cx="3037" cy="21"/>
                  </a:xfrm>
                  <a:prstGeom prst="rect">
                    <a:avLst/>
                  </a:prstGeom>
                  <a:solidFill>
                    <a:srgbClr val="359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173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640"/>
                    <a:ext cx="3037" cy="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472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40"/>
                    <a:ext cx="3037" cy="21"/>
                  </a:xfrm>
                  <a:prstGeom prst="rect">
                    <a:avLst/>
                  </a:prstGeom>
                  <a:solidFill>
                    <a:srgbClr val="359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473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61"/>
                    <a:ext cx="3037" cy="11"/>
                  </a:xfrm>
                  <a:prstGeom prst="rect">
                    <a:avLst/>
                  </a:prstGeom>
                  <a:solidFill>
                    <a:srgbClr val="379A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176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661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475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61"/>
                    <a:ext cx="3037" cy="11"/>
                  </a:xfrm>
                  <a:prstGeom prst="rect">
                    <a:avLst/>
                  </a:prstGeom>
                  <a:solidFill>
                    <a:srgbClr val="379A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476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72"/>
                    <a:ext cx="3037" cy="6"/>
                  </a:xfrm>
                  <a:prstGeom prst="rect">
                    <a:avLst/>
                  </a:prstGeom>
                  <a:solidFill>
                    <a:srgbClr val="379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179" name="Picture 19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672"/>
                    <a:ext cx="3037" cy="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477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72"/>
                    <a:ext cx="3037" cy="6"/>
                  </a:xfrm>
                  <a:prstGeom prst="rect">
                    <a:avLst/>
                  </a:prstGeom>
                  <a:solidFill>
                    <a:srgbClr val="379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478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78"/>
                    <a:ext cx="3037" cy="21"/>
                  </a:xfrm>
                  <a:prstGeom prst="rect">
                    <a:avLst/>
                  </a:prstGeom>
                  <a:solidFill>
                    <a:srgbClr val="399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18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678"/>
                    <a:ext cx="3037" cy="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479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78"/>
                    <a:ext cx="3037" cy="21"/>
                  </a:xfrm>
                  <a:prstGeom prst="rect">
                    <a:avLst/>
                  </a:prstGeom>
                  <a:solidFill>
                    <a:srgbClr val="399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44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99"/>
                    <a:ext cx="3037" cy="22"/>
                  </a:xfrm>
                  <a:prstGeom prst="rect">
                    <a:avLst/>
                  </a:prstGeom>
                  <a:solidFill>
                    <a:srgbClr val="3C9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185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699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45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699"/>
                    <a:ext cx="3037" cy="22"/>
                  </a:xfrm>
                  <a:prstGeom prst="rect">
                    <a:avLst/>
                  </a:prstGeom>
                  <a:solidFill>
                    <a:srgbClr val="3C9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46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721"/>
                    <a:ext cx="3037" cy="5"/>
                  </a:xfrm>
                  <a:prstGeom prst="rect">
                    <a:avLst/>
                  </a:prstGeom>
                  <a:solidFill>
                    <a:srgbClr val="3D9F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188" name="Picture 28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721"/>
                    <a:ext cx="3037" cy="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48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721"/>
                    <a:ext cx="3037" cy="5"/>
                  </a:xfrm>
                  <a:prstGeom prst="rect">
                    <a:avLst/>
                  </a:prstGeom>
                  <a:solidFill>
                    <a:srgbClr val="3D9F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49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726"/>
                    <a:ext cx="3037" cy="22"/>
                  </a:xfrm>
                  <a:prstGeom prst="rect">
                    <a:avLst/>
                  </a:prstGeom>
                  <a:solidFill>
                    <a:srgbClr val="3F9F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191" name="Picture 31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726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50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726"/>
                    <a:ext cx="3037" cy="22"/>
                  </a:xfrm>
                  <a:prstGeom prst="rect">
                    <a:avLst/>
                  </a:prstGeom>
                  <a:solidFill>
                    <a:srgbClr val="3F9F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51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748"/>
                    <a:ext cx="3037" cy="11"/>
                  </a:xfrm>
                  <a:prstGeom prst="rect">
                    <a:avLst/>
                  </a:prstGeom>
                  <a:solidFill>
                    <a:srgbClr val="41A0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194" name="Picture 34"/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748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52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748"/>
                    <a:ext cx="3037" cy="11"/>
                  </a:xfrm>
                  <a:prstGeom prst="rect">
                    <a:avLst/>
                  </a:prstGeom>
                  <a:solidFill>
                    <a:srgbClr val="41A0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53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759"/>
                    <a:ext cx="3037" cy="21"/>
                  </a:xfrm>
                  <a:prstGeom prst="rect">
                    <a:avLst/>
                  </a:prstGeom>
                  <a:solidFill>
                    <a:srgbClr val="43A1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197" name="Picture 37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759"/>
                    <a:ext cx="3037" cy="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55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780"/>
                    <a:ext cx="3037" cy="22"/>
                  </a:xfrm>
                  <a:prstGeom prst="rect">
                    <a:avLst/>
                  </a:prstGeom>
                  <a:solidFill>
                    <a:srgbClr val="46A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00" name="Picture 40"/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780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56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780"/>
                    <a:ext cx="3037" cy="22"/>
                  </a:xfrm>
                  <a:prstGeom prst="rect">
                    <a:avLst/>
                  </a:prstGeom>
                  <a:solidFill>
                    <a:srgbClr val="46A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57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02"/>
                    <a:ext cx="3037" cy="16"/>
                  </a:xfrm>
                  <a:prstGeom prst="rect">
                    <a:avLst/>
                  </a:prstGeom>
                  <a:solidFill>
                    <a:srgbClr val="49A4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03" name="Picture 43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802"/>
                    <a:ext cx="3037" cy="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58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02"/>
                    <a:ext cx="3037" cy="16"/>
                  </a:xfrm>
                  <a:prstGeom prst="rect">
                    <a:avLst/>
                  </a:prstGeom>
                  <a:solidFill>
                    <a:srgbClr val="49A4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59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18"/>
                    <a:ext cx="3037" cy="17"/>
                  </a:xfrm>
                  <a:prstGeom prst="rect">
                    <a:avLst/>
                  </a:prstGeom>
                  <a:solidFill>
                    <a:srgbClr val="4AA6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06" name="Picture 46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818"/>
                    <a:ext cx="3037" cy="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60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18"/>
                    <a:ext cx="3037" cy="17"/>
                  </a:xfrm>
                  <a:prstGeom prst="rect">
                    <a:avLst/>
                  </a:prstGeom>
                  <a:solidFill>
                    <a:srgbClr val="4AA6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61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35"/>
                    <a:ext cx="3037" cy="21"/>
                  </a:xfrm>
                  <a:prstGeom prst="rect">
                    <a:avLst/>
                  </a:prstGeom>
                  <a:solidFill>
                    <a:srgbClr val="4DA6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09" name="Picture 49"/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835"/>
                    <a:ext cx="3037" cy="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62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35"/>
                    <a:ext cx="3037" cy="21"/>
                  </a:xfrm>
                  <a:prstGeom prst="rect">
                    <a:avLst/>
                  </a:prstGeom>
                  <a:solidFill>
                    <a:srgbClr val="4DA6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63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56"/>
                    <a:ext cx="3037" cy="6"/>
                  </a:xfrm>
                  <a:prstGeom prst="rect">
                    <a:avLst/>
                  </a:prstGeom>
                  <a:solidFill>
                    <a:srgbClr val="50A7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12" name="Picture 52"/>
                  <p:cNvPicPr>
                    <a:picLocks noChangeAspect="1" noChangeArrowheads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856"/>
                    <a:ext cx="3037" cy="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64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56"/>
                    <a:ext cx="3037" cy="6"/>
                  </a:xfrm>
                  <a:prstGeom prst="rect">
                    <a:avLst/>
                  </a:prstGeom>
                  <a:solidFill>
                    <a:srgbClr val="50A7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65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62"/>
                    <a:ext cx="3037" cy="10"/>
                  </a:xfrm>
                  <a:prstGeom prst="rect">
                    <a:avLst/>
                  </a:prstGeom>
                  <a:solidFill>
                    <a:srgbClr val="50A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15" name="Picture 55"/>
                  <p:cNvPicPr>
                    <a:picLocks noChangeAspect="1" noChangeArrowheads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862"/>
                    <a:ext cx="3037" cy="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66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62"/>
                    <a:ext cx="3037" cy="10"/>
                  </a:xfrm>
                  <a:prstGeom prst="rect">
                    <a:avLst/>
                  </a:prstGeom>
                  <a:solidFill>
                    <a:srgbClr val="50A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67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72"/>
                    <a:ext cx="3037" cy="22"/>
                  </a:xfrm>
                  <a:prstGeom prst="rect">
                    <a:avLst/>
                  </a:prstGeom>
                  <a:solidFill>
                    <a:srgbClr val="53A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18" name="Picture 58"/>
                  <p:cNvPicPr>
                    <a:picLocks noChangeAspect="1" noChangeArrowheads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872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68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72"/>
                    <a:ext cx="3037" cy="22"/>
                  </a:xfrm>
                  <a:prstGeom prst="rect">
                    <a:avLst/>
                  </a:prstGeom>
                  <a:solidFill>
                    <a:srgbClr val="53A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69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94"/>
                    <a:ext cx="3037" cy="11"/>
                  </a:xfrm>
                  <a:prstGeom prst="rect">
                    <a:avLst/>
                  </a:prstGeom>
                  <a:solidFill>
                    <a:srgbClr val="55AA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21" name="Picture 61"/>
                  <p:cNvPicPr>
                    <a:picLocks noChangeAspect="1" noChangeArrowheads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894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70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894"/>
                    <a:ext cx="3037" cy="11"/>
                  </a:xfrm>
                  <a:prstGeom prst="rect">
                    <a:avLst/>
                  </a:prstGeom>
                  <a:solidFill>
                    <a:srgbClr val="55AA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71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905"/>
                    <a:ext cx="3037" cy="22"/>
                  </a:xfrm>
                  <a:prstGeom prst="rect">
                    <a:avLst/>
                  </a:prstGeom>
                  <a:solidFill>
                    <a:srgbClr val="57AA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24" name="Picture 64"/>
                  <p:cNvPicPr>
                    <a:picLocks noChangeAspect="1" noChangeArrowheads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905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72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905"/>
                    <a:ext cx="3037" cy="22"/>
                  </a:xfrm>
                  <a:prstGeom prst="rect">
                    <a:avLst/>
                  </a:prstGeom>
                  <a:solidFill>
                    <a:srgbClr val="57AA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73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927"/>
                    <a:ext cx="3037" cy="5"/>
                  </a:xfrm>
                  <a:prstGeom prst="rect">
                    <a:avLst/>
                  </a:prstGeom>
                  <a:solidFill>
                    <a:srgbClr val="5AA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27" name="Picture 67"/>
                  <p:cNvPicPr>
                    <a:picLocks noChangeAspect="1" noChangeArrowheads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927"/>
                    <a:ext cx="3037" cy="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74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927"/>
                    <a:ext cx="3037" cy="5"/>
                  </a:xfrm>
                  <a:prstGeom prst="rect">
                    <a:avLst/>
                  </a:prstGeom>
                  <a:solidFill>
                    <a:srgbClr val="5AA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75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932"/>
                    <a:ext cx="3037" cy="16"/>
                  </a:xfrm>
                  <a:prstGeom prst="rect">
                    <a:avLst/>
                  </a:prstGeom>
                  <a:solidFill>
                    <a:srgbClr val="5AA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30" name="Picture 70"/>
                  <p:cNvPicPr>
                    <a:picLocks noChangeAspect="1" noChangeArrowheads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932"/>
                    <a:ext cx="3037" cy="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76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932"/>
                    <a:ext cx="3037" cy="16"/>
                  </a:xfrm>
                  <a:prstGeom prst="rect">
                    <a:avLst/>
                  </a:prstGeom>
                  <a:solidFill>
                    <a:srgbClr val="5AA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77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948"/>
                    <a:ext cx="3037" cy="22"/>
                  </a:xfrm>
                  <a:prstGeom prst="rect">
                    <a:avLst/>
                  </a:prstGeom>
                  <a:solidFill>
                    <a:srgbClr val="5DA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33" name="Picture 73"/>
                  <p:cNvPicPr>
                    <a:picLocks noChangeAspect="1" noChangeArrowheads="1"/>
                  </p:cNvPicPr>
                  <p:nvPr/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948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78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948"/>
                    <a:ext cx="3037" cy="22"/>
                  </a:xfrm>
                  <a:prstGeom prst="rect">
                    <a:avLst/>
                  </a:prstGeom>
                  <a:solidFill>
                    <a:srgbClr val="5DA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79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970"/>
                    <a:ext cx="3037" cy="11"/>
                  </a:xfrm>
                  <a:prstGeom prst="rect">
                    <a:avLst/>
                  </a:prstGeom>
                  <a:solidFill>
                    <a:srgbClr val="5FB0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36" name="Picture 76"/>
                  <p:cNvPicPr>
                    <a:picLocks noChangeAspect="1" noChangeArrowheads="1"/>
                  </p:cNvPicPr>
                  <p:nvPr/>
                </p:nvPicPr>
                <p:blipFill>
                  <a:blip r:embed="rId2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970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80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970"/>
                    <a:ext cx="3037" cy="11"/>
                  </a:xfrm>
                  <a:prstGeom prst="rect">
                    <a:avLst/>
                  </a:prstGeom>
                  <a:solidFill>
                    <a:srgbClr val="5FB0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81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981"/>
                    <a:ext cx="3037" cy="21"/>
                  </a:xfrm>
                  <a:prstGeom prst="rect">
                    <a:avLst/>
                  </a:prstGeom>
                  <a:solidFill>
                    <a:srgbClr val="61B0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39" name="Picture 79"/>
                  <p:cNvPicPr>
                    <a:picLocks noChangeAspect="1" noChangeArrowheads="1"/>
                  </p:cNvPicPr>
                  <p:nvPr/>
                </p:nvPicPr>
                <p:blipFill>
                  <a:blip r:embed="rId2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981"/>
                    <a:ext cx="3037" cy="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82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981"/>
                    <a:ext cx="3037" cy="21"/>
                  </a:xfrm>
                  <a:prstGeom prst="rect">
                    <a:avLst/>
                  </a:prstGeom>
                  <a:solidFill>
                    <a:srgbClr val="61B0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83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002"/>
                    <a:ext cx="3037" cy="11"/>
                  </a:xfrm>
                  <a:prstGeom prst="rect">
                    <a:avLst/>
                  </a:prstGeom>
                  <a:solidFill>
                    <a:srgbClr val="64B1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42" name="Picture 82"/>
                  <p:cNvPicPr>
                    <a:picLocks noChangeAspect="1" noChangeArrowheads="1"/>
                  </p:cNvPicPr>
                  <p:nvPr/>
                </p:nvPicPr>
                <p:blipFill>
                  <a:blip r:embed="rId2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002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84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002"/>
                    <a:ext cx="3037" cy="11"/>
                  </a:xfrm>
                  <a:prstGeom prst="rect">
                    <a:avLst/>
                  </a:prstGeom>
                  <a:solidFill>
                    <a:srgbClr val="64B1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85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013"/>
                    <a:ext cx="3037" cy="11"/>
                  </a:xfrm>
                  <a:prstGeom prst="rect">
                    <a:avLst/>
                  </a:prstGeom>
                  <a:solidFill>
                    <a:srgbClr val="65B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45" name="Picture 85"/>
                  <p:cNvPicPr>
                    <a:picLocks noChangeAspect="1" noChangeArrowheads="1"/>
                  </p:cNvPicPr>
                  <p:nvPr/>
                </p:nvPicPr>
                <p:blipFill>
                  <a:blip r:embed="rId2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013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86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013"/>
                    <a:ext cx="3037" cy="11"/>
                  </a:xfrm>
                  <a:prstGeom prst="rect">
                    <a:avLst/>
                  </a:prstGeom>
                  <a:solidFill>
                    <a:srgbClr val="65B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87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024"/>
                    <a:ext cx="3037" cy="22"/>
                  </a:xfrm>
                  <a:prstGeom prst="rect">
                    <a:avLst/>
                  </a:prstGeom>
                  <a:solidFill>
                    <a:srgbClr val="67B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48" name="Picture 88"/>
                  <p:cNvPicPr>
                    <a:picLocks noChangeAspect="1" noChangeArrowheads="1"/>
                  </p:cNvPicPr>
                  <p:nvPr/>
                </p:nvPicPr>
                <p:blipFill>
                  <a:blip r:embed="rId3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024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88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024"/>
                    <a:ext cx="3037" cy="22"/>
                  </a:xfrm>
                  <a:prstGeom prst="rect">
                    <a:avLst/>
                  </a:prstGeom>
                  <a:solidFill>
                    <a:srgbClr val="67B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89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046"/>
                    <a:ext cx="3037" cy="21"/>
                  </a:xfrm>
                  <a:prstGeom prst="rect">
                    <a:avLst/>
                  </a:prstGeom>
                  <a:solidFill>
                    <a:srgbClr val="6AB4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51" name="Picture 91"/>
                  <p:cNvPicPr>
                    <a:picLocks noChangeAspect="1" noChangeArrowheads="1"/>
                  </p:cNvPicPr>
                  <p:nvPr/>
                </p:nvPicPr>
                <p:blipFill>
                  <a:blip r:embed="rId3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046"/>
                    <a:ext cx="3037" cy="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90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046"/>
                    <a:ext cx="3037" cy="21"/>
                  </a:xfrm>
                  <a:prstGeom prst="rect">
                    <a:avLst/>
                  </a:prstGeom>
                  <a:solidFill>
                    <a:srgbClr val="6AB4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91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067"/>
                    <a:ext cx="3037" cy="11"/>
                  </a:xfrm>
                  <a:prstGeom prst="rect">
                    <a:avLst/>
                  </a:prstGeom>
                  <a:solidFill>
                    <a:srgbClr val="6CB5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54" name="Picture 94"/>
                  <p:cNvPicPr>
                    <a:picLocks noChangeAspect="1" noChangeArrowheads="1"/>
                  </p:cNvPicPr>
                  <p:nvPr/>
                </p:nvPicPr>
                <p:blipFill>
                  <a:blip r:embed="rId3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067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92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067"/>
                    <a:ext cx="3037" cy="11"/>
                  </a:xfrm>
                  <a:prstGeom prst="rect">
                    <a:avLst/>
                  </a:prstGeom>
                  <a:solidFill>
                    <a:srgbClr val="6CB5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93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078"/>
                    <a:ext cx="3037" cy="22"/>
                  </a:xfrm>
                  <a:prstGeom prst="rect">
                    <a:avLst/>
                  </a:prstGeom>
                  <a:solidFill>
                    <a:srgbClr val="6EB7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57" name="Picture 97"/>
                  <p:cNvPicPr>
                    <a:picLocks noChangeAspect="1" noChangeArrowheads="1"/>
                  </p:cNvPicPr>
                  <p:nvPr/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078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94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078"/>
                    <a:ext cx="3037" cy="22"/>
                  </a:xfrm>
                  <a:prstGeom prst="rect">
                    <a:avLst/>
                  </a:prstGeom>
                  <a:solidFill>
                    <a:srgbClr val="6EB7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95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00"/>
                    <a:ext cx="3037" cy="21"/>
                  </a:xfrm>
                  <a:prstGeom prst="rect">
                    <a:avLst/>
                  </a:prstGeom>
                  <a:solidFill>
                    <a:srgbClr val="71B7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60" name="Picture 100"/>
                  <p:cNvPicPr>
                    <a:picLocks noChangeAspect="1" noChangeArrowheads="1"/>
                  </p:cNvPicPr>
                  <p:nvPr/>
                </p:nvPicPr>
                <p:blipFill>
                  <a:blip r:embed="rId3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100"/>
                    <a:ext cx="3037" cy="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96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00"/>
                    <a:ext cx="3037" cy="21"/>
                  </a:xfrm>
                  <a:prstGeom prst="rect">
                    <a:avLst/>
                  </a:prstGeom>
                  <a:solidFill>
                    <a:srgbClr val="71B7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97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21"/>
                    <a:ext cx="3037" cy="6"/>
                  </a:xfrm>
                  <a:prstGeom prst="rect">
                    <a:avLst/>
                  </a:prstGeom>
                  <a:solidFill>
                    <a:srgbClr val="74B8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63" name="Picture 103"/>
                  <p:cNvPicPr>
                    <a:picLocks noChangeAspect="1" noChangeArrowheads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121"/>
                    <a:ext cx="3037" cy="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598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21"/>
                    <a:ext cx="3037" cy="6"/>
                  </a:xfrm>
                  <a:prstGeom prst="rect">
                    <a:avLst/>
                  </a:prstGeom>
                  <a:solidFill>
                    <a:srgbClr val="74B8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599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27"/>
                    <a:ext cx="3037" cy="16"/>
                  </a:xfrm>
                  <a:prstGeom prst="rect">
                    <a:avLst/>
                  </a:prstGeom>
                  <a:solidFill>
                    <a:srgbClr val="74BA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66" name="Picture 106"/>
                  <p:cNvPicPr>
                    <a:picLocks noChangeAspect="1" noChangeArrowheads="1"/>
                  </p:cNvPicPr>
                  <p:nvPr/>
                </p:nvPicPr>
                <p:blipFill>
                  <a:blip r:embed="rId3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127"/>
                    <a:ext cx="3037" cy="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600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27"/>
                    <a:ext cx="3037" cy="16"/>
                  </a:xfrm>
                  <a:prstGeom prst="rect">
                    <a:avLst/>
                  </a:prstGeom>
                  <a:solidFill>
                    <a:srgbClr val="74BA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601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43"/>
                    <a:ext cx="3037" cy="11"/>
                  </a:xfrm>
                  <a:prstGeom prst="rect">
                    <a:avLst/>
                  </a:prstGeom>
                  <a:solidFill>
                    <a:srgbClr val="76BA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69" name="Picture 109"/>
                  <p:cNvPicPr>
                    <a:picLocks noChangeAspect="1" noChangeArrowheads="1"/>
                  </p:cNvPicPr>
                  <p:nvPr/>
                </p:nvPicPr>
                <p:blipFill>
                  <a:blip r:embed="rId3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143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602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43"/>
                    <a:ext cx="3037" cy="11"/>
                  </a:xfrm>
                  <a:prstGeom prst="rect">
                    <a:avLst/>
                  </a:prstGeom>
                  <a:solidFill>
                    <a:srgbClr val="76BA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603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54"/>
                    <a:ext cx="3037" cy="22"/>
                  </a:xfrm>
                  <a:prstGeom prst="rect">
                    <a:avLst/>
                  </a:prstGeom>
                  <a:solidFill>
                    <a:srgbClr val="78B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72" name="Picture 112"/>
                  <p:cNvPicPr>
                    <a:picLocks noChangeAspect="1" noChangeArrowheads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154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604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54"/>
                    <a:ext cx="3037" cy="22"/>
                  </a:xfrm>
                  <a:prstGeom prst="rect">
                    <a:avLst/>
                  </a:prstGeom>
                  <a:solidFill>
                    <a:srgbClr val="78B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605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76"/>
                    <a:ext cx="3037" cy="21"/>
                  </a:xfrm>
                  <a:prstGeom prst="rect">
                    <a:avLst/>
                  </a:prstGeom>
                  <a:solidFill>
                    <a:srgbClr val="7BB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75" name="Picture 115"/>
                  <p:cNvPicPr>
                    <a:picLocks noChangeAspect="1" noChangeArrowheads="1"/>
                  </p:cNvPicPr>
                  <p:nvPr/>
                </p:nvPicPr>
                <p:blipFill>
                  <a:blip r:embed="rId3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176"/>
                    <a:ext cx="3037" cy="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606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76"/>
                    <a:ext cx="3037" cy="21"/>
                  </a:xfrm>
                  <a:prstGeom prst="rect">
                    <a:avLst/>
                  </a:prstGeom>
                  <a:solidFill>
                    <a:srgbClr val="7BB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607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97"/>
                    <a:ext cx="3037" cy="22"/>
                  </a:xfrm>
                  <a:prstGeom prst="rect">
                    <a:avLst/>
                  </a:prstGeom>
                  <a:solidFill>
                    <a:srgbClr val="7EB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78" name="Picture 118"/>
                  <p:cNvPicPr>
                    <a:picLocks noChangeAspect="1" noChangeArrowheads="1"/>
                  </p:cNvPicPr>
                  <p:nvPr/>
                </p:nvPicPr>
                <p:blipFill>
                  <a:blip r:embed="rId4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197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60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197"/>
                    <a:ext cx="3037" cy="22"/>
                  </a:xfrm>
                  <a:prstGeom prst="rect">
                    <a:avLst/>
                  </a:prstGeom>
                  <a:solidFill>
                    <a:srgbClr val="7EBD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61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19"/>
                    <a:ext cx="3037" cy="11"/>
                  </a:xfrm>
                  <a:prstGeom prst="rect">
                    <a:avLst/>
                  </a:prstGeom>
                  <a:solidFill>
                    <a:srgbClr val="80B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81" name="Picture 121"/>
                  <p:cNvPicPr>
                    <a:picLocks noChangeAspect="1" noChangeArrowheads="1"/>
                  </p:cNvPicPr>
                  <p:nvPr/>
                </p:nvPicPr>
                <p:blipFill>
                  <a:blip r:embed="rId4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219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62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19"/>
                    <a:ext cx="3037" cy="11"/>
                  </a:xfrm>
                  <a:prstGeom prst="rect">
                    <a:avLst/>
                  </a:prstGeom>
                  <a:solidFill>
                    <a:srgbClr val="80B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63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30"/>
                    <a:ext cx="3037" cy="10"/>
                  </a:xfrm>
                  <a:prstGeom prst="rect">
                    <a:avLst/>
                  </a:prstGeom>
                  <a:solidFill>
                    <a:srgbClr val="82BF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84" name="Picture 124"/>
                  <p:cNvPicPr>
                    <a:picLocks noChangeAspect="1" noChangeArrowheads="1"/>
                  </p:cNvPicPr>
                  <p:nvPr/>
                </p:nvPicPr>
                <p:blipFill>
                  <a:blip r:embed="rId4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230"/>
                    <a:ext cx="3037" cy="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64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30"/>
                    <a:ext cx="3037" cy="10"/>
                  </a:xfrm>
                  <a:prstGeom prst="rect">
                    <a:avLst/>
                  </a:prstGeom>
                  <a:solidFill>
                    <a:srgbClr val="82BF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65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40"/>
                    <a:ext cx="3037" cy="11"/>
                  </a:xfrm>
                  <a:prstGeom prst="rect">
                    <a:avLst/>
                  </a:prstGeom>
                  <a:solidFill>
                    <a:srgbClr val="83C1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87" name="Picture 127"/>
                  <p:cNvPicPr>
                    <a:picLocks noChangeAspect="1" noChangeArrowheads="1"/>
                  </p:cNvPicPr>
                  <p:nvPr/>
                </p:nvPicPr>
                <p:blipFill>
                  <a:blip r:embed="rId4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240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66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40"/>
                    <a:ext cx="3037" cy="11"/>
                  </a:xfrm>
                  <a:prstGeom prst="rect">
                    <a:avLst/>
                  </a:prstGeom>
                  <a:solidFill>
                    <a:srgbClr val="83C1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68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51"/>
                    <a:ext cx="3037" cy="22"/>
                  </a:xfrm>
                  <a:prstGeom prst="rect">
                    <a:avLst/>
                  </a:prstGeom>
                  <a:solidFill>
                    <a:srgbClr val="85C1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90" name="Picture 130"/>
                  <p:cNvPicPr>
                    <a:picLocks noChangeAspect="1" noChangeArrowheads="1"/>
                  </p:cNvPicPr>
                  <p:nvPr/>
                </p:nvPicPr>
                <p:blipFill>
                  <a:blip r:embed="rId4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251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69" name="Rectangle 13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51"/>
                    <a:ext cx="3037" cy="22"/>
                  </a:xfrm>
                  <a:prstGeom prst="rect">
                    <a:avLst/>
                  </a:prstGeom>
                  <a:solidFill>
                    <a:srgbClr val="85C1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71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73"/>
                    <a:ext cx="3037" cy="5"/>
                  </a:xfrm>
                  <a:prstGeom prst="rect">
                    <a:avLst/>
                  </a:prstGeom>
                  <a:solidFill>
                    <a:srgbClr val="88C2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93" name="Picture 133"/>
                  <p:cNvPicPr>
                    <a:picLocks noChangeAspect="1" noChangeArrowheads="1"/>
                  </p:cNvPicPr>
                  <p:nvPr/>
                </p:nvPicPr>
                <p:blipFill>
                  <a:blip r:embed="rId4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273"/>
                    <a:ext cx="3037" cy="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72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73"/>
                    <a:ext cx="3037" cy="5"/>
                  </a:xfrm>
                  <a:prstGeom prst="rect">
                    <a:avLst/>
                  </a:prstGeom>
                  <a:solidFill>
                    <a:srgbClr val="88C2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74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78"/>
                    <a:ext cx="3037" cy="17"/>
                  </a:xfrm>
                  <a:prstGeom prst="rect">
                    <a:avLst/>
                  </a:prstGeom>
                  <a:solidFill>
                    <a:srgbClr val="88C4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96" name="Picture 136"/>
                  <p:cNvPicPr>
                    <a:picLocks noChangeAspect="1" noChangeArrowheads="1"/>
                  </p:cNvPicPr>
                  <p:nvPr/>
                </p:nvPicPr>
                <p:blipFill>
                  <a:blip r:embed="rId4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278"/>
                    <a:ext cx="3037" cy="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75" name="Rectangle 13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78"/>
                    <a:ext cx="3037" cy="17"/>
                  </a:xfrm>
                  <a:prstGeom prst="rect">
                    <a:avLst/>
                  </a:prstGeom>
                  <a:solidFill>
                    <a:srgbClr val="88C4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77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95"/>
                    <a:ext cx="3037" cy="10"/>
                  </a:xfrm>
                  <a:prstGeom prst="rect">
                    <a:avLst/>
                  </a:prstGeom>
                  <a:solidFill>
                    <a:srgbClr val="8AC4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99" name="Picture 139"/>
                  <p:cNvPicPr>
                    <a:picLocks noChangeAspect="1" noChangeArrowheads="1"/>
                  </p:cNvPicPr>
                  <p:nvPr/>
                </p:nvPicPr>
                <p:blipFill>
                  <a:blip r:embed="rId4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295"/>
                    <a:ext cx="3037" cy="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78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295"/>
                    <a:ext cx="3037" cy="10"/>
                  </a:xfrm>
                  <a:prstGeom prst="rect">
                    <a:avLst/>
                  </a:prstGeom>
                  <a:solidFill>
                    <a:srgbClr val="8AC4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80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05"/>
                    <a:ext cx="3037" cy="17"/>
                  </a:xfrm>
                  <a:prstGeom prst="rect">
                    <a:avLst/>
                  </a:prstGeom>
                  <a:solidFill>
                    <a:srgbClr val="8CC5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02" name="Picture 142"/>
                  <p:cNvPicPr>
                    <a:picLocks noChangeAspect="1" noChangeArrowheads="1"/>
                  </p:cNvPicPr>
                  <p:nvPr/>
                </p:nvPicPr>
                <p:blipFill>
                  <a:blip r:embed="rId4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305"/>
                    <a:ext cx="3037" cy="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81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05"/>
                    <a:ext cx="3037" cy="17"/>
                  </a:xfrm>
                  <a:prstGeom prst="rect">
                    <a:avLst/>
                  </a:prstGeom>
                  <a:solidFill>
                    <a:srgbClr val="8CC5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83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22"/>
                    <a:ext cx="3037" cy="5"/>
                  </a:xfrm>
                  <a:prstGeom prst="rect">
                    <a:avLst/>
                  </a:prstGeom>
                  <a:solidFill>
                    <a:srgbClr val="8DC7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05" name="Picture 145"/>
                  <p:cNvPicPr>
                    <a:picLocks noChangeAspect="1" noChangeArrowheads="1"/>
                  </p:cNvPicPr>
                  <p:nvPr/>
                </p:nvPicPr>
                <p:blipFill>
                  <a:blip r:embed="rId4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322"/>
                    <a:ext cx="3037" cy="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84" name="Rectangle 14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22"/>
                    <a:ext cx="3037" cy="5"/>
                  </a:xfrm>
                  <a:prstGeom prst="rect">
                    <a:avLst/>
                  </a:prstGeom>
                  <a:solidFill>
                    <a:srgbClr val="8DC7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86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27"/>
                    <a:ext cx="3037" cy="22"/>
                  </a:xfrm>
                  <a:prstGeom prst="rect">
                    <a:avLst/>
                  </a:prstGeom>
                  <a:solidFill>
                    <a:srgbClr val="8FC7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08" name="Picture 148"/>
                  <p:cNvPicPr>
                    <a:picLocks noChangeAspect="1" noChangeArrowheads="1"/>
                  </p:cNvPicPr>
                  <p:nvPr/>
                </p:nvPicPr>
                <p:blipFill>
                  <a:blip r:embed="rId5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327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87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27"/>
                    <a:ext cx="3037" cy="22"/>
                  </a:xfrm>
                  <a:prstGeom prst="rect">
                    <a:avLst/>
                  </a:prstGeom>
                  <a:solidFill>
                    <a:srgbClr val="8FC7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89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49"/>
                    <a:ext cx="3037" cy="21"/>
                  </a:xfrm>
                  <a:prstGeom prst="rect">
                    <a:avLst/>
                  </a:prstGeom>
                  <a:solidFill>
                    <a:srgbClr val="92C8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11" name="Picture 151"/>
                  <p:cNvPicPr>
                    <a:picLocks noChangeAspect="1" noChangeArrowheads="1"/>
                  </p:cNvPicPr>
                  <p:nvPr/>
                </p:nvPicPr>
                <p:blipFill>
                  <a:blip r:embed="rId5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349"/>
                    <a:ext cx="3037" cy="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90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49"/>
                    <a:ext cx="3037" cy="21"/>
                  </a:xfrm>
                  <a:prstGeom prst="rect">
                    <a:avLst/>
                  </a:prstGeom>
                  <a:solidFill>
                    <a:srgbClr val="92C8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92" name="Rectangle 15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70"/>
                    <a:ext cx="3037" cy="11"/>
                  </a:xfrm>
                  <a:prstGeom prst="rect">
                    <a:avLst/>
                  </a:prstGeom>
                  <a:solidFill>
                    <a:srgbClr val="94C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14" name="Picture 154"/>
                  <p:cNvPicPr>
                    <a:picLocks noChangeAspect="1" noChangeArrowheads="1"/>
                  </p:cNvPicPr>
                  <p:nvPr/>
                </p:nvPicPr>
                <p:blipFill>
                  <a:blip r:embed="rId5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370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93" name="Rectangle 15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70"/>
                    <a:ext cx="3037" cy="11"/>
                  </a:xfrm>
                  <a:prstGeom prst="rect">
                    <a:avLst/>
                  </a:prstGeom>
                  <a:solidFill>
                    <a:srgbClr val="94C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95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81"/>
                    <a:ext cx="3037" cy="11"/>
                  </a:xfrm>
                  <a:prstGeom prst="rect">
                    <a:avLst/>
                  </a:prstGeom>
                  <a:solidFill>
                    <a:srgbClr val="96C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17" name="Picture 157"/>
                  <p:cNvPicPr>
                    <a:picLocks noChangeAspect="1" noChangeArrowheads="1"/>
                  </p:cNvPicPr>
                  <p:nvPr/>
                </p:nvPicPr>
                <p:blipFill>
                  <a:blip r:embed="rId5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381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96" name="Rectangle 15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81"/>
                    <a:ext cx="3037" cy="11"/>
                  </a:xfrm>
                  <a:prstGeom prst="rect">
                    <a:avLst/>
                  </a:prstGeom>
                  <a:solidFill>
                    <a:srgbClr val="96C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198" name="Rectangle 15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92"/>
                    <a:ext cx="3037" cy="11"/>
                  </a:xfrm>
                  <a:prstGeom prst="rect">
                    <a:avLst/>
                  </a:prstGeom>
                  <a:solidFill>
                    <a:srgbClr val="97C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20" name="Picture 160"/>
                  <p:cNvPicPr>
                    <a:picLocks noChangeAspect="1" noChangeArrowheads="1"/>
                  </p:cNvPicPr>
                  <p:nvPr/>
                </p:nvPicPr>
                <p:blipFill>
                  <a:blip r:embed="rId5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392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99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392"/>
                    <a:ext cx="3037" cy="11"/>
                  </a:xfrm>
                  <a:prstGeom prst="rect">
                    <a:avLst/>
                  </a:prstGeom>
                  <a:solidFill>
                    <a:srgbClr val="97C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201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03"/>
                    <a:ext cx="3037" cy="21"/>
                  </a:xfrm>
                  <a:prstGeom prst="rect">
                    <a:avLst/>
                  </a:prstGeom>
                  <a:solidFill>
                    <a:srgbClr val="99C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23" name="Picture 163"/>
                  <p:cNvPicPr>
                    <a:picLocks noChangeAspect="1" noChangeArrowheads="1"/>
                  </p:cNvPicPr>
                  <p:nvPr/>
                </p:nvPicPr>
                <p:blipFill>
                  <a:blip r:embed="rId5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403"/>
                    <a:ext cx="3037" cy="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202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03"/>
                    <a:ext cx="3037" cy="21"/>
                  </a:xfrm>
                  <a:prstGeom prst="rect">
                    <a:avLst/>
                  </a:prstGeom>
                  <a:solidFill>
                    <a:srgbClr val="99CB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204" name="Rectangle 16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24"/>
                    <a:ext cx="3037" cy="11"/>
                  </a:xfrm>
                  <a:prstGeom prst="rect">
                    <a:avLst/>
                  </a:prstGeom>
                  <a:solidFill>
                    <a:srgbClr val="9CC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26" name="Picture 166"/>
                  <p:cNvPicPr>
                    <a:picLocks noChangeAspect="1" noChangeArrowheads="1"/>
                  </p:cNvPicPr>
                  <p:nvPr/>
                </p:nvPicPr>
                <p:blipFill>
                  <a:blip r:embed="rId5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424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205" name="Rectangle 16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24"/>
                    <a:ext cx="3037" cy="11"/>
                  </a:xfrm>
                  <a:prstGeom prst="rect">
                    <a:avLst/>
                  </a:prstGeom>
                  <a:solidFill>
                    <a:srgbClr val="9CCC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207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35"/>
                    <a:ext cx="3037" cy="11"/>
                  </a:xfrm>
                  <a:prstGeom prst="rect">
                    <a:avLst/>
                  </a:prstGeom>
                  <a:solidFill>
                    <a:srgbClr val="9DC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29" name="Picture 169"/>
                  <p:cNvPicPr>
                    <a:picLocks noChangeAspect="1" noChangeArrowheads="1"/>
                  </p:cNvPicPr>
                  <p:nvPr/>
                </p:nvPicPr>
                <p:blipFill>
                  <a:blip r:embed="rId5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435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208" name="Rectangle 17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35"/>
                    <a:ext cx="3037" cy="11"/>
                  </a:xfrm>
                  <a:prstGeom prst="rect">
                    <a:avLst/>
                  </a:prstGeom>
                  <a:solidFill>
                    <a:srgbClr val="9DC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210" name="Rectangle 17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46"/>
                    <a:ext cx="3037" cy="22"/>
                  </a:xfrm>
                  <a:prstGeom prst="rect">
                    <a:avLst/>
                  </a:prstGeom>
                  <a:solidFill>
                    <a:srgbClr val="9FC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32" name="Picture 172"/>
                  <p:cNvPicPr>
                    <a:picLocks noChangeAspect="1" noChangeArrowheads="1"/>
                  </p:cNvPicPr>
                  <p:nvPr/>
                </p:nvPicPr>
                <p:blipFill>
                  <a:blip r:embed="rId5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446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211" name="Rectangle 17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46"/>
                    <a:ext cx="3037" cy="22"/>
                  </a:xfrm>
                  <a:prstGeom prst="rect">
                    <a:avLst/>
                  </a:prstGeom>
                  <a:solidFill>
                    <a:srgbClr val="9FC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213" name="Rectangle 17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68"/>
                    <a:ext cx="3037" cy="5"/>
                  </a:xfrm>
                  <a:prstGeom prst="rect">
                    <a:avLst/>
                  </a:prstGeom>
                  <a:solidFill>
                    <a:srgbClr val="A1CF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35" name="Picture 175"/>
                  <p:cNvPicPr>
                    <a:picLocks noChangeAspect="1" noChangeArrowheads="1"/>
                  </p:cNvPicPr>
                  <p:nvPr/>
                </p:nvPicPr>
                <p:blipFill>
                  <a:blip r:embed="rId5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468"/>
                    <a:ext cx="3037" cy="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214" name="Rectangle 17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68"/>
                    <a:ext cx="3037" cy="5"/>
                  </a:xfrm>
                  <a:prstGeom prst="rect">
                    <a:avLst/>
                  </a:prstGeom>
                  <a:solidFill>
                    <a:srgbClr val="A1CF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216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73"/>
                    <a:ext cx="3037" cy="6"/>
                  </a:xfrm>
                  <a:prstGeom prst="rect">
                    <a:avLst/>
                  </a:prstGeom>
                  <a:solidFill>
                    <a:srgbClr val="A1D1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38" name="Picture 178"/>
                  <p:cNvPicPr>
                    <a:picLocks noChangeAspect="1" noChangeArrowheads="1"/>
                  </p:cNvPicPr>
                  <p:nvPr/>
                </p:nvPicPr>
                <p:blipFill>
                  <a:blip r:embed="rId6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473"/>
                    <a:ext cx="3037" cy="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217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73"/>
                    <a:ext cx="3037" cy="6"/>
                  </a:xfrm>
                  <a:prstGeom prst="rect">
                    <a:avLst/>
                  </a:prstGeom>
                  <a:solidFill>
                    <a:srgbClr val="A1D1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219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79"/>
                    <a:ext cx="3037" cy="16"/>
                  </a:xfrm>
                  <a:prstGeom prst="rect">
                    <a:avLst/>
                  </a:prstGeom>
                  <a:solidFill>
                    <a:srgbClr val="A3D1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41" name="Picture 181"/>
                  <p:cNvPicPr>
                    <a:picLocks noChangeAspect="1" noChangeArrowheads="1"/>
                  </p:cNvPicPr>
                  <p:nvPr/>
                </p:nvPicPr>
                <p:blipFill>
                  <a:blip r:embed="rId6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479"/>
                    <a:ext cx="3037" cy="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220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79"/>
                    <a:ext cx="3037" cy="16"/>
                  </a:xfrm>
                  <a:prstGeom prst="rect">
                    <a:avLst/>
                  </a:prstGeom>
                  <a:solidFill>
                    <a:srgbClr val="A3D1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222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95"/>
                    <a:ext cx="3037" cy="21"/>
                  </a:xfrm>
                  <a:prstGeom prst="rect">
                    <a:avLst/>
                  </a:prstGeom>
                  <a:solidFill>
                    <a:srgbClr val="A6D2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44" name="Picture 184"/>
                  <p:cNvPicPr>
                    <a:picLocks noChangeAspect="1" noChangeArrowheads="1"/>
                  </p:cNvPicPr>
                  <p:nvPr/>
                </p:nvPicPr>
                <p:blipFill>
                  <a:blip r:embed="rId6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495"/>
                    <a:ext cx="3037" cy="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223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495"/>
                    <a:ext cx="3037" cy="21"/>
                  </a:xfrm>
                  <a:prstGeom prst="rect">
                    <a:avLst/>
                  </a:prstGeom>
                  <a:solidFill>
                    <a:srgbClr val="A6D2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288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516"/>
                    <a:ext cx="3037" cy="22"/>
                  </a:xfrm>
                  <a:prstGeom prst="rect">
                    <a:avLst/>
                  </a:prstGeom>
                  <a:solidFill>
                    <a:srgbClr val="A9D4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47" name="Picture 187"/>
                  <p:cNvPicPr>
                    <a:picLocks noChangeAspect="1" noChangeArrowheads="1"/>
                  </p:cNvPicPr>
                  <p:nvPr/>
                </p:nvPicPr>
                <p:blipFill>
                  <a:blip r:embed="rId6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516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289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516"/>
                    <a:ext cx="3037" cy="22"/>
                  </a:xfrm>
                  <a:prstGeom prst="rect">
                    <a:avLst/>
                  </a:prstGeom>
                  <a:solidFill>
                    <a:srgbClr val="A9D4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291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538"/>
                    <a:ext cx="3037" cy="11"/>
                  </a:xfrm>
                  <a:prstGeom prst="rect">
                    <a:avLst/>
                  </a:prstGeom>
                  <a:solidFill>
                    <a:srgbClr val="ABD5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50" name="Picture 190"/>
                  <p:cNvPicPr>
                    <a:picLocks noChangeAspect="1" noChangeArrowheads="1"/>
                  </p:cNvPicPr>
                  <p:nvPr/>
                </p:nvPicPr>
                <p:blipFill>
                  <a:blip r:embed="rId6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538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292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538"/>
                    <a:ext cx="3037" cy="11"/>
                  </a:xfrm>
                  <a:prstGeom prst="rect">
                    <a:avLst/>
                  </a:prstGeom>
                  <a:solidFill>
                    <a:srgbClr val="ABD5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294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549"/>
                    <a:ext cx="3037" cy="22"/>
                  </a:xfrm>
                  <a:prstGeom prst="rect">
                    <a:avLst/>
                  </a:prstGeom>
                  <a:solidFill>
                    <a:srgbClr val="ADD5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295" name="Picture 193"/>
                  <p:cNvPicPr>
                    <a:picLocks noChangeAspect="1" noChangeArrowheads="1"/>
                  </p:cNvPicPr>
                  <p:nvPr/>
                </p:nvPicPr>
                <p:blipFill>
                  <a:blip r:embed="rId6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549"/>
                    <a:ext cx="3037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297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549"/>
                    <a:ext cx="3037" cy="22"/>
                  </a:xfrm>
                  <a:prstGeom prst="rect">
                    <a:avLst/>
                  </a:prstGeom>
                  <a:solidFill>
                    <a:srgbClr val="ADD5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298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571"/>
                    <a:ext cx="3037" cy="16"/>
                  </a:xfrm>
                  <a:prstGeom prst="rect">
                    <a:avLst/>
                  </a:prstGeom>
                  <a:solidFill>
                    <a:srgbClr val="B0D6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00" name="Picture 196"/>
                  <p:cNvPicPr>
                    <a:picLocks noChangeAspect="1" noChangeArrowheads="1"/>
                  </p:cNvPicPr>
                  <p:nvPr/>
                </p:nvPicPr>
                <p:blipFill>
                  <a:blip r:embed="rId6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571"/>
                    <a:ext cx="3037" cy="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301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571"/>
                    <a:ext cx="3037" cy="16"/>
                  </a:xfrm>
                  <a:prstGeom prst="rect">
                    <a:avLst/>
                  </a:prstGeom>
                  <a:solidFill>
                    <a:srgbClr val="B0D6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303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587"/>
                    <a:ext cx="3037" cy="5"/>
                  </a:xfrm>
                  <a:prstGeom prst="rect">
                    <a:avLst/>
                  </a:prstGeom>
                  <a:solidFill>
                    <a:srgbClr val="B1D8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04" name="Picture 199"/>
                  <p:cNvPicPr>
                    <a:picLocks noChangeAspect="1" noChangeArrowheads="1"/>
                  </p:cNvPicPr>
                  <p:nvPr/>
                </p:nvPicPr>
                <p:blipFill>
                  <a:blip r:embed="rId6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587"/>
                    <a:ext cx="3037" cy="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306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587"/>
                    <a:ext cx="3037" cy="5"/>
                  </a:xfrm>
                  <a:prstGeom prst="rect">
                    <a:avLst/>
                  </a:prstGeom>
                  <a:solidFill>
                    <a:srgbClr val="B1D8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307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592"/>
                    <a:ext cx="3037" cy="27"/>
                  </a:xfrm>
                  <a:prstGeom prst="rect">
                    <a:avLst/>
                  </a:prstGeom>
                  <a:solidFill>
                    <a:srgbClr val="B3D8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09" name="Picture 202"/>
                  <p:cNvPicPr>
                    <a:picLocks noChangeAspect="1" noChangeArrowheads="1"/>
                  </p:cNvPicPr>
                  <p:nvPr/>
                </p:nvPicPr>
                <p:blipFill>
                  <a:blip r:embed="rId6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592"/>
                    <a:ext cx="3037" cy="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310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592"/>
                    <a:ext cx="3037" cy="27"/>
                  </a:xfrm>
                  <a:prstGeom prst="rect">
                    <a:avLst/>
                  </a:prstGeom>
                  <a:solidFill>
                    <a:srgbClr val="B3D8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92312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221" y="1619"/>
                    <a:ext cx="3037" cy="11"/>
                  </a:xfrm>
                  <a:prstGeom prst="rect">
                    <a:avLst/>
                  </a:prstGeom>
                  <a:solidFill>
                    <a:srgbClr val="B5D9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pic>
                <p:nvPicPr>
                  <p:cNvPr id="92313" name="Picture 205"/>
                  <p:cNvPicPr>
                    <a:picLocks noChangeAspect="1" noChangeArrowheads="1"/>
                  </p:cNvPicPr>
                  <p:nvPr/>
                </p:nvPicPr>
                <p:blipFill>
                  <a:blip r:embed="rId6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" y="1619"/>
                    <a:ext cx="3037" cy="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0" name="Rectangle 207"/>
                <p:cNvSpPr>
                  <a:spLocks noChangeArrowheads="1"/>
                </p:cNvSpPr>
                <p:nvPr/>
              </p:nvSpPr>
              <p:spPr bwMode="auto">
                <a:xfrm>
                  <a:off x="221" y="1619"/>
                  <a:ext cx="3037" cy="11"/>
                </a:xfrm>
                <a:prstGeom prst="rect">
                  <a:avLst/>
                </a:prstGeom>
                <a:solidFill>
                  <a:srgbClr val="B5D9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1" name="Rectangle 208"/>
                <p:cNvSpPr>
                  <a:spLocks noChangeArrowheads="1"/>
                </p:cNvSpPr>
                <p:nvPr/>
              </p:nvSpPr>
              <p:spPr bwMode="auto">
                <a:xfrm>
                  <a:off x="221" y="1630"/>
                  <a:ext cx="3037" cy="22"/>
                </a:xfrm>
                <a:prstGeom prst="rect">
                  <a:avLst/>
                </a:prstGeom>
                <a:solidFill>
                  <a:srgbClr val="B7D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369" name="Picture 209"/>
                <p:cNvPicPr>
                  <a:picLocks noChangeAspect="1" noChangeArrowheads="1"/>
                </p:cNvPicPr>
                <p:nvPr/>
              </p:nvPicPr>
              <p:blipFill>
                <a:blip r:embed="rId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630"/>
                  <a:ext cx="3037" cy="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2" name="Rectangle 210"/>
                <p:cNvSpPr>
                  <a:spLocks noChangeArrowheads="1"/>
                </p:cNvSpPr>
                <p:nvPr/>
              </p:nvSpPr>
              <p:spPr bwMode="auto">
                <a:xfrm>
                  <a:off x="221" y="1630"/>
                  <a:ext cx="3037" cy="22"/>
                </a:xfrm>
                <a:prstGeom prst="rect">
                  <a:avLst/>
                </a:prstGeom>
                <a:solidFill>
                  <a:srgbClr val="B7D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3" name="Rectangle 211"/>
                <p:cNvSpPr>
                  <a:spLocks noChangeArrowheads="1"/>
                </p:cNvSpPr>
                <p:nvPr/>
              </p:nvSpPr>
              <p:spPr bwMode="auto">
                <a:xfrm>
                  <a:off x="221" y="1652"/>
                  <a:ext cx="3037" cy="16"/>
                </a:xfrm>
                <a:prstGeom prst="rect">
                  <a:avLst/>
                </a:prstGeom>
                <a:solidFill>
                  <a:srgbClr val="BAD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372" name="Picture 212"/>
                <p:cNvPicPr>
                  <a:picLocks noChangeAspect="1" noChangeArrowheads="1"/>
                </p:cNvPicPr>
                <p:nvPr/>
              </p:nvPicPr>
              <p:blipFill>
                <a:blip r:embed="rId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652"/>
                  <a:ext cx="3037" cy="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96" name="Rectangle 213"/>
                <p:cNvSpPr>
                  <a:spLocks noChangeArrowheads="1"/>
                </p:cNvSpPr>
                <p:nvPr/>
              </p:nvSpPr>
              <p:spPr bwMode="auto">
                <a:xfrm>
                  <a:off x="221" y="1652"/>
                  <a:ext cx="3037" cy="16"/>
                </a:xfrm>
                <a:prstGeom prst="rect">
                  <a:avLst/>
                </a:prstGeom>
                <a:solidFill>
                  <a:srgbClr val="BAD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097" name="Rectangle 214"/>
                <p:cNvSpPr>
                  <a:spLocks noChangeArrowheads="1"/>
                </p:cNvSpPr>
                <p:nvPr/>
              </p:nvSpPr>
              <p:spPr bwMode="auto">
                <a:xfrm>
                  <a:off x="221" y="1668"/>
                  <a:ext cx="3037" cy="11"/>
                </a:xfrm>
                <a:prstGeom prst="rect">
                  <a:avLst/>
                </a:prstGeom>
                <a:solidFill>
                  <a:srgbClr val="BBD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375" name="Picture 215"/>
                <p:cNvPicPr>
                  <a:picLocks noChangeAspect="1" noChangeArrowheads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668"/>
                  <a:ext cx="3037" cy="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99" name="Rectangle 216"/>
                <p:cNvSpPr>
                  <a:spLocks noChangeArrowheads="1"/>
                </p:cNvSpPr>
                <p:nvPr/>
              </p:nvSpPr>
              <p:spPr bwMode="auto">
                <a:xfrm>
                  <a:off x="221" y="1668"/>
                  <a:ext cx="3037" cy="11"/>
                </a:xfrm>
                <a:prstGeom prst="rect">
                  <a:avLst/>
                </a:prstGeom>
                <a:solidFill>
                  <a:srgbClr val="BBD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00" name="Rectangle 217"/>
                <p:cNvSpPr>
                  <a:spLocks noChangeArrowheads="1"/>
                </p:cNvSpPr>
                <p:nvPr/>
              </p:nvSpPr>
              <p:spPr bwMode="auto">
                <a:xfrm>
                  <a:off x="221" y="1679"/>
                  <a:ext cx="3037" cy="21"/>
                </a:xfrm>
                <a:prstGeom prst="rect">
                  <a:avLst/>
                </a:prstGeom>
                <a:solidFill>
                  <a:srgbClr val="BDD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378" name="Picture 218"/>
                <p:cNvPicPr>
                  <a:picLocks noChangeAspect="1" noChangeArrowheads="1"/>
                </p:cNvPicPr>
                <p:nvPr/>
              </p:nvPicPr>
              <p:blipFill>
                <a:blip r:embed="rId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679"/>
                  <a:ext cx="3037" cy="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01" name="Rectangle 219"/>
                <p:cNvSpPr>
                  <a:spLocks noChangeArrowheads="1"/>
                </p:cNvSpPr>
                <p:nvPr/>
              </p:nvSpPr>
              <p:spPr bwMode="auto">
                <a:xfrm>
                  <a:off x="221" y="1679"/>
                  <a:ext cx="3037" cy="21"/>
                </a:xfrm>
                <a:prstGeom prst="rect">
                  <a:avLst/>
                </a:prstGeom>
                <a:solidFill>
                  <a:srgbClr val="BDD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02" name="Rectangle 220"/>
                <p:cNvSpPr>
                  <a:spLocks noChangeArrowheads="1"/>
                </p:cNvSpPr>
                <p:nvPr/>
              </p:nvSpPr>
              <p:spPr bwMode="auto">
                <a:xfrm>
                  <a:off x="221" y="1700"/>
                  <a:ext cx="3037" cy="11"/>
                </a:xfrm>
                <a:prstGeom prst="rect">
                  <a:avLst/>
                </a:prstGeom>
                <a:solidFill>
                  <a:srgbClr val="BFDF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381" name="Picture 221"/>
                <p:cNvPicPr>
                  <a:picLocks noChangeAspect="1" noChangeArrowheads="1"/>
                </p:cNvPicPr>
                <p:nvPr/>
              </p:nvPicPr>
              <p:blipFill>
                <a:blip r:embed="rId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700"/>
                  <a:ext cx="3037" cy="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03" name="Rectangle 222"/>
                <p:cNvSpPr>
                  <a:spLocks noChangeArrowheads="1"/>
                </p:cNvSpPr>
                <p:nvPr/>
              </p:nvSpPr>
              <p:spPr bwMode="auto">
                <a:xfrm>
                  <a:off x="221" y="1700"/>
                  <a:ext cx="3037" cy="11"/>
                </a:xfrm>
                <a:prstGeom prst="rect">
                  <a:avLst/>
                </a:prstGeom>
                <a:solidFill>
                  <a:srgbClr val="BFDF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05" name="Rectangle 223"/>
                <p:cNvSpPr>
                  <a:spLocks noChangeArrowheads="1"/>
                </p:cNvSpPr>
                <p:nvPr/>
              </p:nvSpPr>
              <p:spPr bwMode="auto">
                <a:xfrm>
                  <a:off x="221" y="1711"/>
                  <a:ext cx="3037" cy="22"/>
                </a:xfrm>
                <a:prstGeom prst="rect">
                  <a:avLst/>
                </a:prstGeom>
                <a:solidFill>
                  <a:srgbClr val="C1E0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384" name="Picture 224"/>
                <p:cNvPicPr>
                  <a:picLocks noChangeAspect="1" noChangeArrowheads="1"/>
                </p:cNvPicPr>
                <p:nvPr/>
              </p:nvPicPr>
              <p:blipFill>
                <a:blip r:embed="rId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711"/>
                  <a:ext cx="3037" cy="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06" name="Rectangle 225"/>
                <p:cNvSpPr>
                  <a:spLocks noChangeArrowheads="1"/>
                </p:cNvSpPr>
                <p:nvPr/>
              </p:nvSpPr>
              <p:spPr bwMode="auto">
                <a:xfrm>
                  <a:off x="221" y="1711"/>
                  <a:ext cx="3037" cy="22"/>
                </a:xfrm>
                <a:prstGeom prst="rect">
                  <a:avLst/>
                </a:prstGeom>
                <a:solidFill>
                  <a:srgbClr val="C1E0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07" name="Rectangle 226"/>
                <p:cNvSpPr>
                  <a:spLocks noChangeArrowheads="1"/>
                </p:cNvSpPr>
                <p:nvPr/>
              </p:nvSpPr>
              <p:spPr bwMode="auto">
                <a:xfrm>
                  <a:off x="221" y="1733"/>
                  <a:ext cx="3037" cy="22"/>
                </a:xfrm>
                <a:prstGeom prst="rect">
                  <a:avLst/>
                </a:prstGeom>
                <a:solidFill>
                  <a:srgbClr val="C4E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387" name="Picture 227"/>
                <p:cNvPicPr>
                  <a:picLocks noChangeAspect="1" noChangeArrowheads="1"/>
                </p:cNvPicPr>
                <p:nvPr/>
              </p:nvPicPr>
              <p:blipFill>
                <a:blip r:embed="rId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733"/>
                  <a:ext cx="3037" cy="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08" name="Rectangle 228"/>
                <p:cNvSpPr>
                  <a:spLocks noChangeArrowheads="1"/>
                </p:cNvSpPr>
                <p:nvPr/>
              </p:nvSpPr>
              <p:spPr bwMode="auto">
                <a:xfrm>
                  <a:off x="221" y="1733"/>
                  <a:ext cx="3037" cy="22"/>
                </a:xfrm>
                <a:prstGeom prst="rect">
                  <a:avLst/>
                </a:prstGeom>
                <a:solidFill>
                  <a:srgbClr val="C4E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09" name="Rectangle 229"/>
                <p:cNvSpPr>
                  <a:spLocks noChangeArrowheads="1"/>
                </p:cNvSpPr>
                <p:nvPr/>
              </p:nvSpPr>
              <p:spPr bwMode="auto">
                <a:xfrm>
                  <a:off x="221" y="1755"/>
                  <a:ext cx="3037" cy="21"/>
                </a:xfrm>
                <a:prstGeom prst="rect">
                  <a:avLst/>
                </a:prstGeom>
                <a:solidFill>
                  <a:srgbClr val="C7E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390" name="Picture 230"/>
                <p:cNvPicPr>
                  <a:picLocks noChangeAspect="1" noChangeArrowheads="1"/>
                </p:cNvPicPr>
                <p:nvPr/>
              </p:nvPicPr>
              <p:blipFill>
                <a:blip r:embed="rId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755"/>
                  <a:ext cx="3037" cy="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0" name="Rectangle 231"/>
                <p:cNvSpPr>
                  <a:spLocks noChangeArrowheads="1"/>
                </p:cNvSpPr>
                <p:nvPr/>
              </p:nvSpPr>
              <p:spPr bwMode="auto">
                <a:xfrm>
                  <a:off x="221" y="1755"/>
                  <a:ext cx="3037" cy="21"/>
                </a:xfrm>
                <a:prstGeom prst="rect">
                  <a:avLst/>
                </a:prstGeom>
                <a:solidFill>
                  <a:srgbClr val="C7E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11" name="Rectangle 232"/>
                <p:cNvSpPr>
                  <a:spLocks noChangeArrowheads="1"/>
                </p:cNvSpPr>
                <p:nvPr/>
              </p:nvSpPr>
              <p:spPr bwMode="auto">
                <a:xfrm>
                  <a:off x="221" y="1776"/>
                  <a:ext cx="3037" cy="6"/>
                </a:xfrm>
                <a:prstGeom prst="rect">
                  <a:avLst/>
                </a:prstGeom>
                <a:solidFill>
                  <a:srgbClr val="C9E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393" name="Picture 233"/>
                <p:cNvPicPr>
                  <a:picLocks noChangeAspect="1" noChangeArrowheads="1"/>
                </p:cNvPicPr>
                <p:nvPr/>
              </p:nvPicPr>
              <p:blipFill>
                <a:blip r:embed="rId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776"/>
                  <a:ext cx="3037" cy="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2" name="Rectangle 234"/>
                <p:cNvSpPr>
                  <a:spLocks noChangeArrowheads="1"/>
                </p:cNvSpPr>
                <p:nvPr/>
              </p:nvSpPr>
              <p:spPr bwMode="auto">
                <a:xfrm>
                  <a:off x="221" y="1776"/>
                  <a:ext cx="3037" cy="6"/>
                </a:xfrm>
                <a:prstGeom prst="rect">
                  <a:avLst/>
                </a:prstGeom>
                <a:solidFill>
                  <a:srgbClr val="C9E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13" name="Rectangle 235"/>
                <p:cNvSpPr>
                  <a:spLocks noChangeArrowheads="1"/>
                </p:cNvSpPr>
                <p:nvPr/>
              </p:nvSpPr>
              <p:spPr bwMode="auto">
                <a:xfrm>
                  <a:off x="221" y="1782"/>
                  <a:ext cx="3037" cy="5"/>
                </a:xfrm>
                <a:prstGeom prst="rect">
                  <a:avLst/>
                </a:prstGeom>
                <a:solidFill>
                  <a:srgbClr val="C9E5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396" name="Picture 236"/>
                <p:cNvPicPr>
                  <a:picLocks noChangeAspect="1" noChangeArrowheads="1"/>
                </p:cNvPicPr>
                <p:nvPr/>
              </p:nvPicPr>
              <p:blipFill>
                <a:blip r:embed="rId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782"/>
                  <a:ext cx="3037" cy="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4" name="Rectangle 237"/>
                <p:cNvSpPr>
                  <a:spLocks noChangeArrowheads="1"/>
                </p:cNvSpPr>
                <p:nvPr/>
              </p:nvSpPr>
              <p:spPr bwMode="auto">
                <a:xfrm>
                  <a:off x="221" y="1782"/>
                  <a:ext cx="3037" cy="5"/>
                </a:xfrm>
                <a:prstGeom prst="rect">
                  <a:avLst/>
                </a:prstGeom>
                <a:solidFill>
                  <a:srgbClr val="C9E5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15" name="Rectangle 238"/>
                <p:cNvSpPr>
                  <a:spLocks noChangeArrowheads="1"/>
                </p:cNvSpPr>
                <p:nvPr/>
              </p:nvSpPr>
              <p:spPr bwMode="auto">
                <a:xfrm>
                  <a:off x="221" y="1787"/>
                  <a:ext cx="3037" cy="22"/>
                </a:xfrm>
                <a:prstGeom prst="rect">
                  <a:avLst/>
                </a:prstGeom>
                <a:solidFill>
                  <a:srgbClr val="CBE5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399" name="Picture 239"/>
                <p:cNvPicPr>
                  <a:picLocks noChangeAspect="1" noChangeArrowheads="1"/>
                </p:cNvPicPr>
                <p:nvPr/>
              </p:nvPicPr>
              <p:blipFill>
                <a:blip r:embed="rId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787"/>
                  <a:ext cx="3037" cy="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6" name="Rectangle 240"/>
                <p:cNvSpPr>
                  <a:spLocks noChangeArrowheads="1"/>
                </p:cNvSpPr>
                <p:nvPr/>
              </p:nvSpPr>
              <p:spPr bwMode="auto">
                <a:xfrm>
                  <a:off x="221" y="1787"/>
                  <a:ext cx="3037" cy="22"/>
                </a:xfrm>
                <a:prstGeom prst="rect">
                  <a:avLst/>
                </a:prstGeom>
                <a:solidFill>
                  <a:srgbClr val="CBE5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17" name="Rectangle 241"/>
                <p:cNvSpPr>
                  <a:spLocks noChangeArrowheads="1"/>
                </p:cNvSpPr>
                <p:nvPr/>
              </p:nvSpPr>
              <p:spPr bwMode="auto">
                <a:xfrm>
                  <a:off x="221" y="1809"/>
                  <a:ext cx="3037" cy="10"/>
                </a:xfrm>
                <a:prstGeom prst="rect">
                  <a:avLst/>
                </a:prstGeom>
                <a:solidFill>
                  <a:srgbClr val="CEE6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02" name="Picture 242"/>
                <p:cNvPicPr>
                  <a:picLocks noChangeAspect="1" noChangeArrowheads="1"/>
                </p:cNvPicPr>
                <p:nvPr/>
              </p:nvPicPr>
              <p:blipFill>
                <a:blip r:embed="rId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809"/>
                  <a:ext cx="3037" cy="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8" name="Rectangle 243"/>
                <p:cNvSpPr>
                  <a:spLocks noChangeArrowheads="1"/>
                </p:cNvSpPr>
                <p:nvPr/>
              </p:nvSpPr>
              <p:spPr bwMode="auto">
                <a:xfrm>
                  <a:off x="221" y="1809"/>
                  <a:ext cx="3037" cy="10"/>
                </a:xfrm>
                <a:prstGeom prst="rect">
                  <a:avLst/>
                </a:prstGeom>
                <a:solidFill>
                  <a:srgbClr val="CEE6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19" name="Rectangle 244"/>
                <p:cNvSpPr>
                  <a:spLocks noChangeArrowheads="1"/>
                </p:cNvSpPr>
                <p:nvPr/>
              </p:nvSpPr>
              <p:spPr bwMode="auto">
                <a:xfrm>
                  <a:off x="221" y="1819"/>
                  <a:ext cx="3037" cy="11"/>
                </a:xfrm>
                <a:prstGeom prst="rect">
                  <a:avLst/>
                </a:prstGeom>
                <a:solidFill>
                  <a:srgbClr val="CFE8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05" name="Picture 245"/>
                <p:cNvPicPr>
                  <a:picLocks noChangeAspect="1" noChangeArrowheads="1"/>
                </p:cNvPicPr>
                <p:nvPr/>
              </p:nvPicPr>
              <p:blipFill>
                <a:blip r:embed="rId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819"/>
                  <a:ext cx="3037" cy="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20" name="Rectangle 246"/>
                <p:cNvSpPr>
                  <a:spLocks noChangeArrowheads="1"/>
                </p:cNvSpPr>
                <p:nvPr/>
              </p:nvSpPr>
              <p:spPr bwMode="auto">
                <a:xfrm>
                  <a:off x="221" y="1819"/>
                  <a:ext cx="3037" cy="11"/>
                </a:xfrm>
                <a:prstGeom prst="rect">
                  <a:avLst/>
                </a:prstGeom>
                <a:solidFill>
                  <a:srgbClr val="CFE8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21" name="Rectangle 247"/>
                <p:cNvSpPr>
                  <a:spLocks noChangeArrowheads="1"/>
                </p:cNvSpPr>
                <p:nvPr/>
              </p:nvSpPr>
              <p:spPr bwMode="auto">
                <a:xfrm>
                  <a:off x="221" y="1830"/>
                  <a:ext cx="3037" cy="22"/>
                </a:xfrm>
                <a:prstGeom prst="rect">
                  <a:avLst/>
                </a:prstGeom>
                <a:solidFill>
                  <a:srgbClr val="D1E8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08" name="Picture 248"/>
                <p:cNvPicPr>
                  <a:picLocks noChangeAspect="1" noChangeArrowheads="1"/>
                </p:cNvPicPr>
                <p:nvPr/>
              </p:nvPicPr>
              <p:blipFill>
                <a:blip r:embed="rId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830"/>
                  <a:ext cx="3037" cy="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22" name="Rectangle 249"/>
                <p:cNvSpPr>
                  <a:spLocks noChangeArrowheads="1"/>
                </p:cNvSpPr>
                <p:nvPr/>
              </p:nvSpPr>
              <p:spPr bwMode="auto">
                <a:xfrm>
                  <a:off x="221" y="1830"/>
                  <a:ext cx="3037" cy="22"/>
                </a:xfrm>
                <a:prstGeom prst="rect">
                  <a:avLst/>
                </a:prstGeom>
                <a:solidFill>
                  <a:srgbClr val="D1E8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23" name="Rectangle 250"/>
                <p:cNvSpPr>
                  <a:spLocks noChangeArrowheads="1"/>
                </p:cNvSpPr>
                <p:nvPr/>
              </p:nvSpPr>
              <p:spPr bwMode="auto">
                <a:xfrm>
                  <a:off x="221" y="1852"/>
                  <a:ext cx="3037" cy="22"/>
                </a:xfrm>
                <a:prstGeom prst="rect">
                  <a:avLst/>
                </a:prstGeom>
                <a:solidFill>
                  <a:srgbClr val="D4E9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11" name="Picture 251"/>
                <p:cNvPicPr>
                  <a:picLocks noChangeAspect="1" noChangeArrowheads="1"/>
                </p:cNvPicPr>
                <p:nvPr/>
              </p:nvPicPr>
              <p:blipFill>
                <a:blip r:embed="rId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852"/>
                  <a:ext cx="3037" cy="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24" name="Rectangle 252"/>
                <p:cNvSpPr>
                  <a:spLocks noChangeArrowheads="1"/>
                </p:cNvSpPr>
                <p:nvPr/>
              </p:nvSpPr>
              <p:spPr bwMode="auto">
                <a:xfrm>
                  <a:off x="221" y="1852"/>
                  <a:ext cx="3037" cy="22"/>
                </a:xfrm>
                <a:prstGeom prst="rect">
                  <a:avLst/>
                </a:prstGeom>
                <a:solidFill>
                  <a:srgbClr val="D4E9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25" name="Rectangle 253"/>
                <p:cNvSpPr>
                  <a:spLocks noChangeArrowheads="1"/>
                </p:cNvSpPr>
                <p:nvPr/>
              </p:nvSpPr>
              <p:spPr bwMode="auto">
                <a:xfrm>
                  <a:off x="221" y="1874"/>
                  <a:ext cx="3037" cy="5"/>
                </a:xfrm>
                <a:prstGeom prst="rect">
                  <a:avLst/>
                </a:prstGeom>
                <a:solidFill>
                  <a:srgbClr val="D6EA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14" name="Picture 254"/>
                <p:cNvPicPr>
                  <a:picLocks noChangeAspect="1" noChangeArrowheads="1"/>
                </p:cNvPicPr>
                <p:nvPr/>
              </p:nvPicPr>
              <p:blipFill>
                <a:blip r:embed="rId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874"/>
                  <a:ext cx="3037" cy="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26" name="Rectangle 255"/>
                <p:cNvSpPr>
                  <a:spLocks noChangeArrowheads="1"/>
                </p:cNvSpPr>
                <p:nvPr/>
              </p:nvSpPr>
              <p:spPr bwMode="auto">
                <a:xfrm>
                  <a:off x="221" y="1874"/>
                  <a:ext cx="3037" cy="5"/>
                </a:xfrm>
                <a:prstGeom prst="rect">
                  <a:avLst/>
                </a:prstGeom>
                <a:solidFill>
                  <a:srgbClr val="D6EA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27" name="Rectangle 256"/>
                <p:cNvSpPr>
                  <a:spLocks noChangeArrowheads="1"/>
                </p:cNvSpPr>
                <p:nvPr/>
              </p:nvSpPr>
              <p:spPr bwMode="auto">
                <a:xfrm>
                  <a:off x="221" y="1879"/>
                  <a:ext cx="3037" cy="5"/>
                </a:xfrm>
                <a:prstGeom prst="rect">
                  <a:avLst/>
                </a:prstGeom>
                <a:solidFill>
                  <a:srgbClr val="D6E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17" name="Picture 257"/>
                <p:cNvPicPr>
                  <a:picLocks noChangeAspect="1" noChangeArrowheads="1"/>
                </p:cNvPicPr>
                <p:nvPr/>
              </p:nvPicPr>
              <p:blipFill>
                <a:blip r:embed="rId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879"/>
                  <a:ext cx="3037" cy="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28" name="Rectangle 258"/>
                <p:cNvSpPr>
                  <a:spLocks noChangeArrowheads="1"/>
                </p:cNvSpPr>
                <p:nvPr/>
              </p:nvSpPr>
              <p:spPr bwMode="auto">
                <a:xfrm>
                  <a:off x="221" y="1879"/>
                  <a:ext cx="3037" cy="5"/>
                </a:xfrm>
                <a:prstGeom prst="rect">
                  <a:avLst/>
                </a:prstGeom>
                <a:solidFill>
                  <a:srgbClr val="D6E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29" name="Rectangle 259"/>
                <p:cNvSpPr>
                  <a:spLocks noChangeArrowheads="1"/>
                </p:cNvSpPr>
                <p:nvPr/>
              </p:nvSpPr>
              <p:spPr bwMode="auto">
                <a:xfrm>
                  <a:off x="221" y="1884"/>
                  <a:ext cx="3037" cy="22"/>
                </a:xfrm>
                <a:prstGeom prst="rect">
                  <a:avLst/>
                </a:prstGeom>
                <a:solidFill>
                  <a:srgbClr val="D8E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20" name="Picture 260"/>
                <p:cNvPicPr>
                  <a:picLocks noChangeAspect="1" noChangeArrowheads="1"/>
                </p:cNvPicPr>
                <p:nvPr/>
              </p:nvPicPr>
              <p:blipFill>
                <a:blip r:embed="rId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884"/>
                  <a:ext cx="3037" cy="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30" name="Rectangle 261"/>
                <p:cNvSpPr>
                  <a:spLocks noChangeArrowheads="1"/>
                </p:cNvSpPr>
                <p:nvPr/>
              </p:nvSpPr>
              <p:spPr bwMode="auto">
                <a:xfrm>
                  <a:off x="221" y="1884"/>
                  <a:ext cx="3037" cy="22"/>
                </a:xfrm>
                <a:prstGeom prst="rect">
                  <a:avLst/>
                </a:prstGeom>
                <a:solidFill>
                  <a:srgbClr val="D8E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31" name="Rectangle 262"/>
                <p:cNvSpPr>
                  <a:spLocks noChangeArrowheads="1"/>
                </p:cNvSpPr>
                <p:nvPr/>
              </p:nvSpPr>
              <p:spPr bwMode="auto">
                <a:xfrm>
                  <a:off x="221" y="1906"/>
                  <a:ext cx="3037" cy="22"/>
                </a:xfrm>
                <a:prstGeom prst="rect">
                  <a:avLst/>
                </a:prstGeom>
                <a:solidFill>
                  <a:srgbClr val="DBE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23" name="Picture 263"/>
                <p:cNvPicPr>
                  <a:picLocks noChangeAspect="1" noChangeArrowheads="1"/>
                </p:cNvPicPr>
                <p:nvPr/>
              </p:nvPicPr>
              <p:blipFill>
                <a:blip r:embed="rId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906"/>
                  <a:ext cx="3037" cy="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32" name="Rectangle 264"/>
                <p:cNvSpPr>
                  <a:spLocks noChangeArrowheads="1"/>
                </p:cNvSpPr>
                <p:nvPr/>
              </p:nvSpPr>
              <p:spPr bwMode="auto">
                <a:xfrm>
                  <a:off x="221" y="1906"/>
                  <a:ext cx="3037" cy="22"/>
                </a:xfrm>
                <a:prstGeom prst="rect">
                  <a:avLst/>
                </a:prstGeom>
                <a:solidFill>
                  <a:srgbClr val="DBE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33" name="Rectangle 265"/>
                <p:cNvSpPr>
                  <a:spLocks noChangeArrowheads="1"/>
                </p:cNvSpPr>
                <p:nvPr/>
              </p:nvSpPr>
              <p:spPr bwMode="auto">
                <a:xfrm>
                  <a:off x="221" y="1928"/>
                  <a:ext cx="3037" cy="21"/>
                </a:xfrm>
                <a:prstGeom prst="rect">
                  <a:avLst/>
                </a:prstGeom>
                <a:solidFill>
                  <a:srgbClr val="DEEF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26" name="Picture 266"/>
                <p:cNvPicPr>
                  <a:picLocks noChangeAspect="1" noChangeArrowheads="1"/>
                </p:cNvPicPr>
                <p:nvPr/>
              </p:nvPicPr>
              <p:blipFill>
                <a:blip r:embed="rId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928"/>
                  <a:ext cx="3037" cy="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34" name="Rectangle 267"/>
                <p:cNvSpPr>
                  <a:spLocks noChangeArrowheads="1"/>
                </p:cNvSpPr>
                <p:nvPr/>
              </p:nvSpPr>
              <p:spPr bwMode="auto">
                <a:xfrm>
                  <a:off x="221" y="1928"/>
                  <a:ext cx="3037" cy="21"/>
                </a:xfrm>
                <a:prstGeom prst="rect">
                  <a:avLst/>
                </a:prstGeom>
                <a:solidFill>
                  <a:srgbClr val="DEEF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35" name="Rectangle 268"/>
                <p:cNvSpPr>
                  <a:spLocks noChangeArrowheads="1"/>
                </p:cNvSpPr>
                <p:nvPr/>
              </p:nvSpPr>
              <p:spPr bwMode="auto">
                <a:xfrm>
                  <a:off x="221" y="1949"/>
                  <a:ext cx="3037" cy="11"/>
                </a:xfrm>
                <a:prstGeom prst="rect">
                  <a:avLst/>
                </a:prstGeom>
                <a:solidFill>
                  <a:srgbClr val="E0F0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29" name="Picture 269"/>
                <p:cNvPicPr>
                  <a:picLocks noChangeAspect="1" noChangeArrowheads="1"/>
                </p:cNvPicPr>
                <p:nvPr/>
              </p:nvPicPr>
              <p:blipFill>
                <a:blip r:embed="rId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949"/>
                  <a:ext cx="3037" cy="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36" name="Rectangle 270"/>
                <p:cNvSpPr>
                  <a:spLocks noChangeArrowheads="1"/>
                </p:cNvSpPr>
                <p:nvPr/>
              </p:nvSpPr>
              <p:spPr bwMode="auto">
                <a:xfrm>
                  <a:off x="221" y="1949"/>
                  <a:ext cx="3037" cy="11"/>
                </a:xfrm>
                <a:prstGeom prst="rect">
                  <a:avLst/>
                </a:prstGeom>
                <a:solidFill>
                  <a:srgbClr val="E0F0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37" name="Rectangle 271"/>
                <p:cNvSpPr>
                  <a:spLocks noChangeArrowheads="1"/>
                </p:cNvSpPr>
                <p:nvPr/>
              </p:nvSpPr>
              <p:spPr bwMode="auto">
                <a:xfrm>
                  <a:off x="221" y="1960"/>
                  <a:ext cx="3037" cy="11"/>
                </a:xfrm>
                <a:prstGeom prst="rect">
                  <a:avLst/>
                </a:prstGeom>
                <a:solidFill>
                  <a:srgbClr val="E2F0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32" name="Picture 272"/>
                <p:cNvPicPr>
                  <a:picLocks noChangeAspect="1" noChangeArrowheads="1"/>
                </p:cNvPicPr>
                <p:nvPr/>
              </p:nvPicPr>
              <p:blipFill>
                <a:blip r:embed="rId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960"/>
                  <a:ext cx="3037" cy="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38" name="Rectangle 273"/>
                <p:cNvSpPr>
                  <a:spLocks noChangeArrowheads="1"/>
                </p:cNvSpPr>
                <p:nvPr/>
              </p:nvSpPr>
              <p:spPr bwMode="auto">
                <a:xfrm>
                  <a:off x="221" y="1960"/>
                  <a:ext cx="3037" cy="11"/>
                </a:xfrm>
                <a:prstGeom prst="rect">
                  <a:avLst/>
                </a:prstGeom>
                <a:solidFill>
                  <a:srgbClr val="E2F0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39" name="Rectangle 274"/>
                <p:cNvSpPr>
                  <a:spLocks noChangeArrowheads="1"/>
                </p:cNvSpPr>
                <p:nvPr/>
              </p:nvSpPr>
              <p:spPr bwMode="auto">
                <a:xfrm>
                  <a:off x="221" y="1971"/>
                  <a:ext cx="3037" cy="11"/>
                </a:xfrm>
                <a:prstGeom prst="rect">
                  <a:avLst/>
                </a:prstGeom>
                <a:solidFill>
                  <a:srgbClr val="E3F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35" name="Picture 275"/>
                <p:cNvPicPr>
                  <a:picLocks noChangeAspect="1" noChangeArrowheads="1"/>
                </p:cNvPicPr>
                <p:nvPr/>
              </p:nvPicPr>
              <p:blipFill>
                <a:blip r:embed="rId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971"/>
                  <a:ext cx="3037" cy="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40" name="Rectangle 276"/>
                <p:cNvSpPr>
                  <a:spLocks noChangeArrowheads="1"/>
                </p:cNvSpPr>
                <p:nvPr/>
              </p:nvSpPr>
              <p:spPr bwMode="auto">
                <a:xfrm>
                  <a:off x="221" y="1971"/>
                  <a:ext cx="3037" cy="11"/>
                </a:xfrm>
                <a:prstGeom prst="rect">
                  <a:avLst/>
                </a:prstGeom>
                <a:solidFill>
                  <a:srgbClr val="E3F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41" name="Rectangle 277"/>
                <p:cNvSpPr>
                  <a:spLocks noChangeArrowheads="1"/>
                </p:cNvSpPr>
                <p:nvPr/>
              </p:nvSpPr>
              <p:spPr bwMode="auto">
                <a:xfrm>
                  <a:off x="221" y="1982"/>
                  <a:ext cx="3037" cy="21"/>
                </a:xfrm>
                <a:prstGeom prst="rect">
                  <a:avLst/>
                </a:prstGeom>
                <a:solidFill>
                  <a:srgbClr val="E5F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38" name="Picture 278"/>
                <p:cNvPicPr>
                  <a:picLocks noChangeAspect="1" noChangeArrowheads="1"/>
                </p:cNvPicPr>
                <p:nvPr/>
              </p:nvPicPr>
              <p:blipFill>
                <a:blip r:embed="rId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1982"/>
                  <a:ext cx="3037" cy="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42" name="Rectangle 279"/>
                <p:cNvSpPr>
                  <a:spLocks noChangeArrowheads="1"/>
                </p:cNvSpPr>
                <p:nvPr/>
              </p:nvSpPr>
              <p:spPr bwMode="auto">
                <a:xfrm>
                  <a:off x="221" y="1982"/>
                  <a:ext cx="3037" cy="21"/>
                </a:xfrm>
                <a:prstGeom prst="rect">
                  <a:avLst/>
                </a:prstGeom>
                <a:solidFill>
                  <a:srgbClr val="E5F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43" name="Rectangle 280"/>
                <p:cNvSpPr>
                  <a:spLocks noChangeArrowheads="1"/>
                </p:cNvSpPr>
                <p:nvPr/>
              </p:nvSpPr>
              <p:spPr bwMode="auto">
                <a:xfrm>
                  <a:off x="221" y="2003"/>
                  <a:ext cx="3037" cy="22"/>
                </a:xfrm>
                <a:prstGeom prst="rect">
                  <a:avLst/>
                </a:prstGeom>
                <a:solidFill>
                  <a:srgbClr val="E8F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41" name="Picture 281"/>
                <p:cNvPicPr>
                  <a:picLocks noChangeAspect="1" noChangeArrowheads="1"/>
                </p:cNvPicPr>
                <p:nvPr/>
              </p:nvPicPr>
              <p:blipFill>
                <a:blip r:embed="rId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2003"/>
                  <a:ext cx="3037" cy="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44" name="Rectangle 282"/>
                <p:cNvSpPr>
                  <a:spLocks noChangeArrowheads="1"/>
                </p:cNvSpPr>
                <p:nvPr/>
              </p:nvSpPr>
              <p:spPr bwMode="auto">
                <a:xfrm>
                  <a:off x="221" y="2003"/>
                  <a:ext cx="3037" cy="22"/>
                </a:xfrm>
                <a:prstGeom prst="rect">
                  <a:avLst/>
                </a:prstGeom>
                <a:solidFill>
                  <a:srgbClr val="E8F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45" name="Rectangle 283"/>
                <p:cNvSpPr>
                  <a:spLocks noChangeArrowheads="1"/>
                </p:cNvSpPr>
                <p:nvPr/>
              </p:nvSpPr>
              <p:spPr bwMode="auto">
                <a:xfrm>
                  <a:off x="221" y="2025"/>
                  <a:ext cx="3037" cy="11"/>
                </a:xfrm>
                <a:prstGeom prst="rect">
                  <a:avLst/>
                </a:prstGeom>
                <a:solidFill>
                  <a:srgbClr val="EAF4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44" name="Picture 284"/>
                <p:cNvPicPr>
                  <a:picLocks noChangeAspect="1" noChangeArrowheads="1"/>
                </p:cNvPicPr>
                <p:nvPr/>
              </p:nvPicPr>
              <p:blipFill>
                <a:blip r:embed="rId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2025"/>
                  <a:ext cx="3037" cy="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46" name="Rectangle 285"/>
                <p:cNvSpPr>
                  <a:spLocks noChangeArrowheads="1"/>
                </p:cNvSpPr>
                <p:nvPr/>
              </p:nvSpPr>
              <p:spPr bwMode="auto">
                <a:xfrm>
                  <a:off x="221" y="2025"/>
                  <a:ext cx="3037" cy="11"/>
                </a:xfrm>
                <a:prstGeom prst="rect">
                  <a:avLst/>
                </a:prstGeom>
                <a:solidFill>
                  <a:srgbClr val="EAF4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47" name="Rectangle 286"/>
                <p:cNvSpPr>
                  <a:spLocks noChangeArrowheads="1"/>
                </p:cNvSpPr>
                <p:nvPr/>
              </p:nvSpPr>
              <p:spPr bwMode="auto">
                <a:xfrm>
                  <a:off x="221" y="2036"/>
                  <a:ext cx="3037" cy="22"/>
                </a:xfrm>
                <a:prstGeom prst="rect">
                  <a:avLst/>
                </a:prstGeom>
                <a:solidFill>
                  <a:srgbClr val="ECF6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47" name="Picture 287"/>
                <p:cNvPicPr>
                  <a:picLocks noChangeAspect="1" noChangeArrowheads="1"/>
                </p:cNvPicPr>
                <p:nvPr/>
              </p:nvPicPr>
              <p:blipFill>
                <a:blip r:embed="rId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2036"/>
                  <a:ext cx="3037" cy="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48" name="Rectangle 288"/>
                <p:cNvSpPr>
                  <a:spLocks noChangeArrowheads="1"/>
                </p:cNvSpPr>
                <p:nvPr/>
              </p:nvSpPr>
              <p:spPr bwMode="auto">
                <a:xfrm>
                  <a:off x="221" y="2036"/>
                  <a:ext cx="3037" cy="22"/>
                </a:xfrm>
                <a:prstGeom prst="rect">
                  <a:avLst/>
                </a:prstGeom>
                <a:solidFill>
                  <a:srgbClr val="ECF6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49" name="Rectangle 289"/>
                <p:cNvSpPr>
                  <a:spLocks noChangeArrowheads="1"/>
                </p:cNvSpPr>
                <p:nvPr/>
              </p:nvSpPr>
              <p:spPr bwMode="auto">
                <a:xfrm>
                  <a:off x="221" y="2058"/>
                  <a:ext cx="3037" cy="16"/>
                </a:xfrm>
                <a:prstGeom prst="rect">
                  <a:avLst/>
                </a:prstGeom>
                <a:solidFill>
                  <a:srgbClr val="EFF7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50" name="Picture 290"/>
                <p:cNvPicPr>
                  <a:picLocks noChangeAspect="1" noChangeArrowheads="1"/>
                </p:cNvPicPr>
                <p:nvPr/>
              </p:nvPicPr>
              <p:blipFill>
                <a:blip r:embed="rId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2058"/>
                  <a:ext cx="3037" cy="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50" name="Rectangle 291"/>
                <p:cNvSpPr>
                  <a:spLocks noChangeArrowheads="1"/>
                </p:cNvSpPr>
                <p:nvPr/>
              </p:nvSpPr>
              <p:spPr bwMode="auto">
                <a:xfrm>
                  <a:off x="221" y="2058"/>
                  <a:ext cx="3037" cy="16"/>
                </a:xfrm>
                <a:prstGeom prst="rect">
                  <a:avLst/>
                </a:prstGeom>
                <a:solidFill>
                  <a:srgbClr val="EFF7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51" name="Rectangle 292"/>
                <p:cNvSpPr>
                  <a:spLocks noChangeArrowheads="1"/>
                </p:cNvSpPr>
                <p:nvPr/>
              </p:nvSpPr>
              <p:spPr bwMode="auto">
                <a:xfrm>
                  <a:off x="221" y="2074"/>
                  <a:ext cx="3037" cy="5"/>
                </a:xfrm>
                <a:prstGeom prst="rect">
                  <a:avLst/>
                </a:prstGeom>
                <a:solidFill>
                  <a:srgbClr val="F0F9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53" name="Picture 293"/>
                <p:cNvPicPr>
                  <a:picLocks noChangeAspect="1" noChangeArrowheads="1"/>
                </p:cNvPicPr>
                <p:nvPr/>
              </p:nvPicPr>
              <p:blipFill>
                <a:blip r:embed="rId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2074"/>
                  <a:ext cx="3037" cy="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52" name="Rectangle 294"/>
                <p:cNvSpPr>
                  <a:spLocks noChangeArrowheads="1"/>
                </p:cNvSpPr>
                <p:nvPr/>
              </p:nvSpPr>
              <p:spPr bwMode="auto">
                <a:xfrm>
                  <a:off x="221" y="2074"/>
                  <a:ext cx="3037" cy="5"/>
                </a:xfrm>
                <a:prstGeom prst="rect">
                  <a:avLst/>
                </a:prstGeom>
                <a:solidFill>
                  <a:srgbClr val="F0F9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53" name="Rectangle 295"/>
                <p:cNvSpPr>
                  <a:spLocks noChangeArrowheads="1"/>
                </p:cNvSpPr>
                <p:nvPr/>
              </p:nvSpPr>
              <p:spPr bwMode="auto">
                <a:xfrm>
                  <a:off x="221" y="2079"/>
                  <a:ext cx="3037" cy="22"/>
                </a:xfrm>
                <a:prstGeom prst="rect">
                  <a:avLst/>
                </a:prstGeom>
                <a:solidFill>
                  <a:srgbClr val="F2F9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56" name="Picture 296"/>
                <p:cNvPicPr>
                  <a:picLocks noChangeAspect="1" noChangeArrowheads="1"/>
                </p:cNvPicPr>
                <p:nvPr/>
              </p:nvPicPr>
              <p:blipFill>
                <a:blip r:embed="rId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2079"/>
                  <a:ext cx="3037" cy="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54" name="Rectangle 297"/>
                <p:cNvSpPr>
                  <a:spLocks noChangeArrowheads="1"/>
                </p:cNvSpPr>
                <p:nvPr/>
              </p:nvSpPr>
              <p:spPr bwMode="auto">
                <a:xfrm>
                  <a:off x="221" y="2079"/>
                  <a:ext cx="3037" cy="22"/>
                </a:xfrm>
                <a:prstGeom prst="rect">
                  <a:avLst/>
                </a:prstGeom>
                <a:solidFill>
                  <a:srgbClr val="F2F9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55" name="Rectangle 298"/>
                <p:cNvSpPr>
                  <a:spLocks noChangeArrowheads="1"/>
                </p:cNvSpPr>
                <p:nvPr/>
              </p:nvSpPr>
              <p:spPr bwMode="auto">
                <a:xfrm>
                  <a:off x="221" y="2101"/>
                  <a:ext cx="3037" cy="11"/>
                </a:xfrm>
                <a:prstGeom prst="rect">
                  <a:avLst/>
                </a:prstGeom>
                <a:solidFill>
                  <a:srgbClr val="F4FA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59" name="Picture 299"/>
                <p:cNvPicPr>
                  <a:picLocks noChangeAspect="1" noChangeArrowheads="1"/>
                </p:cNvPicPr>
                <p:nvPr/>
              </p:nvPicPr>
              <p:blipFill>
                <a:blip r:embed="rId10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2101"/>
                  <a:ext cx="3037" cy="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56" name="Rectangle 300"/>
                <p:cNvSpPr>
                  <a:spLocks noChangeArrowheads="1"/>
                </p:cNvSpPr>
                <p:nvPr/>
              </p:nvSpPr>
              <p:spPr bwMode="auto">
                <a:xfrm>
                  <a:off x="221" y="2101"/>
                  <a:ext cx="3037" cy="11"/>
                </a:xfrm>
                <a:prstGeom prst="rect">
                  <a:avLst/>
                </a:prstGeom>
                <a:solidFill>
                  <a:srgbClr val="F4FA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57" name="Rectangle 301"/>
                <p:cNvSpPr>
                  <a:spLocks noChangeArrowheads="1"/>
                </p:cNvSpPr>
                <p:nvPr/>
              </p:nvSpPr>
              <p:spPr bwMode="auto">
                <a:xfrm>
                  <a:off x="221" y="2112"/>
                  <a:ext cx="3037" cy="5"/>
                </a:xfrm>
                <a:prstGeom prst="rect">
                  <a:avLst/>
                </a:prstGeom>
                <a:solidFill>
                  <a:srgbClr val="F6FA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62" name="Picture 302"/>
                <p:cNvPicPr>
                  <a:picLocks noChangeAspect="1" noChangeArrowheads="1"/>
                </p:cNvPicPr>
                <p:nvPr/>
              </p:nvPicPr>
              <p:blipFill>
                <a:blip r:embed="rId10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2112"/>
                  <a:ext cx="3037" cy="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58" name="Rectangle 303"/>
                <p:cNvSpPr>
                  <a:spLocks noChangeArrowheads="1"/>
                </p:cNvSpPr>
                <p:nvPr/>
              </p:nvSpPr>
              <p:spPr bwMode="auto">
                <a:xfrm>
                  <a:off x="221" y="2112"/>
                  <a:ext cx="3037" cy="5"/>
                </a:xfrm>
                <a:prstGeom prst="rect">
                  <a:avLst/>
                </a:prstGeom>
                <a:solidFill>
                  <a:srgbClr val="F6FA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59" name="Rectangle 304"/>
                <p:cNvSpPr>
                  <a:spLocks noChangeArrowheads="1"/>
                </p:cNvSpPr>
                <p:nvPr/>
              </p:nvSpPr>
              <p:spPr bwMode="auto">
                <a:xfrm>
                  <a:off x="221" y="2117"/>
                  <a:ext cx="3037" cy="11"/>
                </a:xfrm>
                <a:prstGeom prst="rect">
                  <a:avLst/>
                </a:prstGeom>
                <a:solidFill>
                  <a:srgbClr val="F7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65" name="Picture 305"/>
                <p:cNvPicPr>
                  <a:picLocks noChangeAspect="1" noChangeArrowheads="1"/>
                </p:cNvPicPr>
                <p:nvPr/>
              </p:nvPicPr>
              <p:blipFill>
                <a:blip r:embed="rId10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2117"/>
                  <a:ext cx="3037" cy="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2352" name="Rectangle 306"/>
                <p:cNvSpPr>
                  <a:spLocks noChangeArrowheads="1"/>
                </p:cNvSpPr>
                <p:nvPr/>
              </p:nvSpPr>
              <p:spPr bwMode="auto">
                <a:xfrm>
                  <a:off x="221" y="2117"/>
                  <a:ext cx="3037" cy="11"/>
                </a:xfrm>
                <a:prstGeom prst="rect">
                  <a:avLst/>
                </a:prstGeom>
                <a:solidFill>
                  <a:srgbClr val="F7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53" name="Rectangle 307"/>
                <p:cNvSpPr>
                  <a:spLocks noChangeArrowheads="1"/>
                </p:cNvSpPr>
                <p:nvPr/>
              </p:nvSpPr>
              <p:spPr bwMode="auto">
                <a:xfrm>
                  <a:off x="221" y="2128"/>
                  <a:ext cx="3037" cy="22"/>
                </a:xfrm>
                <a:prstGeom prst="rect">
                  <a:avLst/>
                </a:prstGeom>
                <a:solidFill>
                  <a:srgbClr val="F9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68" name="Picture 308"/>
                <p:cNvPicPr>
                  <a:picLocks noChangeAspect="1" noChangeArrowheads="1"/>
                </p:cNvPicPr>
                <p:nvPr/>
              </p:nvPicPr>
              <p:blipFill>
                <a:blip r:embed="rId10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2128"/>
                  <a:ext cx="3037" cy="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2354" name="Rectangle 309"/>
                <p:cNvSpPr>
                  <a:spLocks noChangeArrowheads="1"/>
                </p:cNvSpPr>
                <p:nvPr/>
              </p:nvSpPr>
              <p:spPr bwMode="auto">
                <a:xfrm>
                  <a:off x="221" y="2128"/>
                  <a:ext cx="3037" cy="22"/>
                </a:xfrm>
                <a:prstGeom prst="rect">
                  <a:avLst/>
                </a:prstGeom>
                <a:solidFill>
                  <a:srgbClr val="F9FC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55" name="Rectangle 310"/>
                <p:cNvSpPr>
                  <a:spLocks noChangeArrowheads="1"/>
                </p:cNvSpPr>
                <p:nvPr/>
              </p:nvSpPr>
              <p:spPr bwMode="auto">
                <a:xfrm>
                  <a:off x="221" y="2150"/>
                  <a:ext cx="3037" cy="21"/>
                </a:xfrm>
                <a:prstGeom prst="rect">
                  <a:avLst/>
                </a:prstGeom>
                <a:solidFill>
                  <a:srgbClr val="FCF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71" name="Picture 311"/>
                <p:cNvPicPr>
                  <a:picLocks noChangeAspect="1" noChangeArrowheads="1"/>
                </p:cNvPicPr>
                <p:nvPr/>
              </p:nvPicPr>
              <p:blipFill>
                <a:blip r:embed="rId10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2150"/>
                  <a:ext cx="3037" cy="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2356" name="Rectangle 312"/>
                <p:cNvSpPr>
                  <a:spLocks noChangeArrowheads="1"/>
                </p:cNvSpPr>
                <p:nvPr/>
              </p:nvSpPr>
              <p:spPr bwMode="auto">
                <a:xfrm>
                  <a:off x="221" y="2150"/>
                  <a:ext cx="3037" cy="21"/>
                </a:xfrm>
                <a:prstGeom prst="rect">
                  <a:avLst/>
                </a:prstGeom>
                <a:solidFill>
                  <a:srgbClr val="FCF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57" name="Rectangle 313"/>
                <p:cNvSpPr>
                  <a:spLocks noChangeArrowheads="1"/>
                </p:cNvSpPr>
                <p:nvPr/>
              </p:nvSpPr>
              <p:spPr bwMode="auto">
                <a:xfrm>
                  <a:off x="221" y="2171"/>
                  <a:ext cx="3037" cy="6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474" name="Picture 314"/>
                <p:cNvPicPr>
                  <a:picLocks noChangeAspect="1" noChangeArrowheads="1"/>
                </p:cNvPicPr>
                <p:nvPr/>
              </p:nvPicPr>
              <p:blipFill>
                <a:blip r:embed="rId10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2171"/>
                  <a:ext cx="3037" cy="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2358" name="Rectangle 315"/>
                <p:cNvSpPr>
                  <a:spLocks noChangeArrowheads="1"/>
                </p:cNvSpPr>
                <p:nvPr/>
              </p:nvSpPr>
              <p:spPr bwMode="auto">
                <a:xfrm>
                  <a:off x="221" y="2171"/>
                  <a:ext cx="3037" cy="6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59" name="Rectangle 316"/>
                <p:cNvSpPr>
                  <a:spLocks noChangeArrowheads="1"/>
                </p:cNvSpPr>
                <p:nvPr/>
              </p:nvSpPr>
              <p:spPr bwMode="auto">
                <a:xfrm>
                  <a:off x="221" y="2155"/>
                  <a:ext cx="3037" cy="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60" name="Rectangle 317"/>
                <p:cNvSpPr>
                  <a:spLocks noChangeArrowheads="1"/>
                </p:cNvSpPr>
                <p:nvPr/>
              </p:nvSpPr>
              <p:spPr bwMode="auto">
                <a:xfrm>
                  <a:off x="221" y="2160"/>
                  <a:ext cx="3037" cy="6"/>
                </a:xfrm>
                <a:prstGeom prst="rect">
                  <a:avLst/>
                </a:prstGeom>
                <a:solidFill>
                  <a:srgbClr val="8282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61" name="Rectangle 318"/>
                <p:cNvSpPr>
                  <a:spLocks noChangeArrowheads="1"/>
                </p:cNvSpPr>
                <p:nvPr/>
              </p:nvSpPr>
              <p:spPr bwMode="auto">
                <a:xfrm>
                  <a:off x="221" y="2166"/>
                  <a:ext cx="3037" cy="5"/>
                </a:xfrm>
                <a:prstGeom prst="rect">
                  <a:avLst/>
                </a:prstGeom>
                <a:solidFill>
                  <a:srgbClr val="84840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62" name="Rectangle 319"/>
                <p:cNvSpPr>
                  <a:spLocks noChangeArrowheads="1"/>
                </p:cNvSpPr>
                <p:nvPr/>
              </p:nvSpPr>
              <p:spPr bwMode="auto">
                <a:xfrm>
                  <a:off x="221" y="2171"/>
                  <a:ext cx="3037" cy="6"/>
                </a:xfrm>
                <a:prstGeom prst="rect">
                  <a:avLst/>
                </a:prstGeom>
                <a:solidFill>
                  <a:srgbClr val="8585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63" name="Rectangle 320"/>
                <p:cNvSpPr>
                  <a:spLocks noChangeArrowheads="1"/>
                </p:cNvSpPr>
                <p:nvPr/>
              </p:nvSpPr>
              <p:spPr bwMode="auto">
                <a:xfrm>
                  <a:off x="221" y="2177"/>
                  <a:ext cx="3037" cy="5"/>
                </a:xfrm>
                <a:prstGeom prst="rect">
                  <a:avLst/>
                </a:prstGeom>
                <a:solidFill>
                  <a:srgbClr val="8787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64" name="Rectangle 321"/>
                <p:cNvSpPr>
                  <a:spLocks noChangeArrowheads="1"/>
                </p:cNvSpPr>
                <p:nvPr/>
              </p:nvSpPr>
              <p:spPr bwMode="auto">
                <a:xfrm>
                  <a:off x="221" y="2182"/>
                  <a:ext cx="3037" cy="5"/>
                </a:xfrm>
                <a:prstGeom prst="rect">
                  <a:avLst/>
                </a:prstGeom>
                <a:solidFill>
                  <a:srgbClr val="8989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65" name="Rectangle 322"/>
                <p:cNvSpPr>
                  <a:spLocks noChangeArrowheads="1"/>
                </p:cNvSpPr>
                <p:nvPr/>
              </p:nvSpPr>
              <p:spPr bwMode="auto">
                <a:xfrm>
                  <a:off x="221" y="2187"/>
                  <a:ext cx="3037" cy="6"/>
                </a:xfrm>
                <a:prstGeom prst="rect">
                  <a:avLst/>
                </a:prstGeom>
                <a:solidFill>
                  <a:srgbClr val="8B8B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66" name="Rectangle 323"/>
                <p:cNvSpPr>
                  <a:spLocks noChangeArrowheads="1"/>
                </p:cNvSpPr>
                <p:nvPr/>
              </p:nvSpPr>
              <p:spPr bwMode="auto">
                <a:xfrm>
                  <a:off x="221" y="2193"/>
                  <a:ext cx="3037" cy="5"/>
                </a:xfrm>
                <a:prstGeom prst="rect">
                  <a:avLst/>
                </a:prstGeom>
                <a:solidFill>
                  <a:srgbClr val="8D8D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67" name="Rectangle 324"/>
                <p:cNvSpPr>
                  <a:spLocks noChangeArrowheads="1"/>
                </p:cNvSpPr>
                <p:nvPr/>
              </p:nvSpPr>
              <p:spPr bwMode="auto">
                <a:xfrm>
                  <a:off x="221" y="2198"/>
                  <a:ext cx="3037" cy="6"/>
                </a:xfrm>
                <a:prstGeom prst="rect">
                  <a:avLst/>
                </a:prstGeom>
                <a:solidFill>
                  <a:srgbClr val="8F8F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68" name="Rectangle 325"/>
                <p:cNvSpPr>
                  <a:spLocks noChangeArrowheads="1"/>
                </p:cNvSpPr>
                <p:nvPr/>
              </p:nvSpPr>
              <p:spPr bwMode="auto">
                <a:xfrm>
                  <a:off x="221" y="2204"/>
                  <a:ext cx="3037" cy="5"/>
                </a:xfrm>
                <a:prstGeom prst="rect">
                  <a:avLst/>
                </a:prstGeom>
                <a:solidFill>
                  <a:srgbClr val="9090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70" name="Rectangle 326"/>
                <p:cNvSpPr>
                  <a:spLocks noChangeArrowheads="1"/>
                </p:cNvSpPr>
                <p:nvPr/>
              </p:nvSpPr>
              <p:spPr bwMode="auto">
                <a:xfrm>
                  <a:off x="221" y="2209"/>
                  <a:ext cx="3037" cy="6"/>
                </a:xfrm>
                <a:prstGeom prst="rect">
                  <a:avLst/>
                </a:prstGeom>
                <a:solidFill>
                  <a:srgbClr val="9292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71" name="Rectangle 327"/>
                <p:cNvSpPr>
                  <a:spLocks noChangeArrowheads="1"/>
                </p:cNvSpPr>
                <p:nvPr/>
              </p:nvSpPr>
              <p:spPr bwMode="auto">
                <a:xfrm>
                  <a:off x="221" y="2215"/>
                  <a:ext cx="3037" cy="5"/>
                </a:xfrm>
                <a:prstGeom prst="rect">
                  <a:avLst/>
                </a:prstGeom>
                <a:solidFill>
                  <a:srgbClr val="9494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73" name="Rectangle 328"/>
                <p:cNvSpPr>
                  <a:spLocks noChangeArrowheads="1"/>
                </p:cNvSpPr>
                <p:nvPr/>
              </p:nvSpPr>
              <p:spPr bwMode="auto">
                <a:xfrm>
                  <a:off x="221" y="2220"/>
                  <a:ext cx="3037" cy="5"/>
                </a:xfrm>
                <a:prstGeom prst="rect">
                  <a:avLst/>
                </a:prstGeom>
                <a:solidFill>
                  <a:srgbClr val="969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74" name="Rectangle 329"/>
                <p:cNvSpPr>
                  <a:spLocks noChangeArrowheads="1"/>
                </p:cNvSpPr>
                <p:nvPr/>
              </p:nvSpPr>
              <p:spPr bwMode="auto">
                <a:xfrm>
                  <a:off x="221" y="2225"/>
                  <a:ext cx="3037" cy="6"/>
                </a:xfrm>
                <a:prstGeom prst="rect">
                  <a:avLst/>
                </a:prstGeom>
                <a:solidFill>
                  <a:srgbClr val="9898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76" name="Rectangle 330"/>
                <p:cNvSpPr>
                  <a:spLocks noChangeArrowheads="1"/>
                </p:cNvSpPr>
                <p:nvPr/>
              </p:nvSpPr>
              <p:spPr bwMode="auto">
                <a:xfrm>
                  <a:off x="221" y="2231"/>
                  <a:ext cx="3037" cy="5"/>
                </a:xfrm>
                <a:prstGeom prst="rect">
                  <a:avLst/>
                </a:prstGeom>
                <a:solidFill>
                  <a:srgbClr val="9A9A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77" name="Rectangle 331"/>
                <p:cNvSpPr>
                  <a:spLocks noChangeArrowheads="1"/>
                </p:cNvSpPr>
                <p:nvPr/>
              </p:nvSpPr>
              <p:spPr bwMode="auto">
                <a:xfrm>
                  <a:off x="221" y="2236"/>
                  <a:ext cx="3037" cy="6"/>
                </a:xfrm>
                <a:prstGeom prst="rect">
                  <a:avLst/>
                </a:prstGeom>
                <a:solidFill>
                  <a:srgbClr val="9B9B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79" name="Rectangle 332"/>
                <p:cNvSpPr>
                  <a:spLocks noChangeArrowheads="1"/>
                </p:cNvSpPr>
                <p:nvPr/>
              </p:nvSpPr>
              <p:spPr bwMode="auto">
                <a:xfrm>
                  <a:off x="221" y="2242"/>
                  <a:ext cx="3037" cy="5"/>
                </a:xfrm>
                <a:prstGeom prst="rect">
                  <a:avLst/>
                </a:prstGeom>
                <a:solidFill>
                  <a:srgbClr val="9D9D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80" name="Rectangle 333"/>
                <p:cNvSpPr>
                  <a:spLocks noChangeArrowheads="1"/>
                </p:cNvSpPr>
                <p:nvPr/>
              </p:nvSpPr>
              <p:spPr bwMode="auto">
                <a:xfrm>
                  <a:off x="221" y="2247"/>
                  <a:ext cx="3037" cy="5"/>
                </a:xfrm>
                <a:prstGeom prst="rect">
                  <a:avLst/>
                </a:prstGeom>
                <a:solidFill>
                  <a:srgbClr val="9F9F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82" name="Rectangle 334"/>
                <p:cNvSpPr>
                  <a:spLocks noChangeArrowheads="1"/>
                </p:cNvSpPr>
                <p:nvPr/>
              </p:nvSpPr>
              <p:spPr bwMode="auto">
                <a:xfrm>
                  <a:off x="221" y="2252"/>
                  <a:ext cx="3037" cy="6"/>
                </a:xfrm>
                <a:prstGeom prst="rect">
                  <a:avLst/>
                </a:prstGeom>
                <a:solidFill>
                  <a:srgbClr val="A1A1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83" name="Rectangle 335"/>
                <p:cNvSpPr>
                  <a:spLocks noChangeArrowheads="1"/>
                </p:cNvSpPr>
                <p:nvPr/>
              </p:nvSpPr>
              <p:spPr bwMode="auto">
                <a:xfrm>
                  <a:off x="221" y="2258"/>
                  <a:ext cx="3037" cy="5"/>
                </a:xfrm>
                <a:prstGeom prst="rect">
                  <a:avLst/>
                </a:prstGeom>
                <a:solidFill>
                  <a:srgbClr val="A3A3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85" name="Rectangle 336"/>
                <p:cNvSpPr>
                  <a:spLocks noChangeArrowheads="1"/>
                </p:cNvSpPr>
                <p:nvPr/>
              </p:nvSpPr>
              <p:spPr bwMode="auto">
                <a:xfrm>
                  <a:off x="221" y="2263"/>
                  <a:ext cx="3037" cy="6"/>
                </a:xfrm>
                <a:prstGeom prst="rect">
                  <a:avLst/>
                </a:prstGeom>
                <a:solidFill>
                  <a:srgbClr val="A5A5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86" name="Rectangle 337"/>
                <p:cNvSpPr>
                  <a:spLocks noChangeArrowheads="1"/>
                </p:cNvSpPr>
                <p:nvPr/>
              </p:nvSpPr>
              <p:spPr bwMode="auto">
                <a:xfrm>
                  <a:off x="221" y="2269"/>
                  <a:ext cx="3037" cy="5"/>
                </a:xfrm>
                <a:prstGeom prst="rect">
                  <a:avLst/>
                </a:prstGeom>
                <a:solidFill>
                  <a:srgbClr val="A6A6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88" name="Rectangle 338"/>
                <p:cNvSpPr>
                  <a:spLocks noChangeArrowheads="1"/>
                </p:cNvSpPr>
                <p:nvPr/>
              </p:nvSpPr>
              <p:spPr bwMode="auto">
                <a:xfrm>
                  <a:off x="221" y="2274"/>
                  <a:ext cx="3037" cy="5"/>
                </a:xfrm>
                <a:prstGeom prst="rect">
                  <a:avLst/>
                </a:prstGeom>
                <a:solidFill>
                  <a:srgbClr val="A8A8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89" name="Rectangle 339"/>
                <p:cNvSpPr>
                  <a:spLocks noChangeArrowheads="1"/>
                </p:cNvSpPr>
                <p:nvPr/>
              </p:nvSpPr>
              <p:spPr bwMode="auto">
                <a:xfrm>
                  <a:off x="221" y="2279"/>
                  <a:ext cx="3037" cy="6"/>
                </a:xfrm>
                <a:prstGeom prst="rect">
                  <a:avLst/>
                </a:prstGeom>
                <a:solidFill>
                  <a:srgbClr val="AAA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91" name="Rectangle 340"/>
                <p:cNvSpPr>
                  <a:spLocks noChangeArrowheads="1"/>
                </p:cNvSpPr>
                <p:nvPr/>
              </p:nvSpPr>
              <p:spPr bwMode="auto">
                <a:xfrm>
                  <a:off x="221" y="2285"/>
                  <a:ext cx="3037" cy="5"/>
                </a:xfrm>
                <a:prstGeom prst="rect">
                  <a:avLst/>
                </a:prstGeom>
                <a:solidFill>
                  <a:srgbClr val="ACAC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92" name="Rectangle 341"/>
                <p:cNvSpPr>
                  <a:spLocks noChangeArrowheads="1"/>
                </p:cNvSpPr>
                <p:nvPr/>
              </p:nvSpPr>
              <p:spPr bwMode="auto">
                <a:xfrm>
                  <a:off x="221" y="2290"/>
                  <a:ext cx="3037" cy="6"/>
                </a:xfrm>
                <a:prstGeom prst="rect">
                  <a:avLst/>
                </a:prstGeom>
                <a:solidFill>
                  <a:srgbClr val="AEAE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94" name="Rectangle 342"/>
                <p:cNvSpPr>
                  <a:spLocks noChangeArrowheads="1"/>
                </p:cNvSpPr>
                <p:nvPr/>
              </p:nvSpPr>
              <p:spPr bwMode="auto">
                <a:xfrm>
                  <a:off x="221" y="2296"/>
                  <a:ext cx="3037" cy="5"/>
                </a:xfrm>
                <a:prstGeom prst="rect">
                  <a:avLst/>
                </a:prstGeom>
                <a:solidFill>
                  <a:srgbClr val="AFAF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95" name="Rectangle 343"/>
                <p:cNvSpPr>
                  <a:spLocks noChangeArrowheads="1"/>
                </p:cNvSpPr>
                <p:nvPr/>
              </p:nvSpPr>
              <p:spPr bwMode="auto">
                <a:xfrm>
                  <a:off x="221" y="2301"/>
                  <a:ext cx="3037" cy="6"/>
                </a:xfrm>
                <a:prstGeom prst="rect">
                  <a:avLst/>
                </a:prstGeom>
                <a:solidFill>
                  <a:srgbClr val="B1B1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97" name="Rectangle 344"/>
                <p:cNvSpPr>
                  <a:spLocks noChangeArrowheads="1"/>
                </p:cNvSpPr>
                <p:nvPr/>
              </p:nvSpPr>
              <p:spPr bwMode="auto">
                <a:xfrm>
                  <a:off x="221" y="2307"/>
                  <a:ext cx="3037" cy="5"/>
                </a:xfrm>
                <a:prstGeom prst="rect">
                  <a:avLst/>
                </a:prstGeom>
                <a:solidFill>
                  <a:srgbClr val="B3B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398" name="Rectangle 345"/>
                <p:cNvSpPr>
                  <a:spLocks noChangeArrowheads="1"/>
                </p:cNvSpPr>
                <p:nvPr/>
              </p:nvSpPr>
              <p:spPr bwMode="auto">
                <a:xfrm>
                  <a:off x="221" y="2312"/>
                  <a:ext cx="3037" cy="5"/>
                </a:xfrm>
                <a:prstGeom prst="rect">
                  <a:avLst/>
                </a:prstGeom>
                <a:solidFill>
                  <a:srgbClr val="B5B5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00" name="Rectangle 346"/>
                <p:cNvSpPr>
                  <a:spLocks noChangeArrowheads="1"/>
                </p:cNvSpPr>
                <p:nvPr/>
              </p:nvSpPr>
              <p:spPr bwMode="auto">
                <a:xfrm>
                  <a:off x="221" y="2317"/>
                  <a:ext cx="3037" cy="6"/>
                </a:xfrm>
                <a:prstGeom prst="rect">
                  <a:avLst/>
                </a:prstGeom>
                <a:solidFill>
                  <a:srgbClr val="B7B7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01" name="Rectangle 347"/>
                <p:cNvSpPr>
                  <a:spLocks noChangeArrowheads="1"/>
                </p:cNvSpPr>
                <p:nvPr/>
              </p:nvSpPr>
              <p:spPr bwMode="auto">
                <a:xfrm>
                  <a:off x="221" y="2323"/>
                  <a:ext cx="3037" cy="5"/>
                </a:xfrm>
                <a:prstGeom prst="rect">
                  <a:avLst/>
                </a:prstGeom>
                <a:solidFill>
                  <a:srgbClr val="B9B9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03" name="Rectangle 348"/>
                <p:cNvSpPr>
                  <a:spLocks noChangeArrowheads="1"/>
                </p:cNvSpPr>
                <p:nvPr/>
              </p:nvSpPr>
              <p:spPr bwMode="auto">
                <a:xfrm>
                  <a:off x="221" y="2328"/>
                  <a:ext cx="3037" cy="6"/>
                </a:xfrm>
                <a:prstGeom prst="rect">
                  <a:avLst/>
                </a:prstGeom>
                <a:solidFill>
                  <a:srgbClr val="BABA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04" name="Rectangle 349"/>
                <p:cNvSpPr>
                  <a:spLocks noChangeArrowheads="1"/>
                </p:cNvSpPr>
                <p:nvPr/>
              </p:nvSpPr>
              <p:spPr bwMode="auto">
                <a:xfrm>
                  <a:off x="221" y="2334"/>
                  <a:ext cx="3037" cy="5"/>
                </a:xfrm>
                <a:prstGeom prst="rect">
                  <a:avLst/>
                </a:prstGeom>
                <a:solidFill>
                  <a:srgbClr val="BCBC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06" name="Rectangle 350"/>
                <p:cNvSpPr>
                  <a:spLocks noChangeArrowheads="1"/>
                </p:cNvSpPr>
                <p:nvPr/>
              </p:nvSpPr>
              <p:spPr bwMode="auto">
                <a:xfrm>
                  <a:off x="221" y="2339"/>
                  <a:ext cx="3037" cy="5"/>
                </a:xfrm>
                <a:prstGeom prst="rect">
                  <a:avLst/>
                </a:prstGeom>
                <a:solidFill>
                  <a:srgbClr val="BEBE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07" name="Rectangle 351"/>
                <p:cNvSpPr>
                  <a:spLocks noChangeArrowheads="1"/>
                </p:cNvSpPr>
                <p:nvPr/>
              </p:nvSpPr>
              <p:spPr bwMode="auto">
                <a:xfrm>
                  <a:off x="221" y="2344"/>
                  <a:ext cx="3037" cy="6"/>
                </a:xfrm>
                <a:prstGeom prst="rect">
                  <a:avLst/>
                </a:prstGeom>
                <a:solidFill>
                  <a:srgbClr val="C0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09" name="Rectangle 352"/>
                <p:cNvSpPr>
                  <a:spLocks noChangeArrowheads="1"/>
                </p:cNvSpPr>
                <p:nvPr/>
              </p:nvSpPr>
              <p:spPr bwMode="auto">
                <a:xfrm>
                  <a:off x="221" y="2350"/>
                  <a:ext cx="3037" cy="5"/>
                </a:xfrm>
                <a:prstGeom prst="rect">
                  <a:avLst/>
                </a:prstGeom>
                <a:solidFill>
                  <a:srgbClr val="C2C2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10" name="Rectangle 353"/>
                <p:cNvSpPr>
                  <a:spLocks noChangeArrowheads="1"/>
                </p:cNvSpPr>
                <p:nvPr/>
              </p:nvSpPr>
              <p:spPr bwMode="auto">
                <a:xfrm>
                  <a:off x="221" y="2355"/>
                  <a:ext cx="3037" cy="6"/>
                </a:xfrm>
                <a:prstGeom prst="rect">
                  <a:avLst/>
                </a:prstGeom>
                <a:solidFill>
                  <a:srgbClr val="C3C3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12" name="Rectangle 354"/>
                <p:cNvSpPr>
                  <a:spLocks noChangeArrowheads="1"/>
                </p:cNvSpPr>
                <p:nvPr/>
              </p:nvSpPr>
              <p:spPr bwMode="auto">
                <a:xfrm>
                  <a:off x="221" y="2361"/>
                  <a:ext cx="3037" cy="5"/>
                </a:xfrm>
                <a:prstGeom prst="rect">
                  <a:avLst/>
                </a:prstGeom>
                <a:solidFill>
                  <a:srgbClr val="C5C5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13" name="Rectangle 355"/>
                <p:cNvSpPr>
                  <a:spLocks noChangeArrowheads="1"/>
                </p:cNvSpPr>
                <p:nvPr/>
              </p:nvSpPr>
              <p:spPr bwMode="auto">
                <a:xfrm>
                  <a:off x="221" y="2366"/>
                  <a:ext cx="3037" cy="5"/>
                </a:xfrm>
                <a:prstGeom prst="rect">
                  <a:avLst/>
                </a:prstGeom>
                <a:solidFill>
                  <a:srgbClr val="C6C6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15" name="Rectangle 356"/>
                <p:cNvSpPr>
                  <a:spLocks noChangeArrowheads="1"/>
                </p:cNvSpPr>
                <p:nvPr/>
              </p:nvSpPr>
              <p:spPr bwMode="auto">
                <a:xfrm>
                  <a:off x="221" y="2371"/>
                  <a:ext cx="3037" cy="6"/>
                </a:xfrm>
                <a:prstGeom prst="rect">
                  <a:avLst/>
                </a:prstGeom>
                <a:solidFill>
                  <a:srgbClr val="C8C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16" name="Rectangle 357"/>
                <p:cNvSpPr>
                  <a:spLocks noChangeArrowheads="1"/>
                </p:cNvSpPr>
                <p:nvPr/>
              </p:nvSpPr>
              <p:spPr bwMode="auto">
                <a:xfrm>
                  <a:off x="221" y="2377"/>
                  <a:ext cx="3037" cy="5"/>
                </a:xfrm>
                <a:prstGeom prst="rect">
                  <a:avLst/>
                </a:prstGeom>
                <a:solidFill>
                  <a:srgbClr val="CACA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18" name="Rectangle 358"/>
                <p:cNvSpPr>
                  <a:spLocks noChangeArrowheads="1"/>
                </p:cNvSpPr>
                <p:nvPr/>
              </p:nvSpPr>
              <p:spPr bwMode="auto">
                <a:xfrm>
                  <a:off x="221" y="2382"/>
                  <a:ext cx="3037" cy="6"/>
                </a:xfrm>
                <a:prstGeom prst="rect">
                  <a:avLst/>
                </a:prstGeom>
                <a:solidFill>
                  <a:srgbClr val="CCCC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19" name="Rectangle 359"/>
                <p:cNvSpPr>
                  <a:spLocks noChangeArrowheads="1"/>
                </p:cNvSpPr>
                <p:nvPr/>
              </p:nvSpPr>
              <p:spPr bwMode="auto">
                <a:xfrm>
                  <a:off x="221" y="2388"/>
                  <a:ext cx="3037" cy="5"/>
                </a:xfrm>
                <a:prstGeom prst="rect">
                  <a:avLst/>
                </a:prstGeom>
                <a:solidFill>
                  <a:srgbClr val="CECE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21" name="Rectangle 360"/>
                <p:cNvSpPr>
                  <a:spLocks noChangeArrowheads="1"/>
                </p:cNvSpPr>
                <p:nvPr/>
              </p:nvSpPr>
              <p:spPr bwMode="auto">
                <a:xfrm>
                  <a:off x="221" y="2393"/>
                  <a:ext cx="3037" cy="6"/>
                </a:xfrm>
                <a:prstGeom prst="rect">
                  <a:avLst/>
                </a:prstGeom>
                <a:solidFill>
                  <a:srgbClr val="CFC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22" name="Rectangle 361"/>
                <p:cNvSpPr>
                  <a:spLocks noChangeArrowheads="1"/>
                </p:cNvSpPr>
                <p:nvPr/>
              </p:nvSpPr>
              <p:spPr bwMode="auto">
                <a:xfrm>
                  <a:off x="221" y="2399"/>
                  <a:ext cx="3037" cy="5"/>
                </a:xfrm>
                <a:prstGeom prst="rect">
                  <a:avLst/>
                </a:prstGeom>
                <a:solidFill>
                  <a:srgbClr val="D1D1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24" name="Rectangle 362"/>
                <p:cNvSpPr>
                  <a:spLocks noChangeArrowheads="1"/>
                </p:cNvSpPr>
                <p:nvPr/>
              </p:nvSpPr>
              <p:spPr bwMode="auto">
                <a:xfrm>
                  <a:off x="221" y="2404"/>
                  <a:ext cx="3037" cy="5"/>
                </a:xfrm>
                <a:prstGeom prst="rect">
                  <a:avLst/>
                </a:prstGeom>
                <a:solidFill>
                  <a:srgbClr val="D3D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25" name="Rectangle 363"/>
                <p:cNvSpPr>
                  <a:spLocks noChangeArrowheads="1"/>
                </p:cNvSpPr>
                <p:nvPr/>
              </p:nvSpPr>
              <p:spPr bwMode="auto">
                <a:xfrm>
                  <a:off x="221" y="2409"/>
                  <a:ext cx="3037" cy="6"/>
                </a:xfrm>
                <a:prstGeom prst="rect">
                  <a:avLst/>
                </a:prstGeom>
                <a:solidFill>
                  <a:srgbClr val="D5D5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27" name="Rectangle 364"/>
                <p:cNvSpPr>
                  <a:spLocks noChangeArrowheads="1"/>
                </p:cNvSpPr>
                <p:nvPr/>
              </p:nvSpPr>
              <p:spPr bwMode="auto">
                <a:xfrm>
                  <a:off x="221" y="2415"/>
                  <a:ext cx="3037" cy="5"/>
                </a:xfrm>
                <a:prstGeom prst="rect">
                  <a:avLst/>
                </a:prstGeom>
                <a:solidFill>
                  <a:srgbClr val="D7D7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28" name="Rectangle 365"/>
                <p:cNvSpPr>
                  <a:spLocks noChangeArrowheads="1"/>
                </p:cNvSpPr>
                <p:nvPr/>
              </p:nvSpPr>
              <p:spPr bwMode="auto">
                <a:xfrm>
                  <a:off x="221" y="2420"/>
                  <a:ext cx="3037" cy="6"/>
                </a:xfrm>
                <a:prstGeom prst="rect">
                  <a:avLst/>
                </a:prstGeom>
                <a:solidFill>
                  <a:srgbClr val="D9D9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30" name="Rectangle 366"/>
                <p:cNvSpPr>
                  <a:spLocks noChangeArrowheads="1"/>
                </p:cNvSpPr>
                <p:nvPr/>
              </p:nvSpPr>
              <p:spPr bwMode="auto">
                <a:xfrm>
                  <a:off x="221" y="2426"/>
                  <a:ext cx="3037" cy="5"/>
                </a:xfrm>
                <a:prstGeom prst="rect">
                  <a:avLst/>
                </a:prstGeom>
                <a:solidFill>
                  <a:srgbClr val="DADA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31" name="Rectangle 367"/>
                <p:cNvSpPr>
                  <a:spLocks noChangeArrowheads="1"/>
                </p:cNvSpPr>
                <p:nvPr/>
              </p:nvSpPr>
              <p:spPr bwMode="auto">
                <a:xfrm>
                  <a:off x="221" y="2431"/>
                  <a:ext cx="3037" cy="5"/>
                </a:xfrm>
                <a:prstGeom prst="rect">
                  <a:avLst/>
                </a:prstGeom>
                <a:solidFill>
                  <a:srgbClr val="DCDC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33" name="Rectangle 368"/>
                <p:cNvSpPr>
                  <a:spLocks noChangeArrowheads="1"/>
                </p:cNvSpPr>
                <p:nvPr/>
              </p:nvSpPr>
              <p:spPr bwMode="auto">
                <a:xfrm>
                  <a:off x="221" y="2436"/>
                  <a:ext cx="3037" cy="6"/>
                </a:xfrm>
                <a:prstGeom prst="rect">
                  <a:avLst/>
                </a:prstGeom>
                <a:solidFill>
                  <a:srgbClr val="DED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34" name="Rectangle 369"/>
                <p:cNvSpPr>
                  <a:spLocks noChangeArrowheads="1"/>
                </p:cNvSpPr>
                <p:nvPr/>
              </p:nvSpPr>
              <p:spPr bwMode="auto">
                <a:xfrm>
                  <a:off x="221" y="2442"/>
                  <a:ext cx="3037" cy="5"/>
                </a:xfrm>
                <a:prstGeom prst="rect">
                  <a:avLst/>
                </a:prstGeom>
                <a:solidFill>
                  <a:srgbClr val="E0E0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36" name="Rectangle 370"/>
                <p:cNvSpPr>
                  <a:spLocks noChangeArrowheads="1"/>
                </p:cNvSpPr>
                <p:nvPr/>
              </p:nvSpPr>
              <p:spPr bwMode="auto">
                <a:xfrm>
                  <a:off x="221" y="2447"/>
                  <a:ext cx="3037" cy="6"/>
                </a:xfrm>
                <a:prstGeom prst="rect">
                  <a:avLst/>
                </a:prstGeom>
                <a:solidFill>
                  <a:srgbClr val="E2E2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37" name="Rectangle 371"/>
                <p:cNvSpPr>
                  <a:spLocks noChangeArrowheads="1"/>
                </p:cNvSpPr>
                <p:nvPr/>
              </p:nvSpPr>
              <p:spPr bwMode="auto">
                <a:xfrm>
                  <a:off x="221" y="2453"/>
                  <a:ext cx="3037" cy="5"/>
                </a:xfrm>
                <a:prstGeom prst="rect">
                  <a:avLst/>
                </a:prstGeom>
                <a:solidFill>
                  <a:srgbClr val="E3E3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39" name="Rectangle 372"/>
                <p:cNvSpPr>
                  <a:spLocks noChangeArrowheads="1"/>
                </p:cNvSpPr>
                <p:nvPr/>
              </p:nvSpPr>
              <p:spPr bwMode="auto">
                <a:xfrm>
                  <a:off x="221" y="2458"/>
                  <a:ext cx="3037" cy="5"/>
                </a:xfrm>
                <a:prstGeom prst="rect">
                  <a:avLst/>
                </a:prstGeom>
                <a:solidFill>
                  <a:srgbClr val="E5E5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40" name="Rectangle 373"/>
                <p:cNvSpPr>
                  <a:spLocks noChangeArrowheads="1"/>
                </p:cNvSpPr>
                <p:nvPr/>
              </p:nvSpPr>
              <p:spPr bwMode="auto">
                <a:xfrm>
                  <a:off x="221" y="2463"/>
                  <a:ext cx="3037" cy="6"/>
                </a:xfrm>
                <a:prstGeom prst="rect">
                  <a:avLst/>
                </a:prstGeom>
                <a:solidFill>
                  <a:srgbClr val="E7E7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42" name="Rectangle 374"/>
                <p:cNvSpPr>
                  <a:spLocks noChangeArrowheads="1"/>
                </p:cNvSpPr>
                <p:nvPr/>
              </p:nvSpPr>
              <p:spPr bwMode="auto">
                <a:xfrm>
                  <a:off x="221" y="2469"/>
                  <a:ext cx="3037" cy="5"/>
                </a:xfrm>
                <a:prstGeom prst="rect">
                  <a:avLst/>
                </a:prstGeom>
                <a:solidFill>
                  <a:srgbClr val="E9E9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43" name="Rectangle 375"/>
                <p:cNvSpPr>
                  <a:spLocks noChangeArrowheads="1"/>
                </p:cNvSpPr>
                <p:nvPr/>
              </p:nvSpPr>
              <p:spPr bwMode="auto">
                <a:xfrm>
                  <a:off x="221" y="2474"/>
                  <a:ext cx="3037" cy="6"/>
                </a:xfrm>
                <a:prstGeom prst="rect">
                  <a:avLst/>
                </a:prstGeom>
                <a:solidFill>
                  <a:srgbClr val="EBEB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45" name="Rectangle 376"/>
                <p:cNvSpPr>
                  <a:spLocks noChangeArrowheads="1"/>
                </p:cNvSpPr>
                <p:nvPr/>
              </p:nvSpPr>
              <p:spPr bwMode="auto">
                <a:xfrm>
                  <a:off x="221" y="2480"/>
                  <a:ext cx="3037" cy="5"/>
                </a:xfrm>
                <a:prstGeom prst="rect">
                  <a:avLst/>
                </a:prstGeom>
                <a:solidFill>
                  <a:srgbClr val="EDED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46" name="Rectangle 377"/>
                <p:cNvSpPr>
                  <a:spLocks noChangeArrowheads="1"/>
                </p:cNvSpPr>
                <p:nvPr/>
              </p:nvSpPr>
              <p:spPr bwMode="auto">
                <a:xfrm>
                  <a:off x="221" y="2485"/>
                  <a:ext cx="3037" cy="6"/>
                </a:xfrm>
                <a:prstGeom prst="rect">
                  <a:avLst/>
                </a:prstGeom>
                <a:solidFill>
                  <a:srgbClr val="EEEE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48" name="Rectangle 378"/>
                <p:cNvSpPr>
                  <a:spLocks noChangeArrowheads="1"/>
                </p:cNvSpPr>
                <p:nvPr/>
              </p:nvSpPr>
              <p:spPr bwMode="auto">
                <a:xfrm>
                  <a:off x="221" y="2491"/>
                  <a:ext cx="3037" cy="5"/>
                </a:xfrm>
                <a:prstGeom prst="rect">
                  <a:avLst/>
                </a:prstGeom>
                <a:solidFill>
                  <a:srgbClr val="F0F0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49" name="Rectangle 379"/>
                <p:cNvSpPr>
                  <a:spLocks noChangeArrowheads="1"/>
                </p:cNvSpPr>
                <p:nvPr/>
              </p:nvSpPr>
              <p:spPr bwMode="auto">
                <a:xfrm>
                  <a:off x="221" y="2496"/>
                  <a:ext cx="3037" cy="5"/>
                </a:xfrm>
                <a:prstGeom prst="rect">
                  <a:avLst/>
                </a:prstGeom>
                <a:solidFill>
                  <a:srgbClr val="F2F2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51" name="Rectangle 380"/>
                <p:cNvSpPr>
                  <a:spLocks noChangeArrowheads="1"/>
                </p:cNvSpPr>
                <p:nvPr/>
              </p:nvSpPr>
              <p:spPr bwMode="auto">
                <a:xfrm>
                  <a:off x="221" y="2501"/>
                  <a:ext cx="3037" cy="6"/>
                </a:xfrm>
                <a:prstGeom prst="rect">
                  <a:avLst/>
                </a:prstGeom>
                <a:solidFill>
                  <a:srgbClr val="F4F4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52" name="Rectangle 381"/>
                <p:cNvSpPr>
                  <a:spLocks noChangeArrowheads="1"/>
                </p:cNvSpPr>
                <p:nvPr/>
              </p:nvSpPr>
              <p:spPr bwMode="auto">
                <a:xfrm>
                  <a:off x="221" y="2507"/>
                  <a:ext cx="3037" cy="5"/>
                </a:xfrm>
                <a:prstGeom prst="rect">
                  <a:avLst/>
                </a:prstGeom>
                <a:solidFill>
                  <a:srgbClr val="F6F6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54" name="Rectangle 382"/>
                <p:cNvSpPr>
                  <a:spLocks noChangeArrowheads="1"/>
                </p:cNvSpPr>
                <p:nvPr/>
              </p:nvSpPr>
              <p:spPr bwMode="auto">
                <a:xfrm>
                  <a:off x="221" y="2512"/>
                  <a:ext cx="3037" cy="6"/>
                </a:xfrm>
                <a:prstGeom prst="rect">
                  <a:avLst/>
                </a:prstGeom>
                <a:solidFill>
                  <a:srgbClr val="F8F8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55" name="Rectangle 383"/>
                <p:cNvSpPr>
                  <a:spLocks noChangeArrowheads="1"/>
                </p:cNvSpPr>
                <p:nvPr/>
              </p:nvSpPr>
              <p:spPr bwMode="auto">
                <a:xfrm>
                  <a:off x="221" y="2518"/>
                  <a:ext cx="3037" cy="5"/>
                </a:xfrm>
                <a:prstGeom prst="rect">
                  <a:avLst/>
                </a:prstGeom>
                <a:solidFill>
                  <a:srgbClr val="F9F9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57" name="Rectangle 384"/>
                <p:cNvSpPr>
                  <a:spLocks noChangeArrowheads="1"/>
                </p:cNvSpPr>
                <p:nvPr/>
              </p:nvSpPr>
              <p:spPr bwMode="auto">
                <a:xfrm>
                  <a:off x="221" y="2523"/>
                  <a:ext cx="3037" cy="5"/>
                </a:xfrm>
                <a:prstGeom prst="rect">
                  <a:avLst/>
                </a:prstGeom>
                <a:solidFill>
                  <a:srgbClr val="FBFB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58" name="Rectangle 385"/>
                <p:cNvSpPr>
                  <a:spLocks noChangeArrowheads="1"/>
                </p:cNvSpPr>
                <p:nvPr/>
              </p:nvSpPr>
              <p:spPr bwMode="auto">
                <a:xfrm>
                  <a:off x="221" y="2528"/>
                  <a:ext cx="3037" cy="6"/>
                </a:xfrm>
                <a:prstGeom prst="rect">
                  <a:avLst/>
                </a:prstGeom>
                <a:solidFill>
                  <a:srgbClr val="FDFD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60" name="Rectangle 386"/>
                <p:cNvSpPr>
                  <a:spLocks noChangeArrowheads="1"/>
                </p:cNvSpPr>
                <p:nvPr/>
              </p:nvSpPr>
              <p:spPr bwMode="auto">
                <a:xfrm>
                  <a:off x="221" y="2534"/>
                  <a:ext cx="3037" cy="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92547" name="Picture 387"/>
                <p:cNvPicPr>
                  <a:picLocks noChangeAspect="1" noChangeArrowheads="1"/>
                </p:cNvPicPr>
                <p:nvPr/>
              </p:nvPicPr>
              <p:blipFill>
                <a:blip r:embed="rId10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971"/>
                  <a:ext cx="422" cy="1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2461" name="Rectangle 388"/>
                <p:cNvSpPr>
                  <a:spLocks noChangeArrowheads="1"/>
                </p:cNvSpPr>
                <p:nvPr/>
              </p:nvSpPr>
              <p:spPr bwMode="auto">
                <a:xfrm>
                  <a:off x="1447" y="1977"/>
                  <a:ext cx="408" cy="184"/>
                </a:xfrm>
                <a:prstGeom prst="rect">
                  <a:avLst/>
                </a:pr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92463" name="Rectangle 389"/>
                <p:cNvSpPr>
                  <a:spLocks noChangeArrowheads="1"/>
                </p:cNvSpPr>
                <p:nvPr/>
              </p:nvSpPr>
              <p:spPr bwMode="auto">
                <a:xfrm>
                  <a:off x="1993" y="1993"/>
                  <a:ext cx="427" cy="1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ru-RU" sz="1300" b="1" dirty="0" smtClean="0">
                      <a:solidFill>
                        <a:srgbClr val="333399"/>
                      </a:solidFill>
                    </a:rPr>
                    <a:t>Detector</a:t>
                  </a:r>
                  <a:endParaRPr kumimoji="0" lang="ru-RU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8" name="Group 394"/>
              <p:cNvGrpSpPr>
                <a:grpSpLocks/>
              </p:cNvGrpSpPr>
              <p:nvPr/>
            </p:nvGrpSpPr>
            <p:grpSpPr bwMode="auto">
              <a:xfrm>
                <a:off x="1851" y="878"/>
                <a:ext cx="242" cy="48"/>
                <a:chOff x="1851" y="878"/>
                <a:chExt cx="242" cy="48"/>
              </a:xfrm>
            </p:grpSpPr>
            <p:sp>
              <p:nvSpPr>
                <p:cNvPr id="57" name="Line 392"/>
                <p:cNvSpPr>
                  <a:spLocks noChangeShapeType="1"/>
                </p:cNvSpPr>
                <p:nvPr/>
              </p:nvSpPr>
              <p:spPr bwMode="auto">
                <a:xfrm>
                  <a:off x="1851" y="902"/>
                  <a:ext cx="173" cy="0"/>
                </a:xfrm>
                <a:prstGeom prst="line">
                  <a:avLst/>
                </a:pr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8" name="Freeform 393"/>
                <p:cNvSpPr>
                  <a:spLocks/>
                </p:cNvSpPr>
                <p:nvPr/>
              </p:nvSpPr>
              <p:spPr bwMode="auto">
                <a:xfrm>
                  <a:off x="2017" y="878"/>
                  <a:ext cx="76" cy="48"/>
                </a:xfrm>
                <a:custGeom>
                  <a:avLst/>
                  <a:gdLst>
                    <a:gd name="T0" fmla="*/ 0 w 76"/>
                    <a:gd name="T1" fmla="*/ 0 h 48"/>
                    <a:gd name="T2" fmla="*/ 76 w 76"/>
                    <a:gd name="T3" fmla="*/ 24 h 48"/>
                    <a:gd name="T4" fmla="*/ 0 w 76"/>
                    <a:gd name="T5" fmla="*/ 48 h 48"/>
                    <a:gd name="T6" fmla="*/ 0 w 76"/>
                    <a:gd name="T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6" h="48">
                      <a:moveTo>
                        <a:pt x="0" y="0"/>
                      </a:moveTo>
                      <a:lnTo>
                        <a:pt x="76" y="24"/>
                      </a:lnTo>
                      <a:lnTo>
                        <a:pt x="0" y="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  <p:grpSp>
            <p:nvGrpSpPr>
              <p:cNvPr id="13" name="Group 401"/>
              <p:cNvGrpSpPr>
                <a:grpSpLocks/>
              </p:cNvGrpSpPr>
              <p:nvPr/>
            </p:nvGrpSpPr>
            <p:grpSpPr bwMode="auto">
              <a:xfrm>
                <a:off x="2094" y="1045"/>
                <a:ext cx="1133" cy="35"/>
                <a:chOff x="2094" y="1045"/>
                <a:chExt cx="1133" cy="35"/>
              </a:xfrm>
            </p:grpSpPr>
            <p:sp>
              <p:nvSpPr>
                <p:cNvPr id="51" name="Rectangle 398"/>
                <p:cNvSpPr>
                  <a:spLocks noChangeArrowheads="1"/>
                </p:cNvSpPr>
                <p:nvPr/>
              </p:nvSpPr>
              <p:spPr bwMode="auto">
                <a:xfrm>
                  <a:off x="2094" y="1045"/>
                  <a:ext cx="1133" cy="3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2" name="Freeform 399"/>
                <p:cNvSpPr>
                  <a:spLocks noEditPoints="1"/>
                </p:cNvSpPr>
                <p:nvPr/>
              </p:nvSpPr>
              <p:spPr bwMode="auto">
                <a:xfrm>
                  <a:off x="2096" y="1046"/>
                  <a:ext cx="1127" cy="27"/>
                </a:xfrm>
                <a:custGeom>
                  <a:avLst/>
                  <a:gdLst>
                    <a:gd name="T0" fmla="*/ 2827 w 2864"/>
                    <a:gd name="T1" fmla="*/ 73 h 73"/>
                    <a:gd name="T2" fmla="*/ 2606 w 2864"/>
                    <a:gd name="T3" fmla="*/ 73 h 73"/>
                    <a:gd name="T4" fmla="*/ 2569 w 2864"/>
                    <a:gd name="T5" fmla="*/ 37 h 73"/>
                    <a:gd name="T6" fmla="*/ 2606 w 2864"/>
                    <a:gd name="T7" fmla="*/ 0 h 73"/>
                    <a:gd name="T8" fmla="*/ 2827 w 2864"/>
                    <a:gd name="T9" fmla="*/ 0 h 73"/>
                    <a:gd name="T10" fmla="*/ 2864 w 2864"/>
                    <a:gd name="T11" fmla="*/ 37 h 73"/>
                    <a:gd name="T12" fmla="*/ 2827 w 2864"/>
                    <a:gd name="T13" fmla="*/ 73 h 73"/>
                    <a:gd name="T14" fmla="*/ 2385 w 2864"/>
                    <a:gd name="T15" fmla="*/ 73 h 73"/>
                    <a:gd name="T16" fmla="*/ 2164 w 2864"/>
                    <a:gd name="T17" fmla="*/ 73 h 73"/>
                    <a:gd name="T18" fmla="*/ 2127 w 2864"/>
                    <a:gd name="T19" fmla="*/ 37 h 73"/>
                    <a:gd name="T20" fmla="*/ 2164 w 2864"/>
                    <a:gd name="T21" fmla="*/ 0 h 73"/>
                    <a:gd name="T22" fmla="*/ 2385 w 2864"/>
                    <a:gd name="T23" fmla="*/ 0 h 73"/>
                    <a:gd name="T24" fmla="*/ 2422 w 2864"/>
                    <a:gd name="T25" fmla="*/ 37 h 73"/>
                    <a:gd name="T26" fmla="*/ 2385 w 2864"/>
                    <a:gd name="T27" fmla="*/ 73 h 73"/>
                    <a:gd name="T28" fmla="*/ 1943 w 2864"/>
                    <a:gd name="T29" fmla="*/ 73 h 73"/>
                    <a:gd name="T30" fmla="*/ 1722 w 2864"/>
                    <a:gd name="T31" fmla="*/ 73 h 73"/>
                    <a:gd name="T32" fmla="*/ 1685 w 2864"/>
                    <a:gd name="T33" fmla="*/ 37 h 73"/>
                    <a:gd name="T34" fmla="*/ 1722 w 2864"/>
                    <a:gd name="T35" fmla="*/ 0 h 73"/>
                    <a:gd name="T36" fmla="*/ 1943 w 2864"/>
                    <a:gd name="T37" fmla="*/ 0 h 73"/>
                    <a:gd name="T38" fmla="*/ 1980 w 2864"/>
                    <a:gd name="T39" fmla="*/ 37 h 73"/>
                    <a:gd name="T40" fmla="*/ 1943 w 2864"/>
                    <a:gd name="T41" fmla="*/ 73 h 73"/>
                    <a:gd name="T42" fmla="*/ 1501 w 2864"/>
                    <a:gd name="T43" fmla="*/ 73 h 73"/>
                    <a:gd name="T44" fmla="*/ 1279 w 2864"/>
                    <a:gd name="T45" fmla="*/ 73 h 73"/>
                    <a:gd name="T46" fmla="*/ 1243 w 2864"/>
                    <a:gd name="T47" fmla="*/ 37 h 73"/>
                    <a:gd name="T48" fmla="*/ 1279 w 2864"/>
                    <a:gd name="T49" fmla="*/ 0 h 73"/>
                    <a:gd name="T50" fmla="*/ 1501 w 2864"/>
                    <a:gd name="T51" fmla="*/ 0 h 73"/>
                    <a:gd name="T52" fmla="*/ 1537 w 2864"/>
                    <a:gd name="T53" fmla="*/ 37 h 73"/>
                    <a:gd name="T54" fmla="*/ 1501 w 2864"/>
                    <a:gd name="T55" fmla="*/ 73 h 73"/>
                    <a:gd name="T56" fmla="*/ 1058 w 2864"/>
                    <a:gd name="T57" fmla="*/ 73 h 73"/>
                    <a:gd name="T58" fmla="*/ 837 w 2864"/>
                    <a:gd name="T59" fmla="*/ 73 h 73"/>
                    <a:gd name="T60" fmla="*/ 800 w 2864"/>
                    <a:gd name="T61" fmla="*/ 37 h 73"/>
                    <a:gd name="T62" fmla="*/ 837 w 2864"/>
                    <a:gd name="T63" fmla="*/ 0 h 73"/>
                    <a:gd name="T64" fmla="*/ 1058 w 2864"/>
                    <a:gd name="T65" fmla="*/ 0 h 73"/>
                    <a:gd name="T66" fmla="*/ 1095 w 2864"/>
                    <a:gd name="T67" fmla="*/ 37 h 73"/>
                    <a:gd name="T68" fmla="*/ 1058 w 2864"/>
                    <a:gd name="T69" fmla="*/ 73 h 73"/>
                    <a:gd name="T70" fmla="*/ 616 w 2864"/>
                    <a:gd name="T71" fmla="*/ 73 h 73"/>
                    <a:gd name="T72" fmla="*/ 395 w 2864"/>
                    <a:gd name="T73" fmla="*/ 73 h 73"/>
                    <a:gd name="T74" fmla="*/ 358 w 2864"/>
                    <a:gd name="T75" fmla="*/ 37 h 73"/>
                    <a:gd name="T76" fmla="*/ 395 w 2864"/>
                    <a:gd name="T77" fmla="*/ 0 h 73"/>
                    <a:gd name="T78" fmla="*/ 616 w 2864"/>
                    <a:gd name="T79" fmla="*/ 0 h 73"/>
                    <a:gd name="T80" fmla="*/ 653 w 2864"/>
                    <a:gd name="T81" fmla="*/ 37 h 73"/>
                    <a:gd name="T82" fmla="*/ 616 w 2864"/>
                    <a:gd name="T83" fmla="*/ 73 h 73"/>
                    <a:gd name="T84" fmla="*/ 174 w 2864"/>
                    <a:gd name="T85" fmla="*/ 73 h 73"/>
                    <a:gd name="T86" fmla="*/ 37 w 2864"/>
                    <a:gd name="T87" fmla="*/ 73 h 73"/>
                    <a:gd name="T88" fmla="*/ 0 w 2864"/>
                    <a:gd name="T89" fmla="*/ 37 h 73"/>
                    <a:gd name="T90" fmla="*/ 37 w 2864"/>
                    <a:gd name="T91" fmla="*/ 0 h 73"/>
                    <a:gd name="T92" fmla="*/ 174 w 2864"/>
                    <a:gd name="T93" fmla="*/ 0 h 73"/>
                    <a:gd name="T94" fmla="*/ 211 w 2864"/>
                    <a:gd name="T95" fmla="*/ 37 h 73"/>
                    <a:gd name="T96" fmla="*/ 174 w 2864"/>
                    <a:gd name="T97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864" h="73">
                      <a:moveTo>
                        <a:pt x="2827" y="73"/>
                      </a:moveTo>
                      <a:lnTo>
                        <a:pt x="2606" y="73"/>
                      </a:lnTo>
                      <a:cubicBezTo>
                        <a:pt x="2586" y="73"/>
                        <a:pt x="2569" y="57"/>
                        <a:pt x="2569" y="37"/>
                      </a:cubicBezTo>
                      <a:cubicBezTo>
                        <a:pt x="2569" y="16"/>
                        <a:pt x="2586" y="0"/>
                        <a:pt x="2606" y="0"/>
                      </a:cubicBezTo>
                      <a:lnTo>
                        <a:pt x="2827" y="0"/>
                      </a:lnTo>
                      <a:cubicBezTo>
                        <a:pt x="2847" y="0"/>
                        <a:pt x="2864" y="16"/>
                        <a:pt x="2864" y="37"/>
                      </a:cubicBezTo>
                      <a:cubicBezTo>
                        <a:pt x="2864" y="57"/>
                        <a:pt x="2847" y="73"/>
                        <a:pt x="2827" y="73"/>
                      </a:cubicBezTo>
                      <a:close/>
                      <a:moveTo>
                        <a:pt x="2385" y="73"/>
                      </a:moveTo>
                      <a:lnTo>
                        <a:pt x="2164" y="73"/>
                      </a:lnTo>
                      <a:cubicBezTo>
                        <a:pt x="2143" y="73"/>
                        <a:pt x="2127" y="57"/>
                        <a:pt x="2127" y="37"/>
                      </a:cubicBezTo>
                      <a:cubicBezTo>
                        <a:pt x="2127" y="16"/>
                        <a:pt x="2143" y="0"/>
                        <a:pt x="2164" y="0"/>
                      </a:cubicBezTo>
                      <a:lnTo>
                        <a:pt x="2385" y="0"/>
                      </a:lnTo>
                      <a:cubicBezTo>
                        <a:pt x="2405" y="0"/>
                        <a:pt x="2422" y="16"/>
                        <a:pt x="2422" y="37"/>
                      </a:cubicBezTo>
                      <a:cubicBezTo>
                        <a:pt x="2422" y="57"/>
                        <a:pt x="2405" y="73"/>
                        <a:pt x="2385" y="73"/>
                      </a:cubicBezTo>
                      <a:close/>
                      <a:moveTo>
                        <a:pt x="1943" y="73"/>
                      </a:moveTo>
                      <a:lnTo>
                        <a:pt x="1722" y="73"/>
                      </a:lnTo>
                      <a:cubicBezTo>
                        <a:pt x="1701" y="73"/>
                        <a:pt x="1685" y="57"/>
                        <a:pt x="1685" y="37"/>
                      </a:cubicBezTo>
                      <a:cubicBezTo>
                        <a:pt x="1685" y="16"/>
                        <a:pt x="1701" y="0"/>
                        <a:pt x="1722" y="0"/>
                      </a:cubicBezTo>
                      <a:lnTo>
                        <a:pt x="1943" y="0"/>
                      </a:lnTo>
                      <a:cubicBezTo>
                        <a:pt x="1963" y="0"/>
                        <a:pt x="1980" y="16"/>
                        <a:pt x="1980" y="37"/>
                      </a:cubicBezTo>
                      <a:cubicBezTo>
                        <a:pt x="1980" y="57"/>
                        <a:pt x="1963" y="73"/>
                        <a:pt x="1943" y="73"/>
                      </a:cubicBezTo>
                      <a:close/>
                      <a:moveTo>
                        <a:pt x="1501" y="73"/>
                      </a:moveTo>
                      <a:lnTo>
                        <a:pt x="1279" y="73"/>
                      </a:lnTo>
                      <a:cubicBezTo>
                        <a:pt x="1259" y="73"/>
                        <a:pt x="1243" y="57"/>
                        <a:pt x="1243" y="37"/>
                      </a:cubicBezTo>
                      <a:cubicBezTo>
                        <a:pt x="1243" y="16"/>
                        <a:pt x="1259" y="0"/>
                        <a:pt x="1279" y="0"/>
                      </a:cubicBezTo>
                      <a:lnTo>
                        <a:pt x="1501" y="0"/>
                      </a:lnTo>
                      <a:cubicBezTo>
                        <a:pt x="1521" y="0"/>
                        <a:pt x="1537" y="16"/>
                        <a:pt x="1537" y="37"/>
                      </a:cubicBezTo>
                      <a:cubicBezTo>
                        <a:pt x="1537" y="57"/>
                        <a:pt x="1521" y="73"/>
                        <a:pt x="1501" y="73"/>
                      </a:cubicBezTo>
                      <a:close/>
                      <a:moveTo>
                        <a:pt x="1058" y="73"/>
                      </a:moveTo>
                      <a:lnTo>
                        <a:pt x="837" y="73"/>
                      </a:lnTo>
                      <a:cubicBezTo>
                        <a:pt x="817" y="73"/>
                        <a:pt x="800" y="57"/>
                        <a:pt x="800" y="37"/>
                      </a:cubicBezTo>
                      <a:cubicBezTo>
                        <a:pt x="800" y="16"/>
                        <a:pt x="817" y="0"/>
                        <a:pt x="837" y="0"/>
                      </a:cubicBezTo>
                      <a:lnTo>
                        <a:pt x="1058" y="0"/>
                      </a:lnTo>
                      <a:cubicBezTo>
                        <a:pt x="1079" y="0"/>
                        <a:pt x="1095" y="16"/>
                        <a:pt x="1095" y="37"/>
                      </a:cubicBezTo>
                      <a:cubicBezTo>
                        <a:pt x="1095" y="57"/>
                        <a:pt x="1079" y="73"/>
                        <a:pt x="1058" y="73"/>
                      </a:cubicBezTo>
                      <a:close/>
                      <a:moveTo>
                        <a:pt x="616" y="73"/>
                      </a:moveTo>
                      <a:lnTo>
                        <a:pt x="395" y="73"/>
                      </a:lnTo>
                      <a:cubicBezTo>
                        <a:pt x="375" y="73"/>
                        <a:pt x="358" y="57"/>
                        <a:pt x="358" y="37"/>
                      </a:cubicBezTo>
                      <a:cubicBezTo>
                        <a:pt x="358" y="16"/>
                        <a:pt x="375" y="0"/>
                        <a:pt x="395" y="0"/>
                      </a:cubicBezTo>
                      <a:lnTo>
                        <a:pt x="616" y="0"/>
                      </a:lnTo>
                      <a:cubicBezTo>
                        <a:pt x="637" y="0"/>
                        <a:pt x="653" y="16"/>
                        <a:pt x="653" y="37"/>
                      </a:cubicBezTo>
                      <a:cubicBezTo>
                        <a:pt x="653" y="57"/>
                        <a:pt x="637" y="73"/>
                        <a:pt x="616" y="73"/>
                      </a:cubicBezTo>
                      <a:close/>
                      <a:moveTo>
                        <a:pt x="174" y="73"/>
                      </a:moveTo>
                      <a:lnTo>
                        <a:pt x="37" y="73"/>
                      </a:lnTo>
                      <a:cubicBezTo>
                        <a:pt x="16" y="73"/>
                        <a:pt x="0" y="57"/>
                        <a:pt x="0" y="37"/>
                      </a:cubicBezTo>
                      <a:cubicBezTo>
                        <a:pt x="0" y="16"/>
                        <a:pt x="16" y="0"/>
                        <a:pt x="37" y="0"/>
                      </a:cubicBezTo>
                      <a:lnTo>
                        <a:pt x="174" y="0"/>
                      </a:lnTo>
                      <a:cubicBezTo>
                        <a:pt x="194" y="0"/>
                        <a:pt x="211" y="16"/>
                        <a:pt x="211" y="37"/>
                      </a:cubicBezTo>
                      <a:cubicBezTo>
                        <a:pt x="211" y="57"/>
                        <a:pt x="194" y="73"/>
                        <a:pt x="174" y="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3" name="Rectangle 400"/>
                <p:cNvSpPr>
                  <a:spLocks noChangeArrowheads="1"/>
                </p:cNvSpPr>
                <p:nvPr/>
              </p:nvSpPr>
              <p:spPr bwMode="auto">
                <a:xfrm>
                  <a:off x="2094" y="1045"/>
                  <a:ext cx="1133" cy="3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  <p:grpSp>
            <p:nvGrpSpPr>
              <p:cNvPr id="14" name="Group 410"/>
              <p:cNvGrpSpPr>
                <a:grpSpLocks/>
              </p:cNvGrpSpPr>
              <p:nvPr/>
            </p:nvGrpSpPr>
            <p:grpSpPr bwMode="auto">
              <a:xfrm>
                <a:off x="2802" y="1162"/>
                <a:ext cx="370" cy="892"/>
                <a:chOff x="2802" y="1162"/>
                <a:chExt cx="370" cy="892"/>
              </a:xfrm>
            </p:grpSpPr>
            <p:sp>
              <p:nvSpPr>
                <p:cNvPr id="43" name="Line 402"/>
                <p:cNvSpPr>
                  <a:spLocks noChangeShapeType="1"/>
                </p:cNvSpPr>
                <p:nvPr/>
              </p:nvSpPr>
              <p:spPr bwMode="auto">
                <a:xfrm flipV="1">
                  <a:off x="2987" y="1242"/>
                  <a:ext cx="0" cy="287"/>
                </a:xfrm>
                <a:prstGeom prst="line">
                  <a:avLst/>
                </a:prstGeom>
                <a:noFill/>
                <a:ln w="19050" cap="rnd">
                  <a:solidFill>
                    <a:srgbClr val="8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4" name="Freeform 403"/>
                <p:cNvSpPr>
                  <a:spLocks/>
                </p:cNvSpPr>
                <p:nvPr/>
              </p:nvSpPr>
              <p:spPr bwMode="auto">
                <a:xfrm>
                  <a:off x="2959" y="1162"/>
                  <a:ext cx="55" cy="87"/>
                </a:xfrm>
                <a:custGeom>
                  <a:avLst/>
                  <a:gdLst>
                    <a:gd name="T0" fmla="*/ 0 w 55"/>
                    <a:gd name="T1" fmla="*/ 87 h 87"/>
                    <a:gd name="T2" fmla="*/ 28 w 55"/>
                    <a:gd name="T3" fmla="*/ 0 h 87"/>
                    <a:gd name="T4" fmla="*/ 55 w 55"/>
                    <a:gd name="T5" fmla="*/ 87 h 87"/>
                    <a:gd name="T6" fmla="*/ 0 w 55"/>
                    <a:gd name="T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87">
                      <a:moveTo>
                        <a:pt x="0" y="87"/>
                      </a:moveTo>
                      <a:lnTo>
                        <a:pt x="28" y="0"/>
                      </a:lnTo>
                      <a:lnTo>
                        <a:pt x="55" y="87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solidFill>
                  <a:srgbClr val="800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5" name="Line 404"/>
                <p:cNvSpPr>
                  <a:spLocks noChangeShapeType="1"/>
                </p:cNvSpPr>
                <p:nvPr/>
              </p:nvSpPr>
              <p:spPr bwMode="auto">
                <a:xfrm>
                  <a:off x="2987" y="1686"/>
                  <a:ext cx="0" cy="288"/>
                </a:xfrm>
                <a:prstGeom prst="line">
                  <a:avLst/>
                </a:prstGeom>
                <a:noFill/>
                <a:ln w="19050" cap="rnd">
                  <a:solidFill>
                    <a:srgbClr val="8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6" name="Freeform 405"/>
                <p:cNvSpPr>
                  <a:spLocks/>
                </p:cNvSpPr>
                <p:nvPr/>
              </p:nvSpPr>
              <p:spPr bwMode="auto">
                <a:xfrm>
                  <a:off x="2959" y="1967"/>
                  <a:ext cx="55" cy="87"/>
                </a:xfrm>
                <a:custGeom>
                  <a:avLst/>
                  <a:gdLst>
                    <a:gd name="T0" fmla="*/ 55 w 55"/>
                    <a:gd name="T1" fmla="*/ 0 h 87"/>
                    <a:gd name="T2" fmla="*/ 28 w 55"/>
                    <a:gd name="T3" fmla="*/ 87 h 87"/>
                    <a:gd name="T4" fmla="*/ 0 w 55"/>
                    <a:gd name="T5" fmla="*/ 0 h 87"/>
                    <a:gd name="T6" fmla="*/ 55 w 55"/>
                    <a:gd name="T7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87">
                      <a:moveTo>
                        <a:pt x="55" y="0"/>
                      </a:moveTo>
                      <a:lnTo>
                        <a:pt x="28" y="87"/>
                      </a:lnTo>
                      <a:lnTo>
                        <a:pt x="0" y="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800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7" name="Rectangle 406"/>
                <p:cNvSpPr>
                  <a:spLocks noChangeArrowheads="1"/>
                </p:cNvSpPr>
                <p:nvPr/>
              </p:nvSpPr>
              <p:spPr bwMode="auto">
                <a:xfrm>
                  <a:off x="2802" y="1545"/>
                  <a:ext cx="140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altLang="ru-RU" sz="1000" b="1" i="0" u="none" strike="noStrike" cap="none" normalizeH="0" baseline="0" dirty="0" smtClean="0">
                      <a:ln>
                        <a:noFill/>
                      </a:ln>
                      <a:solidFill>
                        <a:srgbClr val="800080"/>
                      </a:solidFill>
                      <a:effectLst/>
                      <a:latin typeface="Arial" panose="020B0604020202020204" pitchFamily="34" charset="0"/>
                    </a:rPr>
                    <a:t>15 </a:t>
                  </a:r>
                  <a:endParaRPr kumimoji="0" lang="ru-RU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Rectangle 407"/>
                <p:cNvSpPr>
                  <a:spLocks noChangeArrowheads="1"/>
                </p:cNvSpPr>
                <p:nvPr/>
              </p:nvSpPr>
              <p:spPr bwMode="auto">
                <a:xfrm>
                  <a:off x="2907" y="1545"/>
                  <a:ext cx="61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altLang="ru-RU" sz="1000" b="1" i="0" u="none" strike="noStrike" cap="none" normalizeH="0" baseline="0" dirty="0" smtClean="0">
                      <a:ln>
                        <a:noFill/>
                      </a:ln>
                      <a:solidFill>
                        <a:srgbClr val="800080"/>
                      </a:solidFill>
                      <a:effectLst/>
                      <a:latin typeface="Arial" panose="020B0604020202020204" pitchFamily="34" charset="0"/>
                    </a:rPr>
                    <a:t>-</a:t>
                  </a:r>
                  <a:endParaRPr kumimoji="0" lang="ru-RU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Rectangle 408"/>
                <p:cNvSpPr>
                  <a:spLocks noChangeArrowheads="1"/>
                </p:cNvSpPr>
                <p:nvPr/>
              </p:nvSpPr>
              <p:spPr bwMode="auto">
                <a:xfrm>
                  <a:off x="2951" y="1545"/>
                  <a:ext cx="140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altLang="ru-RU" sz="1000" b="1" i="0" u="none" strike="noStrike" cap="none" normalizeH="0" baseline="0" dirty="0" smtClean="0">
                      <a:ln>
                        <a:noFill/>
                      </a:ln>
                      <a:solidFill>
                        <a:srgbClr val="800080"/>
                      </a:solidFill>
                      <a:effectLst/>
                      <a:latin typeface="Arial" panose="020B0604020202020204" pitchFamily="34" charset="0"/>
                    </a:rPr>
                    <a:t>20 </a:t>
                  </a:r>
                  <a:endParaRPr kumimoji="0" lang="ru-RU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Rectangle 409"/>
                <p:cNvSpPr>
                  <a:spLocks noChangeArrowheads="1"/>
                </p:cNvSpPr>
                <p:nvPr/>
              </p:nvSpPr>
              <p:spPr bwMode="auto">
                <a:xfrm>
                  <a:off x="3056" y="1545"/>
                  <a:ext cx="116" cy="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ru-RU" sz="1000" b="1" dirty="0" smtClean="0">
                      <a:solidFill>
                        <a:srgbClr val="800080"/>
                      </a:solidFill>
                    </a:rPr>
                    <a:t>km</a:t>
                  </a:r>
                  <a:endParaRPr kumimoji="0" lang="ru-RU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Group 418"/>
              <p:cNvGrpSpPr>
                <a:grpSpLocks/>
              </p:cNvGrpSpPr>
              <p:nvPr/>
            </p:nvGrpSpPr>
            <p:grpSpPr bwMode="auto">
              <a:xfrm>
                <a:off x="1043" y="1264"/>
                <a:ext cx="920" cy="1041"/>
                <a:chOff x="1043" y="1264"/>
                <a:chExt cx="920" cy="1041"/>
              </a:xfrm>
            </p:grpSpPr>
            <p:sp>
              <p:nvSpPr>
                <p:cNvPr id="36" name="Rectangle 411"/>
                <p:cNvSpPr>
                  <a:spLocks noChangeArrowheads="1"/>
                </p:cNvSpPr>
                <p:nvPr/>
              </p:nvSpPr>
              <p:spPr bwMode="auto">
                <a:xfrm>
                  <a:off x="1043" y="1503"/>
                  <a:ext cx="182" cy="2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altLang="ru-RU" sz="1900" b="1" i="1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Symbol" panose="05050102010706020507" pitchFamily="18" charset="2"/>
                    </a:rPr>
                    <a:t>m</a:t>
                  </a:r>
                  <a:endParaRPr kumimoji="0" lang="ru-RU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Line 412"/>
                <p:cNvSpPr>
                  <a:spLocks noChangeShapeType="1"/>
                </p:cNvSpPr>
                <p:nvPr/>
              </p:nvSpPr>
              <p:spPr bwMode="auto">
                <a:xfrm flipV="1">
                  <a:off x="1173" y="1581"/>
                  <a:ext cx="252" cy="58"/>
                </a:xfrm>
                <a:prstGeom prst="line">
                  <a:avLst/>
                </a:pr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8" name="Freeform 413"/>
                <p:cNvSpPr>
                  <a:spLocks/>
                </p:cNvSpPr>
                <p:nvPr/>
              </p:nvSpPr>
              <p:spPr bwMode="auto">
                <a:xfrm>
                  <a:off x="1415" y="1559"/>
                  <a:ext cx="74" cy="48"/>
                </a:xfrm>
                <a:custGeom>
                  <a:avLst/>
                  <a:gdLst>
                    <a:gd name="T0" fmla="*/ 0 w 74"/>
                    <a:gd name="T1" fmla="*/ 0 h 48"/>
                    <a:gd name="T2" fmla="*/ 74 w 74"/>
                    <a:gd name="T3" fmla="*/ 8 h 48"/>
                    <a:gd name="T4" fmla="*/ 10 w 74"/>
                    <a:gd name="T5" fmla="*/ 48 h 48"/>
                    <a:gd name="T6" fmla="*/ 0 w 74"/>
                    <a:gd name="T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4" h="48">
                      <a:moveTo>
                        <a:pt x="0" y="0"/>
                      </a:moveTo>
                      <a:lnTo>
                        <a:pt x="74" y="8"/>
                      </a:lnTo>
                      <a:lnTo>
                        <a:pt x="10" y="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9" name="Line 414"/>
                <p:cNvSpPr>
                  <a:spLocks noChangeShapeType="1"/>
                </p:cNvSpPr>
                <p:nvPr/>
              </p:nvSpPr>
              <p:spPr bwMode="auto">
                <a:xfrm flipH="1">
                  <a:off x="1287" y="1264"/>
                  <a:ext cx="553" cy="530"/>
                </a:xfrm>
                <a:prstGeom prst="line">
                  <a:avLst/>
                </a:prstGeom>
                <a:noFill/>
                <a:ln w="14288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0" name="Line 415"/>
                <p:cNvSpPr>
                  <a:spLocks noChangeShapeType="1"/>
                </p:cNvSpPr>
                <p:nvPr/>
              </p:nvSpPr>
              <p:spPr bwMode="auto">
                <a:xfrm flipH="1">
                  <a:off x="1208" y="1307"/>
                  <a:ext cx="663" cy="972"/>
                </a:xfrm>
                <a:prstGeom prst="line">
                  <a:avLst/>
                </a:prstGeom>
                <a:noFill/>
                <a:ln w="14288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1" name="Line 416"/>
                <p:cNvSpPr>
                  <a:spLocks noChangeShapeType="1"/>
                </p:cNvSpPr>
                <p:nvPr/>
              </p:nvSpPr>
              <p:spPr bwMode="auto">
                <a:xfrm flipH="1">
                  <a:off x="1660" y="1329"/>
                  <a:ext cx="257" cy="565"/>
                </a:xfrm>
                <a:prstGeom prst="line">
                  <a:avLst/>
                </a:prstGeom>
                <a:noFill/>
                <a:ln w="14288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2" name="Line 417"/>
                <p:cNvSpPr>
                  <a:spLocks noChangeShapeType="1"/>
                </p:cNvSpPr>
                <p:nvPr/>
              </p:nvSpPr>
              <p:spPr bwMode="auto">
                <a:xfrm flipH="1">
                  <a:off x="1708" y="1348"/>
                  <a:ext cx="255" cy="957"/>
                </a:xfrm>
                <a:prstGeom prst="line">
                  <a:avLst/>
                </a:prstGeom>
                <a:noFill/>
                <a:ln w="14288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  <p:sp>
            <p:nvSpPr>
              <p:cNvPr id="18" name="Line 419"/>
              <p:cNvSpPr>
                <a:spLocks noChangeShapeType="1"/>
              </p:cNvSpPr>
              <p:nvPr/>
            </p:nvSpPr>
            <p:spPr bwMode="auto">
              <a:xfrm flipV="1">
                <a:off x="1965" y="1083"/>
                <a:ext cx="63" cy="258"/>
              </a:xfrm>
              <a:prstGeom prst="line">
                <a:avLst/>
              </a:prstGeom>
              <a:noFill/>
              <a:ln w="22225" cap="flat">
                <a:solidFill>
                  <a:srgbClr val="66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9" name="Line 420"/>
              <p:cNvSpPr>
                <a:spLocks noChangeShapeType="1"/>
              </p:cNvSpPr>
              <p:nvPr/>
            </p:nvSpPr>
            <p:spPr bwMode="auto">
              <a:xfrm flipV="1">
                <a:off x="1915" y="1088"/>
                <a:ext cx="110" cy="251"/>
              </a:xfrm>
              <a:prstGeom prst="line">
                <a:avLst/>
              </a:prstGeom>
              <a:noFill/>
              <a:ln w="22225" cap="flat">
                <a:solidFill>
                  <a:srgbClr val="66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" name="Line 421"/>
              <p:cNvSpPr>
                <a:spLocks noChangeShapeType="1"/>
              </p:cNvSpPr>
              <p:nvPr/>
            </p:nvSpPr>
            <p:spPr bwMode="auto">
              <a:xfrm flipV="1">
                <a:off x="1876" y="1090"/>
                <a:ext cx="149" cy="220"/>
              </a:xfrm>
              <a:prstGeom prst="line">
                <a:avLst/>
              </a:prstGeom>
              <a:noFill/>
              <a:ln w="22225" cap="flat">
                <a:solidFill>
                  <a:srgbClr val="66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Line 422"/>
              <p:cNvSpPr>
                <a:spLocks noChangeShapeType="1"/>
              </p:cNvSpPr>
              <p:nvPr/>
            </p:nvSpPr>
            <p:spPr bwMode="auto">
              <a:xfrm flipV="1">
                <a:off x="1839" y="1084"/>
                <a:ext cx="186" cy="181"/>
              </a:xfrm>
              <a:prstGeom prst="line">
                <a:avLst/>
              </a:prstGeom>
              <a:noFill/>
              <a:ln w="22225" cap="flat">
                <a:solidFill>
                  <a:srgbClr val="66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22" name="Group 426"/>
              <p:cNvGrpSpPr>
                <a:grpSpLocks/>
              </p:cNvGrpSpPr>
              <p:nvPr/>
            </p:nvGrpSpPr>
            <p:grpSpPr bwMode="auto">
              <a:xfrm>
                <a:off x="1549" y="1076"/>
                <a:ext cx="313" cy="207"/>
                <a:chOff x="1549" y="1076"/>
                <a:chExt cx="313" cy="207"/>
              </a:xfrm>
            </p:grpSpPr>
            <p:sp>
              <p:nvSpPr>
                <p:cNvPr id="33" name="Rectangle 423"/>
                <p:cNvSpPr>
                  <a:spLocks noChangeArrowheads="1"/>
                </p:cNvSpPr>
                <p:nvPr/>
              </p:nvSpPr>
              <p:spPr bwMode="auto">
                <a:xfrm>
                  <a:off x="1549" y="1076"/>
                  <a:ext cx="179" cy="2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altLang="ru-RU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Symbol" panose="05050102010706020507" pitchFamily="18" charset="2"/>
                    </a:rPr>
                    <a:t>p</a:t>
                  </a:r>
                  <a:endParaRPr kumimoji="0" lang="ru-RU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Line 424"/>
                <p:cNvSpPr>
                  <a:spLocks noChangeShapeType="1"/>
                </p:cNvSpPr>
                <p:nvPr/>
              </p:nvSpPr>
              <p:spPr bwMode="auto">
                <a:xfrm>
                  <a:off x="1680" y="1198"/>
                  <a:ext cx="117" cy="2"/>
                </a:xfrm>
                <a:prstGeom prst="line">
                  <a:avLst/>
                </a:pr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5" name="Freeform 425"/>
                <p:cNvSpPr>
                  <a:spLocks/>
                </p:cNvSpPr>
                <p:nvPr/>
              </p:nvSpPr>
              <p:spPr bwMode="auto">
                <a:xfrm>
                  <a:off x="1791" y="1178"/>
                  <a:ext cx="71" cy="45"/>
                </a:xfrm>
                <a:custGeom>
                  <a:avLst/>
                  <a:gdLst>
                    <a:gd name="T0" fmla="*/ 1 w 71"/>
                    <a:gd name="T1" fmla="*/ 0 h 45"/>
                    <a:gd name="T2" fmla="*/ 71 w 71"/>
                    <a:gd name="T3" fmla="*/ 23 h 45"/>
                    <a:gd name="T4" fmla="*/ 0 w 71"/>
                    <a:gd name="T5" fmla="*/ 45 h 45"/>
                    <a:gd name="T6" fmla="*/ 1 w 71"/>
                    <a:gd name="T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1" h="45">
                      <a:moveTo>
                        <a:pt x="1" y="0"/>
                      </a:moveTo>
                      <a:lnTo>
                        <a:pt x="71" y="23"/>
                      </a:lnTo>
                      <a:lnTo>
                        <a:pt x="0" y="4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  <p:sp>
            <p:nvSpPr>
              <p:cNvPr id="28" name="Rectangle 427"/>
              <p:cNvSpPr>
                <a:spLocks noChangeArrowheads="1"/>
              </p:cNvSpPr>
              <p:nvPr/>
            </p:nvSpPr>
            <p:spPr bwMode="auto">
              <a:xfrm>
                <a:off x="742" y="2253"/>
                <a:ext cx="224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n-US" altLang="ru-RU" sz="1100" b="1" dirty="0">
                    <a:solidFill>
                      <a:srgbClr val="0000FF"/>
                    </a:solidFill>
                  </a:rPr>
                  <a:t>The muon flux at Earth level is more than 100 particles per square meter per second.</a:t>
                </a:r>
                <a:endParaRPr kumimoji="0" lang="ru-RU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433"/>
              <p:cNvSpPr>
                <a:spLocks noChangeArrowheads="1"/>
              </p:cNvSpPr>
              <p:nvPr/>
            </p:nvSpPr>
            <p:spPr bwMode="auto">
              <a:xfrm>
                <a:off x="2283" y="631"/>
                <a:ext cx="272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1600" b="1" i="0" u="none" strike="noStrike" cap="none" normalizeH="0" baseline="0" dirty="0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anose="020B0604020202020204" pitchFamily="34" charset="0"/>
                  </a:rPr>
                  <a:t>PCR</a:t>
                </a:r>
                <a:endParaRPr kumimoji="0" lang="ru-RU" alt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grpSp>
            <p:nvGrpSpPr>
              <p:cNvPr id="25" name="Group 436"/>
              <p:cNvGrpSpPr>
                <a:grpSpLocks/>
              </p:cNvGrpSpPr>
              <p:nvPr/>
            </p:nvGrpSpPr>
            <p:grpSpPr bwMode="auto">
              <a:xfrm>
                <a:off x="1989" y="996"/>
                <a:ext cx="133" cy="126"/>
                <a:chOff x="1989" y="996"/>
                <a:chExt cx="133" cy="126"/>
              </a:xfrm>
            </p:grpSpPr>
            <p:sp>
              <p:nvSpPr>
                <p:cNvPr id="26" name="Freeform 434"/>
                <p:cNvSpPr>
                  <a:spLocks/>
                </p:cNvSpPr>
                <p:nvPr/>
              </p:nvSpPr>
              <p:spPr bwMode="auto">
                <a:xfrm>
                  <a:off x="1989" y="996"/>
                  <a:ext cx="133" cy="126"/>
                </a:xfrm>
                <a:custGeom>
                  <a:avLst/>
                  <a:gdLst>
                    <a:gd name="T0" fmla="*/ 31 w 133"/>
                    <a:gd name="T1" fmla="*/ 22 h 126"/>
                    <a:gd name="T2" fmla="*/ 39 w 133"/>
                    <a:gd name="T3" fmla="*/ 48 h 126"/>
                    <a:gd name="T4" fmla="*/ 13 w 133"/>
                    <a:gd name="T5" fmla="*/ 30 h 126"/>
                    <a:gd name="T6" fmla="*/ 33 w 133"/>
                    <a:gd name="T7" fmla="*/ 59 h 126"/>
                    <a:gd name="T8" fmla="*/ 0 w 133"/>
                    <a:gd name="T9" fmla="*/ 65 h 126"/>
                    <a:gd name="T10" fmla="*/ 42 w 133"/>
                    <a:gd name="T11" fmla="*/ 73 h 126"/>
                    <a:gd name="T12" fmla="*/ 6 w 133"/>
                    <a:gd name="T13" fmla="*/ 89 h 126"/>
                    <a:gd name="T14" fmla="*/ 46 w 133"/>
                    <a:gd name="T15" fmla="*/ 85 h 126"/>
                    <a:gd name="T16" fmla="*/ 39 w 133"/>
                    <a:gd name="T17" fmla="*/ 123 h 126"/>
                    <a:gd name="T18" fmla="*/ 58 w 133"/>
                    <a:gd name="T19" fmla="*/ 86 h 126"/>
                    <a:gd name="T20" fmla="*/ 71 w 133"/>
                    <a:gd name="T21" fmla="*/ 126 h 126"/>
                    <a:gd name="T22" fmla="*/ 71 w 133"/>
                    <a:gd name="T23" fmla="*/ 83 h 126"/>
                    <a:gd name="T24" fmla="*/ 102 w 133"/>
                    <a:gd name="T25" fmla="*/ 114 h 126"/>
                    <a:gd name="T26" fmla="*/ 87 w 133"/>
                    <a:gd name="T27" fmla="*/ 79 h 126"/>
                    <a:gd name="T28" fmla="*/ 126 w 133"/>
                    <a:gd name="T29" fmla="*/ 76 h 126"/>
                    <a:gd name="T30" fmla="*/ 87 w 133"/>
                    <a:gd name="T31" fmla="*/ 64 h 126"/>
                    <a:gd name="T32" fmla="*/ 133 w 133"/>
                    <a:gd name="T33" fmla="*/ 42 h 126"/>
                    <a:gd name="T34" fmla="*/ 84 w 133"/>
                    <a:gd name="T35" fmla="*/ 49 h 126"/>
                    <a:gd name="T36" fmla="*/ 110 w 133"/>
                    <a:gd name="T37" fmla="*/ 4 h 126"/>
                    <a:gd name="T38" fmla="*/ 71 w 133"/>
                    <a:gd name="T39" fmla="*/ 46 h 126"/>
                    <a:gd name="T40" fmla="*/ 67 w 133"/>
                    <a:gd name="T41" fmla="*/ 0 h 126"/>
                    <a:gd name="T42" fmla="*/ 57 w 133"/>
                    <a:gd name="T43" fmla="*/ 45 h 126"/>
                    <a:gd name="T44" fmla="*/ 26 w 133"/>
                    <a:gd name="T45" fmla="*/ 2 h 126"/>
                    <a:gd name="T46" fmla="*/ 31 w 133"/>
                    <a:gd name="T47" fmla="*/ 22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3" h="126">
                      <a:moveTo>
                        <a:pt x="31" y="22"/>
                      </a:moveTo>
                      <a:lnTo>
                        <a:pt x="39" y="48"/>
                      </a:lnTo>
                      <a:lnTo>
                        <a:pt x="13" y="30"/>
                      </a:lnTo>
                      <a:lnTo>
                        <a:pt x="33" y="59"/>
                      </a:lnTo>
                      <a:lnTo>
                        <a:pt x="0" y="65"/>
                      </a:lnTo>
                      <a:lnTo>
                        <a:pt x="42" y="73"/>
                      </a:lnTo>
                      <a:lnTo>
                        <a:pt x="6" y="89"/>
                      </a:lnTo>
                      <a:lnTo>
                        <a:pt x="46" y="85"/>
                      </a:lnTo>
                      <a:lnTo>
                        <a:pt x="39" y="123"/>
                      </a:lnTo>
                      <a:lnTo>
                        <a:pt x="58" y="86"/>
                      </a:lnTo>
                      <a:lnTo>
                        <a:pt x="71" y="126"/>
                      </a:lnTo>
                      <a:lnTo>
                        <a:pt x="71" y="83"/>
                      </a:lnTo>
                      <a:lnTo>
                        <a:pt x="102" y="114"/>
                      </a:lnTo>
                      <a:lnTo>
                        <a:pt x="87" y="79"/>
                      </a:lnTo>
                      <a:lnTo>
                        <a:pt x="126" y="76"/>
                      </a:lnTo>
                      <a:lnTo>
                        <a:pt x="87" y="64"/>
                      </a:lnTo>
                      <a:lnTo>
                        <a:pt x="133" y="42"/>
                      </a:lnTo>
                      <a:lnTo>
                        <a:pt x="84" y="49"/>
                      </a:lnTo>
                      <a:lnTo>
                        <a:pt x="110" y="4"/>
                      </a:lnTo>
                      <a:lnTo>
                        <a:pt x="71" y="46"/>
                      </a:lnTo>
                      <a:lnTo>
                        <a:pt x="67" y="0"/>
                      </a:lnTo>
                      <a:lnTo>
                        <a:pt x="57" y="45"/>
                      </a:lnTo>
                      <a:lnTo>
                        <a:pt x="26" y="2"/>
                      </a:lnTo>
                      <a:lnTo>
                        <a:pt x="31" y="22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7" name="Freeform 435"/>
                <p:cNvSpPr>
                  <a:spLocks/>
                </p:cNvSpPr>
                <p:nvPr/>
              </p:nvSpPr>
              <p:spPr bwMode="auto">
                <a:xfrm>
                  <a:off x="1989" y="996"/>
                  <a:ext cx="133" cy="126"/>
                </a:xfrm>
                <a:custGeom>
                  <a:avLst/>
                  <a:gdLst>
                    <a:gd name="T0" fmla="*/ 31 w 133"/>
                    <a:gd name="T1" fmla="*/ 22 h 126"/>
                    <a:gd name="T2" fmla="*/ 39 w 133"/>
                    <a:gd name="T3" fmla="*/ 48 h 126"/>
                    <a:gd name="T4" fmla="*/ 13 w 133"/>
                    <a:gd name="T5" fmla="*/ 30 h 126"/>
                    <a:gd name="T6" fmla="*/ 33 w 133"/>
                    <a:gd name="T7" fmla="*/ 59 h 126"/>
                    <a:gd name="T8" fmla="*/ 0 w 133"/>
                    <a:gd name="T9" fmla="*/ 65 h 126"/>
                    <a:gd name="T10" fmla="*/ 42 w 133"/>
                    <a:gd name="T11" fmla="*/ 73 h 126"/>
                    <a:gd name="T12" fmla="*/ 6 w 133"/>
                    <a:gd name="T13" fmla="*/ 89 h 126"/>
                    <a:gd name="T14" fmla="*/ 46 w 133"/>
                    <a:gd name="T15" fmla="*/ 85 h 126"/>
                    <a:gd name="T16" fmla="*/ 39 w 133"/>
                    <a:gd name="T17" fmla="*/ 123 h 126"/>
                    <a:gd name="T18" fmla="*/ 58 w 133"/>
                    <a:gd name="T19" fmla="*/ 86 h 126"/>
                    <a:gd name="T20" fmla="*/ 71 w 133"/>
                    <a:gd name="T21" fmla="*/ 126 h 126"/>
                    <a:gd name="T22" fmla="*/ 71 w 133"/>
                    <a:gd name="T23" fmla="*/ 83 h 126"/>
                    <a:gd name="T24" fmla="*/ 102 w 133"/>
                    <a:gd name="T25" fmla="*/ 114 h 126"/>
                    <a:gd name="T26" fmla="*/ 87 w 133"/>
                    <a:gd name="T27" fmla="*/ 79 h 126"/>
                    <a:gd name="T28" fmla="*/ 126 w 133"/>
                    <a:gd name="T29" fmla="*/ 76 h 126"/>
                    <a:gd name="T30" fmla="*/ 87 w 133"/>
                    <a:gd name="T31" fmla="*/ 64 h 126"/>
                    <a:gd name="T32" fmla="*/ 133 w 133"/>
                    <a:gd name="T33" fmla="*/ 42 h 126"/>
                    <a:gd name="T34" fmla="*/ 84 w 133"/>
                    <a:gd name="T35" fmla="*/ 49 h 126"/>
                    <a:gd name="T36" fmla="*/ 110 w 133"/>
                    <a:gd name="T37" fmla="*/ 4 h 126"/>
                    <a:gd name="T38" fmla="*/ 71 w 133"/>
                    <a:gd name="T39" fmla="*/ 46 h 126"/>
                    <a:gd name="T40" fmla="*/ 67 w 133"/>
                    <a:gd name="T41" fmla="*/ 0 h 126"/>
                    <a:gd name="T42" fmla="*/ 57 w 133"/>
                    <a:gd name="T43" fmla="*/ 45 h 126"/>
                    <a:gd name="T44" fmla="*/ 26 w 133"/>
                    <a:gd name="T45" fmla="*/ 2 h 126"/>
                    <a:gd name="T46" fmla="*/ 31 w 133"/>
                    <a:gd name="T47" fmla="*/ 22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3" h="126">
                      <a:moveTo>
                        <a:pt x="31" y="22"/>
                      </a:moveTo>
                      <a:lnTo>
                        <a:pt x="39" y="48"/>
                      </a:lnTo>
                      <a:lnTo>
                        <a:pt x="13" y="30"/>
                      </a:lnTo>
                      <a:lnTo>
                        <a:pt x="33" y="59"/>
                      </a:lnTo>
                      <a:lnTo>
                        <a:pt x="0" y="65"/>
                      </a:lnTo>
                      <a:lnTo>
                        <a:pt x="42" y="73"/>
                      </a:lnTo>
                      <a:lnTo>
                        <a:pt x="6" y="89"/>
                      </a:lnTo>
                      <a:lnTo>
                        <a:pt x="46" y="85"/>
                      </a:lnTo>
                      <a:lnTo>
                        <a:pt x="39" y="123"/>
                      </a:lnTo>
                      <a:lnTo>
                        <a:pt x="58" y="86"/>
                      </a:lnTo>
                      <a:lnTo>
                        <a:pt x="71" y="126"/>
                      </a:lnTo>
                      <a:lnTo>
                        <a:pt x="71" y="83"/>
                      </a:lnTo>
                      <a:lnTo>
                        <a:pt x="102" y="114"/>
                      </a:lnTo>
                      <a:lnTo>
                        <a:pt x="87" y="79"/>
                      </a:lnTo>
                      <a:lnTo>
                        <a:pt x="126" y="76"/>
                      </a:lnTo>
                      <a:lnTo>
                        <a:pt x="87" y="64"/>
                      </a:lnTo>
                      <a:lnTo>
                        <a:pt x="133" y="42"/>
                      </a:lnTo>
                      <a:lnTo>
                        <a:pt x="84" y="49"/>
                      </a:lnTo>
                      <a:lnTo>
                        <a:pt x="110" y="4"/>
                      </a:lnTo>
                      <a:lnTo>
                        <a:pt x="71" y="46"/>
                      </a:lnTo>
                      <a:lnTo>
                        <a:pt x="67" y="0"/>
                      </a:lnTo>
                      <a:lnTo>
                        <a:pt x="57" y="45"/>
                      </a:lnTo>
                      <a:lnTo>
                        <a:pt x="26" y="2"/>
                      </a:lnTo>
                      <a:lnTo>
                        <a:pt x="31" y="22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FFFF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29" name="Прямоугольник 28"/>
            <p:cNvSpPr/>
            <p:nvPr/>
          </p:nvSpPr>
          <p:spPr>
            <a:xfrm>
              <a:off x="987211" y="976995"/>
              <a:ext cx="4798092" cy="436663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3"/>
            <p:cNvSpPr>
              <a:spLocks noChangeArrowheads="1"/>
            </p:cNvSpPr>
            <p:nvPr/>
          </p:nvSpPr>
          <p:spPr bwMode="auto">
            <a:xfrm>
              <a:off x="1050412" y="2849112"/>
              <a:ext cx="14480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mbr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mbr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mbr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mbr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mbr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400" dirty="0" smtClean="0">
                  <a:latin typeface="Arial" pitchFamily="34" charset="0"/>
                </a:rPr>
                <a:t>&lt;</a:t>
              </a:r>
              <a:r>
                <a:rPr lang="ru-RU" altLang="ru-RU" sz="1400" dirty="0" smtClean="0">
                  <a:latin typeface="Arial" pitchFamily="34" charset="0"/>
                </a:rPr>
                <a:t> </a:t>
              </a:r>
              <a:r>
                <a:rPr lang="en-US" altLang="ru-RU" sz="1400" i="1" dirty="0" err="1" smtClean="0">
                  <a:latin typeface="Arial" pitchFamily="34" charset="0"/>
                </a:rPr>
                <a:t>E</a:t>
              </a:r>
              <a:r>
                <a:rPr lang="en-US" altLang="ru-RU" sz="1400" i="1" baseline="-25000" dirty="0" err="1" smtClean="0">
                  <a:latin typeface="Symbol" panose="05050102010706020507" pitchFamily="18" charset="2"/>
                </a:rPr>
                <a:t>m</a:t>
              </a:r>
              <a:r>
                <a:rPr lang="ru-RU" altLang="ru-RU" sz="1400" i="1" baseline="-25000" dirty="0" smtClean="0">
                  <a:latin typeface="Symbol" panose="05050102010706020507" pitchFamily="18" charset="2"/>
                </a:rPr>
                <a:t> </a:t>
              </a:r>
              <a:r>
                <a:rPr lang="en-US" altLang="ru-RU" sz="1400" dirty="0" smtClean="0">
                  <a:latin typeface="Arial" pitchFamily="34" charset="0"/>
                </a:rPr>
                <a:t>&gt; = 4 GeV</a:t>
              </a:r>
              <a:endParaRPr lang="ru-RU" altLang="ru-RU" sz="1400" dirty="0">
                <a:latin typeface="Arial" pitchFamily="34" charset="0"/>
              </a:endParaRPr>
            </a:p>
          </p:txBody>
        </p:sp>
        <p:cxnSp>
          <p:nvCxnSpPr>
            <p:cNvPr id="31" name="Прямая со стрелкой 30"/>
            <p:cNvCxnSpPr/>
            <p:nvPr/>
          </p:nvCxnSpPr>
          <p:spPr>
            <a:xfrm flipH="1">
              <a:off x="3899480" y="729596"/>
              <a:ext cx="361235" cy="649288"/>
            </a:xfrm>
            <a:prstGeom prst="straightConnector1">
              <a:avLst/>
            </a:prstGeom>
            <a:ln w="25400">
              <a:solidFill>
                <a:srgbClr val="AD000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19" name="TextBox 92318"/>
            <p:cNvSpPr txBox="1"/>
            <p:nvPr/>
          </p:nvSpPr>
          <p:spPr>
            <a:xfrm>
              <a:off x="987211" y="1025074"/>
              <a:ext cx="20525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Layer of generation</a:t>
              </a:r>
              <a:endParaRPr 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3327200" y="945147"/>
              <a:ext cx="358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ru-RU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321" name="Группа 92320"/>
          <p:cNvGrpSpPr/>
          <p:nvPr/>
        </p:nvGrpSpPr>
        <p:grpSpPr>
          <a:xfrm>
            <a:off x="6961793" y="650611"/>
            <a:ext cx="4230359" cy="3094442"/>
            <a:chOff x="5989027" y="795635"/>
            <a:chExt cx="4230359" cy="309444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3" t="10810" r="7315" b="6124"/>
            <a:stretch/>
          </p:blipFill>
          <p:spPr>
            <a:xfrm>
              <a:off x="5989027" y="795635"/>
              <a:ext cx="4230359" cy="3094442"/>
            </a:xfrm>
            <a:prstGeom prst="rect">
              <a:avLst/>
            </a:prstGeom>
          </p:spPr>
        </p:pic>
        <p:sp>
          <p:nvSpPr>
            <p:cNvPr id="10" name="Прямоугольник 3"/>
            <p:cNvSpPr>
              <a:spLocks noChangeArrowheads="1"/>
            </p:cNvSpPr>
            <p:nvPr/>
          </p:nvSpPr>
          <p:spPr bwMode="auto">
            <a:xfrm>
              <a:off x="7573440" y="3019327"/>
              <a:ext cx="25202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mbr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mbr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mbr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mbr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mbr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600" dirty="0" smtClean="0">
                  <a:latin typeface="Arial" pitchFamily="34" charset="0"/>
                </a:rPr>
                <a:t>&lt;</a:t>
              </a:r>
              <a:r>
                <a:rPr lang="ru-RU" altLang="ru-RU" sz="1600" dirty="0" smtClean="0">
                  <a:latin typeface="Arial" pitchFamily="34" charset="0"/>
                </a:rPr>
                <a:t> </a:t>
              </a:r>
              <a:r>
                <a:rPr lang="en-US" altLang="ru-RU" sz="1600" i="1" dirty="0" smtClean="0">
                  <a:latin typeface="Arial" pitchFamily="34" charset="0"/>
                </a:rPr>
                <a:t>E</a:t>
              </a:r>
              <a:r>
                <a:rPr lang="en-US" altLang="ru-RU" sz="1600" i="1" baseline="-25000" dirty="0" smtClean="0">
                  <a:latin typeface="Arial" pitchFamily="34" charset="0"/>
                </a:rPr>
                <a:t>p</a:t>
              </a:r>
              <a:r>
                <a:rPr lang="ru-RU" altLang="ru-RU" sz="1600" i="1" baseline="-25000" dirty="0" smtClean="0">
                  <a:latin typeface="Arial" pitchFamily="34" charset="0"/>
                </a:rPr>
                <a:t> </a:t>
              </a:r>
              <a:r>
                <a:rPr lang="en-US" altLang="ru-RU" sz="1600" dirty="0" smtClean="0">
                  <a:latin typeface="Arial" pitchFamily="34" charset="0"/>
                </a:rPr>
                <a:t>&gt; = 50-60 GeV</a:t>
              </a:r>
              <a:endParaRPr lang="ru-RU" altLang="ru-RU" sz="1600" dirty="0">
                <a:latin typeface="Arial" pitchFamily="34" charset="0"/>
              </a:endParaRPr>
            </a:p>
          </p:txBody>
        </p:sp>
      </p:grpSp>
      <p:sp>
        <p:nvSpPr>
          <p:cNvPr id="441" name="Прямоугольник 440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2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99475" y="6448426"/>
            <a:ext cx="213360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0BC72AC-538E-44B7-AF89-7BC9BC36A0AC}" type="slidenum">
              <a:rPr lang="ru-RU" altLang="ru-RU" smtClean="0"/>
              <a:pPr eaLnBrk="1" hangingPunct="1"/>
              <a:t>4</a:t>
            </a:fld>
            <a:endParaRPr lang="ru-RU" altLang="ru-RU" smtClean="0"/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380999" y="94858"/>
            <a:ext cx="102257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ru-RU" altLang="ru-RU" sz="2800" b="1" dirty="0" smtClean="0">
                <a:solidFill>
                  <a:srgbClr val="800080"/>
                </a:solidFill>
                <a:latin typeface="+mn-lt"/>
              </a:rPr>
              <a:t>Эволюция мюонных детекторов</a:t>
            </a:r>
            <a:endParaRPr lang="ru-RU" altLang="ru-RU" sz="2800" b="1" dirty="0">
              <a:solidFill>
                <a:srgbClr val="800080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16682" y="476672"/>
            <a:ext cx="11148983" cy="3958208"/>
            <a:chOff x="516682" y="733793"/>
            <a:chExt cx="11148983" cy="3786042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00"/>
            <a:stretch/>
          </p:blipFill>
          <p:spPr bwMode="auto">
            <a:xfrm>
              <a:off x="3348601" y="1992535"/>
              <a:ext cx="36004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237" y="2678641"/>
              <a:ext cx="1323975" cy="130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516682" y="1540784"/>
              <a:ext cx="2131097" cy="3532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ts val="300"/>
                </a:spcBef>
              </a:pPr>
              <a:r>
                <a:rPr lang="ru-RU" altLang="ru-RU" dirty="0" smtClean="0">
                  <a:solidFill>
                    <a:srgbClr val="000099"/>
                  </a:solidFill>
                  <a:cs typeface="Arial" pitchFamily="34" charset="0"/>
                </a:rPr>
                <a:t>Мюонный детектор</a:t>
              </a:r>
              <a:endParaRPr lang="en-US" altLang="ru-RU" dirty="0">
                <a:solidFill>
                  <a:srgbClr val="000099"/>
                </a:solidFill>
                <a:cs typeface="Arial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656269" y="1281748"/>
              <a:ext cx="2124749" cy="3532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ts val="300"/>
                </a:spcBef>
              </a:pPr>
              <a:r>
                <a:rPr lang="ru-RU" altLang="ru-RU" dirty="0" smtClean="0">
                  <a:solidFill>
                    <a:srgbClr val="000099"/>
                  </a:solidFill>
                  <a:cs typeface="Arial" pitchFamily="34" charset="0"/>
                </a:rPr>
                <a:t>Мюонный телескоп</a:t>
              </a:r>
              <a:endParaRPr lang="en-US" altLang="ru-RU" dirty="0">
                <a:solidFill>
                  <a:srgbClr val="000099"/>
                </a:solidFill>
                <a:cs typeface="Arial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781018" y="939629"/>
              <a:ext cx="2394223" cy="618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300"/>
                </a:spcBef>
              </a:pPr>
              <a:r>
                <a:rPr lang="ru-RU" altLang="ru-RU" dirty="0" err="1" smtClean="0">
                  <a:solidFill>
                    <a:srgbClr val="000099"/>
                  </a:solidFill>
                  <a:cs typeface="Arial" pitchFamily="34" charset="0"/>
                </a:rPr>
                <a:t>Мультинаправленный</a:t>
              </a:r>
              <a:r>
                <a:rPr lang="ru-RU" altLang="ru-RU" dirty="0" smtClean="0">
                  <a:solidFill>
                    <a:srgbClr val="000099"/>
                  </a:solidFill>
                  <a:cs typeface="Arial" pitchFamily="34" charset="0"/>
                </a:rPr>
                <a:t> мюонный телескоп</a:t>
              </a:r>
              <a:endParaRPr lang="en-US" altLang="ru-RU" dirty="0">
                <a:solidFill>
                  <a:srgbClr val="000099"/>
                </a:solidFill>
                <a:cs typeface="Arial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450082" y="733793"/>
              <a:ext cx="2133854" cy="3532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spcBef>
                  <a:spcPts val="300"/>
                </a:spcBef>
              </a:pPr>
              <a:r>
                <a:rPr lang="ru-RU" altLang="ru-RU" dirty="0" smtClean="0">
                  <a:solidFill>
                    <a:srgbClr val="000099"/>
                  </a:solidFill>
                  <a:cs typeface="Arial" pitchFamily="34" charset="0"/>
                </a:rPr>
                <a:t>Мюонный годоскоп</a:t>
              </a:r>
              <a:endParaRPr lang="en-US" altLang="ru-RU" dirty="0">
                <a:solidFill>
                  <a:srgbClr val="000099"/>
                </a:solidFill>
                <a:cs typeface="Arial" pitchFamily="34" charset="0"/>
              </a:endParaRPr>
            </a:p>
          </p:txBody>
        </p:sp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00"/>
            <a:stretch/>
          </p:blipFill>
          <p:spPr bwMode="auto">
            <a:xfrm>
              <a:off x="7608392" y="1416471"/>
              <a:ext cx="4057273" cy="2905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1315965" y="2294991"/>
            <a:ext cx="532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altLang="ru-RU" b="1" dirty="0" smtClean="0">
                <a:solidFill>
                  <a:srgbClr val="000099"/>
                </a:solidFill>
                <a:cs typeface="Arial" pitchFamily="34" charset="0"/>
              </a:rPr>
              <a:t>MD</a:t>
            </a:r>
            <a:endParaRPr lang="en-US" altLang="ru-RU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68407" y="1772816"/>
            <a:ext cx="500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altLang="ru-RU" b="1" dirty="0" smtClean="0">
                <a:solidFill>
                  <a:srgbClr val="000099"/>
                </a:solidFill>
                <a:cs typeface="Arial" pitchFamily="34" charset="0"/>
              </a:rPr>
              <a:t>MT</a:t>
            </a:r>
            <a:endParaRPr lang="en-US" altLang="ru-RU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57237" y="1741235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altLang="ru-RU" b="1" dirty="0" smtClean="0">
                <a:solidFill>
                  <a:srgbClr val="000099"/>
                </a:solidFill>
                <a:cs typeface="Arial" pitchFamily="34" charset="0"/>
              </a:rPr>
              <a:t>MMT</a:t>
            </a:r>
            <a:endParaRPr lang="en-US" altLang="ru-RU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250740" y="908720"/>
            <a:ext cx="532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altLang="ru-RU" b="1" dirty="0" smtClean="0">
                <a:solidFill>
                  <a:srgbClr val="000099"/>
                </a:solidFill>
                <a:cs typeface="Arial" pitchFamily="34" charset="0"/>
              </a:rPr>
              <a:t>MH</a:t>
            </a:r>
            <a:endParaRPr lang="en-US" altLang="ru-RU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0731" y="4526775"/>
            <a:ext cx="1125829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altLang="ru-RU" b="1" dirty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Различия между ММТ и </a:t>
            </a:r>
            <a:r>
              <a:rPr lang="ru-RU" altLang="ru-RU" b="1" dirty="0" smtClean="0">
                <a:solidFill>
                  <a:srgbClr val="AD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МГ:</a:t>
            </a:r>
            <a:endParaRPr lang="en-US" altLang="ru-RU" b="1" dirty="0" smtClean="0">
              <a:solidFill>
                <a:srgbClr val="AD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000099"/>
                </a:solidFill>
                <a:cs typeface="Arial" pitchFamily="34" charset="0"/>
              </a:rPr>
              <a:t>ММТ</a:t>
            </a:r>
            <a:r>
              <a:rPr lang="ru-RU" altLang="ru-RU" dirty="0">
                <a:solidFill>
                  <a:srgbClr val="000099"/>
                </a:solidFill>
                <a:cs typeface="Arial" pitchFamily="34" charset="0"/>
              </a:rPr>
              <a:t> формирует пространственные матрицы, определяемые его конструкцией, с ячейками, соответствующими интервалам углов </a:t>
            </a:r>
            <a:r>
              <a:rPr lang="en-US" altLang="ru-RU" dirty="0" err="1">
                <a:solidFill>
                  <a:srgbClr val="AD0004"/>
                </a:solidFill>
                <a:cs typeface="Arial" pitchFamily="34" charset="0"/>
              </a:rPr>
              <a:t>Δθ</a:t>
            </a:r>
            <a:r>
              <a:rPr lang="en-US" altLang="ru-RU" baseline="-25000" dirty="0" err="1">
                <a:solidFill>
                  <a:srgbClr val="AD0004"/>
                </a:solidFill>
                <a:cs typeface="Arial" pitchFamily="34" charset="0"/>
              </a:rPr>
              <a:t>i</a:t>
            </a:r>
            <a:r>
              <a:rPr lang="en-US" altLang="ru-RU" dirty="0">
                <a:solidFill>
                  <a:srgbClr val="AD0004"/>
                </a:solidFill>
                <a:cs typeface="Arial" pitchFamily="34" charset="0"/>
              </a:rPr>
              <a:t>, Δ</a:t>
            </a:r>
            <a:r>
              <a:rPr lang="el-GR" altLang="ru-RU" dirty="0">
                <a:solidFill>
                  <a:srgbClr val="AD0004"/>
                </a:solidFill>
                <a:latin typeface="Times New Roman"/>
                <a:cs typeface="Times New Roman"/>
              </a:rPr>
              <a:t>φ</a:t>
            </a:r>
            <a:r>
              <a:rPr lang="en-US" altLang="ru-RU" baseline="-25000" dirty="0" smtClean="0">
                <a:solidFill>
                  <a:srgbClr val="AD0004"/>
                </a:solidFill>
                <a:cs typeface="Arial" pitchFamily="34" charset="0"/>
              </a:rPr>
              <a:t>j</a:t>
            </a:r>
            <a:r>
              <a:rPr lang="ru-RU" altLang="ru-RU" dirty="0" smtClean="0">
                <a:solidFill>
                  <a:srgbClr val="000099"/>
                </a:solidFill>
                <a:cs typeface="Arial" pitchFamily="34" charset="0"/>
              </a:rPr>
              <a:t>, </a:t>
            </a:r>
            <a:r>
              <a:rPr lang="ru-RU" altLang="ru-RU" dirty="0">
                <a:solidFill>
                  <a:srgbClr val="000099"/>
                </a:solidFill>
                <a:cs typeface="Arial" pitchFamily="34" charset="0"/>
              </a:rPr>
              <a:t>которые перекрываются. Таким образом, мюоны, прибывающие под определенными углами </a:t>
            </a:r>
            <a:r>
              <a:rPr lang="ru-RU" altLang="ru-RU" dirty="0">
                <a:solidFill>
                  <a:srgbClr val="AD0004"/>
                </a:solidFill>
                <a:cs typeface="Arial" pitchFamily="34" charset="0"/>
              </a:rPr>
              <a:t>θ</a:t>
            </a:r>
            <a:r>
              <a:rPr lang="ru-RU" altLang="ru-RU" dirty="0">
                <a:solidFill>
                  <a:srgbClr val="000099"/>
                </a:solidFill>
                <a:cs typeface="Arial" pitchFamily="34" charset="0"/>
              </a:rPr>
              <a:t> и </a:t>
            </a:r>
            <a:r>
              <a:rPr lang="el-GR" altLang="ru-RU" dirty="0">
                <a:solidFill>
                  <a:srgbClr val="AD0004"/>
                </a:solidFill>
                <a:latin typeface="Times New Roman"/>
                <a:cs typeface="Times New Roman"/>
              </a:rPr>
              <a:t>φ</a:t>
            </a:r>
            <a:r>
              <a:rPr lang="ru-RU" altLang="ru-RU" dirty="0" smtClean="0">
                <a:solidFill>
                  <a:srgbClr val="000099"/>
                </a:solidFill>
                <a:cs typeface="Arial" pitchFamily="34" charset="0"/>
              </a:rPr>
              <a:t>, </a:t>
            </a:r>
            <a:r>
              <a:rPr lang="ru-RU" altLang="ru-RU" dirty="0">
                <a:solidFill>
                  <a:srgbClr val="000099"/>
                </a:solidFill>
                <a:cs typeface="Arial" pitchFamily="34" charset="0"/>
              </a:rPr>
              <a:t>могут попадать в разные ячейки</a:t>
            </a:r>
            <a:r>
              <a:rPr lang="ru-RU" altLang="ru-RU" dirty="0" smtClean="0">
                <a:solidFill>
                  <a:srgbClr val="000099"/>
                </a:solidFill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altLang="ru-RU" b="1" dirty="0" smtClean="0">
                <a:solidFill>
                  <a:srgbClr val="000099"/>
                </a:solidFill>
                <a:cs typeface="Arial" pitchFamily="34" charset="0"/>
              </a:rPr>
              <a:t>Мюонный </a:t>
            </a:r>
            <a:r>
              <a:rPr lang="ru-RU" altLang="ru-RU" b="1" dirty="0">
                <a:solidFill>
                  <a:srgbClr val="000099"/>
                </a:solidFill>
                <a:cs typeface="Arial" pitchFamily="34" charset="0"/>
              </a:rPr>
              <a:t>годоскоп </a:t>
            </a:r>
            <a:r>
              <a:rPr lang="ru-RU" altLang="ru-RU" dirty="0">
                <a:solidFill>
                  <a:srgbClr val="000099"/>
                </a:solidFill>
                <a:cs typeface="Arial" pitchFamily="34" charset="0"/>
              </a:rPr>
              <a:t>определяет </a:t>
            </a:r>
            <a:r>
              <a:rPr lang="ru-RU" altLang="ru-RU" dirty="0" smtClean="0">
                <a:solidFill>
                  <a:srgbClr val="000099"/>
                </a:solidFill>
                <a:cs typeface="Arial" pitchFamily="34" charset="0"/>
              </a:rPr>
              <a:t>направления </a:t>
            </a:r>
            <a:r>
              <a:rPr lang="ru-RU" altLang="ru-RU" dirty="0">
                <a:solidFill>
                  <a:srgbClr val="000099"/>
                </a:solidFill>
                <a:cs typeface="Arial" pitchFamily="34" charset="0"/>
              </a:rPr>
              <a:t>каждого мюона (углы </a:t>
            </a:r>
            <a:r>
              <a:rPr lang="en-US" altLang="ru-RU" dirty="0">
                <a:solidFill>
                  <a:srgbClr val="AD0004"/>
                </a:solidFill>
                <a:cs typeface="Arial" pitchFamily="34" charset="0"/>
              </a:rPr>
              <a:t>θ, </a:t>
            </a:r>
            <a:r>
              <a:rPr lang="el-GR" altLang="ru-RU" dirty="0" smtClean="0">
                <a:solidFill>
                  <a:srgbClr val="AD0004"/>
                </a:solidFill>
                <a:latin typeface="Times New Roman"/>
                <a:cs typeface="Times New Roman"/>
              </a:rPr>
              <a:t>φ</a:t>
            </a:r>
            <a:r>
              <a:rPr lang="ru-RU" altLang="ru-RU" dirty="0" smtClean="0">
                <a:solidFill>
                  <a:srgbClr val="000099"/>
                </a:solidFill>
                <a:cs typeface="Arial" pitchFamily="34" charset="0"/>
              </a:rPr>
              <a:t>), </a:t>
            </a:r>
            <a:r>
              <a:rPr lang="ru-RU" altLang="ru-RU" dirty="0">
                <a:solidFill>
                  <a:srgbClr val="000099"/>
                </a:solidFill>
                <a:cs typeface="Arial" pitchFamily="34" charset="0"/>
              </a:rPr>
              <a:t>из </a:t>
            </a:r>
            <a:r>
              <a:rPr lang="ru-RU" altLang="ru-RU" dirty="0" smtClean="0">
                <a:solidFill>
                  <a:srgbClr val="000099"/>
                </a:solidFill>
                <a:cs typeface="Arial" pitchFamily="34" charset="0"/>
              </a:rPr>
              <a:t>которых </a:t>
            </a:r>
            <a:r>
              <a:rPr lang="ru-RU" altLang="ru-RU" dirty="0">
                <a:solidFill>
                  <a:srgbClr val="000099"/>
                </a:solidFill>
                <a:cs typeface="Arial" pitchFamily="34" charset="0"/>
              </a:rPr>
              <a:t>могут быть сформированы любые угловые матрицы</a:t>
            </a:r>
            <a:r>
              <a:rPr lang="ru-RU" altLang="ru-RU" dirty="0" smtClean="0">
                <a:solidFill>
                  <a:srgbClr val="000099"/>
                </a:solidFill>
                <a:cs typeface="Arial" pitchFamily="34" charset="0"/>
              </a:rPr>
              <a:t>. </a:t>
            </a:r>
            <a:endParaRPr lang="en-US" altLang="ru-RU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407368" y="15600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3200" b="1" dirty="0" smtClean="0">
                <a:solidFill>
                  <a:srgbClr val="800080"/>
                </a:solidFill>
              </a:rPr>
              <a:t>Мюонные </a:t>
            </a:r>
            <a:r>
              <a:rPr lang="ru-RU" altLang="ru-RU" sz="3200" b="1" dirty="0" err="1" smtClean="0">
                <a:solidFill>
                  <a:srgbClr val="800080"/>
                </a:solidFill>
              </a:rPr>
              <a:t>годоскопы</a:t>
            </a:r>
            <a:r>
              <a:rPr lang="ru-RU" altLang="ru-RU" sz="3200" b="1" dirty="0" smtClean="0">
                <a:solidFill>
                  <a:srgbClr val="800080"/>
                </a:solidFill>
              </a:rPr>
              <a:t> ЭК НЕВОД (НИЯУ МИФИ)</a:t>
            </a:r>
            <a:endParaRPr lang="ru-RU" altLang="ru-RU" sz="3200" b="1" dirty="0">
              <a:solidFill>
                <a:srgbClr val="800080"/>
              </a:solidFill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4" y="1229958"/>
            <a:ext cx="3450947" cy="267088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0"/>
          <p:cNvSpPr/>
          <p:nvPr/>
        </p:nvSpPr>
        <p:spPr>
          <a:xfrm>
            <a:off x="1844916" y="740777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ТЕМП </a:t>
            </a:r>
            <a:r>
              <a:rPr lang="ru-RU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(1995)</a:t>
            </a:r>
            <a:endParaRPr lang="en-US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4"/>
          <p:cNvSpPr/>
          <p:nvPr/>
        </p:nvSpPr>
        <p:spPr>
          <a:xfrm>
            <a:off x="407368" y="4152576"/>
            <a:ext cx="67173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		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  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ТЕМП 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УРАГАН	</a:t>
            </a:r>
            <a:r>
              <a:rPr lang="ru-RU" altLang="en-US" dirty="0" err="1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СцМГ</a:t>
            </a:r>
            <a:r>
              <a:rPr lang="en-US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ГМГ</a:t>
            </a:r>
            <a:endParaRPr lang="ru-RU" altLang="en-US" dirty="0">
              <a:solidFill>
                <a:srgbClr val="000099"/>
              </a:solidFill>
              <a:cs typeface="Arial" pitchFamily="34" charset="0"/>
              <a:sym typeface="Symbol" panose="05050102010706020507" pitchFamily="18" charset="2"/>
            </a:endParaRPr>
          </a:p>
          <a:p>
            <a:r>
              <a:rPr lang="ru-RU" altLang="en-US" dirty="0" smtClean="0">
                <a:cs typeface="Arial" pitchFamily="34" charset="0"/>
                <a:sym typeface="Symbol" pitchFamily="18" charset="2"/>
              </a:rPr>
              <a:t>Площадь</a:t>
            </a:r>
            <a:r>
              <a:rPr lang="en-US" altLang="en-US" dirty="0" smtClean="0">
                <a:cs typeface="Arial" pitchFamily="34" charset="0"/>
                <a:sym typeface="Symbol" pitchFamily="18" charset="2"/>
              </a:rPr>
              <a:t>, </a:t>
            </a:r>
            <a:r>
              <a:rPr lang="ru-RU" altLang="en-US" dirty="0" smtClean="0">
                <a:cs typeface="Arial" pitchFamily="34" charset="0"/>
                <a:sym typeface="Symbol" pitchFamily="18" charset="2"/>
              </a:rPr>
              <a:t>м</a:t>
            </a:r>
            <a:r>
              <a:rPr lang="en-US" altLang="en-US" baseline="30000" dirty="0" smtClean="0">
                <a:cs typeface="Arial" pitchFamily="34" charset="0"/>
                <a:sym typeface="Symbol" pitchFamily="18" charset="2"/>
              </a:rPr>
              <a:t>2</a:t>
            </a:r>
            <a:r>
              <a:rPr lang="en-US" altLang="en-US" dirty="0" smtClean="0">
                <a:cs typeface="Arial" pitchFamily="34" charset="0"/>
                <a:sym typeface="Symbol" pitchFamily="18" charset="2"/>
              </a:rPr>
              <a:t>	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			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9</a:t>
            </a:r>
            <a:r>
              <a:rPr lang="ru-RU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11</a:t>
            </a:r>
            <a:r>
              <a:rPr lang="en-US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.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54</a:t>
            </a:r>
            <a:r>
              <a:rPr lang="en-US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r>
              <a:rPr lang="ru-RU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11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2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9</a:t>
            </a:r>
            <a:endParaRPr lang="ru-RU" altLang="en-US" dirty="0" smtClean="0">
              <a:solidFill>
                <a:srgbClr val="000099"/>
              </a:solidFill>
              <a:cs typeface="Arial" pitchFamily="34" charset="0"/>
              <a:sym typeface="Symbol" panose="05050102010706020507" pitchFamily="18" charset="2"/>
            </a:endParaRPr>
          </a:p>
          <a:p>
            <a:r>
              <a:rPr lang="ru-RU" altLang="en-US" dirty="0" err="1" smtClean="0">
                <a:cs typeface="Arial" panose="020B0604020202020204" pitchFamily="34" charset="0"/>
                <a:sym typeface="Symbol" panose="05050102010706020507" pitchFamily="18" charset="2"/>
              </a:rPr>
              <a:t>Супермодули</a:t>
            </a:r>
            <a:r>
              <a:rPr lang="en-US" altLang="en-US" dirty="0" smtClean="0"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ru-RU" altLang="en-US" dirty="0" smtClean="0">
                <a:cs typeface="Arial" panose="020B0604020202020204" pitchFamily="34" charset="0"/>
                <a:sym typeface="Symbol" panose="05050102010706020507" pitchFamily="18" charset="2"/>
              </a:rPr>
              <a:t>СМ</a:t>
            </a:r>
            <a:r>
              <a:rPr lang="en-US" altLang="en-US" dirty="0" smtClean="0"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ru-RU" altLang="en-US" dirty="0"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en-US" altLang="en-US" dirty="0" smtClean="0"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ru-RU" altLang="en-US" dirty="0" smtClean="0">
                <a:cs typeface="Arial" panose="020B0604020202020204" pitchFamily="34" charset="0"/>
                <a:sym typeface="Symbol" panose="05050102010706020507" pitchFamily="18" charset="2"/>
              </a:rPr>
              <a:t>		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1</a:t>
            </a:r>
            <a:r>
              <a:rPr lang="ru-RU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     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4</a:t>
            </a:r>
            <a:r>
              <a:rPr lang="ru-RU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   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2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	1</a:t>
            </a:r>
            <a:endParaRPr lang="en-US" altLang="en-US" dirty="0">
              <a:solidFill>
                <a:srgbClr val="000099"/>
              </a:solidFill>
              <a:cs typeface="Arial" pitchFamily="34" charset="0"/>
            </a:endParaRPr>
          </a:p>
          <a:p>
            <a:r>
              <a:rPr lang="ru-RU" altLang="en-US" dirty="0" smtClean="0">
                <a:cs typeface="Arial" pitchFamily="34" charset="0"/>
                <a:sym typeface="Symbol" pitchFamily="18" charset="2"/>
              </a:rPr>
              <a:t>Координатные плоскости</a:t>
            </a:r>
            <a:r>
              <a:rPr lang="en-US" altLang="en-US" dirty="0" smtClean="0"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ru-RU" altLang="en-US" dirty="0" smtClean="0"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2</a:t>
            </a:r>
            <a:r>
              <a:rPr lang="ru-RU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r>
              <a:rPr lang="en-US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    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8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            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4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	10</a:t>
            </a:r>
            <a:endParaRPr lang="en-US" altLang="en-US" dirty="0">
              <a:solidFill>
                <a:srgbClr val="000099"/>
              </a:solidFill>
              <a:cs typeface="Arial" pitchFamily="34" charset="0"/>
              <a:sym typeface="Symbol" panose="05050102010706020507" pitchFamily="18" charset="2"/>
            </a:endParaRPr>
          </a:p>
          <a:p>
            <a:r>
              <a:rPr lang="ru-RU" altLang="en-US" dirty="0" smtClean="0">
                <a:cs typeface="Arial" pitchFamily="34" charset="0"/>
              </a:rPr>
              <a:t>Угловая точность</a:t>
            </a:r>
            <a:r>
              <a:rPr lang="en-US" altLang="en-US" dirty="0" smtClean="0">
                <a:cs typeface="Arial" pitchFamily="34" charset="0"/>
              </a:rPr>
              <a:t>, </a:t>
            </a:r>
            <a:r>
              <a:rPr lang="ru-RU" altLang="en-US" dirty="0" smtClean="0">
                <a:cs typeface="Arial" pitchFamily="34" charset="0"/>
                <a:sym typeface="Symbol" pitchFamily="18" charset="2"/>
              </a:rPr>
              <a:t>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</a:rPr>
              <a:t>2</a:t>
            </a:r>
            <a:r>
              <a:rPr lang="ru-RU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    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0.8</a:t>
            </a:r>
            <a:r>
              <a:rPr lang="en-US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  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2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	0.1</a:t>
            </a:r>
            <a:endParaRPr lang="ru-RU" altLang="en-US" dirty="0" smtClean="0">
              <a:solidFill>
                <a:srgbClr val="000099"/>
              </a:solidFill>
              <a:cs typeface="Arial" pitchFamily="34" charset="0"/>
              <a:sym typeface="Symbol" panose="05050102010706020507" pitchFamily="18" charset="2"/>
            </a:endParaRPr>
          </a:p>
          <a:p>
            <a:r>
              <a:rPr lang="ru-RU" altLang="en-US" dirty="0" smtClean="0">
                <a:cs typeface="Arial" pitchFamily="34" charset="0"/>
                <a:sym typeface="Symbol" panose="05050102010706020507" pitchFamily="18" charset="2"/>
              </a:rPr>
              <a:t>Пространственная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			3</a:t>
            </a:r>
            <a:r>
              <a:rPr lang="ru-RU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r>
              <a:rPr lang="en-US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      </a:t>
            </a:r>
            <a:r>
              <a:rPr lang="ru-RU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1	</a:t>
            </a:r>
            <a:r>
              <a:rPr lang="en-US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 </a:t>
            </a:r>
            <a:r>
              <a:rPr lang="ru-RU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2,6</a:t>
            </a:r>
            <a:r>
              <a:rPr lang="en-US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	0.3</a:t>
            </a:r>
            <a:r>
              <a:rPr lang="ru-RU" altLang="en-US" dirty="0" smtClean="0">
                <a:cs typeface="Arial" pitchFamily="34" charset="0"/>
                <a:sym typeface="Symbol" panose="05050102010706020507" pitchFamily="18" charset="2"/>
              </a:rPr>
              <a:t/>
            </a:r>
            <a:br>
              <a:rPr lang="ru-RU" altLang="en-US" dirty="0" smtClean="0">
                <a:cs typeface="Arial" pitchFamily="34" charset="0"/>
                <a:sym typeface="Symbol" panose="05050102010706020507" pitchFamily="18" charset="2"/>
              </a:rPr>
            </a:br>
            <a:r>
              <a:rPr lang="ru-RU" altLang="en-US" dirty="0" smtClean="0">
                <a:cs typeface="Arial" pitchFamily="34" charset="0"/>
                <a:sym typeface="Symbol" panose="05050102010706020507" pitchFamily="18" charset="2"/>
              </a:rPr>
              <a:t>точность</a:t>
            </a:r>
            <a:r>
              <a:rPr lang="en-US" altLang="en-US" dirty="0" smtClean="0">
                <a:cs typeface="Arial" pitchFamily="34" charset="0"/>
                <a:sym typeface="Symbol" panose="05050102010706020507" pitchFamily="18" charset="2"/>
              </a:rPr>
              <a:t>, </a:t>
            </a:r>
            <a:r>
              <a:rPr lang="ru-RU" altLang="en-US" dirty="0" smtClean="0">
                <a:cs typeface="Arial" pitchFamily="34" charset="0"/>
                <a:sym typeface="Symbol" panose="05050102010706020507" pitchFamily="18" charset="2"/>
              </a:rPr>
              <a:t>см</a:t>
            </a:r>
            <a:r>
              <a:rPr lang="en-US" altLang="en-US" dirty="0" smtClean="0">
                <a:cs typeface="Arial" pitchFamily="34" charset="0"/>
                <a:sym typeface="Symbol" panose="05050102010706020507" pitchFamily="18" charset="2"/>
              </a:rPr>
              <a:t> </a:t>
            </a:r>
            <a:r>
              <a:rPr lang="ru-RU" altLang="en-US" dirty="0" smtClean="0">
                <a:solidFill>
                  <a:srgbClr val="FF0000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r>
              <a:rPr lang="en-US" altLang="en-US" dirty="0" smtClean="0">
                <a:solidFill>
                  <a:srgbClr val="FF0000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endParaRPr lang="ru-RU" altLang="en-US" dirty="0" smtClean="0">
              <a:solidFill>
                <a:srgbClr val="FF0000"/>
              </a:solidFill>
              <a:cs typeface="Arial" pitchFamily="34" charset="0"/>
              <a:sym typeface="Symbol" panose="05050102010706020507" pitchFamily="18" charset="2"/>
            </a:endParaRPr>
          </a:p>
          <a:p>
            <a:r>
              <a:rPr lang="ru-RU" altLang="en-US" dirty="0" smtClean="0">
                <a:cs typeface="Arial" pitchFamily="34" charset="0"/>
                <a:sym typeface="Symbol" pitchFamily="18" charset="2"/>
              </a:rPr>
              <a:t>Скорость счета</a:t>
            </a:r>
            <a:r>
              <a:rPr lang="en-US" altLang="en-US" dirty="0" smtClean="0">
                <a:cs typeface="Arial" pitchFamily="34" charset="0"/>
                <a:sym typeface="Symbol" pitchFamily="18" charset="2"/>
              </a:rPr>
              <a:t>, </a:t>
            </a:r>
            <a:r>
              <a:rPr lang="ru-RU" altLang="en-US" dirty="0" smtClean="0">
                <a:cs typeface="Arial" pitchFamily="34" charset="0"/>
                <a:sym typeface="Symbol" pitchFamily="18" charset="2"/>
              </a:rPr>
              <a:t>с</a:t>
            </a:r>
            <a:r>
              <a:rPr lang="en-US" altLang="en-US" baseline="30000" dirty="0" smtClean="0">
                <a:cs typeface="Arial" pitchFamily="34" charset="0"/>
                <a:sym typeface="Symbol" pitchFamily="18" charset="2"/>
              </a:rPr>
              <a:t>-1</a:t>
            </a:r>
            <a:r>
              <a:rPr lang="en-US" altLang="en-US" dirty="0" smtClean="0">
                <a:cs typeface="Arial" pitchFamily="34" charset="0"/>
                <a:sym typeface="Symbol" pitchFamily="18" charset="2"/>
              </a:rPr>
              <a:t>			</a:t>
            </a:r>
            <a:r>
              <a:rPr lang="ru-RU" altLang="en-US" dirty="0" smtClean="0">
                <a:cs typeface="Arial" pitchFamily="34" charset="0"/>
                <a:sym typeface="Symbol" pitchFamily="18" charset="2"/>
              </a:rPr>
              <a:t>	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550	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   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5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4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00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  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5050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500</a:t>
            </a:r>
            <a:endParaRPr lang="ru-RU" altLang="en-US" dirty="0" smtClean="0">
              <a:solidFill>
                <a:srgbClr val="000099"/>
              </a:solidFill>
              <a:cs typeface="Arial" pitchFamily="34" charset="0"/>
              <a:sym typeface="Symbol" panose="05050102010706020507" pitchFamily="18" charset="2"/>
            </a:endParaRPr>
          </a:p>
          <a:p>
            <a:r>
              <a:rPr lang="ru-RU" altLang="en-US" dirty="0" smtClean="0">
                <a:cs typeface="Arial" pitchFamily="34" charset="0"/>
                <a:sym typeface="Symbol" pitchFamily="18" charset="2"/>
              </a:rPr>
              <a:t>Эффективность регистрации, </a:t>
            </a:r>
            <a:r>
              <a:rPr lang="ru-RU" altLang="en-US" dirty="0">
                <a:cs typeface="Arial" pitchFamily="34" charset="0"/>
                <a:sym typeface="Symbol" pitchFamily="18" charset="2"/>
              </a:rPr>
              <a:t>%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90</a:t>
            </a:r>
            <a:r>
              <a:rPr lang="ru-RU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      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99</a:t>
            </a:r>
            <a:r>
              <a:rPr lang="en-US" altLang="en-US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    </a:t>
            </a:r>
            <a:r>
              <a:rPr lang="ru-RU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97</a:t>
            </a:r>
            <a:r>
              <a:rPr lang="en-US" altLang="en-US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		90</a:t>
            </a:r>
            <a:endParaRPr lang="ru-RU" altLang="en-US" dirty="0">
              <a:solidFill>
                <a:srgbClr val="000099"/>
              </a:solidFill>
              <a:cs typeface="Arial" pitchFamily="34" charset="0"/>
              <a:sym typeface="Symbol" panose="05050102010706020507" pitchFamily="18" charset="2"/>
            </a:endParaRPr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275520"/>
              </p:ext>
            </p:extLst>
          </p:nvPr>
        </p:nvGraphicFramePr>
        <p:xfrm>
          <a:off x="8519044" y="1413917"/>
          <a:ext cx="3814501" cy="2021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3" name="Visio" r:id="rId5" imgW="7814934" imgH="4129594" progId="Visio.Drawing.11">
                  <p:embed/>
                </p:oleObj>
              </mc:Choice>
              <mc:Fallback>
                <p:oleObj name="Visio" r:id="rId5" imgW="7814934" imgH="412959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9044" y="1413917"/>
                        <a:ext cx="3814501" cy="20211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1"/>
          <p:cNvSpPr/>
          <p:nvPr/>
        </p:nvSpPr>
        <p:spPr>
          <a:xfrm>
            <a:off x="9426816" y="860626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СцМГ</a:t>
            </a:r>
            <a:r>
              <a:rPr lang="ru-RU" alt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(2015</a:t>
            </a:r>
            <a:r>
              <a:rPr lang="ru-RU" altLang="en-US" b="1" dirty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)</a:t>
            </a:r>
            <a:endParaRPr lang="en-US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37600" y="6553150"/>
            <a:ext cx="2844800" cy="476250"/>
          </a:xfrm>
        </p:spPr>
        <p:txBody>
          <a:bodyPr/>
          <a:lstStyle/>
          <a:p>
            <a:pPr>
              <a:defRPr/>
            </a:pPr>
            <a:fld id="{9A13385D-8DDB-494D-ACE2-69A257C4FAB7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  <p:pic>
        <p:nvPicPr>
          <p:cNvPr id="22" name="Picture 7" descr="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72" y="1367555"/>
            <a:ext cx="3912493" cy="196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1"/>
          <p:cNvSpPr/>
          <p:nvPr/>
        </p:nvSpPr>
        <p:spPr>
          <a:xfrm>
            <a:off x="5108151" y="860626"/>
            <a:ext cx="1810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УРАГАН</a:t>
            </a:r>
            <a:r>
              <a:rPr lang="en-US" alt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alt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(2005</a:t>
            </a:r>
            <a:r>
              <a:rPr lang="ru-RU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0C6D7813-7F4A-4877-B3E6-DE35AA4FD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3076"/>
          <a:stretch/>
        </p:blipFill>
        <p:spPr bwMode="auto">
          <a:xfrm>
            <a:off x="9379818" y="3492847"/>
            <a:ext cx="2210966" cy="318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/>
          <p:cNvSpPr/>
          <p:nvPr/>
        </p:nvSpPr>
        <p:spPr>
          <a:xfrm>
            <a:off x="6781801" y="4706573"/>
            <a:ext cx="2901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ГМГ</a:t>
            </a:r>
            <a:r>
              <a:rPr lang="en-US" alt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(</a:t>
            </a:r>
            <a:r>
              <a:rPr lang="ru-RU" alt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мюонография крупномасштабных объектов</a:t>
            </a:r>
            <a:r>
              <a:rPr lang="en-US" alt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ru-RU" alt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ru-RU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</a:t>
            </a:r>
            <a:r>
              <a:rPr lang="ru-RU" alt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20</a:t>
            </a:r>
            <a:r>
              <a:rPr lang="en-US" alt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22</a:t>
            </a:r>
            <a:r>
              <a:rPr lang="ru-RU" altLang="en-US" b="1" dirty="0" smtClean="0">
                <a:solidFill>
                  <a:srgbClr val="000099"/>
                </a:solidFill>
                <a:cs typeface="Arial" pitchFamily="34" charset="0"/>
                <a:sym typeface="Symbol" panose="05050102010706020507" pitchFamily="18" charset="2"/>
              </a:rPr>
              <a:t>)</a:t>
            </a:r>
            <a:endParaRPr lang="en-US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9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663951" y="949966"/>
            <a:ext cx="6394293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dirty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Мюонный годоскоп URAGAN </a:t>
            </a:r>
            <a:r>
              <a:rPr lang="ru-RU" altLang="ru-RU" sz="1600" dirty="0">
                <a:latin typeface="Arial" pitchFamily="34" charset="0"/>
                <a:cs typeface="Arial" panose="020B0604020202020204" pitchFamily="34" charset="0"/>
              </a:rPr>
              <a:t>состоит из 4 </a:t>
            </a:r>
            <a:r>
              <a:rPr lang="ru-RU" altLang="ru-RU" sz="1600" dirty="0" smtClean="0">
                <a:latin typeface="Arial" pitchFamily="34" charset="0"/>
                <a:cs typeface="Arial" panose="020B0604020202020204" pitchFamily="34" charset="0"/>
              </a:rPr>
              <a:t>СМ</a:t>
            </a:r>
            <a:r>
              <a:rPr lang="ru-RU" altLang="ru-RU" sz="1600" dirty="0" smtClean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dirty="0" smtClean="0">
                <a:latin typeface="Arial" pitchFamily="34" charset="0"/>
                <a:cs typeface="Arial" panose="020B0604020202020204" pitchFamily="34" charset="0"/>
              </a:rPr>
              <a:t>Общая </a:t>
            </a:r>
            <a:r>
              <a:rPr lang="ru-RU" altLang="ru-RU" sz="1600" dirty="0">
                <a:latin typeface="Arial" pitchFamily="34" charset="0"/>
                <a:cs typeface="Arial" panose="020B0604020202020204" pitchFamily="34" charset="0"/>
              </a:rPr>
              <a:t>площадь составляет </a:t>
            </a:r>
            <a:r>
              <a:rPr lang="ru-RU" altLang="ru-RU" sz="1600" dirty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46 м</a:t>
            </a:r>
            <a:r>
              <a:rPr lang="ru-RU" altLang="ru-RU" sz="1600" baseline="30000" dirty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2</a:t>
            </a:r>
            <a:r>
              <a:rPr lang="ru-RU" altLang="ru-RU" sz="1600" dirty="0" smtClean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600" dirty="0" smtClean="0">
              <a:solidFill>
                <a:srgbClr val="0000FF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600" dirty="0" smtClean="0">
                <a:latin typeface="Arial" pitchFamily="34" charset="0"/>
                <a:cs typeface="Arial" panose="020B0604020202020204" pitchFamily="34" charset="0"/>
              </a:rPr>
              <a:t>Каждую </a:t>
            </a:r>
            <a:r>
              <a:rPr lang="ru-RU" altLang="ru-RU" sz="1600" dirty="0">
                <a:latin typeface="Arial" pitchFamily="34" charset="0"/>
                <a:cs typeface="Arial" panose="020B0604020202020204" pitchFamily="34" charset="0"/>
              </a:rPr>
              <a:t>минуту один </a:t>
            </a:r>
            <a:r>
              <a:rPr lang="ru-RU" altLang="ru-RU" sz="1600" dirty="0" err="1">
                <a:latin typeface="Arial" pitchFamily="34" charset="0"/>
                <a:cs typeface="Arial" panose="020B0604020202020204" pitchFamily="34" charset="0"/>
              </a:rPr>
              <a:t>супермодуль</a:t>
            </a:r>
            <a:r>
              <a:rPr lang="ru-RU" altLang="ru-RU" sz="1600" dirty="0">
                <a:latin typeface="Arial" pitchFamily="34" charset="0"/>
                <a:cs typeface="Arial" panose="020B0604020202020204" pitchFamily="34" charset="0"/>
              </a:rPr>
              <a:t> регистрирует около </a:t>
            </a:r>
            <a:r>
              <a:rPr lang="ru-RU" altLang="ru-RU" sz="1600" dirty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80 тысяч мюоно</a:t>
            </a:r>
            <a:r>
              <a:rPr lang="ru-RU" altLang="ru-RU" sz="1600" dirty="0">
                <a:latin typeface="Arial" pitchFamily="34" charset="0"/>
                <a:cs typeface="Arial" panose="020B0604020202020204" pitchFamily="34" charset="0"/>
              </a:rPr>
              <a:t>в</a:t>
            </a:r>
            <a:r>
              <a:rPr lang="ru-RU" altLang="ru-RU" sz="1600" dirty="0" smtClean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.</a:t>
            </a:r>
            <a:endParaRPr lang="en-US" altLang="ru-RU" sz="1600" dirty="0" smtClean="0">
              <a:solidFill>
                <a:srgbClr val="00206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 descr="Even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996952"/>
            <a:ext cx="7704857" cy="129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matri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 r="3490" b="5092"/>
          <a:stretch>
            <a:fillRect/>
          </a:stretch>
        </p:blipFill>
        <p:spPr bwMode="auto">
          <a:xfrm>
            <a:off x="695401" y="3140968"/>
            <a:ext cx="3156844" cy="268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>
              <a:defRPr/>
            </a:pPr>
            <a:fld id="{9A13385D-8DDB-494D-ACE2-69A257C4FAB7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  <p:sp>
        <p:nvSpPr>
          <p:cNvPr id="21" name="Прямоугольник 1"/>
          <p:cNvSpPr>
            <a:spLocks noChangeArrowheads="1"/>
          </p:cNvSpPr>
          <p:nvPr/>
        </p:nvSpPr>
        <p:spPr bwMode="auto">
          <a:xfrm>
            <a:off x="4248514" y="4374507"/>
            <a:ext cx="7943443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Arial" pitchFamily="34" charset="0"/>
              </a:rPr>
              <a:t>Направление прибытия каждого мюона определяется </a:t>
            </a:r>
            <a:r>
              <a:rPr lang="ru-RU" altLang="ru-RU" sz="1600" dirty="0">
                <a:solidFill>
                  <a:srgbClr val="0000FF"/>
                </a:solidFill>
                <a:latin typeface="Arial" pitchFamily="34" charset="0"/>
              </a:rPr>
              <a:t>в реальном </a:t>
            </a:r>
            <a:r>
              <a:rPr lang="ru-RU" altLang="ru-RU" sz="1600" dirty="0">
                <a:latin typeface="Arial" pitchFamily="34" charset="0"/>
              </a:rPr>
              <a:t>времени</a:t>
            </a:r>
            <a:r>
              <a:rPr lang="ru-RU" altLang="ru-RU" sz="1600" dirty="0" smtClean="0">
                <a:latin typeface="Arial" pitchFamily="34" charset="0"/>
              </a:rPr>
              <a:t>. Используя </a:t>
            </a:r>
            <a:r>
              <a:rPr lang="ru-RU" altLang="ru-RU" sz="1600" dirty="0">
                <a:latin typeface="Arial" pitchFamily="34" charset="0"/>
              </a:rPr>
              <a:t>эти данные, можно сформировать любые угловые матрицы, необходимые для изучения зарегистрированных событий</a:t>
            </a:r>
            <a:r>
              <a:rPr lang="ru-RU" altLang="ru-RU" sz="1600" dirty="0" smtClean="0">
                <a:latin typeface="Arial" pitchFamily="34" charset="0"/>
              </a:rPr>
              <a:t>.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600" dirty="0" smtClean="0">
                <a:latin typeface="Arial" pitchFamily="34" charset="0"/>
              </a:rPr>
              <a:t>Для </a:t>
            </a:r>
            <a:r>
              <a:rPr lang="ru-RU" altLang="ru-RU" sz="1600" dirty="0">
                <a:latin typeface="Arial" pitchFamily="34" charset="0"/>
              </a:rPr>
              <a:t>анализа различных процессов используются следующие матрицы</a:t>
            </a:r>
            <a:r>
              <a:rPr lang="ru-RU" altLang="ru-RU" sz="1600" dirty="0" smtClean="0">
                <a:latin typeface="Arial" pitchFamily="34" charset="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itchFamily="34" charset="0"/>
              </a:rPr>
              <a:t>	</a:t>
            </a:r>
            <a:r>
              <a:rPr lang="ru-RU" altLang="ru-RU" sz="1600" dirty="0" smtClean="0">
                <a:latin typeface="Arial" pitchFamily="34" charset="0"/>
              </a:rPr>
              <a:t>		</a:t>
            </a:r>
            <a:r>
              <a:rPr lang="en-US" altLang="ru-RU" sz="1600" i="1" dirty="0">
                <a:solidFill>
                  <a:srgbClr val="0000FF"/>
                </a:solidFill>
                <a:latin typeface="Arial" pitchFamily="34" charset="0"/>
              </a:rPr>
              <a:t>M</a:t>
            </a:r>
            <a:r>
              <a:rPr lang="en-US" altLang="ru-RU" sz="1600" dirty="0">
                <a:solidFill>
                  <a:srgbClr val="0000FF"/>
                </a:solidFill>
                <a:latin typeface="Arial" pitchFamily="34" charset="0"/>
              </a:rPr>
              <a:t>(</a:t>
            </a:r>
            <a:r>
              <a:rPr lang="en-US" altLang="ru-RU" sz="1600" dirty="0">
                <a:solidFill>
                  <a:srgbClr val="0000FF"/>
                </a:solidFill>
                <a:latin typeface="Arial" pitchFamily="34" charset="0"/>
                <a:sym typeface="Symbol"/>
              </a:rPr>
              <a:t>, </a:t>
            </a:r>
            <a:r>
              <a:rPr lang="en-US" altLang="ru-RU" sz="1600" dirty="0">
                <a:solidFill>
                  <a:srgbClr val="0000FF"/>
                </a:solidFill>
                <a:latin typeface="Arial" pitchFamily="34" charset="0"/>
              </a:rPr>
              <a:t>)</a:t>
            </a:r>
            <a:r>
              <a:rPr lang="ru-RU" altLang="ru-RU" sz="1600" dirty="0">
                <a:solidFill>
                  <a:srgbClr val="0000FF"/>
                </a:solidFill>
                <a:latin typeface="Arial" pitchFamily="34" charset="0"/>
              </a:rPr>
              <a:t>, </a:t>
            </a:r>
            <a:r>
              <a:rPr lang="en-US" altLang="ru-RU" sz="1600" i="1" dirty="0">
                <a:solidFill>
                  <a:srgbClr val="0000FF"/>
                </a:solidFill>
                <a:latin typeface="Arial" pitchFamily="34" charset="0"/>
              </a:rPr>
              <a:t>M</a:t>
            </a:r>
            <a:r>
              <a:rPr lang="en-US" altLang="ru-RU" sz="1600" dirty="0">
                <a:solidFill>
                  <a:srgbClr val="0000FF"/>
                </a:solidFill>
                <a:latin typeface="Arial" pitchFamily="34" charset="0"/>
              </a:rPr>
              <a:t>(</a:t>
            </a:r>
            <a:r>
              <a:rPr lang="en-US" altLang="ru-RU" sz="1600" dirty="0">
                <a:solidFill>
                  <a:srgbClr val="0000FF"/>
                </a:solidFill>
                <a:latin typeface="Arial" pitchFamily="34" charset="0"/>
                <a:sym typeface="Symbol"/>
              </a:rPr>
              <a:t></a:t>
            </a:r>
            <a:r>
              <a:rPr lang="en-US" altLang="ru-RU" sz="1600" baseline="-25000" dirty="0">
                <a:solidFill>
                  <a:srgbClr val="0000FF"/>
                </a:solidFill>
                <a:latin typeface="Arial" pitchFamily="34" charset="0"/>
                <a:sym typeface="Symbol"/>
              </a:rPr>
              <a:t>x</a:t>
            </a:r>
            <a:r>
              <a:rPr lang="en-US" altLang="ru-RU" sz="1600" dirty="0">
                <a:solidFill>
                  <a:srgbClr val="0000FF"/>
                </a:solidFill>
                <a:latin typeface="Arial" pitchFamily="34" charset="0"/>
                <a:sym typeface="Symbol"/>
              </a:rPr>
              <a:t>, </a:t>
            </a:r>
            <a:r>
              <a:rPr lang="en-US" altLang="ru-RU" sz="1600" baseline="-25000" dirty="0">
                <a:solidFill>
                  <a:srgbClr val="0000FF"/>
                </a:solidFill>
                <a:latin typeface="Arial" pitchFamily="34" charset="0"/>
                <a:sym typeface="Symbol"/>
              </a:rPr>
              <a:t>y</a:t>
            </a:r>
            <a:r>
              <a:rPr lang="en-US" altLang="ru-RU" sz="1600" dirty="0">
                <a:solidFill>
                  <a:srgbClr val="0000FF"/>
                </a:solidFill>
                <a:latin typeface="Arial" pitchFamily="34" charset="0"/>
              </a:rPr>
              <a:t>)</a:t>
            </a:r>
            <a:r>
              <a:rPr lang="ru-RU" altLang="ru-RU" sz="160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ru-RU" altLang="ru-RU" sz="1600" dirty="0" smtClean="0">
                <a:latin typeface="Arial" pitchFamily="34" charset="0"/>
              </a:rPr>
              <a:t>и</a:t>
            </a:r>
            <a:r>
              <a:rPr lang="en-US" altLang="ru-RU" sz="1600" dirty="0" smtClean="0">
                <a:latin typeface="Arial" pitchFamily="34" charset="0"/>
              </a:rPr>
              <a:t> </a:t>
            </a:r>
            <a:r>
              <a:rPr lang="en-US" altLang="ru-RU" sz="1600" i="1" dirty="0">
                <a:solidFill>
                  <a:srgbClr val="0000FF"/>
                </a:solidFill>
                <a:latin typeface="Arial" pitchFamily="34" charset="0"/>
              </a:rPr>
              <a:t>M</a:t>
            </a:r>
            <a:r>
              <a:rPr lang="en-US" altLang="ru-RU" sz="1600" dirty="0">
                <a:solidFill>
                  <a:srgbClr val="0000FF"/>
                </a:solidFill>
                <a:latin typeface="Arial" pitchFamily="34" charset="0"/>
              </a:rPr>
              <a:t>(</a:t>
            </a:r>
            <a:r>
              <a:rPr lang="en-US" altLang="ru-RU" sz="1600" dirty="0" err="1">
                <a:solidFill>
                  <a:srgbClr val="0000FF"/>
                </a:solidFill>
                <a:latin typeface="Arial" pitchFamily="34" charset="0"/>
              </a:rPr>
              <a:t>tg</a:t>
            </a:r>
            <a:r>
              <a:rPr lang="en-US" altLang="ru-RU" sz="1600" dirty="0" err="1">
                <a:solidFill>
                  <a:srgbClr val="0000FF"/>
                </a:solidFill>
                <a:latin typeface="Arial" pitchFamily="34" charset="0"/>
                <a:sym typeface="Symbol"/>
              </a:rPr>
              <a:t></a:t>
            </a:r>
            <a:r>
              <a:rPr lang="en-US" altLang="ru-RU" sz="1600" baseline="-25000" dirty="0" err="1">
                <a:solidFill>
                  <a:srgbClr val="0000FF"/>
                </a:solidFill>
                <a:latin typeface="Arial" pitchFamily="34" charset="0"/>
                <a:sym typeface="Symbol"/>
              </a:rPr>
              <a:t>x</a:t>
            </a:r>
            <a:r>
              <a:rPr lang="en-US" altLang="ru-RU" sz="1600" dirty="0">
                <a:solidFill>
                  <a:srgbClr val="0000FF"/>
                </a:solidFill>
                <a:latin typeface="Arial" pitchFamily="34" charset="0"/>
                <a:sym typeface="Symbol"/>
              </a:rPr>
              <a:t>, </a:t>
            </a:r>
            <a:r>
              <a:rPr lang="en-US" altLang="ru-RU" sz="1600" dirty="0" err="1">
                <a:solidFill>
                  <a:srgbClr val="0000FF"/>
                </a:solidFill>
                <a:latin typeface="Arial" pitchFamily="34" charset="0"/>
                <a:sym typeface="Symbol"/>
              </a:rPr>
              <a:t>tg</a:t>
            </a:r>
            <a:r>
              <a:rPr lang="en-US" altLang="ru-RU" sz="1600" baseline="-25000" dirty="0" err="1">
                <a:solidFill>
                  <a:srgbClr val="0000FF"/>
                </a:solidFill>
                <a:latin typeface="Arial" pitchFamily="34" charset="0"/>
                <a:sym typeface="Symbol"/>
              </a:rPr>
              <a:t>y</a:t>
            </a:r>
            <a:r>
              <a:rPr lang="en-US" altLang="ru-RU" sz="1600" dirty="0">
                <a:solidFill>
                  <a:srgbClr val="0000FF"/>
                </a:solidFill>
                <a:latin typeface="Arial" pitchFamily="34" charset="0"/>
              </a:rPr>
              <a:t>)</a:t>
            </a:r>
            <a:r>
              <a:rPr lang="ru-RU" altLang="ru-RU" sz="1600" dirty="0">
                <a:solidFill>
                  <a:srgbClr val="0000FF"/>
                </a:solidFill>
                <a:latin typeface="Arial" pitchFamily="34" charset="0"/>
              </a:rPr>
              <a:t>.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600" dirty="0" smtClean="0">
                <a:latin typeface="Arial" pitchFamily="34" charset="0"/>
              </a:rPr>
              <a:t>Минимальный </a:t>
            </a:r>
            <a:r>
              <a:rPr lang="ru-RU" altLang="ru-RU" sz="1600" dirty="0">
                <a:latin typeface="Arial" pitchFamily="34" charset="0"/>
              </a:rPr>
              <a:t>размер ячейки матрицы составляет 2х2 градуса </a:t>
            </a:r>
            <a:r>
              <a:rPr lang="ru-RU" altLang="ru-RU" sz="1600" dirty="0" smtClean="0">
                <a:latin typeface="Arial" pitchFamily="34" charset="0"/>
              </a:rPr>
              <a:t>проекционных углов.</a:t>
            </a:r>
            <a:r>
              <a:rPr lang="en-US" altLang="ru-RU" sz="1600" dirty="0" smtClean="0">
                <a:latin typeface="Arial" pitchFamily="34" charset="0"/>
              </a:rPr>
              <a:t> </a:t>
            </a:r>
            <a:endParaRPr lang="ru-RU" altLang="ru-RU" sz="1600" dirty="0">
              <a:latin typeface="Arial" pitchFamily="3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479376" y="176767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3200" b="1" dirty="0">
                <a:solidFill>
                  <a:srgbClr val="800080"/>
                </a:solidFill>
              </a:rPr>
              <a:t>Мюонный годоскоп УРАГАН (ЭК НЕВОД)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2901" y="5805264"/>
            <a:ext cx="384446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None/>
            </a:pPr>
            <a:r>
              <a:rPr lang="ru-RU" altLang="ru-RU" sz="1400" dirty="0"/>
              <a:t>Статистическая достоверность </a:t>
            </a:r>
            <a:r>
              <a:rPr lang="ru-RU" altLang="ru-RU" sz="1400" dirty="0">
                <a:solidFill>
                  <a:srgbClr val="0000FF"/>
                </a:solidFill>
              </a:rPr>
              <a:t>составляет около 15 миллионов мюонов в час </a:t>
            </a:r>
            <a:r>
              <a:rPr lang="ru-RU" altLang="ru-RU" sz="1400" dirty="0"/>
              <a:t>для </a:t>
            </a:r>
            <a:r>
              <a:rPr lang="ru-RU" altLang="ru-RU" sz="1400" dirty="0" smtClean="0"/>
              <a:t>трех СМ.</a:t>
            </a:r>
            <a:endParaRPr lang="ru-RU" altLang="ru-RU" sz="1400" b="1" dirty="0">
              <a:solidFill>
                <a:schemeClr val="accent2"/>
              </a:solidFill>
            </a:endParaRPr>
          </a:p>
        </p:txBody>
      </p:sp>
      <p:pic>
        <p:nvPicPr>
          <p:cNvPr id="11" name="Picture 6" descr="6X6D34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5" b="11218"/>
          <a:stretch>
            <a:fillRect/>
          </a:stretch>
        </p:blipFill>
        <p:spPr bwMode="auto">
          <a:xfrm>
            <a:off x="370720" y="724910"/>
            <a:ext cx="5109828" cy="2579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191344" y="129173"/>
            <a:ext cx="72338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800080"/>
                </a:solidFill>
                <a:latin typeface="Arial" pitchFamily="34" charset="0"/>
              </a:rPr>
              <a:t>От матрицы мюонов к мюонограмме</a:t>
            </a:r>
            <a:endParaRPr lang="ru-RU" altLang="ja-JP" sz="2800" b="1" dirty="0">
              <a:solidFill>
                <a:srgbClr val="800080"/>
              </a:solidFill>
              <a:latin typeface="Arial" pitchFamily="34" charset="0"/>
              <a:cs typeface="HG明朝B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2" y="4970981"/>
            <a:ext cx="7746881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Мюонограмма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разница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между матрицей углового распределения мюонов за последний час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нормировочной матрицей за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предыдущие 24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часа (в единицах </a:t>
            </a:r>
            <a:r>
              <a:rPr lang="el-GR" sz="2000" dirty="0" smtClean="0">
                <a:solidFill>
                  <a:srgbClr val="0000FF"/>
                </a:solidFill>
                <a:latin typeface="Calibri"/>
                <a:cs typeface="Calibri"/>
              </a:rPr>
              <a:t>σ</a:t>
            </a:r>
            <a:r>
              <a:rPr lang="ru-RU" sz="1600" dirty="0" smtClean="0">
                <a:latin typeface="Calibri"/>
                <a:cs typeface="Calibri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согласно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цветовой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шкале).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124725" y="404664"/>
            <a:ext cx="45118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ja-JP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Мюонография </a:t>
            </a:r>
            <a:r>
              <a:rPr lang="ru-RU" altLang="ja-JP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«спокойный» период</a:t>
            </a:r>
            <a:endParaRPr lang="en-US" altLang="ja-JP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3385D-8DDB-494D-ACE2-69A257C4FAB7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pic>
        <p:nvPicPr>
          <p:cNvPr id="14" name="Picture 6" descr="C:\Users\ivan\Desktop\Гифка с Gifius.ru12131231313132213131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734" y="1784389"/>
            <a:ext cx="3444811" cy="34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205476" y="793636"/>
            <a:ext cx="4705325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ja-JP" sz="1400" dirty="0">
                <a:latin typeface="Arial" pitchFamily="34" charset="0"/>
                <a:ea typeface="MS PGothic" pitchFamily="34" charset="-128"/>
              </a:rPr>
              <a:t>Параметры околоземного космического пространства</a:t>
            </a:r>
            <a:r>
              <a:rPr lang="ru-RU" altLang="ja-JP" sz="1400" dirty="0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:&lt;</a:t>
            </a:r>
            <a:r>
              <a:rPr lang="ru-RU" altLang="ja-JP" sz="1400" i="1" dirty="0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V</a:t>
            </a:r>
            <a:r>
              <a:rPr lang="ru-RU" altLang="ja-JP" sz="1400" baseline="-25000" dirty="0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SW</a:t>
            </a:r>
            <a:r>
              <a:rPr lang="ru-RU" altLang="ja-JP" sz="1400" dirty="0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&gt; ~ 325 км/с; &lt;</a:t>
            </a:r>
            <a:r>
              <a:rPr lang="ru-RU" altLang="ja-JP" sz="1400" i="1" dirty="0" err="1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B</a:t>
            </a:r>
            <a:r>
              <a:rPr lang="ru-RU" altLang="ja-JP" sz="1400" baseline="-25000" dirty="0" err="1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max</a:t>
            </a:r>
            <a:r>
              <a:rPr lang="ru-RU" altLang="ja-JP" sz="1400" dirty="0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&gt; = 4,5 </a:t>
            </a:r>
            <a:r>
              <a:rPr lang="ru-RU" altLang="ja-JP" sz="1400" dirty="0" err="1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нТл</a:t>
            </a:r>
            <a:r>
              <a:rPr lang="ru-RU" altLang="ja-JP" sz="1400" dirty="0" smtClean="0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; &lt;</a:t>
            </a:r>
            <a:r>
              <a:rPr lang="ru-RU" altLang="ja-JP" sz="1400" i="1" dirty="0" err="1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Dst</a:t>
            </a:r>
            <a:r>
              <a:rPr lang="ru-RU" altLang="ja-JP" sz="1400" dirty="0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&gt; = -2,5 </a:t>
            </a:r>
            <a:r>
              <a:rPr lang="ru-RU" altLang="ja-JP" sz="1400" dirty="0" err="1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>нТл</a:t>
            </a:r>
            <a:r>
              <a:rPr lang="ru-RU" altLang="ja-JP" sz="1400" dirty="0">
                <a:latin typeface="Arial" pitchFamily="34" charset="0"/>
                <a:ea typeface="MS PGothic" pitchFamily="34" charset="-128"/>
              </a:rPr>
              <a:t>;</a:t>
            </a:r>
            <a:endParaRPr lang="ru-RU" altLang="ja-JP" sz="1400" dirty="0">
              <a:latin typeface="Arial" pitchFamily="34" charset="0"/>
              <a:cs typeface="HG明朝B"/>
            </a:endParaRPr>
          </a:p>
        </p:txBody>
      </p:sp>
      <p:pic>
        <p:nvPicPr>
          <p:cNvPr id="10" name="Picture 4" descr="F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3350" r="13599" b="17624"/>
          <a:stretch>
            <a:fillRect/>
          </a:stretch>
        </p:blipFill>
        <p:spPr bwMode="auto">
          <a:xfrm>
            <a:off x="1432311" y="3130239"/>
            <a:ext cx="2225160" cy="188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ampleGr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32" y="793636"/>
            <a:ext cx="1974575" cy="197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matri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 r="3490" b="5092"/>
          <a:stretch>
            <a:fillRect/>
          </a:stretch>
        </p:blipFill>
        <p:spPr bwMode="auto">
          <a:xfrm>
            <a:off x="145778" y="691390"/>
            <a:ext cx="2127943" cy="18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SampleGradL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53" y="3105838"/>
            <a:ext cx="1869819" cy="186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 rot="19603705">
            <a:off x="2370939" y="2574737"/>
            <a:ext cx="16224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27305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>
              <a:spcBef>
                <a:spcPct val="50000"/>
              </a:spcBef>
            </a:pPr>
            <a:r>
              <a:rPr lang="en-US" altLang="ru-RU" sz="1600" i="1" dirty="0">
                <a:solidFill>
                  <a:srgbClr val="000099"/>
                </a:solidFill>
              </a:rPr>
              <a:t>normalization</a:t>
            </a:r>
            <a:endParaRPr lang="ru-RU" altLang="ru-RU" sz="1600" i="1" dirty="0">
              <a:solidFill>
                <a:srgbClr val="000099"/>
              </a:solidFill>
            </a:endParaRP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 rot="19603705">
            <a:off x="3105830" y="2802188"/>
            <a:ext cx="730830" cy="403078"/>
          </a:xfrm>
          <a:prstGeom prst="rightArrow">
            <a:avLst>
              <a:gd name="adj1" fmla="val 50000"/>
              <a:gd name="adj2" fmla="val 57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 rot="2920787">
            <a:off x="4348954" y="2452436"/>
            <a:ext cx="16224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27305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>
              <a:spcBef>
                <a:spcPct val="50000"/>
              </a:spcBef>
            </a:pPr>
            <a:r>
              <a:rPr lang="en-US" altLang="ru-RU" sz="1600" i="1" dirty="0">
                <a:solidFill>
                  <a:srgbClr val="000099"/>
                </a:solidFill>
              </a:rPr>
              <a:t>filtration</a:t>
            </a:r>
            <a:endParaRPr lang="ru-RU" altLang="ru-RU" sz="1600" i="1" dirty="0">
              <a:solidFill>
                <a:srgbClr val="000099"/>
              </a:solidFill>
            </a:endParaRP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 rot="2920787">
            <a:off x="4591077" y="2735786"/>
            <a:ext cx="739285" cy="358429"/>
          </a:xfrm>
          <a:prstGeom prst="rightArrow">
            <a:avLst>
              <a:gd name="adj1" fmla="val 50000"/>
              <a:gd name="adj2" fmla="val 57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 rot="20041266">
            <a:off x="5875105" y="2909414"/>
            <a:ext cx="18936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indent="0" algn="ctr">
              <a:spcBef>
                <a:spcPct val="50000"/>
              </a:spcBef>
              <a:defRPr i="1">
                <a:solidFill>
                  <a:srgbClr val="008000"/>
                </a:solidFill>
              </a:defRPr>
            </a:lvl1pPr>
            <a:lvl6pPr fontAlgn="base">
              <a:spcBef>
                <a:spcPct val="0"/>
              </a:spcBef>
              <a:spcAft>
                <a:spcPct val="0"/>
              </a:spcAft>
            </a:lvl6pPr>
            <a:lvl7pPr fontAlgn="base">
              <a:spcBef>
                <a:spcPct val="0"/>
              </a:spcBef>
              <a:spcAft>
                <a:spcPct val="0"/>
              </a:spcAft>
            </a:lvl7pPr>
            <a:lvl8pPr fontAlgn="base">
              <a:spcBef>
                <a:spcPct val="0"/>
              </a:spcBef>
              <a:spcAft>
                <a:spcPct val="0"/>
              </a:spcAft>
            </a:lvl8pPr>
            <a:lvl9pPr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ru-RU" sz="1600" dirty="0">
                <a:solidFill>
                  <a:srgbClr val="000099"/>
                </a:solidFill>
              </a:rPr>
              <a:t>Optimization</a:t>
            </a:r>
            <a:endParaRPr lang="ru-RU" altLang="ru-RU" sz="1600" dirty="0">
              <a:solidFill>
                <a:srgbClr val="000099"/>
              </a:solidFill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 rot="2789425">
            <a:off x="808799" y="2602116"/>
            <a:ext cx="16224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27305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>
              <a:spcBef>
                <a:spcPct val="50000"/>
              </a:spcBef>
            </a:pPr>
            <a:r>
              <a:rPr lang="en-US" altLang="ru-RU" sz="1600" i="1" dirty="0">
                <a:solidFill>
                  <a:srgbClr val="000099"/>
                </a:solidFill>
              </a:rPr>
              <a:t>averaging</a:t>
            </a:r>
            <a:endParaRPr lang="ru-RU" altLang="ru-RU" sz="1600" i="1" dirty="0">
              <a:solidFill>
                <a:srgbClr val="000099"/>
              </a:solidFill>
            </a:endParaRPr>
          </a:p>
        </p:txBody>
      </p:sp>
      <p:sp>
        <p:nvSpPr>
          <p:cNvPr id="23" name="AutoShape 17"/>
          <p:cNvSpPr>
            <a:spLocks noChangeArrowheads="1"/>
          </p:cNvSpPr>
          <p:nvPr/>
        </p:nvSpPr>
        <p:spPr bwMode="auto">
          <a:xfrm rot="2789425">
            <a:off x="935438" y="2967514"/>
            <a:ext cx="828717" cy="402030"/>
          </a:xfrm>
          <a:prstGeom prst="rightArrow">
            <a:avLst>
              <a:gd name="adj1" fmla="val 50000"/>
              <a:gd name="adj2" fmla="val 57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auto">
          <a:xfrm rot="20089240">
            <a:off x="6314742" y="3262589"/>
            <a:ext cx="1289466" cy="325023"/>
          </a:xfrm>
          <a:prstGeom prst="rightArrow">
            <a:avLst>
              <a:gd name="adj1" fmla="val 50000"/>
              <a:gd name="adj2" fmla="val 57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0834" y="5485739"/>
            <a:ext cx="536116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tabLst>
                <a:tab pos="269875" algn="l"/>
              </a:tabLst>
            </a:pPr>
            <a:r>
              <a:rPr lang="ru-RU" altLang="ru-RU" b="1" dirty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Мюонограммы используются для выявления динамики малых отклонений (вариаций) в угловом распределении потока </a:t>
            </a:r>
            <a:r>
              <a:rPr lang="ru-RU" altLang="ru-RU" b="1" dirty="0" smtClean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мюонов.</a:t>
            </a:r>
            <a:endParaRPr lang="ru-RU" altLang="ru-RU" b="1" dirty="0">
              <a:solidFill>
                <a:srgbClr val="000099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35" y="5964332"/>
            <a:ext cx="68118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ru-RU" altLang="ja-JP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Мюонограммы </a:t>
            </a:r>
            <a:r>
              <a:rPr lang="ru-RU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позволяют изучать динамику двумерных вариаций потока мюонов</a:t>
            </a:r>
            <a:r>
              <a:rPr lang="ru-RU" altLang="ja-JP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6230" r="3568" b="5410"/>
          <a:stretch/>
        </p:blipFill>
        <p:spPr bwMode="auto">
          <a:xfrm>
            <a:off x="818563" y="1056808"/>
            <a:ext cx="4762797" cy="2614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2" descr="\\yulek\Pub\Shutenko\Forbush\GSE_M13_TPfix201512300000_2016010500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64" y="1277213"/>
            <a:ext cx="4951220" cy="40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567571" y="610274"/>
            <a:ext cx="52477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Мюонограмма </a:t>
            </a:r>
            <a:r>
              <a:rPr lang="ru-RU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гелиосферных</a:t>
            </a: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возмущений в системе GSE в течение </a:t>
            </a:r>
            <a:r>
              <a:rPr lang="ru-RU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ФП </a:t>
            </a: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января 2015 года.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8"/>
          <a:stretch/>
        </p:blipFill>
        <p:spPr bwMode="auto">
          <a:xfrm>
            <a:off x="1143015" y="4066156"/>
            <a:ext cx="4471192" cy="263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3070" y="3671070"/>
            <a:ext cx="554964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400" dirty="0"/>
              <a:t>Асимптотические направления позволяют перенести наблюдаемую мюонограмму из лабораторной системы в систему </a:t>
            </a:r>
            <a:r>
              <a:rPr lang="ru-RU" sz="1400" dirty="0" smtClean="0"/>
              <a:t>GSE</a:t>
            </a:r>
            <a:br>
              <a:rPr lang="ru-RU" sz="1400" dirty="0" smtClean="0"/>
            </a:br>
            <a:r>
              <a:rPr lang="en-US" sz="1400" dirty="0" smtClean="0"/>
              <a:t>(</a:t>
            </a:r>
            <a:r>
              <a:rPr lang="en-US" sz="1400" b="1" dirty="0" smtClean="0">
                <a:solidFill>
                  <a:srgbClr val="C00000"/>
                </a:solidFill>
              </a:rPr>
              <a:t>G</a:t>
            </a:r>
            <a:r>
              <a:rPr lang="en-US" sz="1400" dirty="0" smtClean="0">
                <a:solidFill>
                  <a:srgbClr val="C00000"/>
                </a:solidFill>
              </a:rPr>
              <a:t>eocentric </a:t>
            </a:r>
            <a:r>
              <a:rPr lang="en-US" sz="1400" b="1" dirty="0" smtClean="0">
                <a:solidFill>
                  <a:srgbClr val="C00000"/>
                </a:solidFill>
              </a:rPr>
              <a:t>S</a:t>
            </a:r>
            <a:r>
              <a:rPr lang="en-US" sz="1400" dirty="0" smtClean="0">
                <a:solidFill>
                  <a:srgbClr val="C00000"/>
                </a:solidFill>
              </a:rPr>
              <a:t>olar </a:t>
            </a:r>
            <a:r>
              <a:rPr lang="en-US" sz="1400" b="1" dirty="0" smtClean="0">
                <a:solidFill>
                  <a:srgbClr val="C00000"/>
                </a:solidFill>
              </a:rPr>
              <a:t>E</a:t>
            </a:r>
            <a:r>
              <a:rPr lang="en-US" sz="1400" dirty="0" smtClean="0">
                <a:solidFill>
                  <a:srgbClr val="C00000"/>
                </a:solidFill>
              </a:rPr>
              <a:t>cliptic </a:t>
            </a:r>
            <a:r>
              <a:rPr lang="en-US" sz="1400" dirty="0">
                <a:solidFill>
                  <a:srgbClr val="C00000"/>
                </a:solidFill>
              </a:rPr>
              <a:t>system</a:t>
            </a:r>
            <a:r>
              <a:rPr lang="en-US" sz="1400" dirty="0" smtClean="0"/>
              <a:t>)</a:t>
            </a:r>
            <a:endParaRPr lang="ru-RU" sz="1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62719" y="5382271"/>
            <a:ext cx="62352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69875" algn="l"/>
              </a:tabLst>
            </a:pPr>
            <a:r>
              <a:rPr lang="ru-RU" sz="1600" b="1" dirty="0">
                <a:solidFill>
                  <a:srgbClr val="AD0004"/>
                </a:solidFill>
                <a:ea typeface="MS PGothic" pitchFamily="34" charset="-128"/>
              </a:rPr>
              <a:t>Мюонограммы в системе GSE позволяют визуализировать изменения потока космических лучей и их угловое распределение в ходе различных активных процессов в </a:t>
            </a:r>
            <a:r>
              <a:rPr lang="ru-RU" sz="1600" b="1" dirty="0" err="1">
                <a:solidFill>
                  <a:srgbClr val="AD0004"/>
                </a:solidFill>
                <a:ea typeface="MS PGothic" pitchFamily="34" charset="-128"/>
              </a:rPr>
              <a:t>гелиосфере</a:t>
            </a:r>
            <a:r>
              <a:rPr lang="ru-RU" sz="1600" b="1" dirty="0">
                <a:solidFill>
                  <a:srgbClr val="AD0004"/>
                </a:solidFill>
                <a:ea typeface="MS PGothic" pitchFamily="34" charset="-128"/>
              </a:rPr>
              <a:t>, то есть наблюдать анизотропию потока протонов, вызванную этими процессами.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6877" y="402739"/>
            <a:ext cx="45861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Асимптотические направления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протонов космических лучей для зенитных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углов зарегистрированных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мюонов 30°, 45°, 60° и 75°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313070" y="60594"/>
            <a:ext cx="65258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800080"/>
                </a:solidFill>
                <a:latin typeface="Arial" pitchFamily="34" charset="0"/>
              </a:rPr>
              <a:t>Мюонограммы в </a:t>
            </a:r>
            <a:r>
              <a:rPr lang="en-US" altLang="ru-RU" sz="2400" b="1" dirty="0" smtClean="0">
                <a:solidFill>
                  <a:srgbClr val="800080"/>
                </a:solidFill>
                <a:latin typeface="Arial" pitchFamily="34" charset="0"/>
              </a:rPr>
              <a:t>GSE</a:t>
            </a:r>
            <a:r>
              <a:rPr lang="ru-RU" altLang="ru-RU" sz="2400" b="1" dirty="0" smtClean="0">
                <a:solidFill>
                  <a:srgbClr val="800080"/>
                </a:solidFill>
                <a:latin typeface="Arial" pitchFamily="34" charset="0"/>
              </a:rPr>
              <a:t> координатах</a:t>
            </a:r>
            <a:endParaRPr lang="ru-RU" altLang="ja-JP" sz="2400" b="1" dirty="0">
              <a:solidFill>
                <a:srgbClr val="800080"/>
              </a:solidFill>
              <a:latin typeface="Arial" pitchFamily="34" charset="0"/>
              <a:cs typeface="HG明朝B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3385D-8DDB-494D-ACE2-69A257C4FAB7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 rot="19718471">
            <a:off x="5427875" y="3784276"/>
            <a:ext cx="1873697" cy="319785"/>
          </a:xfrm>
          <a:prstGeom prst="rightArrow">
            <a:avLst>
              <a:gd name="adj1" fmla="val 45860"/>
              <a:gd name="adj2" fmla="val 57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420886" y="4066156"/>
            <a:ext cx="3708473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ja-JP" sz="1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Параметры околоземного космического пространства</a:t>
            </a:r>
            <a:r>
              <a:rPr lang="ru-RU" altLang="ja-JP" sz="1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: </a:t>
            </a:r>
            <a:r>
              <a:rPr lang="ru-RU" altLang="ja-JP" sz="1400" i="1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V</a:t>
            </a:r>
            <a:r>
              <a:rPr lang="ru-RU" altLang="ja-JP" sz="1400" baseline="-250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SW_max</a:t>
            </a:r>
            <a:r>
              <a:rPr lang="ru-RU" altLang="ja-JP" sz="1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ru-RU" altLang="ja-JP" sz="1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= 693 км/с; </a:t>
            </a:r>
            <a:r>
              <a:rPr lang="ru-RU" altLang="ja-JP" sz="1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/>
            </a:r>
            <a:br>
              <a:rPr lang="ru-RU" altLang="ja-JP" sz="1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</a:br>
            <a:r>
              <a:rPr lang="ru-RU" altLang="ja-JP" sz="1400" i="1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B</a:t>
            </a:r>
            <a:r>
              <a:rPr lang="ru-RU" altLang="ja-JP" sz="1400" baseline="-250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max</a:t>
            </a:r>
            <a:r>
              <a:rPr lang="ru-RU" altLang="ja-JP" sz="1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ru-RU" altLang="ja-JP" sz="1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= 13 </a:t>
            </a:r>
            <a:r>
              <a:rPr lang="ru-RU" altLang="ja-JP" sz="1400" dirty="0" err="1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нТл</a:t>
            </a:r>
            <a:r>
              <a:rPr lang="ru-RU" altLang="ja-JP" sz="1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; </a:t>
            </a:r>
            <a:r>
              <a:rPr lang="ru-RU" altLang="ja-JP" sz="1400" i="1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Dst</a:t>
            </a:r>
            <a:r>
              <a:rPr lang="ru-RU" altLang="ja-JP" sz="1400" baseline="-250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min</a:t>
            </a:r>
            <a:r>
              <a:rPr lang="ru-RU" altLang="ja-JP" sz="1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ru-RU" altLang="ja-JP" sz="1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= </a:t>
            </a:r>
            <a:r>
              <a:rPr lang="ru-RU" altLang="ja-JP" sz="1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- 46 </a:t>
            </a:r>
            <a:r>
              <a:rPr lang="ru-RU" altLang="ja-JP" sz="1400" dirty="0" err="1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нТл</a:t>
            </a:r>
            <a:r>
              <a:rPr lang="ru-RU" altLang="ja-JP" sz="1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</a:rPr>
              <a:t>;</a:t>
            </a:r>
            <a:endParaRPr lang="ru-RU" altLang="ja-JP" sz="1400" dirty="0">
              <a:solidFill>
                <a:srgbClr val="000099"/>
              </a:solidFill>
              <a:latin typeface="Arial" pitchFamily="34" charset="0"/>
              <a:cs typeface="HG明朝B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49434" y="108271"/>
            <a:ext cx="8380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2800" b="1" dirty="0" smtClean="0">
                <a:solidFill>
                  <a:srgbClr val="800080"/>
                </a:solidFill>
                <a:latin typeface="+mn-lt"/>
              </a:rPr>
              <a:t>GSE-</a:t>
            </a:r>
            <a:r>
              <a:rPr lang="ru-RU" sz="2800" b="1" dirty="0" smtClean="0">
                <a:solidFill>
                  <a:srgbClr val="800080"/>
                </a:solidFill>
                <a:latin typeface="+mn-lt"/>
              </a:rPr>
              <a:t>картирование</a:t>
            </a:r>
            <a:endParaRPr lang="ru-RU" altLang="ja-JP" sz="2800" b="1" dirty="0">
              <a:solidFill>
                <a:srgbClr val="800080"/>
              </a:solidFill>
              <a:latin typeface="+mn-lt"/>
              <a:cs typeface="HG明朝B"/>
            </a:endParaRPr>
          </a:p>
        </p:txBody>
      </p:sp>
      <p:pic>
        <p:nvPicPr>
          <p:cNvPr id="76806" name="Picture 6" descr="1802130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5" y="2254646"/>
            <a:ext cx="1866511" cy="186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8" descr="1802130600_sp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42" y="2216690"/>
            <a:ext cx="1942421" cy="194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10" descr="1802130600_sp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59" y="5050236"/>
            <a:ext cx="3959135" cy="13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5472" y="1487456"/>
            <a:ext cx="2113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ea typeface="MS Mincho"/>
              </a:rPr>
              <a:t>Первичная </a:t>
            </a:r>
            <a:r>
              <a:rPr lang="ru-RU" sz="1400" i="1" dirty="0">
                <a:ea typeface="MS Mincho"/>
              </a:rPr>
              <a:t>почасовая </a:t>
            </a:r>
            <a:r>
              <a:rPr lang="ru-RU" sz="1400" i="1" dirty="0" smtClean="0">
                <a:ea typeface="MS Mincho"/>
              </a:rPr>
              <a:t>мюонограмма</a:t>
            </a:r>
            <a:endParaRPr lang="ru-RU" sz="1400" i="1" dirty="0">
              <a:ea typeface="MS Mincho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29299" y="1474662"/>
            <a:ext cx="2318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ea typeface="MS Mincho"/>
              </a:rPr>
              <a:t>Мюонограмма </a:t>
            </a:r>
            <a:r>
              <a:rPr lang="ru-RU" sz="1400" i="1" dirty="0">
                <a:ea typeface="MS Mincho"/>
              </a:rPr>
              <a:t>с выбранными областями деформации</a:t>
            </a:r>
            <a:endParaRPr lang="ru-RU" sz="1400" i="1" dirty="0" smtClean="0">
              <a:ea typeface="MS Mincho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2527" y="4553588"/>
            <a:ext cx="3561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ea typeface="MS Mincho"/>
              </a:rPr>
              <a:t>Мюонограмма в системе GSE с выбранными областями деформации</a:t>
            </a:r>
            <a:endParaRPr lang="ru-RU" sz="1400" i="1" dirty="0" smtClean="0">
              <a:ea typeface="MS Mincho"/>
            </a:endParaRPr>
          </a:p>
        </p:txBody>
      </p:sp>
      <p:pic>
        <p:nvPicPr>
          <p:cNvPr id="76812" name="Picture 12" descr="grAreaG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938" y="2090886"/>
            <a:ext cx="593407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663952" y="1749066"/>
            <a:ext cx="54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33CC"/>
                </a:solidFill>
              </a:rPr>
              <a:t>GSE-долготы деформационных зон на </a:t>
            </a:r>
            <a:r>
              <a:rPr lang="ru-RU" sz="1600" b="1" dirty="0" err="1">
                <a:solidFill>
                  <a:srgbClr val="0033CC"/>
                </a:solidFill>
              </a:rPr>
              <a:t>мюонограммах</a:t>
            </a:r>
            <a:endParaRPr lang="ru-RU" sz="1600" b="1" dirty="0">
              <a:solidFill>
                <a:srgbClr val="0033CC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3647728" y="4872689"/>
            <a:ext cx="5472608" cy="52385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3385D-8DDB-494D-ACE2-69A257C4FAB7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sp>
        <p:nvSpPr>
          <p:cNvPr id="7" name="Овал 6"/>
          <p:cNvSpPr/>
          <p:nvPr/>
        </p:nvSpPr>
        <p:spPr>
          <a:xfrm>
            <a:off x="9147819" y="4846409"/>
            <a:ext cx="144016" cy="138066"/>
          </a:xfrm>
          <a:prstGeom prst="ellipse">
            <a:avLst/>
          </a:prstGeom>
          <a:noFill/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37792" y="708584"/>
            <a:ext cx="11159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33CC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Для </a:t>
            </a:r>
            <a:r>
              <a:rPr lang="ru-RU" sz="1600" dirty="0">
                <a:solidFill>
                  <a:srgbClr val="0033CC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анализа динамики мюонограмм в системе GSE был использован метод описания деформаций углового распределения при </a:t>
            </a:r>
            <a:r>
              <a:rPr lang="ru-RU" sz="1600" dirty="0" err="1">
                <a:solidFill>
                  <a:srgbClr val="0033CC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гелиосферных</a:t>
            </a:r>
            <a:r>
              <a:rPr lang="ru-RU" sz="1600" dirty="0">
                <a:solidFill>
                  <a:srgbClr val="0033CC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возмущениях.</a:t>
            </a: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2155697" y="3100077"/>
            <a:ext cx="761645" cy="325023"/>
          </a:xfrm>
          <a:prstGeom prst="rightArrow">
            <a:avLst>
              <a:gd name="adj1" fmla="val 50000"/>
              <a:gd name="adj2" fmla="val 57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 rot="8062889">
            <a:off x="2247411" y="4022413"/>
            <a:ext cx="1038055" cy="325023"/>
          </a:xfrm>
          <a:prstGeom prst="rightArrow">
            <a:avLst>
              <a:gd name="adj1" fmla="val 50000"/>
              <a:gd name="adj2" fmla="val 57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115425" y="46166"/>
            <a:ext cx="298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PPIHE-202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Протвино, 5 июня 2026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22635</TotalTime>
  <Words>2696</Words>
  <Application>Microsoft Office PowerPoint</Application>
  <PresentationFormat>Произвольный</PresentationFormat>
  <Paragraphs>289</Paragraphs>
  <Slides>18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Тема Office</vt:lpstr>
      <vt:lpstr>Visio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James Red</dc:creator>
  <cp:lastModifiedBy>Xiaomi</cp:lastModifiedBy>
  <cp:revision>2253</cp:revision>
  <dcterms:created xsi:type="dcterms:W3CDTF">2018-10-23T08:22:29Z</dcterms:created>
  <dcterms:modified xsi:type="dcterms:W3CDTF">2026-06-05T05:06:01Z</dcterms:modified>
</cp:coreProperties>
</file>