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2" r:id="rId3"/>
    <p:sldId id="273" r:id="rId4"/>
    <p:sldId id="292" r:id="rId5"/>
    <p:sldId id="274" r:id="rId6"/>
    <p:sldId id="278" r:id="rId7"/>
    <p:sldId id="324" r:id="rId8"/>
    <p:sldId id="264" r:id="rId9"/>
    <p:sldId id="279" r:id="rId10"/>
    <p:sldId id="265" r:id="rId11"/>
    <p:sldId id="266" r:id="rId12"/>
    <p:sldId id="293" r:id="rId13"/>
    <p:sldId id="295" r:id="rId14"/>
    <p:sldId id="325" r:id="rId15"/>
    <p:sldId id="326" r:id="rId16"/>
    <p:sldId id="327" r:id="rId17"/>
    <p:sldId id="328" r:id="rId18"/>
    <p:sldId id="271" r:id="rId19"/>
    <p:sldId id="275" r:id="rId20"/>
    <p:sldId id="329" r:id="rId21"/>
    <p:sldId id="276" r:id="rId22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8BEE8"/>
    <a:srgbClr val="CBF8FD"/>
    <a:srgbClr val="AAEB35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41" autoAdjust="0"/>
    <p:restoredTop sz="89573" autoAdjust="0"/>
  </p:normalViewPr>
  <p:slideViewPr>
    <p:cSldViewPr>
      <p:cViewPr>
        <p:scale>
          <a:sx n="77" d="100"/>
          <a:sy n="77" d="100"/>
        </p:scale>
        <p:origin x="-2131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F287F-C424-4092-9475-DD601A64BEA7}" type="datetimeFigureOut">
              <a:rPr lang="ru-RU" smtClean="0"/>
              <a:pPr/>
              <a:t>02.06.2026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2E1A8-009E-4AC2-B178-3E949E06E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work is mainly concerned with mathematical combinatorial calculations. It may also have some pedagogical application, as it discusses ways of working with tensor representations of the </a:t>
            </a:r>
            <a:r>
              <a:rPr lang="en-US" dirty="0" err="1" smtClean="0"/>
              <a:t>Poincaré</a:t>
            </a:r>
            <a:r>
              <a:rPr lang="en-US" dirty="0" smtClean="0"/>
              <a:t> group</a:t>
            </a:r>
            <a:r>
              <a:rPr lang="en-US" baseline="0" dirty="0" smtClean="0"/>
              <a:t> and</a:t>
            </a:r>
            <a:r>
              <a:rPr lang="ru-RU" baseline="0" dirty="0" smtClean="0"/>
              <a:t> </a:t>
            </a:r>
            <a:r>
              <a:rPr lang="en-US" baseline="0" dirty="0" smtClean="0"/>
              <a:t>multivariate recurrent equations. This study is the direct continuation of our works which were written about 10 and 20 years ago.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2E1A8-009E-4AC2-B178-3E949E06EEC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2E1A8-009E-4AC2-B178-3E949E06EEC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2E1A8-009E-4AC2-B178-3E949E06EEC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BCA5-ADD3-4E0B-BB6F-1E5CE288B603}" type="datetimeFigureOut">
              <a:rPr lang="ru-RU" smtClean="0"/>
              <a:pPr/>
              <a:t>02.06.2026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B656-71CD-4E3F-9010-21259B0F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BCA5-ADD3-4E0B-BB6F-1E5CE288B603}" type="datetimeFigureOut">
              <a:rPr lang="ru-RU" smtClean="0"/>
              <a:pPr/>
              <a:t>02.06.2026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B656-71CD-4E3F-9010-21259B0F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BCA5-ADD3-4E0B-BB6F-1E5CE288B603}" type="datetimeFigureOut">
              <a:rPr lang="ru-RU" smtClean="0"/>
              <a:pPr/>
              <a:t>02.06.2026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B656-71CD-4E3F-9010-21259B0F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BCA5-ADD3-4E0B-BB6F-1E5CE288B603}" type="datetimeFigureOut">
              <a:rPr lang="ru-RU" smtClean="0"/>
              <a:pPr/>
              <a:t>02.06.2026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B656-71CD-4E3F-9010-21259B0F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BCA5-ADD3-4E0B-BB6F-1E5CE288B603}" type="datetimeFigureOut">
              <a:rPr lang="ru-RU" smtClean="0"/>
              <a:pPr/>
              <a:t>02.06.2026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B656-71CD-4E3F-9010-21259B0F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BCA5-ADD3-4E0B-BB6F-1E5CE288B603}" type="datetimeFigureOut">
              <a:rPr lang="ru-RU" smtClean="0"/>
              <a:pPr/>
              <a:t>02.06.2026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B656-71CD-4E3F-9010-21259B0F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BCA5-ADD3-4E0B-BB6F-1E5CE288B603}" type="datetimeFigureOut">
              <a:rPr lang="ru-RU" smtClean="0"/>
              <a:pPr/>
              <a:t>02.06.2026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B656-71CD-4E3F-9010-21259B0F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BCA5-ADD3-4E0B-BB6F-1E5CE288B603}" type="datetimeFigureOut">
              <a:rPr lang="ru-RU" smtClean="0"/>
              <a:pPr/>
              <a:t>02.06.2026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B656-71CD-4E3F-9010-21259B0F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BCA5-ADD3-4E0B-BB6F-1E5CE288B603}" type="datetimeFigureOut">
              <a:rPr lang="ru-RU" smtClean="0"/>
              <a:pPr/>
              <a:t>02.06.2026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B656-71CD-4E3F-9010-21259B0F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BCA5-ADD3-4E0B-BB6F-1E5CE288B603}" type="datetimeFigureOut">
              <a:rPr lang="ru-RU" smtClean="0"/>
              <a:pPr/>
              <a:t>02.06.2026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B656-71CD-4E3F-9010-21259B0F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BCA5-ADD3-4E0B-BB6F-1E5CE288B603}" type="datetimeFigureOut">
              <a:rPr lang="ru-RU" smtClean="0"/>
              <a:pPr/>
              <a:t>02.06.2026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B656-71CD-4E3F-9010-21259B0F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5BCA5-ADD3-4E0B-BB6F-1E5CE288B603}" type="datetimeFigureOut">
              <a:rPr lang="ru-RU" smtClean="0"/>
              <a:pPr/>
              <a:t>02.06.2026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B656-71CD-4E3F-9010-21259B0F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Box 310"/>
          <p:cNvSpPr txBox="1"/>
          <p:nvPr/>
        </p:nvSpPr>
        <p:spPr>
          <a:xfrm>
            <a:off x="538523" y="655574"/>
            <a:ext cx="81279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Ковариантный Реджевский подход 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и сечения дифракционных процессов.</a:t>
            </a:r>
          </a:p>
          <a:p>
            <a:pPr algn="ctr"/>
            <a:endParaRPr lang="ru-RU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3302184" y="1800646"/>
            <a:ext cx="2068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Р.А. Рютин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1691680" y="2376710"/>
            <a:ext cx="5858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НИЦ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“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Курчатовский институт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” –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ИФВЭ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,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Протвино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136816"/>
            <a:ext cx="3240360" cy="146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2916187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Рассмотрен вариант Реджевского подхода, в котором реджеон изначально рассматривается как квантовое поле с произвольным спином в пространстве Минковского размерности D, с последующим аналитическим продолжением сечений дифракционных процессов в комплексную область углового момента. Представлены результаты для неприводимых тензоров и их свёрток, из которых получаются сечения всех основных дифракционных процессов. Рассмотрено трехреджеонное приближение и предел при малых передачах импульса. Общая форма неприводимых тензорных формфакторов может быть использована не только в дифракционных процессах.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Box 310"/>
          <p:cNvSpPr txBox="1"/>
          <p:nvPr/>
        </p:nvSpPr>
        <p:spPr>
          <a:xfrm>
            <a:off x="149695" y="9044"/>
            <a:ext cx="8856984" cy="769441"/>
          </a:xfrm>
          <a:prstGeom prst="rect">
            <a:avLst/>
          </a:prstGeom>
          <a:noFill/>
          <a:ln>
            <a:noFill/>
          </a:ln>
          <a:effectLst>
            <a:outerShdw blurRad="177800" dist="685800" dir="7740000" sx="145000" sy="145000" algn="ctr" rotWithShape="0">
              <a:srgbClr val="000000">
                <a:alpha val="38000"/>
              </a:srgbClr>
            </a:outerShdw>
          </a:effectLst>
          <a:scene3d>
            <a:camera prst="orthographicFront"/>
            <a:lightRig rig="balanced" dir="t"/>
          </a:scene3d>
          <a:sp3d extrusionH="6350" prstMaterial="matte">
            <a:bevelT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Неприводимые тензоры</a:t>
            </a:r>
            <a:endParaRPr lang="ru-RU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5181" y="825489"/>
            <a:ext cx="292273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Группа 24"/>
          <p:cNvGrpSpPr/>
          <p:nvPr/>
        </p:nvGrpSpPr>
        <p:grpSpPr>
          <a:xfrm>
            <a:off x="223528" y="734887"/>
            <a:ext cx="1102435" cy="936105"/>
            <a:chOff x="3127321" y="733871"/>
            <a:chExt cx="1736075" cy="1336916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3616018" y="1192585"/>
              <a:ext cx="1247378" cy="806194"/>
              <a:chOff x="156271" y="188639"/>
              <a:chExt cx="1247378" cy="806194"/>
            </a:xfrm>
          </p:grpSpPr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>
                <a:off x="156271" y="223312"/>
                <a:ext cx="599305" cy="181352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 flipV="1">
                <a:off x="827585" y="188639"/>
                <a:ext cx="576064" cy="216024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grpSp>
            <p:nvGrpSpPr>
              <p:cNvPr id="17" name="Группа 281"/>
              <p:cNvGrpSpPr/>
              <p:nvPr/>
            </p:nvGrpSpPr>
            <p:grpSpPr>
              <a:xfrm>
                <a:off x="554729" y="260648"/>
                <a:ext cx="428584" cy="734185"/>
                <a:chOff x="575632" y="332656"/>
                <a:chExt cx="246749" cy="409865"/>
              </a:xfrm>
            </p:grpSpPr>
            <p:sp>
              <p:nvSpPr>
                <p:cNvPr id="18" name="AutoShape 10"/>
                <p:cNvSpPr>
                  <a:spLocks noChangeArrowheads="1"/>
                </p:cNvSpPr>
                <p:nvPr/>
              </p:nvSpPr>
              <p:spPr bwMode="auto">
                <a:xfrm rot="5400000">
                  <a:off x="634860" y="474677"/>
                  <a:ext cx="127516" cy="174586"/>
                </a:xfrm>
                <a:prstGeom prst="doubleWave">
                  <a:avLst>
                    <a:gd name="adj1" fmla="val 10319"/>
                    <a:gd name="adj2" fmla="val 2940"/>
                  </a:avLst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9" name="Oval 15"/>
                <p:cNvSpPr>
                  <a:spLocks noChangeArrowheads="1"/>
                </p:cNvSpPr>
                <p:nvPr/>
              </p:nvSpPr>
              <p:spPr bwMode="auto">
                <a:xfrm>
                  <a:off x="575632" y="332656"/>
                  <a:ext cx="246749" cy="191627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0" name="AutoShape 17"/>
                <p:cNvSpPr>
                  <a:spLocks noChangeArrowheads="1"/>
                </p:cNvSpPr>
                <p:nvPr/>
              </p:nvSpPr>
              <p:spPr bwMode="auto">
                <a:xfrm rot="5400000">
                  <a:off x="635248" y="591082"/>
                  <a:ext cx="127517" cy="175362"/>
                </a:xfrm>
                <a:prstGeom prst="doubleWave">
                  <a:avLst>
                    <a:gd name="adj1" fmla="val 10319"/>
                    <a:gd name="adj2" fmla="val 2940"/>
                  </a:avLst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</p:grpSp>
        <p:cxnSp>
          <p:nvCxnSpPr>
            <p:cNvPr id="21" name="Прямая со стрелкой 20"/>
            <p:cNvCxnSpPr/>
            <p:nvPr/>
          </p:nvCxnSpPr>
          <p:spPr>
            <a:xfrm>
              <a:off x="3544010" y="1062675"/>
              <a:ext cx="360040" cy="14401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V="1">
              <a:off x="3976058" y="1638739"/>
              <a:ext cx="0" cy="43204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127321" y="73387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02647" y="155658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q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22308" y="1638740"/>
            <a:ext cx="792087" cy="1296143"/>
            <a:chOff x="6660232" y="2276872"/>
            <a:chExt cx="1028937" cy="1612899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660232" y="2727871"/>
              <a:ext cx="1028937" cy="855084"/>
              <a:chOff x="1823255" y="306501"/>
              <a:chExt cx="1028937" cy="855084"/>
            </a:xfrm>
          </p:grpSpPr>
          <p:sp>
            <p:nvSpPr>
              <p:cNvPr id="27" name="Line 11"/>
              <p:cNvSpPr>
                <a:spLocks noChangeShapeType="1"/>
              </p:cNvSpPr>
              <p:nvPr/>
            </p:nvSpPr>
            <p:spPr bwMode="auto">
              <a:xfrm flipV="1">
                <a:off x="2253724" y="712873"/>
                <a:ext cx="598468" cy="0"/>
              </a:xfrm>
              <a:prstGeom prst="line">
                <a:avLst/>
              </a:prstGeom>
              <a:noFill/>
              <a:ln w="57150" cmpd="tri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8" name="AutoShape 9"/>
              <p:cNvSpPr>
                <a:spLocks noChangeArrowheads="1"/>
              </p:cNvSpPr>
              <p:nvPr/>
            </p:nvSpPr>
            <p:spPr bwMode="auto">
              <a:xfrm rot="2940000">
                <a:off x="2021673" y="418490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" name="AutoShape 9"/>
              <p:cNvSpPr>
                <a:spLocks noChangeArrowheads="1"/>
              </p:cNvSpPr>
              <p:nvPr/>
            </p:nvSpPr>
            <p:spPr bwMode="auto">
              <a:xfrm rot="2940000">
                <a:off x="1913013" y="254108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0" name="AutoShape 9"/>
              <p:cNvSpPr>
                <a:spLocks noChangeArrowheads="1"/>
              </p:cNvSpPr>
              <p:nvPr/>
            </p:nvSpPr>
            <p:spPr bwMode="auto">
              <a:xfrm rot="7440000">
                <a:off x="1994239" y="725201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" name="AutoShape 9"/>
              <p:cNvSpPr>
                <a:spLocks noChangeArrowheads="1"/>
              </p:cNvSpPr>
              <p:nvPr/>
            </p:nvSpPr>
            <p:spPr bwMode="auto">
              <a:xfrm rot="7440000">
                <a:off x="1875648" y="890062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2" name="Oval 15"/>
              <p:cNvSpPr>
                <a:spLocks noChangeArrowheads="1"/>
              </p:cNvSpPr>
              <p:nvPr/>
            </p:nvSpPr>
            <p:spPr bwMode="auto">
              <a:xfrm>
                <a:off x="2066970" y="582737"/>
                <a:ext cx="322768" cy="247482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33" name="Прямая со стрелкой 32"/>
            <p:cNvCxnSpPr/>
            <p:nvPr/>
          </p:nvCxnSpPr>
          <p:spPr>
            <a:xfrm>
              <a:off x="6876256" y="2502835"/>
              <a:ext cx="288032" cy="2880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V="1">
              <a:off x="7020272" y="3366931"/>
              <a:ext cx="288032" cy="3600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Группа 34"/>
            <p:cNvGrpSpPr/>
            <p:nvPr/>
          </p:nvGrpSpPr>
          <p:grpSpPr>
            <a:xfrm>
              <a:off x="6968142" y="2276872"/>
              <a:ext cx="414010" cy="449277"/>
              <a:chOff x="7472198" y="1402837"/>
              <a:chExt cx="414010" cy="44927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7472198" y="140283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624598" y="1575115"/>
                <a:ext cx="2616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7120542" y="3438939"/>
              <a:ext cx="414010" cy="450832"/>
              <a:chOff x="7624598" y="2564904"/>
              <a:chExt cx="414010" cy="450832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7624598" y="256490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776998" y="2738737"/>
                <a:ext cx="2616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3" cstate="print"/>
          <a:srcRect t="28851"/>
          <a:stretch>
            <a:fillRect/>
          </a:stretch>
        </p:blipFill>
        <p:spPr bwMode="auto">
          <a:xfrm>
            <a:off x="455170" y="3895735"/>
            <a:ext cx="132596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6" name="Группа 75"/>
          <p:cNvGrpSpPr/>
          <p:nvPr/>
        </p:nvGrpSpPr>
        <p:grpSpPr>
          <a:xfrm>
            <a:off x="194321" y="5241788"/>
            <a:ext cx="1335899" cy="871386"/>
            <a:chOff x="1867948" y="4879099"/>
            <a:chExt cx="1641719" cy="1077471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2425974" y="4974121"/>
              <a:ext cx="1083693" cy="930319"/>
              <a:chOff x="5650682" y="373267"/>
              <a:chExt cx="1083693" cy="930319"/>
            </a:xfrm>
          </p:grpSpPr>
          <p:sp>
            <p:nvSpPr>
              <p:cNvPr id="58" name="AutoShape 9"/>
              <p:cNvSpPr>
                <a:spLocks noChangeArrowheads="1"/>
              </p:cNvSpPr>
              <p:nvPr/>
            </p:nvSpPr>
            <p:spPr bwMode="auto">
              <a:xfrm rot="7440000">
                <a:off x="5822886" y="867202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59" name="AutoShape 9"/>
              <p:cNvSpPr>
                <a:spLocks noChangeArrowheads="1"/>
              </p:cNvSpPr>
              <p:nvPr/>
            </p:nvSpPr>
            <p:spPr bwMode="auto">
              <a:xfrm rot="7440000">
                <a:off x="5704295" y="1032063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0" name="AutoShape 9"/>
              <p:cNvSpPr>
                <a:spLocks noChangeArrowheads="1"/>
              </p:cNvSpPr>
              <p:nvPr/>
            </p:nvSpPr>
            <p:spPr bwMode="auto">
              <a:xfrm rot="7440000">
                <a:off x="6438186" y="320874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1" name="AutoShape 9"/>
              <p:cNvSpPr>
                <a:spLocks noChangeArrowheads="1"/>
              </p:cNvSpPr>
              <p:nvPr/>
            </p:nvSpPr>
            <p:spPr bwMode="auto">
              <a:xfrm rot="7440000">
                <a:off x="6319595" y="485735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2" name="AutoShape 9"/>
              <p:cNvSpPr>
                <a:spLocks noChangeArrowheads="1"/>
              </p:cNvSpPr>
              <p:nvPr/>
            </p:nvSpPr>
            <p:spPr bwMode="auto">
              <a:xfrm rot="2940000">
                <a:off x="6462853" y="1020842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3" name="AutoShape 9"/>
              <p:cNvSpPr>
                <a:spLocks noChangeArrowheads="1"/>
              </p:cNvSpPr>
              <p:nvPr/>
            </p:nvSpPr>
            <p:spPr bwMode="auto">
              <a:xfrm rot="2940000">
                <a:off x="6354193" y="856460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4" name="AutoShape 9"/>
              <p:cNvSpPr>
                <a:spLocks noChangeArrowheads="1"/>
              </p:cNvSpPr>
              <p:nvPr/>
            </p:nvSpPr>
            <p:spPr bwMode="auto">
              <a:xfrm rot="2940000">
                <a:off x="5811735" y="485943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5" name="AutoShape 9"/>
              <p:cNvSpPr>
                <a:spLocks noChangeArrowheads="1"/>
              </p:cNvSpPr>
              <p:nvPr/>
            </p:nvSpPr>
            <p:spPr bwMode="auto">
              <a:xfrm rot="2940000">
                <a:off x="5703075" y="321561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6" name="Oval 16"/>
              <p:cNvSpPr>
                <a:spLocks noChangeArrowheads="1"/>
              </p:cNvSpPr>
              <p:nvPr/>
            </p:nvSpPr>
            <p:spPr bwMode="auto">
              <a:xfrm>
                <a:off x="5684382" y="640588"/>
                <a:ext cx="977559" cy="377476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cxnSp>
          <p:nvCxnSpPr>
            <p:cNvPr id="67" name="Прямая со стрелкой 66"/>
            <p:cNvCxnSpPr/>
            <p:nvPr/>
          </p:nvCxnSpPr>
          <p:spPr>
            <a:xfrm>
              <a:off x="2137942" y="4968336"/>
              <a:ext cx="288032" cy="3600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/>
            <p:nvPr/>
          </p:nvCxnSpPr>
          <p:spPr>
            <a:xfrm flipV="1">
              <a:off x="2147881" y="5596530"/>
              <a:ext cx="288032" cy="3600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Группа 68"/>
            <p:cNvGrpSpPr/>
            <p:nvPr/>
          </p:nvGrpSpPr>
          <p:grpSpPr>
            <a:xfrm>
              <a:off x="1867948" y="4879099"/>
              <a:ext cx="414010" cy="449277"/>
              <a:chOff x="7472198" y="1402837"/>
              <a:chExt cx="414010" cy="449277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7472198" y="140283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7624598" y="1575115"/>
                <a:ext cx="2616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2" name="Группа 71"/>
            <p:cNvGrpSpPr/>
            <p:nvPr/>
          </p:nvGrpSpPr>
          <p:grpSpPr>
            <a:xfrm>
              <a:off x="1879727" y="5400384"/>
              <a:ext cx="414010" cy="450832"/>
              <a:chOff x="7624598" y="2564904"/>
              <a:chExt cx="414010" cy="45083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624598" y="256490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7776998" y="2738737"/>
                <a:ext cx="2616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75" name="Прямая соединительная линия 74"/>
            <p:cNvCxnSpPr/>
            <p:nvPr/>
          </p:nvCxnSpPr>
          <p:spPr>
            <a:xfrm>
              <a:off x="2959847" y="5152108"/>
              <a:ext cx="0" cy="576064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Группа 54"/>
          <p:cNvGrpSpPr/>
          <p:nvPr/>
        </p:nvGrpSpPr>
        <p:grpSpPr>
          <a:xfrm>
            <a:off x="201826" y="3044212"/>
            <a:ext cx="1293708" cy="1000611"/>
            <a:chOff x="6991662" y="3491716"/>
            <a:chExt cx="1871001" cy="1278608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7422503" y="3642978"/>
              <a:ext cx="1440160" cy="732065"/>
              <a:chOff x="3225180" y="366391"/>
              <a:chExt cx="1440160" cy="732065"/>
            </a:xfrm>
          </p:grpSpPr>
          <p:sp>
            <p:nvSpPr>
              <p:cNvPr id="43" name="AutoShape 9"/>
              <p:cNvSpPr>
                <a:spLocks noChangeArrowheads="1"/>
              </p:cNvSpPr>
              <p:nvPr/>
            </p:nvSpPr>
            <p:spPr bwMode="auto">
              <a:xfrm rot="7440000">
                <a:off x="4213558" y="313998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4" name="AutoShape 9"/>
              <p:cNvSpPr>
                <a:spLocks noChangeArrowheads="1"/>
              </p:cNvSpPr>
              <p:nvPr/>
            </p:nvSpPr>
            <p:spPr bwMode="auto">
              <a:xfrm rot="7440000">
                <a:off x="4094967" y="478859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5" name="Line 11"/>
              <p:cNvSpPr>
                <a:spLocks noChangeShapeType="1"/>
              </p:cNvSpPr>
              <p:nvPr/>
            </p:nvSpPr>
            <p:spPr bwMode="auto">
              <a:xfrm>
                <a:off x="4161285" y="810424"/>
                <a:ext cx="504055" cy="288032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6" name="Line 11"/>
              <p:cNvSpPr>
                <a:spLocks noChangeShapeType="1"/>
              </p:cNvSpPr>
              <p:nvPr/>
            </p:nvSpPr>
            <p:spPr bwMode="auto">
              <a:xfrm flipV="1">
                <a:off x="3225180" y="810424"/>
                <a:ext cx="432048" cy="288032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7" name="AutoShape 9"/>
              <p:cNvSpPr>
                <a:spLocks noChangeArrowheads="1"/>
              </p:cNvSpPr>
              <p:nvPr/>
            </p:nvSpPr>
            <p:spPr bwMode="auto">
              <a:xfrm rot="2940000">
                <a:off x="3539859" y="490135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8" name="AutoShape 9"/>
              <p:cNvSpPr>
                <a:spLocks noChangeArrowheads="1"/>
              </p:cNvSpPr>
              <p:nvPr/>
            </p:nvSpPr>
            <p:spPr bwMode="auto">
              <a:xfrm rot="2940000">
                <a:off x="3431199" y="325753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9" name="Oval 16"/>
              <p:cNvSpPr>
                <a:spLocks noChangeArrowheads="1"/>
              </p:cNvSpPr>
              <p:nvPr/>
            </p:nvSpPr>
            <p:spPr bwMode="auto">
              <a:xfrm>
                <a:off x="3450606" y="621920"/>
                <a:ext cx="977559" cy="377476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cxnSp>
          <p:nvCxnSpPr>
            <p:cNvPr id="50" name="Прямая со стрелкой 49"/>
            <p:cNvCxnSpPr/>
            <p:nvPr/>
          </p:nvCxnSpPr>
          <p:spPr>
            <a:xfrm flipV="1">
              <a:off x="7420068" y="4365104"/>
              <a:ext cx="360040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>
              <a:off x="7350495" y="3674841"/>
              <a:ext cx="216024" cy="2880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355438" y="4400991"/>
              <a:ext cx="31290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991662" y="3491716"/>
              <a:ext cx="31290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q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>
              <a:off x="8152522" y="3796544"/>
              <a:ext cx="0" cy="576064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l="6608" t="4443" r="9911" b="4443"/>
          <a:stretch>
            <a:fillRect/>
          </a:stretch>
        </p:blipFill>
        <p:spPr bwMode="auto">
          <a:xfrm>
            <a:off x="7064246" y="1329512"/>
            <a:ext cx="1778539" cy="21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Прямоугольник 82"/>
          <p:cNvSpPr/>
          <p:nvPr/>
        </p:nvSpPr>
        <p:spPr>
          <a:xfrm>
            <a:off x="1867948" y="1012980"/>
            <a:ext cx="3384376" cy="72008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9117" y="1005535"/>
            <a:ext cx="2703585" cy="65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Прямоугольник 83"/>
          <p:cNvSpPr/>
          <p:nvPr/>
        </p:nvSpPr>
        <p:spPr>
          <a:xfrm>
            <a:off x="1835696" y="1971396"/>
            <a:ext cx="4392488" cy="88154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6341" y="1964092"/>
            <a:ext cx="4110217" cy="7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Прямоугольник 84"/>
          <p:cNvSpPr/>
          <p:nvPr/>
        </p:nvSpPr>
        <p:spPr>
          <a:xfrm>
            <a:off x="1835696" y="3106281"/>
            <a:ext cx="4392488" cy="88154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45025" y="3153541"/>
            <a:ext cx="4238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Прямоугольник 85"/>
          <p:cNvSpPr/>
          <p:nvPr/>
        </p:nvSpPr>
        <p:spPr>
          <a:xfrm>
            <a:off x="1833261" y="4181332"/>
            <a:ext cx="6560232" cy="88154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5452" y="4170471"/>
            <a:ext cx="6438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1801009" y="5229200"/>
            <a:ext cx="7009524" cy="936104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 l="707" t="22768" r="1415" b="11384"/>
          <a:stretch>
            <a:fillRect/>
          </a:stretch>
        </p:blipFill>
        <p:spPr bwMode="auto">
          <a:xfrm>
            <a:off x="1855574" y="5311148"/>
            <a:ext cx="6912768" cy="68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" name="Прямая соединительная линия 80"/>
          <p:cNvCxnSpPr/>
          <p:nvPr/>
        </p:nvCxnSpPr>
        <p:spPr>
          <a:xfrm>
            <a:off x="48366" y="6515538"/>
            <a:ext cx="896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0" y="6535416"/>
            <a:ext cx="9084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Физика частиц при средних и высоких энергиях</a:t>
            </a:r>
            <a:r>
              <a:rPr lang="en-US" sz="1400" i="1" dirty="0" smtClean="0"/>
              <a:t> </a:t>
            </a:r>
            <a:r>
              <a:rPr lang="ru-RU" sz="1400" i="1" dirty="0" smtClean="0"/>
              <a:t>                                                               2-5 </a:t>
            </a:r>
            <a:r>
              <a:rPr lang="ru-RU" sz="1400" dirty="0" smtClean="0"/>
              <a:t>Июня</a:t>
            </a:r>
            <a:r>
              <a:rPr lang="en-US" sz="1400" dirty="0" smtClean="0"/>
              <a:t> </a:t>
            </a:r>
            <a:r>
              <a:rPr lang="ru-RU" sz="1400" dirty="0" smtClean="0"/>
              <a:t>2026 г.</a:t>
            </a:r>
            <a:r>
              <a:rPr lang="en-US" sz="1400" dirty="0" smtClean="0"/>
              <a:t>, </a:t>
            </a:r>
            <a:r>
              <a:rPr lang="ru-RU" sz="1400" dirty="0" smtClean="0"/>
              <a:t>ИФВЭ, Протвино</a:t>
            </a:r>
            <a:endParaRPr lang="en-US" sz="14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Box 310"/>
          <p:cNvSpPr txBox="1"/>
          <p:nvPr/>
        </p:nvSpPr>
        <p:spPr>
          <a:xfrm>
            <a:off x="-36512" y="-27384"/>
            <a:ext cx="9246841" cy="523220"/>
          </a:xfrm>
          <a:prstGeom prst="rect">
            <a:avLst/>
          </a:prstGeom>
          <a:noFill/>
          <a:ln>
            <a:noFill/>
          </a:ln>
          <a:effectLst>
            <a:outerShdw blurRad="177800" dist="685800" dir="7740000" sx="145000" sy="145000" algn="ctr" rotWithShape="0">
              <a:srgbClr val="000000">
                <a:alpha val="38000"/>
              </a:srgbClr>
            </a:outerShdw>
          </a:effectLst>
          <a:scene3d>
            <a:camera prst="orthographicFront"/>
            <a:lightRig rig="balanced" dir="t"/>
          </a:scene3d>
          <a:sp3d extrusionH="6350" prstMaterial="matte">
            <a:bevelT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Базовые поперечно-симметричные тензоры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1300" y="1680731"/>
            <a:ext cx="2661861" cy="2001415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 l="4837" t="8590" b="4295"/>
          <a:stretch>
            <a:fillRect/>
          </a:stretch>
        </p:blipFill>
        <p:spPr bwMode="auto">
          <a:xfrm>
            <a:off x="720074" y="1769755"/>
            <a:ext cx="2448689" cy="84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 l="2779" t="4415" b="4415"/>
          <a:stretch>
            <a:fillRect/>
          </a:stretch>
        </p:blipFill>
        <p:spPr bwMode="auto">
          <a:xfrm>
            <a:off x="720491" y="2674034"/>
            <a:ext cx="2326569" cy="81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5130621" y="1936511"/>
            <a:ext cx="3682347" cy="1782956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4" cstate="print"/>
          <a:srcRect l="5343" t="6399" r="13738" b="46924"/>
          <a:stretch>
            <a:fillRect/>
          </a:stretch>
        </p:blipFill>
        <p:spPr bwMode="auto">
          <a:xfrm>
            <a:off x="5210134" y="2035541"/>
            <a:ext cx="3368346" cy="153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5580311" y="4216218"/>
            <a:ext cx="3312368" cy="975861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4" cstate="print"/>
          <a:srcRect l="5343" t="53323" r="24423" b="22396"/>
          <a:stretch>
            <a:fillRect/>
          </a:stretch>
        </p:blipFill>
        <p:spPr bwMode="auto">
          <a:xfrm>
            <a:off x="5667128" y="4255975"/>
            <a:ext cx="3131031" cy="8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5001613" y="5765707"/>
            <a:ext cx="4032448" cy="504056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4" cstate="print"/>
          <a:srcRect l="5343" t="86383" r="5343" b="4266"/>
          <a:stretch>
            <a:fillRect/>
          </a:stretch>
        </p:blipFill>
        <p:spPr bwMode="auto">
          <a:xfrm>
            <a:off x="5073621" y="5775701"/>
            <a:ext cx="3816424" cy="35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48366" y="6515538"/>
            <a:ext cx="896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03849" y="858826"/>
            <a:ext cx="33562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Вектора, ортогональные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переданным импульсам</a:t>
            </a: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57393" y="836513"/>
            <a:ext cx="3540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Тензоры, ортогональные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переданным импульсам</a:t>
            </a: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,</a:t>
            </a:r>
          </a:p>
          <a:p>
            <a:pPr lvl="0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   метрика в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hematica7" pitchFamily="2" charset="0"/>
                <a:ea typeface="Mathematica7" pitchFamily="2" charset="0"/>
              </a:rPr>
              <a:t>M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(1,D-2)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35696" y="426977"/>
            <a:ext cx="5714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Пространство Минковского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hematica7" pitchFamily="2" charset="0"/>
                <a:ea typeface="Mathematica7" pitchFamily="2" charset="0"/>
              </a:rPr>
              <a:t>M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(1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,D-1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)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15588" y="3784170"/>
            <a:ext cx="2021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Перекрестные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44622" y="3739345"/>
            <a:ext cx="39258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Тензоры, ортогональные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двум векторам</a:t>
            </a: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lvl="0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метрика в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hematica7" pitchFamily="2" charset="0"/>
                <a:ea typeface="Mathematica7" pitchFamily="2" charset="0"/>
              </a:rPr>
              <a:t>M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(1,D-3)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или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hematica7" pitchFamily="2" charset="0"/>
                <a:ea typeface="Mathematica7" pitchFamily="2" charset="0"/>
              </a:rPr>
              <a:t>R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(D-2)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57199" y="4797152"/>
            <a:ext cx="4608512" cy="1368152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208" y="4797152"/>
            <a:ext cx="446449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003" y="5489943"/>
            <a:ext cx="1800200" cy="62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0" y="6535416"/>
            <a:ext cx="9084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Физика частиц при средних и высоких энергиях</a:t>
            </a:r>
            <a:r>
              <a:rPr lang="en-US" sz="1400" i="1" dirty="0" smtClean="0"/>
              <a:t> </a:t>
            </a:r>
            <a:r>
              <a:rPr lang="ru-RU" sz="1400" i="1" dirty="0" smtClean="0"/>
              <a:t>                                                               2-5 </a:t>
            </a:r>
            <a:r>
              <a:rPr lang="ru-RU" sz="1400" dirty="0" smtClean="0"/>
              <a:t>Июня</a:t>
            </a:r>
            <a:r>
              <a:rPr lang="en-US" sz="1400" dirty="0" smtClean="0"/>
              <a:t> </a:t>
            </a:r>
            <a:r>
              <a:rPr lang="ru-RU" sz="1400" dirty="0" smtClean="0"/>
              <a:t>2026 г.</a:t>
            </a:r>
            <a:r>
              <a:rPr lang="en-US" sz="1400" dirty="0" smtClean="0"/>
              <a:t>, </a:t>
            </a:r>
            <a:r>
              <a:rPr lang="ru-RU" sz="1400" dirty="0" smtClean="0"/>
              <a:t>ИФВЭ, Протвино</a:t>
            </a:r>
            <a:endParaRPr lang="en-US" sz="1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331640" y="3212976"/>
            <a:ext cx="6696744" cy="72008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27991"/>
            <a:ext cx="33051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3300" y="1686638"/>
            <a:ext cx="3505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331032" y="4067133"/>
            <a:ext cx="5000804" cy="108012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49287" y="5271391"/>
            <a:ext cx="3694721" cy="115212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411760" y="2401010"/>
            <a:ext cx="4536504" cy="73995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8366" y="6515538"/>
            <a:ext cx="896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-36512" y="-27384"/>
            <a:ext cx="9246841" cy="523220"/>
          </a:xfrm>
          <a:prstGeom prst="rect">
            <a:avLst/>
          </a:prstGeom>
          <a:noFill/>
          <a:ln>
            <a:noFill/>
          </a:ln>
          <a:effectLst>
            <a:outerShdw blurRad="177800" dist="685800" dir="7740000" sx="145000" sy="145000" algn="ctr" rotWithShape="0">
              <a:srgbClr val="000000">
                <a:alpha val="38000"/>
              </a:srgbClr>
            </a:outerShdw>
          </a:effectLst>
          <a:scene3d>
            <a:camera prst="orthographicFront"/>
            <a:lightRig rig="balanced" dir="t"/>
          </a:scene3d>
          <a:sp3d extrusionH="6350" prstMaterial="matte">
            <a:bevelT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Неприводимые тензоры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420888"/>
            <a:ext cx="4340358" cy="65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 r="1312"/>
          <a:stretch>
            <a:fillRect/>
          </a:stretch>
        </p:blipFill>
        <p:spPr bwMode="auto">
          <a:xfrm>
            <a:off x="611946" y="630627"/>
            <a:ext cx="338399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608314"/>
            <a:ext cx="28098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300" y="4114194"/>
            <a:ext cx="4824536" cy="99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5468" y="3212976"/>
            <a:ext cx="6438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5652120" y="4149080"/>
            <a:ext cx="1880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Общий базис</a:t>
            </a: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60032" y="5445224"/>
            <a:ext cx="2794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Канонический базис</a:t>
            </a:r>
            <a:endParaRPr lang="en-US" sz="2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33" name="Двойная стрелка вверх/вниз 32"/>
          <p:cNvSpPr/>
          <p:nvPr/>
        </p:nvSpPr>
        <p:spPr>
          <a:xfrm>
            <a:off x="6516216" y="4581128"/>
            <a:ext cx="360040" cy="7200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73428"/>
            <a:ext cx="4032448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788024" y="578497"/>
            <a:ext cx="4032448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0" y="6535416"/>
            <a:ext cx="9084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Физика частиц при средних и высоких энергиях</a:t>
            </a:r>
            <a:r>
              <a:rPr lang="en-US" sz="1400" i="1" dirty="0" smtClean="0"/>
              <a:t> </a:t>
            </a:r>
            <a:r>
              <a:rPr lang="ru-RU" sz="1400" i="1" dirty="0" smtClean="0"/>
              <a:t>                                                               2-5 </a:t>
            </a:r>
            <a:r>
              <a:rPr lang="ru-RU" sz="1400" dirty="0" smtClean="0"/>
              <a:t>Июня</a:t>
            </a:r>
            <a:r>
              <a:rPr lang="en-US" sz="1400" dirty="0" smtClean="0"/>
              <a:t> </a:t>
            </a:r>
            <a:r>
              <a:rPr lang="ru-RU" sz="1400" dirty="0" smtClean="0"/>
              <a:t>2026 г.</a:t>
            </a:r>
            <a:r>
              <a:rPr lang="en-US" sz="1400" dirty="0" smtClean="0"/>
              <a:t>, </a:t>
            </a:r>
            <a:r>
              <a:rPr lang="ru-RU" sz="1400" dirty="0" smtClean="0"/>
              <a:t>ИФВЭ, Протвино</a:t>
            </a:r>
            <a:endParaRPr lang="en-US" sz="1400" dirty="0" smtClean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09092" y="5301208"/>
            <a:ext cx="33909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517232"/>
            <a:ext cx="51244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437112"/>
            <a:ext cx="2286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4679504" y="1268760"/>
            <a:ext cx="4356992" cy="2376264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764704"/>
            <a:ext cx="4464496" cy="295232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TextBox 310"/>
          <p:cNvSpPr txBox="1"/>
          <p:nvPr/>
        </p:nvSpPr>
        <p:spPr>
          <a:xfrm>
            <a:off x="149695" y="9044"/>
            <a:ext cx="8856984" cy="461665"/>
          </a:xfrm>
          <a:prstGeom prst="rect">
            <a:avLst/>
          </a:prstGeom>
          <a:noFill/>
          <a:ln>
            <a:noFill/>
          </a:ln>
          <a:effectLst>
            <a:outerShdw blurRad="177800" dist="685800" dir="7740000" sx="145000" sy="145000" algn="ctr" rotWithShape="0">
              <a:srgbClr val="000000">
                <a:alpha val="38000"/>
              </a:srgbClr>
            </a:outerShdw>
          </a:effectLst>
          <a:scene3d>
            <a:camera prst="orthographicFront"/>
            <a:lightRig rig="balanced" dir="t"/>
          </a:scene3d>
          <a:sp3d extrusionH="6350" prstMaterial="matte">
            <a:bevelT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Производящие функции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неприводимых тензоров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8366" y="6515538"/>
            <a:ext cx="896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535416"/>
            <a:ext cx="9084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Физика частиц при средних и высоких энергиях</a:t>
            </a:r>
            <a:r>
              <a:rPr lang="en-US" sz="1400" i="1" dirty="0" smtClean="0"/>
              <a:t> </a:t>
            </a:r>
            <a:r>
              <a:rPr lang="ru-RU" sz="1400" i="1" dirty="0" smtClean="0"/>
              <a:t>                                                               2-5 </a:t>
            </a:r>
            <a:r>
              <a:rPr lang="ru-RU" sz="1400" dirty="0" smtClean="0"/>
              <a:t>Июня</a:t>
            </a:r>
            <a:r>
              <a:rPr lang="en-US" sz="1400" dirty="0" smtClean="0"/>
              <a:t> </a:t>
            </a:r>
            <a:r>
              <a:rPr lang="ru-RU" sz="1400" dirty="0" smtClean="0"/>
              <a:t>2026 г.</a:t>
            </a:r>
            <a:r>
              <a:rPr lang="en-US" sz="1400" dirty="0" smtClean="0"/>
              <a:t>, </a:t>
            </a:r>
            <a:r>
              <a:rPr lang="ru-RU" sz="1400" dirty="0" smtClean="0"/>
              <a:t>ИФВЭ, Протвино</a:t>
            </a:r>
            <a:endParaRPr lang="en-US" sz="14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36712"/>
            <a:ext cx="10953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340768"/>
            <a:ext cx="32480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204864"/>
            <a:ext cx="4286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924944"/>
            <a:ext cx="41052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1484784"/>
            <a:ext cx="315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2146997"/>
            <a:ext cx="35814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63963" y="2725291"/>
            <a:ext cx="42005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764704"/>
            <a:ext cx="10191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5378365" y="764704"/>
            <a:ext cx="2794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Канонический базис</a:t>
            </a:r>
            <a:endParaRPr lang="en-US" sz="2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3873996"/>
            <a:ext cx="5676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251520" y="4509120"/>
            <a:ext cx="396044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796136" y="4437112"/>
            <a:ext cx="2304256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4581128"/>
            <a:ext cx="3695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768244" y="5661248"/>
            <a:ext cx="2196244" cy="73995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3356992"/>
            <a:ext cx="8640960" cy="1368152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764704"/>
            <a:ext cx="7632848" cy="1368152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8366" y="6515538"/>
            <a:ext cx="896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535416"/>
            <a:ext cx="9084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Физика частиц при средних и высоких энергиях</a:t>
            </a:r>
            <a:r>
              <a:rPr lang="en-US" sz="1400" i="1" dirty="0" smtClean="0"/>
              <a:t> </a:t>
            </a:r>
            <a:r>
              <a:rPr lang="ru-RU" sz="1400" i="1" dirty="0" smtClean="0"/>
              <a:t>                                                               2-5 </a:t>
            </a:r>
            <a:r>
              <a:rPr lang="ru-RU" sz="1400" dirty="0" smtClean="0"/>
              <a:t>Июня</a:t>
            </a:r>
            <a:r>
              <a:rPr lang="en-US" sz="1400" dirty="0" smtClean="0"/>
              <a:t> </a:t>
            </a:r>
            <a:r>
              <a:rPr lang="ru-RU" sz="1400" dirty="0" smtClean="0"/>
              <a:t>2026 г.</a:t>
            </a:r>
            <a:r>
              <a:rPr lang="en-US" sz="1400" dirty="0" smtClean="0"/>
              <a:t>, </a:t>
            </a:r>
            <a:r>
              <a:rPr lang="ru-RU" sz="1400" dirty="0" smtClean="0"/>
              <a:t>ИФВЭ, Протвино</a:t>
            </a:r>
            <a:endParaRPr lang="en-US" sz="1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26809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28832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847637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0435" y="5713378"/>
            <a:ext cx="2088232" cy="59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76058" y="2135291"/>
            <a:ext cx="470539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Гармоническая проекция</a:t>
            </a:r>
          </a:p>
          <a:p>
            <a:pPr lvl="0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делает поперечно-симметричный</a:t>
            </a:r>
          </a:p>
          <a:p>
            <a:pPr lvl="0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тензор бесследовым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147270"/>
            <a:ext cx="63627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79512" y="5085184"/>
            <a:ext cx="640871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49695" y="9044"/>
            <a:ext cx="8856984" cy="461665"/>
          </a:xfrm>
          <a:prstGeom prst="rect">
            <a:avLst/>
          </a:prstGeom>
          <a:noFill/>
          <a:ln>
            <a:noFill/>
          </a:ln>
          <a:effectLst>
            <a:outerShdw blurRad="177800" dist="685800" dir="7740000" sx="145000" sy="145000" algn="ctr" rotWithShape="0">
              <a:srgbClr val="000000">
                <a:alpha val="38000"/>
              </a:srgbClr>
            </a:outerShdw>
          </a:effectLst>
          <a:scene3d>
            <a:camera prst="orthographicFront"/>
            <a:lightRig rig="balanced" dir="t"/>
          </a:scene3d>
          <a:sp3d extrusionH="6350" prstMaterial="matte">
            <a:bevelT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Производящие функции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неприводимых тензоров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805264"/>
            <a:ext cx="7315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39552" y="3573016"/>
            <a:ext cx="8064896" cy="223224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8366" y="6515538"/>
            <a:ext cx="896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535416"/>
            <a:ext cx="9084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Физика частиц при средних и высоких энергиях</a:t>
            </a:r>
            <a:r>
              <a:rPr lang="en-US" sz="1400" i="1" dirty="0" smtClean="0"/>
              <a:t> </a:t>
            </a:r>
            <a:r>
              <a:rPr lang="ru-RU" sz="1400" i="1" dirty="0" smtClean="0"/>
              <a:t>                                                               2-5 </a:t>
            </a:r>
            <a:r>
              <a:rPr lang="ru-RU" sz="1400" dirty="0" smtClean="0"/>
              <a:t>Июня</a:t>
            </a:r>
            <a:r>
              <a:rPr lang="en-US" sz="1400" dirty="0" smtClean="0"/>
              <a:t> </a:t>
            </a:r>
            <a:r>
              <a:rPr lang="ru-RU" sz="1400" dirty="0" smtClean="0"/>
              <a:t>2026 г.</a:t>
            </a:r>
            <a:r>
              <a:rPr lang="en-US" sz="1400" dirty="0" smtClean="0"/>
              <a:t>, </a:t>
            </a:r>
            <a:r>
              <a:rPr lang="ru-RU" sz="1400" dirty="0" smtClean="0"/>
              <a:t>ИФВЭ, Протвино</a:t>
            </a:r>
            <a:endParaRPr lang="en-US" sz="1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9695" y="9044"/>
            <a:ext cx="8856984" cy="461665"/>
          </a:xfrm>
          <a:prstGeom prst="rect">
            <a:avLst/>
          </a:prstGeom>
          <a:noFill/>
          <a:ln>
            <a:noFill/>
          </a:ln>
          <a:effectLst>
            <a:outerShdw blurRad="177800" dist="685800" dir="7740000" sx="145000" sy="145000" algn="ctr" rotWithShape="0">
              <a:srgbClr val="000000">
                <a:alpha val="38000"/>
              </a:srgbClr>
            </a:outerShdw>
          </a:effectLst>
          <a:scene3d>
            <a:camera prst="orthographicFront"/>
            <a:lightRig rig="balanced" dir="t"/>
          </a:scene3d>
          <a:sp3d extrusionH="6350" prstMaterial="matte">
            <a:bevelT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Свертки неприводимых тензоров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76672"/>
            <a:ext cx="6936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8749"/>
          <a:stretch>
            <a:fillRect/>
          </a:stretch>
        </p:blipFill>
        <p:spPr bwMode="auto">
          <a:xfrm>
            <a:off x="827584" y="2924944"/>
            <a:ext cx="7381875" cy="46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590" y="3645024"/>
            <a:ext cx="79438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99592" y="548680"/>
            <a:ext cx="7200800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148064" y="3789040"/>
            <a:ext cx="3672408" cy="2664296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18194" y="3789040"/>
            <a:ext cx="3096344" cy="864096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99592" y="2564904"/>
            <a:ext cx="7776864" cy="72008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1052736"/>
            <a:ext cx="4248472" cy="1008112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8366" y="6515538"/>
            <a:ext cx="896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535416"/>
            <a:ext cx="9084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Физика частиц при средних и высоких энергиях</a:t>
            </a:r>
            <a:r>
              <a:rPr lang="en-US" sz="1400" i="1" dirty="0" smtClean="0"/>
              <a:t> </a:t>
            </a:r>
            <a:r>
              <a:rPr lang="ru-RU" sz="1400" i="1" dirty="0" smtClean="0"/>
              <a:t>                                                               2-5 </a:t>
            </a:r>
            <a:r>
              <a:rPr lang="ru-RU" sz="1400" dirty="0" smtClean="0"/>
              <a:t>Июня</a:t>
            </a:r>
            <a:r>
              <a:rPr lang="en-US" sz="1400" dirty="0" smtClean="0"/>
              <a:t> </a:t>
            </a:r>
            <a:r>
              <a:rPr lang="ru-RU" sz="1400" dirty="0" smtClean="0"/>
              <a:t>2026 г.</a:t>
            </a:r>
            <a:r>
              <a:rPr lang="en-US" sz="1400" dirty="0" smtClean="0"/>
              <a:t>, </a:t>
            </a:r>
            <a:r>
              <a:rPr lang="ru-RU" sz="1400" dirty="0" smtClean="0"/>
              <a:t>ИФВЭ, Протвино</a:t>
            </a:r>
            <a:endParaRPr lang="en-US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9695" y="9044"/>
            <a:ext cx="8856984" cy="461665"/>
          </a:xfrm>
          <a:prstGeom prst="rect">
            <a:avLst/>
          </a:prstGeom>
          <a:noFill/>
          <a:ln>
            <a:noFill/>
          </a:ln>
          <a:effectLst>
            <a:outerShdw blurRad="177800" dist="685800" dir="7740000" sx="145000" sy="145000" algn="ctr" rotWithShape="0">
              <a:srgbClr val="000000">
                <a:alpha val="38000"/>
              </a:srgbClr>
            </a:outerShdw>
          </a:effectLst>
          <a:scene3d>
            <a:camera prst="orthographicFront"/>
            <a:lightRig rig="balanced" dir="t"/>
          </a:scene3d>
          <a:sp3d extrusionH="6350" prstMaterial="matte">
            <a:bevelT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Предел рассеяния вперед, конечные тензоры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5140" y="2564904"/>
            <a:ext cx="1257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202" y="3861048"/>
            <a:ext cx="28003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8852" y="3823727"/>
            <a:ext cx="2962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115616" y="591071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Выделяем сингулярные в переднем пределе члены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2063482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Получаем систему линейных уравнений и решаем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3284984"/>
            <a:ext cx="6040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независимых форм-факторов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18194" y="4653136"/>
            <a:ext cx="376577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форм-фактор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</a:p>
          <a:p>
            <a:pPr marL="342900" lvl="0" indent="-342900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одиночной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SD)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двойной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(DD) </a:t>
            </a:r>
          </a:p>
          <a:p>
            <a:pPr lvl="0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диссоциации!</a:t>
            </a:r>
            <a:endParaRPr lang="ru-RU" sz="2000" dirty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5733256"/>
            <a:ext cx="2894632" cy="66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4932040" y="1124744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Удобство канонического</a:t>
            </a:r>
          </a:p>
          <a:p>
            <a:pPr lvl="0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базиса,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–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несингулярны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t="3904" b="3904"/>
          <a:stretch>
            <a:fillRect/>
          </a:stretch>
        </p:blipFill>
        <p:spPr bwMode="auto">
          <a:xfrm>
            <a:off x="539553" y="1090110"/>
            <a:ext cx="4104455" cy="90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3853" y="2566605"/>
            <a:ext cx="2808312" cy="67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2564905"/>
            <a:ext cx="1836043" cy="66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4869160"/>
            <a:ext cx="2981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979712" y="3933056"/>
            <a:ext cx="5328592" cy="2376264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79712" y="692696"/>
            <a:ext cx="5328592" cy="3024336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8366" y="6515538"/>
            <a:ext cx="896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535416"/>
            <a:ext cx="9084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Физика частиц при средних и высоких энергиях</a:t>
            </a:r>
            <a:r>
              <a:rPr lang="en-US" sz="1400" i="1" dirty="0" smtClean="0"/>
              <a:t> </a:t>
            </a:r>
            <a:r>
              <a:rPr lang="ru-RU" sz="1400" i="1" dirty="0" smtClean="0"/>
              <a:t>                                                               2-5 </a:t>
            </a:r>
            <a:r>
              <a:rPr lang="ru-RU" sz="1400" dirty="0" smtClean="0"/>
              <a:t>Июня</a:t>
            </a:r>
            <a:r>
              <a:rPr lang="en-US" sz="1400" dirty="0" smtClean="0"/>
              <a:t> </a:t>
            </a:r>
            <a:r>
              <a:rPr lang="ru-RU" sz="1400" dirty="0" smtClean="0"/>
              <a:t>2026 г.</a:t>
            </a:r>
            <a:r>
              <a:rPr lang="en-US" sz="1400" dirty="0" smtClean="0"/>
              <a:t>, </a:t>
            </a:r>
            <a:r>
              <a:rPr lang="ru-RU" sz="1400" dirty="0" smtClean="0"/>
              <a:t>ИФВЭ, Протвино</a:t>
            </a:r>
            <a:endParaRPr lang="en-US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49695" y="9044"/>
            <a:ext cx="8856984" cy="461665"/>
          </a:xfrm>
          <a:prstGeom prst="rect">
            <a:avLst/>
          </a:prstGeom>
          <a:noFill/>
          <a:ln>
            <a:noFill/>
          </a:ln>
          <a:effectLst>
            <a:outerShdw blurRad="177800" dist="685800" dir="7740000" sx="145000" sy="145000" algn="ctr" rotWithShape="0">
              <a:srgbClr val="000000">
                <a:alpha val="38000"/>
              </a:srgbClr>
            </a:outerShdw>
          </a:effectLst>
          <a:scene3d>
            <a:camera prst="orthographicFront"/>
            <a:lightRig rig="balanced" dir="t"/>
          </a:scene3d>
          <a:sp3d extrusionH="6350" prstMaterial="matte">
            <a:bevelT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Сечения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с конечным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033888"/>
            <a:ext cx="4968617" cy="232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980516" y="2712385"/>
            <a:ext cx="317849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2526178"/>
            <a:ext cx="180020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120480"/>
            <a:ext cx="50863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588224" y="5560640"/>
            <a:ext cx="5760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4798369"/>
            <a:ext cx="129614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рямоугольник 116"/>
          <p:cNvSpPr/>
          <p:nvPr/>
        </p:nvSpPr>
        <p:spPr>
          <a:xfrm>
            <a:off x="77687" y="4568754"/>
            <a:ext cx="1656184" cy="187220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179512" y="620688"/>
            <a:ext cx="3888432" cy="216024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783"/>
          <p:cNvGrpSpPr/>
          <p:nvPr/>
        </p:nvGrpSpPr>
        <p:grpSpPr>
          <a:xfrm flipV="1">
            <a:off x="6733057" y="2256994"/>
            <a:ext cx="1247378" cy="792088"/>
            <a:chOff x="156271" y="188639"/>
            <a:chExt cx="1247378" cy="806194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56271" y="223312"/>
              <a:ext cx="599305" cy="18135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827585" y="188639"/>
              <a:ext cx="576064" cy="21602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12" name="Группа 281"/>
            <p:cNvGrpSpPr/>
            <p:nvPr/>
          </p:nvGrpSpPr>
          <p:grpSpPr>
            <a:xfrm>
              <a:off x="554729" y="260648"/>
              <a:ext cx="428584" cy="734185"/>
              <a:chOff x="575632" y="332656"/>
              <a:chExt cx="246749" cy="409865"/>
            </a:xfrm>
          </p:grpSpPr>
          <p:sp>
            <p:nvSpPr>
              <p:cNvPr id="13" name="AutoShape 10"/>
              <p:cNvSpPr>
                <a:spLocks noChangeArrowheads="1"/>
              </p:cNvSpPr>
              <p:nvPr/>
            </p:nvSpPr>
            <p:spPr bwMode="auto">
              <a:xfrm rot="5400000">
                <a:off x="634860" y="474677"/>
                <a:ext cx="127516" cy="174586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" name="Oval 15"/>
              <p:cNvSpPr>
                <a:spLocks noChangeArrowheads="1"/>
              </p:cNvSpPr>
              <p:nvPr/>
            </p:nvSpPr>
            <p:spPr bwMode="auto">
              <a:xfrm>
                <a:off x="575632" y="332656"/>
                <a:ext cx="246749" cy="191627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" name="AutoShape 17"/>
              <p:cNvSpPr>
                <a:spLocks noChangeArrowheads="1"/>
              </p:cNvSpPr>
              <p:nvPr/>
            </p:nvSpPr>
            <p:spPr bwMode="auto">
              <a:xfrm rot="5400000">
                <a:off x="635248" y="591082"/>
                <a:ext cx="127517" cy="175362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16" name="Группа 790"/>
          <p:cNvGrpSpPr/>
          <p:nvPr/>
        </p:nvGrpSpPr>
        <p:grpSpPr>
          <a:xfrm>
            <a:off x="4850910" y="1700550"/>
            <a:ext cx="1440160" cy="732065"/>
            <a:chOff x="3225180" y="366391"/>
            <a:chExt cx="1440160" cy="732065"/>
          </a:xfrm>
        </p:grpSpPr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 rot="7440000">
              <a:off x="4213558" y="313998"/>
              <a:ext cx="219130" cy="323915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 rot="7440000">
              <a:off x="4094967" y="478859"/>
              <a:ext cx="219130" cy="323915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161285" y="810424"/>
              <a:ext cx="504055" cy="28803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V="1">
              <a:off x="3225180" y="810424"/>
              <a:ext cx="432048" cy="28803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 rot="2940000">
              <a:off x="3539859" y="490135"/>
              <a:ext cx="219130" cy="323915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2" name="AutoShape 9"/>
            <p:cNvSpPr>
              <a:spLocks noChangeArrowheads="1"/>
            </p:cNvSpPr>
            <p:nvPr/>
          </p:nvSpPr>
          <p:spPr bwMode="auto">
            <a:xfrm rot="2940000">
              <a:off x="3431199" y="325753"/>
              <a:ext cx="219130" cy="323915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auto">
            <a:xfrm>
              <a:off x="3450606" y="621920"/>
              <a:ext cx="977559" cy="37747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24" name="Группа 805"/>
          <p:cNvGrpSpPr/>
          <p:nvPr/>
        </p:nvGrpSpPr>
        <p:grpSpPr>
          <a:xfrm>
            <a:off x="5066934" y="4043101"/>
            <a:ext cx="1083693" cy="930319"/>
            <a:chOff x="5650682" y="373267"/>
            <a:chExt cx="1083693" cy="930319"/>
          </a:xfrm>
        </p:grpSpPr>
        <p:sp>
          <p:nvSpPr>
            <p:cNvPr id="25" name="AutoShape 9"/>
            <p:cNvSpPr>
              <a:spLocks noChangeArrowheads="1"/>
            </p:cNvSpPr>
            <p:nvPr/>
          </p:nvSpPr>
          <p:spPr bwMode="auto">
            <a:xfrm rot="7440000">
              <a:off x="5822886" y="867202"/>
              <a:ext cx="219130" cy="323915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6" name="AutoShape 9"/>
            <p:cNvSpPr>
              <a:spLocks noChangeArrowheads="1"/>
            </p:cNvSpPr>
            <p:nvPr/>
          </p:nvSpPr>
          <p:spPr bwMode="auto">
            <a:xfrm rot="7440000">
              <a:off x="5704295" y="1032063"/>
              <a:ext cx="219130" cy="323915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7" name="AutoShape 9"/>
            <p:cNvSpPr>
              <a:spLocks noChangeArrowheads="1"/>
            </p:cNvSpPr>
            <p:nvPr/>
          </p:nvSpPr>
          <p:spPr bwMode="auto">
            <a:xfrm rot="7440000">
              <a:off x="6438186" y="320874"/>
              <a:ext cx="219130" cy="323915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8" name="AutoShape 9"/>
            <p:cNvSpPr>
              <a:spLocks noChangeArrowheads="1"/>
            </p:cNvSpPr>
            <p:nvPr/>
          </p:nvSpPr>
          <p:spPr bwMode="auto">
            <a:xfrm rot="7440000">
              <a:off x="6319595" y="485735"/>
              <a:ext cx="219130" cy="323915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9" name="AutoShape 9"/>
            <p:cNvSpPr>
              <a:spLocks noChangeArrowheads="1"/>
            </p:cNvSpPr>
            <p:nvPr/>
          </p:nvSpPr>
          <p:spPr bwMode="auto">
            <a:xfrm rot="2940000">
              <a:off x="6462853" y="1020842"/>
              <a:ext cx="219130" cy="323915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0" name="AutoShape 9"/>
            <p:cNvSpPr>
              <a:spLocks noChangeArrowheads="1"/>
            </p:cNvSpPr>
            <p:nvPr/>
          </p:nvSpPr>
          <p:spPr bwMode="auto">
            <a:xfrm rot="2940000">
              <a:off x="6354193" y="856460"/>
              <a:ext cx="219130" cy="323915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1" name="AutoShape 9"/>
            <p:cNvSpPr>
              <a:spLocks noChangeArrowheads="1"/>
            </p:cNvSpPr>
            <p:nvPr/>
          </p:nvSpPr>
          <p:spPr bwMode="auto">
            <a:xfrm rot="2940000">
              <a:off x="5811735" y="485943"/>
              <a:ext cx="219130" cy="323915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2" name="AutoShape 9"/>
            <p:cNvSpPr>
              <a:spLocks noChangeArrowheads="1"/>
            </p:cNvSpPr>
            <p:nvPr/>
          </p:nvSpPr>
          <p:spPr bwMode="auto">
            <a:xfrm rot="2940000">
              <a:off x="5703075" y="321561"/>
              <a:ext cx="219130" cy="323915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5684382" y="640588"/>
              <a:ext cx="977559" cy="37747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cxnSp>
        <p:nvCxnSpPr>
          <p:cNvPr id="34" name="Прямая со стрелкой 33"/>
          <p:cNvCxnSpPr/>
          <p:nvPr/>
        </p:nvCxnSpPr>
        <p:spPr>
          <a:xfrm>
            <a:off x="593522" y="2934883"/>
            <a:ext cx="288032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44" idx="0"/>
          </p:cNvCxnSpPr>
          <p:nvPr/>
        </p:nvCxnSpPr>
        <p:spPr>
          <a:xfrm flipH="1">
            <a:off x="1303378" y="3366931"/>
            <a:ext cx="328731" cy="3068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4848475" y="2422676"/>
            <a:ext cx="36004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778902" y="1732413"/>
            <a:ext cx="216024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778902" y="4037316"/>
            <a:ext cx="288032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4788841" y="4665510"/>
            <a:ext cx="288032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838"/>
          <p:cNvGrpSpPr/>
          <p:nvPr/>
        </p:nvGrpSpPr>
        <p:grpSpPr>
          <a:xfrm>
            <a:off x="685408" y="2708920"/>
            <a:ext cx="414010" cy="449277"/>
            <a:chOff x="7472198" y="1402837"/>
            <a:chExt cx="414010" cy="449277"/>
          </a:xfrm>
        </p:grpSpPr>
        <p:sp>
          <p:nvSpPr>
            <p:cNvPr id="41" name="TextBox 40"/>
            <p:cNvSpPr txBox="1"/>
            <p:nvPr/>
          </p:nvSpPr>
          <p:spPr>
            <a:xfrm>
              <a:off x="7472198" y="14028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q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624598" y="1575115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Группа 839"/>
          <p:cNvGrpSpPr/>
          <p:nvPr/>
        </p:nvGrpSpPr>
        <p:grpSpPr>
          <a:xfrm>
            <a:off x="1475656" y="3366931"/>
            <a:ext cx="414010" cy="450832"/>
            <a:chOff x="7624598" y="2564904"/>
            <a:chExt cx="414010" cy="450832"/>
          </a:xfrm>
        </p:grpSpPr>
        <p:sp>
          <p:nvSpPr>
            <p:cNvPr id="44" name="TextBox 43"/>
            <p:cNvSpPr txBox="1"/>
            <p:nvPr/>
          </p:nvSpPr>
          <p:spPr>
            <a:xfrm>
              <a:off x="7624598" y="256490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q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776998" y="273873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Группа 840"/>
          <p:cNvGrpSpPr/>
          <p:nvPr/>
        </p:nvGrpSpPr>
        <p:grpSpPr>
          <a:xfrm>
            <a:off x="4508908" y="3948079"/>
            <a:ext cx="414010" cy="449277"/>
            <a:chOff x="7472198" y="1402837"/>
            <a:chExt cx="414010" cy="449277"/>
          </a:xfrm>
        </p:grpSpPr>
        <p:sp>
          <p:nvSpPr>
            <p:cNvPr id="47" name="TextBox 46"/>
            <p:cNvSpPr txBox="1"/>
            <p:nvPr/>
          </p:nvSpPr>
          <p:spPr>
            <a:xfrm>
              <a:off x="7472198" y="14028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q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624598" y="1575115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Группа 843"/>
          <p:cNvGrpSpPr/>
          <p:nvPr/>
        </p:nvGrpSpPr>
        <p:grpSpPr>
          <a:xfrm>
            <a:off x="4520687" y="4469364"/>
            <a:ext cx="414010" cy="450832"/>
            <a:chOff x="7624598" y="2564904"/>
            <a:chExt cx="414010" cy="450832"/>
          </a:xfrm>
        </p:grpSpPr>
        <p:sp>
          <p:nvSpPr>
            <p:cNvPr id="50" name="TextBox 49"/>
            <p:cNvSpPr txBox="1"/>
            <p:nvPr/>
          </p:nvSpPr>
          <p:spPr>
            <a:xfrm>
              <a:off x="7624598" y="256490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q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776998" y="273873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783845" y="25474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20687" y="15492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5580929" y="1854116"/>
            <a:ext cx="0" cy="576064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600807" y="4221088"/>
            <a:ext cx="0" cy="576064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Группа 55"/>
          <p:cNvGrpSpPr/>
          <p:nvPr/>
        </p:nvGrpSpPr>
        <p:grpSpPr>
          <a:xfrm>
            <a:off x="6867145" y="1186813"/>
            <a:ext cx="874953" cy="949980"/>
            <a:chOff x="5436105" y="1764520"/>
            <a:chExt cx="874953" cy="949980"/>
          </a:xfrm>
        </p:grpSpPr>
        <p:sp>
          <p:nvSpPr>
            <p:cNvPr id="57" name="AutoShape 10"/>
            <p:cNvSpPr>
              <a:spLocks noChangeArrowheads="1"/>
            </p:cNvSpPr>
            <p:nvPr/>
          </p:nvSpPr>
          <p:spPr bwMode="auto">
            <a:xfrm rot="5400000">
              <a:off x="5791358" y="2239460"/>
              <a:ext cx="228417" cy="303242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58" name="Группа 798"/>
            <p:cNvGrpSpPr/>
            <p:nvPr/>
          </p:nvGrpSpPr>
          <p:grpSpPr>
            <a:xfrm rot="5400000">
              <a:off x="5589141" y="1611484"/>
              <a:ext cx="568882" cy="874953"/>
              <a:chOff x="1820856" y="286632"/>
              <a:chExt cx="568882" cy="874953"/>
            </a:xfrm>
          </p:grpSpPr>
          <p:sp>
            <p:nvSpPr>
              <p:cNvPr id="60" name="AutoShape 9"/>
              <p:cNvSpPr>
                <a:spLocks noChangeArrowheads="1"/>
              </p:cNvSpPr>
              <p:nvPr/>
            </p:nvSpPr>
            <p:spPr bwMode="auto">
              <a:xfrm rot="2700000">
                <a:off x="1991851" y="388679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1" name="AutoShape 9"/>
              <p:cNvSpPr>
                <a:spLocks noChangeArrowheads="1"/>
              </p:cNvSpPr>
              <p:nvPr/>
            </p:nvSpPr>
            <p:spPr bwMode="auto">
              <a:xfrm rot="2700000">
                <a:off x="1873249" y="234239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2" name="AutoShape 9"/>
              <p:cNvSpPr>
                <a:spLocks noChangeArrowheads="1"/>
              </p:cNvSpPr>
              <p:nvPr/>
            </p:nvSpPr>
            <p:spPr bwMode="auto">
              <a:xfrm rot="7440000">
                <a:off x="1994239" y="725201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3" name="AutoShape 9"/>
              <p:cNvSpPr>
                <a:spLocks noChangeArrowheads="1"/>
              </p:cNvSpPr>
              <p:nvPr/>
            </p:nvSpPr>
            <p:spPr bwMode="auto">
              <a:xfrm rot="7440000">
                <a:off x="1875648" y="890062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4" name="Oval 15"/>
              <p:cNvSpPr>
                <a:spLocks noChangeArrowheads="1"/>
              </p:cNvSpPr>
              <p:nvPr/>
            </p:nvSpPr>
            <p:spPr bwMode="auto">
              <a:xfrm>
                <a:off x="2066970" y="582737"/>
                <a:ext cx="322768" cy="247482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59" name="AutoShape 17"/>
            <p:cNvSpPr>
              <a:spLocks noChangeArrowheads="1"/>
            </p:cNvSpPr>
            <p:nvPr/>
          </p:nvSpPr>
          <p:spPr bwMode="auto">
            <a:xfrm rot="5400000">
              <a:off x="5792032" y="2447996"/>
              <a:ext cx="228419" cy="304590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6917428" y="3543199"/>
            <a:ext cx="874953" cy="877972"/>
            <a:chOff x="5436105" y="1764520"/>
            <a:chExt cx="874953" cy="949980"/>
          </a:xfrm>
        </p:grpSpPr>
        <p:sp>
          <p:nvSpPr>
            <p:cNvPr id="66" name="AutoShape 10"/>
            <p:cNvSpPr>
              <a:spLocks noChangeArrowheads="1"/>
            </p:cNvSpPr>
            <p:nvPr/>
          </p:nvSpPr>
          <p:spPr bwMode="auto">
            <a:xfrm rot="5400000">
              <a:off x="5791358" y="2239460"/>
              <a:ext cx="228417" cy="303242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67" name="Группа 798"/>
            <p:cNvGrpSpPr/>
            <p:nvPr/>
          </p:nvGrpSpPr>
          <p:grpSpPr>
            <a:xfrm rot="5400000">
              <a:off x="5589141" y="1611484"/>
              <a:ext cx="568882" cy="874953"/>
              <a:chOff x="1820856" y="286632"/>
              <a:chExt cx="568882" cy="874953"/>
            </a:xfrm>
          </p:grpSpPr>
          <p:sp>
            <p:nvSpPr>
              <p:cNvPr id="69" name="AutoShape 9"/>
              <p:cNvSpPr>
                <a:spLocks noChangeArrowheads="1"/>
              </p:cNvSpPr>
              <p:nvPr/>
            </p:nvSpPr>
            <p:spPr bwMode="auto">
              <a:xfrm rot="2700000">
                <a:off x="1991851" y="388679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0" name="AutoShape 9"/>
              <p:cNvSpPr>
                <a:spLocks noChangeArrowheads="1"/>
              </p:cNvSpPr>
              <p:nvPr/>
            </p:nvSpPr>
            <p:spPr bwMode="auto">
              <a:xfrm rot="2700000">
                <a:off x="1873249" y="234239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1" name="AutoShape 9"/>
              <p:cNvSpPr>
                <a:spLocks noChangeArrowheads="1"/>
              </p:cNvSpPr>
              <p:nvPr/>
            </p:nvSpPr>
            <p:spPr bwMode="auto">
              <a:xfrm rot="7440000">
                <a:off x="1994239" y="725201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2" name="AutoShape 9"/>
              <p:cNvSpPr>
                <a:spLocks noChangeArrowheads="1"/>
              </p:cNvSpPr>
              <p:nvPr/>
            </p:nvSpPr>
            <p:spPr bwMode="auto">
              <a:xfrm rot="7440000">
                <a:off x="1875648" y="890062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3" name="Oval 15"/>
              <p:cNvSpPr>
                <a:spLocks noChangeArrowheads="1"/>
              </p:cNvSpPr>
              <p:nvPr/>
            </p:nvSpPr>
            <p:spPr bwMode="auto">
              <a:xfrm>
                <a:off x="2066970" y="582737"/>
                <a:ext cx="322768" cy="247482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68" name="AutoShape 17"/>
            <p:cNvSpPr>
              <a:spLocks noChangeArrowheads="1"/>
            </p:cNvSpPr>
            <p:nvPr/>
          </p:nvSpPr>
          <p:spPr bwMode="auto">
            <a:xfrm rot="5400000">
              <a:off x="5792032" y="2447996"/>
              <a:ext cx="228419" cy="304590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 flipV="1">
            <a:off x="6928285" y="4513937"/>
            <a:ext cx="874953" cy="841836"/>
            <a:chOff x="5436105" y="1764520"/>
            <a:chExt cx="874953" cy="949980"/>
          </a:xfrm>
        </p:grpSpPr>
        <p:sp>
          <p:nvSpPr>
            <p:cNvPr id="75" name="AutoShape 10"/>
            <p:cNvSpPr>
              <a:spLocks noChangeArrowheads="1"/>
            </p:cNvSpPr>
            <p:nvPr/>
          </p:nvSpPr>
          <p:spPr bwMode="auto">
            <a:xfrm rot="5400000">
              <a:off x="5791358" y="2239460"/>
              <a:ext cx="228417" cy="303242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76" name="Группа 798"/>
            <p:cNvGrpSpPr/>
            <p:nvPr/>
          </p:nvGrpSpPr>
          <p:grpSpPr>
            <a:xfrm rot="5400000">
              <a:off x="5589141" y="1611484"/>
              <a:ext cx="568882" cy="874953"/>
              <a:chOff x="1820856" y="286632"/>
              <a:chExt cx="568882" cy="874953"/>
            </a:xfrm>
          </p:grpSpPr>
          <p:sp>
            <p:nvSpPr>
              <p:cNvPr id="78" name="AutoShape 9"/>
              <p:cNvSpPr>
                <a:spLocks noChangeArrowheads="1"/>
              </p:cNvSpPr>
              <p:nvPr/>
            </p:nvSpPr>
            <p:spPr bwMode="auto">
              <a:xfrm rot="2700000">
                <a:off x="1991851" y="388679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9" name="AutoShape 9"/>
              <p:cNvSpPr>
                <a:spLocks noChangeArrowheads="1"/>
              </p:cNvSpPr>
              <p:nvPr/>
            </p:nvSpPr>
            <p:spPr bwMode="auto">
              <a:xfrm rot="2700000">
                <a:off x="1873249" y="234239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0" name="AutoShape 9"/>
              <p:cNvSpPr>
                <a:spLocks noChangeArrowheads="1"/>
              </p:cNvSpPr>
              <p:nvPr/>
            </p:nvSpPr>
            <p:spPr bwMode="auto">
              <a:xfrm rot="7440000">
                <a:off x="1994239" y="725201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1" name="AutoShape 9"/>
              <p:cNvSpPr>
                <a:spLocks noChangeArrowheads="1"/>
              </p:cNvSpPr>
              <p:nvPr/>
            </p:nvSpPr>
            <p:spPr bwMode="auto">
              <a:xfrm rot="7440000">
                <a:off x="1875648" y="890062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2" name="Oval 15"/>
              <p:cNvSpPr>
                <a:spLocks noChangeArrowheads="1"/>
              </p:cNvSpPr>
              <p:nvPr/>
            </p:nvSpPr>
            <p:spPr bwMode="auto">
              <a:xfrm>
                <a:off x="2066970" y="582737"/>
                <a:ext cx="322768" cy="247482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77" name="AutoShape 17"/>
            <p:cNvSpPr>
              <a:spLocks noChangeArrowheads="1"/>
            </p:cNvSpPr>
            <p:nvPr/>
          </p:nvSpPr>
          <p:spPr bwMode="auto">
            <a:xfrm rot="5400000">
              <a:off x="5792032" y="2447996"/>
              <a:ext cx="228419" cy="304590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510657" y="3155815"/>
            <a:ext cx="874953" cy="949980"/>
            <a:chOff x="5436105" y="1764520"/>
            <a:chExt cx="874953" cy="949980"/>
          </a:xfrm>
        </p:grpSpPr>
        <p:sp>
          <p:nvSpPr>
            <p:cNvPr id="84" name="AutoShape 10"/>
            <p:cNvSpPr>
              <a:spLocks noChangeArrowheads="1"/>
            </p:cNvSpPr>
            <p:nvPr/>
          </p:nvSpPr>
          <p:spPr bwMode="auto">
            <a:xfrm rot="5400000">
              <a:off x="5791358" y="2239460"/>
              <a:ext cx="228417" cy="303242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85" name="Группа 798"/>
            <p:cNvGrpSpPr/>
            <p:nvPr/>
          </p:nvGrpSpPr>
          <p:grpSpPr>
            <a:xfrm rot="5400000">
              <a:off x="5589141" y="1611484"/>
              <a:ext cx="568882" cy="874953"/>
              <a:chOff x="1820856" y="286632"/>
              <a:chExt cx="568882" cy="874953"/>
            </a:xfrm>
          </p:grpSpPr>
          <p:sp>
            <p:nvSpPr>
              <p:cNvPr id="87" name="AutoShape 9"/>
              <p:cNvSpPr>
                <a:spLocks noChangeArrowheads="1"/>
              </p:cNvSpPr>
              <p:nvPr/>
            </p:nvSpPr>
            <p:spPr bwMode="auto">
              <a:xfrm rot="2700000">
                <a:off x="1991851" y="388679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8" name="AutoShape 9"/>
              <p:cNvSpPr>
                <a:spLocks noChangeArrowheads="1"/>
              </p:cNvSpPr>
              <p:nvPr/>
            </p:nvSpPr>
            <p:spPr bwMode="auto">
              <a:xfrm rot="2700000">
                <a:off x="1873249" y="234239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9" name="AutoShape 9"/>
              <p:cNvSpPr>
                <a:spLocks noChangeArrowheads="1"/>
              </p:cNvSpPr>
              <p:nvPr/>
            </p:nvSpPr>
            <p:spPr bwMode="auto">
              <a:xfrm rot="7440000">
                <a:off x="1994239" y="725201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90" name="AutoShape 9"/>
              <p:cNvSpPr>
                <a:spLocks noChangeArrowheads="1"/>
              </p:cNvSpPr>
              <p:nvPr/>
            </p:nvSpPr>
            <p:spPr bwMode="auto">
              <a:xfrm rot="7440000">
                <a:off x="1875648" y="890062"/>
                <a:ext cx="219130" cy="323915"/>
              </a:xfrm>
              <a:prstGeom prst="doubleWave">
                <a:avLst>
                  <a:gd name="adj1" fmla="val 10319"/>
                  <a:gd name="adj2" fmla="val 2940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91" name="Oval 15"/>
              <p:cNvSpPr>
                <a:spLocks noChangeArrowheads="1"/>
              </p:cNvSpPr>
              <p:nvPr/>
            </p:nvSpPr>
            <p:spPr bwMode="auto">
              <a:xfrm>
                <a:off x="2066970" y="582737"/>
                <a:ext cx="322768" cy="247482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86" name="AutoShape 17"/>
            <p:cNvSpPr>
              <a:spLocks noChangeArrowheads="1"/>
            </p:cNvSpPr>
            <p:nvPr/>
          </p:nvSpPr>
          <p:spPr bwMode="auto">
            <a:xfrm rot="5400000">
              <a:off x="5792032" y="2447996"/>
              <a:ext cx="228419" cy="304590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92" name="Группа 839"/>
          <p:cNvGrpSpPr/>
          <p:nvPr/>
        </p:nvGrpSpPr>
        <p:grpSpPr>
          <a:xfrm>
            <a:off x="467544" y="4087011"/>
            <a:ext cx="414010" cy="450832"/>
            <a:chOff x="7624598" y="2564904"/>
            <a:chExt cx="414010" cy="450832"/>
          </a:xfrm>
        </p:grpSpPr>
        <p:sp>
          <p:nvSpPr>
            <p:cNvPr id="93" name="TextBox 92"/>
            <p:cNvSpPr txBox="1"/>
            <p:nvPr/>
          </p:nvSpPr>
          <p:spPr>
            <a:xfrm>
              <a:off x="7624598" y="256490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q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776998" y="273873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5" name="Прямая со стрелкой 94"/>
          <p:cNvCxnSpPr/>
          <p:nvPr/>
        </p:nvCxnSpPr>
        <p:spPr>
          <a:xfrm flipV="1">
            <a:off x="665530" y="3745755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7317220" y="1179309"/>
            <a:ext cx="32252" cy="203366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7370230" y="3458817"/>
            <a:ext cx="32252" cy="203366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6408633" y="1770201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426076" y="413652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Стрелка вправо 99"/>
          <p:cNvSpPr/>
          <p:nvPr/>
        </p:nvSpPr>
        <p:spPr>
          <a:xfrm>
            <a:off x="2123728" y="3140968"/>
            <a:ext cx="2520280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TextBox 100"/>
          <p:cNvSpPr txBox="1"/>
          <p:nvPr/>
        </p:nvSpPr>
        <p:spPr>
          <a:xfrm>
            <a:off x="0" y="3060561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48366" y="6515538"/>
            <a:ext cx="896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0" y="6535416"/>
            <a:ext cx="9084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Физика частиц при средних и высоких энергиях</a:t>
            </a:r>
            <a:r>
              <a:rPr lang="en-US" sz="1400" i="1" dirty="0" smtClean="0"/>
              <a:t> </a:t>
            </a:r>
            <a:r>
              <a:rPr lang="ru-RU" sz="1400" i="1" dirty="0" smtClean="0"/>
              <a:t>                                                               2-5 </a:t>
            </a:r>
            <a:r>
              <a:rPr lang="ru-RU" sz="1400" dirty="0" smtClean="0"/>
              <a:t>Июня</a:t>
            </a:r>
            <a:r>
              <a:rPr lang="en-US" sz="1400" dirty="0" smtClean="0"/>
              <a:t> </a:t>
            </a:r>
            <a:r>
              <a:rPr lang="ru-RU" sz="1400" dirty="0" smtClean="0"/>
              <a:t>2026 г.</a:t>
            </a:r>
            <a:r>
              <a:rPr lang="en-US" sz="1400" dirty="0" smtClean="0"/>
              <a:t>, </a:t>
            </a:r>
            <a:r>
              <a:rPr lang="ru-RU" sz="1400" dirty="0" smtClean="0"/>
              <a:t>ИФВЭ, Протвино</a:t>
            </a:r>
            <a:endParaRPr lang="en-US" sz="1400" dirty="0" smtClean="0"/>
          </a:p>
        </p:txBody>
      </p:sp>
      <p:sp>
        <p:nvSpPr>
          <p:cNvPr id="102" name="TextBox 101"/>
          <p:cNvSpPr txBox="1"/>
          <p:nvPr/>
        </p:nvSpPr>
        <p:spPr>
          <a:xfrm>
            <a:off x="8046226" y="179620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118234" y="4064518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477048" y="2147864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3IR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526743" y="4404546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3IR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49695" y="9044"/>
            <a:ext cx="8856984" cy="461665"/>
          </a:xfrm>
          <a:prstGeom prst="rect">
            <a:avLst/>
          </a:prstGeom>
          <a:noFill/>
          <a:ln>
            <a:noFill/>
          </a:ln>
          <a:effectLst>
            <a:outerShdw blurRad="177800" dist="685800" dir="7740000" sx="145000" sy="145000" algn="ctr" rotWithShape="0">
              <a:srgbClr val="000000">
                <a:alpha val="38000"/>
              </a:srgbClr>
            </a:outerShdw>
          </a:effectLst>
          <a:scene3d>
            <a:camera prst="orthographicFront"/>
            <a:lightRig rig="balanced" dir="t"/>
          </a:scene3d>
          <a:sp3d extrusionH="6350" prstMaterial="matte">
            <a:bevelT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Свертки трехреджеонных вершин в переднем пределе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694" y="4640762"/>
            <a:ext cx="151556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5818" y="4645433"/>
            <a:ext cx="2228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5650" y="923728"/>
            <a:ext cx="14573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5650" y="5305772"/>
            <a:ext cx="1657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" name="Прямоугольник 115"/>
          <p:cNvSpPr/>
          <p:nvPr/>
        </p:nvSpPr>
        <p:spPr>
          <a:xfrm>
            <a:off x="1815818" y="4573425"/>
            <a:ext cx="216024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48680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692696"/>
            <a:ext cx="2181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5661248"/>
            <a:ext cx="1981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398" y="1350707"/>
            <a:ext cx="3744416" cy="127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Box 310"/>
          <p:cNvSpPr txBox="1"/>
          <p:nvPr/>
        </p:nvSpPr>
        <p:spPr>
          <a:xfrm>
            <a:off x="293711" y="-27384"/>
            <a:ext cx="8382745" cy="646331"/>
          </a:xfrm>
          <a:prstGeom prst="rect">
            <a:avLst/>
          </a:prstGeom>
          <a:noFill/>
          <a:ln>
            <a:noFill/>
          </a:ln>
          <a:effectLst>
            <a:outerShdw blurRad="177800" dist="685800" dir="7740000" sx="145000" sy="145000" algn="ctr" rotWithShape="0">
              <a:srgbClr val="000000">
                <a:alpha val="38000"/>
              </a:srgbClr>
            </a:outerShdw>
          </a:effectLst>
          <a:scene3d>
            <a:camera prst="orthographicFront"/>
            <a:lightRig rig="balanced" dir="t"/>
          </a:scene3d>
          <a:sp3d extrusionH="6350" prstMaterial="matte">
            <a:bevelT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Выводы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620688"/>
            <a:ext cx="871296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Данный подход помогает лучше понять сам процесс реджезации и построения амплитуд дифракционных процессов и сделать его более универсальным для любых энергий и передач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ипульсов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Его можно использовать для спин-четностного анализа, оценок сечений взаимодействия реджеонов и анализа их структуры.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Методика может использоваться не только в реджевском режиме, но и для рассеяния частиц больших спинов.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В работе рассмотрены многочисленные способы построения неприводимых тензоров и их сверток, а также пределов рассеяния вперед, что полезно с педагогической точки зрения.</a:t>
            </a: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Сечения процессов для фиксированных спинов получены в виде известных трансцендентных функций, что позволяет легко сделать аналитическое продолжение в область комплексных угловых моментов.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8366" y="6515538"/>
            <a:ext cx="896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35416"/>
            <a:ext cx="9084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Физика частиц при средних и высоких энергиях</a:t>
            </a:r>
            <a:r>
              <a:rPr lang="en-US" sz="1400" i="1" dirty="0" smtClean="0"/>
              <a:t> </a:t>
            </a:r>
            <a:r>
              <a:rPr lang="ru-RU" sz="1400" i="1" dirty="0" smtClean="0"/>
              <a:t>                                                               2-5 </a:t>
            </a:r>
            <a:r>
              <a:rPr lang="ru-RU" sz="1400" dirty="0" smtClean="0"/>
              <a:t>Июня</a:t>
            </a:r>
            <a:r>
              <a:rPr lang="en-US" sz="1400" dirty="0" smtClean="0"/>
              <a:t> </a:t>
            </a:r>
            <a:r>
              <a:rPr lang="ru-RU" sz="1400" dirty="0" smtClean="0"/>
              <a:t>2026 г.</a:t>
            </a:r>
            <a:r>
              <a:rPr lang="en-US" sz="1400" dirty="0" smtClean="0"/>
              <a:t>, </a:t>
            </a:r>
            <a:r>
              <a:rPr lang="ru-RU" sz="1400" dirty="0" smtClean="0"/>
              <a:t>ИФВЭ, Протвино</a:t>
            </a:r>
            <a:endParaRPr lang="en-US" sz="1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Box 310"/>
          <p:cNvSpPr txBox="1"/>
          <p:nvPr/>
        </p:nvSpPr>
        <p:spPr>
          <a:xfrm>
            <a:off x="80122" y="18983"/>
            <a:ext cx="8856984" cy="646331"/>
          </a:xfrm>
          <a:prstGeom prst="rect">
            <a:avLst/>
          </a:prstGeom>
          <a:noFill/>
          <a:ln>
            <a:noFill/>
          </a:ln>
          <a:effectLst>
            <a:outerShdw blurRad="177800" dist="685800" dir="7740000" sx="145000" sy="145000" algn="ctr" rotWithShape="0">
              <a:srgbClr val="000000">
                <a:alpha val="38000"/>
              </a:srgbClr>
            </a:outerShdw>
          </a:effectLst>
          <a:scene3d>
            <a:camera prst="orthographicFront"/>
            <a:lightRig rig="balanced" dir="t"/>
          </a:scene3d>
          <a:sp3d extrusionH="6350" prstMaterial="matte">
            <a:bevelT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ПЛАН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620688"/>
            <a:ext cx="77517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Мотивации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Основные принципы подхода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MV Boli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Неприводимые тензоры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MV Boli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Сечения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MV Boli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Дискуссии и выводы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MV Boli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127" y="3200777"/>
            <a:ext cx="888736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[V.A.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Petrov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R.A. Ryutin, A.E.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Sobol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and J.-P.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Guillaud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Azimuthal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Angular Distributions in EDDE </a:t>
            </a:r>
          </a:p>
          <a:p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as Spin-Parity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Analyser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Glueball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Filter for LHC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JHEP06(2005)007]</a:t>
            </a:r>
          </a:p>
          <a:p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[R.A. Ryutin , 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Visualizations of exclusive central diffraction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Eur. Phys. J. C 74, 3162 (2014)]</a:t>
            </a:r>
          </a:p>
          <a:p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[V.A.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Petrov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and R.A. Ryutin, 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Single and double diffractive dissociation and the problem of </a:t>
            </a:r>
          </a:p>
          <a:p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extraction  of the proton–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Pomeron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cross-section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Int. J. Mod. Phys. 31, No. 10, 1650049 (2016)]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[ R. Ryutin, </a:t>
            </a:r>
            <a:r>
              <a:rPr lang="en-US" sz="1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Covariant reggeization framework for diffraction. </a:t>
            </a:r>
          </a:p>
          <a:p>
            <a:r>
              <a:rPr lang="en-US" sz="1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Part I: Hadronic tensors in </a:t>
            </a:r>
            <a:r>
              <a:rPr lang="en-US" sz="16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Minkovsky</a:t>
            </a:r>
            <a:r>
              <a:rPr lang="en-US" sz="1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space-time of any dimension</a:t>
            </a:r>
            <a:r>
              <a:rPr 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arXiv:2507.16019 [</a:t>
            </a:r>
            <a:r>
              <a:rPr lang="en-US" sz="1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hep</a:t>
            </a:r>
            <a:r>
              <a:rPr 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-ph] ]</a:t>
            </a:r>
            <a:endParaRPr lang="ru-RU" sz="1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[ R. </a:t>
            </a:r>
            <a:r>
              <a:rPr lang="en-US" sz="1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Ryutin</a:t>
            </a:r>
            <a:r>
              <a:rPr 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Covariant </a:t>
            </a:r>
            <a:r>
              <a:rPr lang="en-US" sz="16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reggeization</a:t>
            </a:r>
            <a:r>
              <a:rPr lang="en-US" sz="1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framework for diffraction. </a:t>
            </a:r>
          </a:p>
          <a:p>
            <a:r>
              <a:rPr lang="en-US" sz="1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Part II: </a:t>
            </a:r>
            <a:r>
              <a:rPr lang="en-US" sz="16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Hadronic</a:t>
            </a:r>
            <a:r>
              <a:rPr lang="en-US" sz="1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diffractive cross-sections</a:t>
            </a:r>
            <a:r>
              <a:rPr 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to be published soon]</a:t>
            </a:r>
            <a:endParaRPr lang="ru-RU" sz="1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35416"/>
            <a:ext cx="9084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Физика частиц при средних и высоких энергиях</a:t>
            </a:r>
            <a:r>
              <a:rPr lang="en-US" sz="1400" i="1" dirty="0" smtClean="0"/>
              <a:t> </a:t>
            </a:r>
            <a:r>
              <a:rPr lang="ru-RU" sz="1400" i="1" dirty="0" smtClean="0"/>
              <a:t>                                                               2-5 </a:t>
            </a:r>
            <a:r>
              <a:rPr lang="ru-RU" sz="1400" dirty="0" smtClean="0"/>
              <a:t>Июня</a:t>
            </a:r>
            <a:r>
              <a:rPr lang="en-US" sz="1400" dirty="0" smtClean="0"/>
              <a:t> </a:t>
            </a:r>
            <a:r>
              <a:rPr lang="ru-RU" sz="1400" dirty="0" smtClean="0"/>
              <a:t>2026 г.</a:t>
            </a:r>
            <a:r>
              <a:rPr lang="en-US" sz="1400" dirty="0" smtClean="0"/>
              <a:t>, </a:t>
            </a:r>
            <a:r>
              <a:rPr lang="ru-RU" sz="1400" dirty="0" smtClean="0"/>
              <a:t>ИФВЭ, Протвино</a:t>
            </a:r>
            <a:endParaRPr lang="en-US" sz="1400" dirty="0" smtClean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366" y="6515538"/>
            <a:ext cx="896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Box 310"/>
          <p:cNvSpPr txBox="1"/>
          <p:nvPr/>
        </p:nvSpPr>
        <p:spPr>
          <a:xfrm>
            <a:off x="293711" y="-27384"/>
            <a:ext cx="8382745" cy="646331"/>
          </a:xfrm>
          <a:prstGeom prst="rect">
            <a:avLst/>
          </a:prstGeom>
          <a:noFill/>
          <a:ln>
            <a:noFill/>
          </a:ln>
          <a:effectLst>
            <a:outerShdw blurRad="177800" dist="685800" dir="7740000" sx="145000" sy="145000" algn="ctr" rotWithShape="0">
              <a:srgbClr val="000000">
                <a:alpha val="38000"/>
              </a:srgbClr>
            </a:outerShdw>
          </a:effectLst>
          <a:scene3d>
            <a:camera prst="orthographicFront"/>
            <a:lightRig rig="balanced" dir="t"/>
          </a:scene3d>
          <a:sp3d extrusionH="6350" prstMaterial="matte">
            <a:bevelT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Дальнейшие обобщения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692696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Методика легко обобщается на рассеяние частиц с полуцелыми спинами, с применением обычных спиральных амплитуд, каждая из которых может быть представлена как отдельная скалярная в данном подходе.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Методика легко обобщается на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“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несохраняющиеся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”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токи, расчеты приведены в работе.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В дальнейшем будет рассмотрен более реалистичный сценарий искривленных дополнительных измерений и следствия из него.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Расчет унитаризованных амплитуд при высоких энергиях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Создана программа на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Wolfram Mathematica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для всех расчетов, представленных в работе.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endParaRPr lang="ru-RU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8366" y="6515538"/>
            <a:ext cx="896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35416"/>
            <a:ext cx="9084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Физика частиц при средних и высоких энергиях</a:t>
            </a:r>
            <a:r>
              <a:rPr lang="en-US" sz="1400" i="1" dirty="0" smtClean="0"/>
              <a:t> </a:t>
            </a:r>
            <a:r>
              <a:rPr lang="ru-RU" sz="1400" i="1" dirty="0" smtClean="0"/>
              <a:t>                                                               2-5 </a:t>
            </a:r>
            <a:r>
              <a:rPr lang="ru-RU" sz="1400" dirty="0" smtClean="0"/>
              <a:t>Июня</a:t>
            </a:r>
            <a:r>
              <a:rPr lang="en-US" sz="1400" dirty="0" smtClean="0"/>
              <a:t> </a:t>
            </a:r>
            <a:r>
              <a:rPr lang="ru-RU" sz="1400" dirty="0" smtClean="0"/>
              <a:t>2026 г.</a:t>
            </a:r>
            <a:r>
              <a:rPr lang="en-US" sz="1400" dirty="0" smtClean="0"/>
              <a:t>, </a:t>
            </a:r>
            <a:r>
              <a:rPr lang="ru-RU" sz="1400" dirty="0" smtClean="0"/>
              <a:t>ИФВЭ, Протвино</a:t>
            </a:r>
            <a:endParaRPr lang="en-US" sz="14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Box 310"/>
          <p:cNvSpPr txBox="1"/>
          <p:nvPr/>
        </p:nvSpPr>
        <p:spPr>
          <a:xfrm>
            <a:off x="0" y="260648"/>
            <a:ext cx="9144000" cy="1015663"/>
          </a:xfrm>
          <a:prstGeom prst="rect">
            <a:avLst/>
          </a:prstGeom>
          <a:noFill/>
          <a:ln>
            <a:noFill/>
          </a:ln>
          <a:effectLst>
            <a:outerShdw blurRad="177800" dist="685800" dir="7740000" sx="145000" sy="145000" algn="ctr" rotWithShape="0">
              <a:srgbClr val="000000">
                <a:alpha val="38000"/>
              </a:srgbClr>
            </a:outerShdw>
          </a:effectLst>
          <a:scene3d>
            <a:camera prst="orthographicFront"/>
            <a:lightRig rig="balanced" dir="t"/>
          </a:scene3d>
          <a:sp3d extrusionH="6350" prstMaterial="matte">
            <a:bevelT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Продолжение следует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…</a:t>
            </a:r>
            <a:endParaRPr lang="ru-RU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2182212"/>
            <a:ext cx="78017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Благодарю</a:t>
            </a:r>
          </a:p>
          <a:p>
            <a:pPr algn="ctr"/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за внимание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!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8366" y="6515538"/>
            <a:ext cx="896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35416"/>
            <a:ext cx="9084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Физика частиц при средних и высоких энергиях</a:t>
            </a:r>
            <a:r>
              <a:rPr lang="en-US" sz="1400" i="1" dirty="0" smtClean="0"/>
              <a:t> </a:t>
            </a:r>
            <a:r>
              <a:rPr lang="ru-RU" sz="1400" i="1" dirty="0" smtClean="0"/>
              <a:t>                                                               2-5 </a:t>
            </a:r>
            <a:r>
              <a:rPr lang="ru-RU" sz="1400" dirty="0" smtClean="0"/>
              <a:t>Июня</a:t>
            </a:r>
            <a:r>
              <a:rPr lang="en-US" sz="1400" dirty="0" smtClean="0"/>
              <a:t> </a:t>
            </a:r>
            <a:r>
              <a:rPr lang="ru-RU" sz="1400" dirty="0" smtClean="0"/>
              <a:t>2026 г.</a:t>
            </a:r>
            <a:r>
              <a:rPr lang="en-US" sz="1400" dirty="0" smtClean="0"/>
              <a:t>, </a:t>
            </a:r>
            <a:r>
              <a:rPr lang="ru-RU" sz="1400" dirty="0" smtClean="0"/>
              <a:t>ИФВЭ, Протвино</a:t>
            </a:r>
            <a:endParaRPr lang="en-US" sz="1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Box 310"/>
          <p:cNvSpPr txBox="1"/>
          <p:nvPr/>
        </p:nvSpPr>
        <p:spPr>
          <a:xfrm>
            <a:off x="149695" y="9044"/>
            <a:ext cx="8856984" cy="646331"/>
          </a:xfrm>
          <a:prstGeom prst="rect">
            <a:avLst/>
          </a:prstGeom>
          <a:noFill/>
          <a:ln>
            <a:noFill/>
          </a:ln>
          <a:effectLst>
            <a:outerShdw blurRad="177800" dist="685800" dir="7740000" sx="145000" sy="145000" algn="ctr" rotWithShape="0">
              <a:srgbClr val="000000">
                <a:alpha val="38000"/>
              </a:srgbClr>
            </a:outerShdw>
          </a:effectLst>
          <a:scene3d>
            <a:camera prst="orthographicFront"/>
            <a:lightRig rig="balanced" dir="t"/>
          </a:scene3d>
          <a:sp3d extrusionH="6350" prstMaterial="matte">
            <a:bevelT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Мотивации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: 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спин-чётностный анализ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725144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[A.B.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Kaidalov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V.A.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Khoze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 A.D. Martin et al, 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Central exclusive diffractive production as a spin-parity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analyser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from hadrons to Higgs.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Eur. Phys. J. C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 31, 387–396 (2003)]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3894" y="5316216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[V.A. </a:t>
            </a:r>
            <a:r>
              <a:rPr lang="en-US" sz="1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Petrov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R.A. Ryutin, A.E. </a:t>
            </a:r>
            <a:r>
              <a:rPr lang="en-US" sz="1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Sobol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and J.-P. </a:t>
            </a:r>
            <a:r>
              <a:rPr lang="en-US" sz="1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Guillaud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4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Azimuthal</a:t>
            </a:r>
            <a:r>
              <a:rPr lang="en-US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angular distributions in EDDE  as spin-parity </a:t>
            </a:r>
            <a:r>
              <a:rPr lang="en-US" sz="14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analyser</a:t>
            </a:r>
            <a:r>
              <a:rPr lang="en-US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sz="14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glueball</a:t>
            </a:r>
            <a:r>
              <a:rPr lang="en-US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filter for LHC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JHEP06(2005)007]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337" y="975659"/>
            <a:ext cx="280831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5673" y="975659"/>
            <a:ext cx="29383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6536094" y="1299846"/>
            <a:ext cx="2242187" cy="2393707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 rot="19597092">
            <a:off x="7237963" y="1699791"/>
            <a:ext cx="351770" cy="12038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rot="19597092" flipV="1">
            <a:off x="7561785" y="1465621"/>
            <a:ext cx="338128" cy="143399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6" name="AutoShape 10"/>
          <p:cNvSpPr>
            <a:spLocks noChangeArrowheads="1"/>
          </p:cNvSpPr>
          <p:nvPr/>
        </p:nvSpPr>
        <p:spPr bwMode="auto">
          <a:xfrm rot="3397092">
            <a:off x="7621707" y="1768208"/>
            <a:ext cx="151626" cy="177992"/>
          </a:xfrm>
          <a:prstGeom prst="doubleWave">
            <a:avLst>
              <a:gd name="adj1" fmla="val 10319"/>
              <a:gd name="adj2" fmla="val 2940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7" name="Oval 15"/>
          <p:cNvSpPr>
            <a:spLocks noChangeArrowheads="1"/>
          </p:cNvSpPr>
          <p:nvPr/>
        </p:nvSpPr>
        <p:spPr bwMode="auto">
          <a:xfrm rot="19597092">
            <a:off x="7484727" y="1610504"/>
            <a:ext cx="251563" cy="2278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8" name="AutoShape 17"/>
          <p:cNvSpPr>
            <a:spLocks noChangeArrowheads="1"/>
          </p:cNvSpPr>
          <p:nvPr/>
        </p:nvSpPr>
        <p:spPr bwMode="auto">
          <a:xfrm rot="3397092">
            <a:off x="7696515" y="1881767"/>
            <a:ext cx="151627" cy="178783"/>
          </a:xfrm>
          <a:prstGeom prst="doubleWave">
            <a:avLst>
              <a:gd name="adj1" fmla="val 10319"/>
              <a:gd name="adj2" fmla="val 2940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rot="13116721">
            <a:off x="7575204" y="3315309"/>
            <a:ext cx="351770" cy="12038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 rot="13116721" flipV="1">
            <a:off x="7272277" y="3071155"/>
            <a:ext cx="338128" cy="143399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1" name="AutoShape 10"/>
          <p:cNvSpPr>
            <a:spLocks noChangeArrowheads="1"/>
          </p:cNvSpPr>
          <p:nvPr/>
        </p:nvSpPr>
        <p:spPr bwMode="auto">
          <a:xfrm rot="18516721">
            <a:off x="7680047" y="2986673"/>
            <a:ext cx="151626" cy="177992"/>
          </a:xfrm>
          <a:prstGeom prst="doubleWave">
            <a:avLst>
              <a:gd name="adj1" fmla="val 10319"/>
              <a:gd name="adj2" fmla="val 2940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2" name="Oval 15"/>
          <p:cNvSpPr>
            <a:spLocks noChangeArrowheads="1"/>
          </p:cNvSpPr>
          <p:nvPr/>
        </p:nvSpPr>
        <p:spPr bwMode="auto">
          <a:xfrm rot="13116721">
            <a:off x="7530707" y="3085532"/>
            <a:ext cx="251563" cy="2278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AutoShape 17"/>
          <p:cNvSpPr>
            <a:spLocks noChangeArrowheads="1"/>
          </p:cNvSpPr>
          <p:nvPr/>
        </p:nvSpPr>
        <p:spPr bwMode="auto">
          <a:xfrm rot="18516721">
            <a:off x="7759387" y="2888326"/>
            <a:ext cx="151627" cy="178783"/>
          </a:xfrm>
          <a:prstGeom prst="doubleWave">
            <a:avLst>
              <a:gd name="adj1" fmla="val 10319"/>
              <a:gd name="adj2" fmla="val 2940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7871113" y="2141744"/>
            <a:ext cx="595361" cy="642465"/>
            <a:chOff x="998101" y="2681652"/>
            <a:chExt cx="595361" cy="642465"/>
          </a:xfrm>
        </p:grpSpPr>
        <p:sp>
          <p:nvSpPr>
            <p:cNvPr id="45" name="Line 11"/>
            <p:cNvSpPr>
              <a:spLocks noChangeShapeType="1"/>
            </p:cNvSpPr>
            <p:nvPr/>
          </p:nvSpPr>
          <p:spPr bwMode="auto">
            <a:xfrm flipV="1">
              <a:off x="1255087" y="2986636"/>
              <a:ext cx="338375" cy="0"/>
            </a:xfrm>
            <a:prstGeom prst="line">
              <a:avLst/>
            </a:prstGeom>
            <a:noFill/>
            <a:ln w="57150" cmpd="tri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6" name="AutoShape 9"/>
            <p:cNvSpPr>
              <a:spLocks noChangeArrowheads="1"/>
            </p:cNvSpPr>
            <p:nvPr/>
          </p:nvSpPr>
          <p:spPr bwMode="auto">
            <a:xfrm rot="2940000">
              <a:off x="1101737" y="2793422"/>
              <a:ext cx="168192" cy="183142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7" name="AutoShape 9"/>
            <p:cNvSpPr>
              <a:spLocks noChangeArrowheads="1"/>
            </p:cNvSpPr>
            <p:nvPr/>
          </p:nvSpPr>
          <p:spPr bwMode="auto">
            <a:xfrm rot="2940000">
              <a:off x="1013107" y="2674177"/>
              <a:ext cx="168192" cy="183142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8" name="AutoShape 9"/>
            <p:cNvSpPr>
              <a:spLocks noChangeArrowheads="1"/>
            </p:cNvSpPr>
            <p:nvPr/>
          </p:nvSpPr>
          <p:spPr bwMode="auto">
            <a:xfrm rot="7440000">
              <a:off x="1086226" y="3028837"/>
              <a:ext cx="168192" cy="183142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9" name="AutoShape 9"/>
            <p:cNvSpPr>
              <a:spLocks noChangeArrowheads="1"/>
            </p:cNvSpPr>
            <p:nvPr/>
          </p:nvSpPr>
          <p:spPr bwMode="auto">
            <a:xfrm rot="7440000">
              <a:off x="1005576" y="3148450"/>
              <a:ext cx="168192" cy="183142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0" name="Oval 15"/>
            <p:cNvSpPr>
              <a:spLocks noChangeArrowheads="1"/>
            </p:cNvSpPr>
            <p:nvPr/>
          </p:nvSpPr>
          <p:spPr bwMode="auto">
            <a:xfrm>
              <a:off x="1149496" y="2886750"/>
              <a:ext cx="182494" cy="189954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944002" y="1394367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CEDP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Дуга 51"/>
          <p:cNvSpPr/>
          <p:nvPr/>
        </p:nvSpPr>
        <p:spPr>
          <a:xfrm rot="13801686">
            <a:off x="7234333" y="1044921"/>
            <a:ext cx="2348925" cy="2632967"/>
          </a:xfrm>
          <a:prstGeom prst="arc">
            <a:avLst>
              <a:gd name="adj1" fmla="val 14961783"/>
              <a:gd name="adj2" fmla="val 404557"/>
            </a:avLst>
          </a:prstGeom>
          <a:ln w="317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4666" y="2191324"/>
            <a:ext cx="4476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48366" y="6515538"/>
            <a:ext cx="896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6535416"/>
            <a:ext cx="9084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Физика частиц при средних и высоких энергиях</a:t>
            </a:r>
            <a:r>
              <a:rPr lang="en-US" sz="1400" i="1" dirty="0" smtClean="0"/>
              <a:t> </a:t>
            </a:r>
            <a:r>
              <a:rPr lang="ru-RU" sz="1400" i="1" dirty="0" smtClean="0"/>
              <a:t>                                                               2-5 </a:t>
            </a:r>
            <a:r>
              <a:rPr lang="ru-RU" sz="1400" dirty="0" smtClean="0"/>
              <a:t>Июня</a:t>
            </a:r>
            <a:r>
              <a:rPr lang="en-US" sz="1400" dirty="0" smtClean="0"/>
              <a:t> </a:t>
            </a:r>
            <a:r>
              <a:rPr lang="ru-RU" sz="1400" dirty="0" smtClean="0"/>
              <a:t>2026 г.</a:t>
            </a:r>
            <a:r>
              <a:rPr lang="en-US" sz="1400" dirty="0" smtClean="0"/>
              <a:t>, </a:t>
            </a:r>
            <a:r>
              <a:rPr lang="ru-RU" sz="1400" dirty="0" smtClean="0"/>
              <a:t>ИФВЭ, Протвино</a:t>
            </a:r>
            <a:endParaRPr lang="en-US" sz="1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162037" cy="345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419872" y="1268760"/>
            <a:ext cx="5580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[R.A. Ryutin , </a:t>
            </a:r>
            <a:r>
              <a:rPr lang="en-US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Visualizations of exclusive central diffraction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 lvl="0"/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Eur. Phys. J. C 74, 3162 (2014)]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268" y="4941168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[F.E. Close, G.A.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Schuller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Evidence that the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pomeron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transforms as a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nonconserved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vector current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Phys.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Lett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B 464, 279 (1999)]</a:t>
            </a: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[F.E. Close, G.A.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Schuller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Central production of mesons: Exotic states versus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pomeron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structure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Phys.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Lett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B 458, 127 (1999)]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38437" y="2250738"/>
            <a:ext cx="449366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“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Несохранение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”=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Унитаризация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?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Доп. размерности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?</a:t>
            </a:r>
          </a:p>
        </p:txBody>
      </p:sp>
      <p:sp>
        <p:nvSpPr>
          <p:cNvPr id="311" name="TextBox 310"/>
          <p:cNvSpPr txBox="1"/>
          <p:nvPr/>
        </p:nvSpPr>
        <p:spPr>
          <a:xfrm>
            <a:off x="1" y="9044"/>
            <a:ext cx="9144000" cy="1292662"/>
          </a:xfrm>
          <a:prstGeom prst="rect">
            <a:avLst/>
          </a:prstGeom>
          <a:noFill/>
          <a:ln>
            <a:noFill/>
          </a:ln>
          <a:effectLst>
            <a:outerShdw blurRad="177800" dist="685800" dir="7740000" sx="145000" sy="145000" algn="ctr" rotWithShape="0">
              <a:srgbClr val="000000">
                <a:alpha val="38000"/>
              </a:srgbClr>
            </a:outerShdw>
          </a:effectLst>
          <a:scene3d>
            <a:camera prst="orthographicFront"/>
            <a:lightRig rig="balanced" dir="t"/>
          </a:scene3d>
          <a:sp3d extrusionH="6350" prstMaterial="matte">
            <a:bevelT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Мотивации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</a:p>
          <a:p>
            <a:pPr algn="ctr"/>
            <a:endParaRPr lang="en-US" sz="10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algn="ctr"/>
            <a: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зануление сечений при сохранении</a:t>
            </a:r>
            <a:r>
              <a:rPr lang="en-U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тока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8366" y="6515538"/>
            <a:ext cx="896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535416"/>
            <a:ext cx="9084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Физика частиц при средних и высоких энергиях</a:t>
            </a:r>
            <a:r>
              <a:rPr lang="en-US" sz="1400" i="1" dirty="0" smtClean="0"/>
              <a:t> </a:t>
            </a:r>
            <a:r>
              <a:rPr lang="ru-RU" sz="1400" i="1" dirty="0" smtClean="0"/>
              <a:t>                                                               2-5 </a:t>
            </a:r>
            <a:r>
              <a:rPr lang="ru-RU" sz="1400" dirty="0" smtClean="0"/>
              <a:t>Июня</a:t>
            </a:r>
            <a:r>
              <a:rPr lang="en-US" sz="1400" dirty="0" smtClean="0"/>
              <a:t> </a:t>
            </a:r>
            <a:r>
              <a:rPr lang="ru-RU" sz="1400" dirty="0" smtClean="0"/>
              <a:t>2026 г.</a:t>
            </a:r>
            <a:r>
              <a:rPr lang="en-US" sz="1400" dirty="0" smtClean="0"/>
              <a:t>, </a:t>
            </a:r>
            <a:r>
              <a:rPr lang="ru-RU" sz="1400" dirty="0" smtClean="0"/>
              <a:t>ИФВЭ, Протвино</a:t>
            </a:r>
            <a:endParaRPr lang="en-US" sz="1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Box 310"/>
          <p:cNvSpPr txBox="1"/>
          <p:nvPr/>
        </p:nvSpPr>
        <p:spPr>
          <a:xfrm>
            <a:off x="0" y="4868"/>
            <a:ext cx="9144000" cy="646331"/>
          </a:xfrm>
          <a:prstGeom prst="rect">
            <a:avLst/>
          </a:prstGeom>
          <a:noFill/>
          <a:ln>
            <a:noFill/>
          </a:ln>
          <a:effectLst>
            <a:outerShdw blurRad="177800" dist="685800" dir="7740000" sx="145000" sy="145000" algn="ctr" rotWithShape="0">
              <a:srgbClr val="000000">
                <a:alpha val="38000"/>
              </a:srgbClr>
            </a:outerShdw>
          </a:effectLst>
          <a:scene3d>
            <a:camera prst="orthographicFront"/>
            <a:lightRig rig="balanced" dir="t"/>
          </a:scene3d>
          <a:sp3d extrusionH="6350" prstMaterial="matte">
            <a:bevelT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Мотивации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: 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реджеонные сечения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66510" y="915966"/>
            <a:ext cx="1440160" cy="732065"/>
            <a:chOff x="3225180" y="366391"/>
            <a:chExt cx="1440160" cy="732065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 rot="7440000">
              <a:off x="4213558" y="313998"/>
              <a:ext cx="219130" cy="323915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 rot="7440000">
              <a:off x="4094967" y="478859"/>
              <a:ext cx="219130" cy="323915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4161285" y="810424"/>
              <a:ext cx="504055" cy="28803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3225180" y="810424"/>
              <a:ext cx="432048" cy="28803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 rot="2940000">
              <a:off x="3539859" y="490135"/>
              <a:ext cx="219130" cy="323915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 rot="2940000">
              <a:off x="3431199" y="325753"/>
              <a:ext cx="219130" cy="323915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3450606" y="621920"/>
              <a:ext cx="977559" cy="37747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881554" y="2227679"/>
            <a:ext cx="1083693" cy="930319"/>
            <a:chOff x="5650682" y="373267"/>
            <a:chExt cx="1083693" cy="930319"/>
          </a:xfrm>
        </p:grpSpPr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 rot="7440000">
              <a:off x="5822886" y="867202"/>
              <a:ext cx="219130" cy="323915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9" name="AutoShape 9"/>
            <p:cNvSpPr>
              <a:spLocks noChangeArrowheads="1"/>
            </p:cNvSpPr>
            <p:nvPr/>
          </p:nvSpPr>
          <p:spPr bwMode="auto">
            <a:xfrm rot="7440000">
              <a:off x="5704295" y="1032063"/>
              <a:ext cx="219130" cy="323915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" name="AutoShape 9"/>
            <p:cNvSpPr>
              <a:spLocks noChangeArrowheads="1"/>
            </p:cNvSpPr>
            <p:nvPr/>
          </p:nvSpPr>
          <p:spPr bwMode="auto">
            <a:xfrm rot="7440000">
              <a:off x="6438186" y="320874"/>
              <a:ext cx="219130" cy="323915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 rot="7440000">
              <a:off x="6319595" y="485735"/>
              <a:ext cx="219130" cy="323915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2" name="AutoShape 9"/>
            <p:cNvSpPr>
              <a:spLocks noChangeArrowheads="1"/>
            </p:cNvSpPr>
            <p:nvPr/>
          </p:nvSpPr>
          <p:spPr bwMode="auto">
            <a:xfrm rot="2940000">
              <a:off x="6462853" y="1020842"/>
              <a:ext cx="219130" cy="323915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" name="AutoShape 9"/>
            <p:cNvSpPr>
              <a:spLocks noChangeArrowheads="1"/>
            </p:cNvSpPr>
            <p:nvPr/>
          </p:nvSpPr>
          <p:spPr bwMode="auto">
            <a:xfrm rot="2940000">
              <a:off x="6354193" y="856460"/>
              <a:ext cx="219130" cy="323915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 rot="2940000">
              <a:off x="5811735" y="485943"/>
              <a:ext cx="219130" cy="323915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" name="AutoShape 9"/>
            <p:cNvSpPr>
              <a:spLocks noChangeArrowheads="1"/>
            </p:cNvSpPr>
            <p:nvPr/>
          </p:nvSpPr>
          <p:spPr bwMode="auto">
            <a:xfrm rot="2940000">
              <a:off x="5703075" y="321561"/>
              <a:ext cx="219130" cy="323915"/>
            </a:xfrm>
            <a:prstGeom prst="doubleWave">
              <a:avLst>
                <a:gd name="adj1" fmla="val 10319"/>
                <a:gd name="adj2" fmla="val 294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6" name="Oval 16"/>
            <p:cNvSpPr>
              <a:spLocks noChangeArrowheads="1"/>
            </p:cNvSpPr>
            <p:nvPr/>
          </p:nvSpPr>
          <p:spPr bwMode="auto">
            <a:xfrm>
              <a:off x="5684382" y="640588"/>
              <a:ext cx="977559" cy="37747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cxnSp>
        <p:nvCxnSpPr>
          <p:cNvPr id="27" name="Прямая со стрелкой 26"/>
          <p:cNvCxnSpPr/>
          <p:nvPr/>
        </p:nvCxnSpPr>
        <p:spPr>
          <a:xfrm flipV="1">
            <a:off x="664075" y="1638092"/>
            <a:ext cx="36004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94502" y="947829"/>
            <a:ext cx="216024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93522" y="2221894"/>
            <a:ext cx="288032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03461" y="2850088"/>
            <a:ext cx="288032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323528" y="2132657"/>
            <a:ext cx="414010" cy="449277"/>
            <a:chOff x="7472198" y="1402837"/>
            <a:chExt cx="414010" cy="449277"/>
          </a:xfrm>
        </p:grpSpPr>
        <p:sp>
          <p:nvSpPr>
            <p:cNvPr id="32" name="TextBox 31"/>
            <p:cNvSpPr txBox="1"/>
            <p:nvPr/>
          </p:nvSpPr>
          <p:spPr>
            <a:xfrm>
              <a:off x="7472198" y="14028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q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24598" y="1575115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35307" y="2653942"/>
            <a:ext cx="414010" cy="450832"/>
            <a:chOff x="7624598" y="2564904"/>
            <a:chExt cx="414010" cy="450832"/>
          </a:xfrm>
        </p:grpSpPr>
        <p:sp>
          <p:nvSpPr>
            <p:cNvPr id="35" name="TextBox 34"/>
            <p:cNvSpPr txBox="1"/>
            <p:nvPr/>
          </p:nvSpPr>
          <p:spPr>
            <a:xfrm>
              <a:off x="7624598" y="256490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q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76998" y="273873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99445" y="17628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6287" y="7647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396529" y="1069532"/>
            <a:ext cx="0" cy="576064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415427" y="2405666"/>
            <a:ext cx="0" cy="576064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123728" y="817548"/>
            <a:ext cx="2914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rial" pitchFamily="34" charset="0"/>
              </a:rPr>
              <a:t>Адрон-Реджеон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rial" pitchFamily="34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23728" y="2132856"/>
            <a:ext cx="3226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rial" pitchFamily="34" charset="0"/>
              </a:rPr>
              <a:t>Реджеон-Реджеон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788024" y="4581128"/>
            <a:ext cx="3628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Что означают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?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3772" y="4254187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772" y="4266341"/>
            <a:ext cx="1980372" cy="186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251520" y="5406315"/>
            <a:ext cx="673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Times New Roman" pitchFamily="18" charset="0"/>
              </a:rPr>
              <a:t>H</a:t>
            </a:r>
            <a:endParaRPr lang="ru-RU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05271" y="5480758"/>
            <a:ext cx="3247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rial" pitchFamily="34" charset="0"/>
              </a:rPr>
              <a:t>-”</a:t>
            </a:r>
            <a:r>
              <a:rPr lang="ru-RU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rial" pitchFamily="34" charset="0"/>
              </a:rPr>
              <a:t>Реджеон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rial" pitchFamily="34" charset="0"/>
              </a:rPr>
              <a:t>”?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25636" y="1404065"/>
            <a:ext cx="2606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rial" pitchFamily="34" charset="0"/>
              </a:rPr>
              <a:t>адрон-адрон</a:t>
            </a:r>
            <a:endParaRPr lang="en-US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95736" y="3060249"/>
            <a:ext cx="3002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rial" pitchFamily="34" charset="0"/>
              </a:rPr>
              <a:t>1 mb – 100 mb?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67287" y="2998693"/>
            <a:ext cx="2723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rial" pitchFamily="34" charset="0"/>
              </a:rPr>
              <a:t>~10 – 100 mb</a:t>
            </a:r>
          </a:p>
        </p:txBody>
      </p:sp>
      <p:cxnSp>
        <p:nvCxnSpPr>
          <p:cNvPr id="53" name="Прямая со стрелкой 52"/>
          <p:cNvCxnSpPr>
            <a:stCxn id="51" idx="2"/>
          </p:cNvCxnSpPr>
          <p:nvPr/>
        </p:nvCxnSpPr>
        <p:spPr>
          <a:xfrm>
            <a:off x="3697109" y="3645024"/>
            <a:ext cx="2171035" cy="936104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8366" y="6515538"/>
            <a:ext cx="896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0" y="6535416"/>
            <a:ext cx="9084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Физика частиц при средних и высоких энергиях</a:t>
            </a:r>
            <a:r>
              <a:rPr lang="en-US" sz="1400" i="1" dirty="0" smtClean="0"/>
              <a:t> </a:t>
            </a:r>
            <a:r>
              <a:rPr lang="ru-RU" sz="1400" i="1" dirty="0" smtClean="0"/>
              <a:t>                                                               2-5 </a:t>
            </a:r>
            <a:r>
              <a:rPr lang="ru-RU" sz="1400" dirty="0" smtClean="0"/>
              <a:t>Июня</a:t>
            </a:r>
            <a:r>
              <a:rPr lang="en-US" sz="1400" dirty="0" smtClean="0"/>
              <a:t> </a:t>
            </a:r>
            <a:r>
              <a:rPr lang="ru-RU" sz="1400" dirty="0" smtClean="0"/>
              <a:t>2026 г.</a:t>
            </a:r>
            <a:r>
              <a:rPr lang="en-US" sz="1400" dirty="0" smtClean="0"/>
              <a:t>, </a:t>
            </a:r>
            <a:r>
              <a:rPr lang="ru-RU" sz="1400" dirty="0" smtClean="0"/>
              <a:t>ИФВЭ, Протвино</a:t>
            </a:r>
            <a:endParaRPr lang="en-US" sz="1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Box 310"/>
          <p:cNvSpPr txBox="1"/>
          <p:nvPr/>
        </p:nvSpPr>
        <p:spPr>
          <a:xfrm>
            <a:off x="149695" y="2433"/>
            <a:ext cx="8856984" cy="769441"/>
          </a:xfrm>
          <a:prstGeom prst="rect">
            <a:avLst/>
          </a:prstGeom>
          <a:noFill/>
          <a:ln>
            <a:noFill/>
          </a:ln>
          <a:effectLst>
            <a:outerShdw blurRad="177800" dist="685800" dir="7740000" sx="145000" sy="145000" algn="ctr" rotWithShape="0">
              <a:srgbClr val="000000">
                <a:alpha val="38000"/>
              </a:srgbClr>
            </a:outerShdw>
          </a:effectLst>
          <a:scene3d>
            <a:camera prst="orthographicFront"/>
            <a:lightRig rig="balanced" dir="t"/>
          </a:scene3d>
          <a:sp3d extrusionH="6350" prstMaterial="matte">
            <a:bevelT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Что такое 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“</a:t>
            </a:r>
            <a:r>
              <a:rPr lang="ru-RU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Реджеон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”?</a:t>
            </a:r>
            <a:endParaRPr lang="ru-RU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0475" y="871399"/>
            <a:ext cx="775179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Gribov Reggeons </a:t>
            </a:r>
          </a:p>
          <a:p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(in 2+1 …)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 BFKL (QCD) …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 Classical …</a:t>
            </a:r>
          </a:p>
          <a:p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(10+ phenomenological models)</a:t>
            </a: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MV Boli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 Continuous &amp; High Spin Particles </a:t>
            </a:r>
          </a:p>
          <a:p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(Wigner, Fronsdal etc.) 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 Hyper-Fields &amp; Strings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MV Boli" pitchFamily="2" charset="0"/>
            </a:endParaRPr>
          </a:p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               </a:t>
            </a:r>
          </a:p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          + Complex Momentum Plane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MV Boli" pitchFamily="2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8366" y="6515538"/>
            <a:ext cx="896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6535416"/>
            <a:ext cx="9084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Физика частиц при средних и высоких энергиях</a:t>
            </a:r>
            <a:r>
              <a:rPr lang="en-US" sz="1400" i="1" dirty="0" smtClean="0"/>
              <a:t> </a:t>
            </a:r>
            <a:r>
              <a:rPr lang="ru-RU" sz="1400" i="1" dirty="0" smtClean="0"/>
              <a:t>                                                               2-5 </a:t>
            </a:r>
            <a:r>
              <a:rPr lang="ru-RU" sz="1400" dirty="0" smtClean="0"/>
              <a:t>Июня</a:t>
            </a:r>
            <a:r>
              <a:rPr lang="en-US" sz="1400" dirty="0" smtClean="0"/>
              <a:t> </a:t>
            </a:r>
            <a:r>
              <a:rPr lang="ru-RU" sz="1400" dirty="0" smtClean="0"/>
              <a:t>2026 г.</a:t>
            </a:r>
            <a:r>
              <a:rPr lang="en-US" sz="1400" dirty="0" smtClean="0"/>
              <a:t>, </a:t>
            </a:r>
            <a:r>
              <a:rPr lang="ru-RU" sz="1400" dirty="0" smtClean="0"/>
              <a:t>ИФВЭ, Протвино</a:t>
            </a:r>
            <a:endParaRPr lang="en-US" sz="14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Box 310"/>
          <p:cNvSpPr txBox="1"/>
          <p:nvPr/>
        </p:nvSpPr>
        <p:spPr>
          <a:xfrm>
            <a:off x="149695" y="2433"/>
            <a:ext cx="8856984" cy="769441"/>
          </a:xfrm>
          <a:prstGeom prst="rect">
            <a:avLst/>
          </a:prstGeom>
          <a:noFill/>
          <a:ln>
            <a:noFill/>
          </a:ln>
          <a:effectLst>
            <a:outerShdw blurRad="177800" dist="685800" dir="7740000" sx="145000" sy="145000" algn="ctr" rotWithShape="0">
              <a:srgbClr val="000000">
                <a:alpha val="38000"/>
              </a:srgbClr>
            </a:outerShdw>
          </a:effectLst>
          <a:scene3d>
            <a:camera prst="orthographicFront"/>
            <a:lightRig rig="balanced" dir="t"/>
          </a:scene3d>
          <a:sp3d extrusionH="6350" prstMaterial="matte">
            <a:bevelT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Базовые моменты</a:t>
            </a:r>
            <a:endParaRPr lang="ru-RU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8628" y="889556"/>
            <a:ext cx="593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Оператор тока для поля спина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J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433" y="2908101"/>
            <a:ext cx="81367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Условия Рариты-Швингера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неприводимых тензоров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(поперечность + симметричность + бесследовость)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1574235"/>
            <a:ext cx="6984776" cy="115212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2938" t="25537" r="1763" b="9576"/>
          <a:stretch>
            <a:fillRect/>
          </a:stretch>
        </p:blipFill>
        <p:spPr bwMode="auto">
          <a:xfrm>
            <a:off x="1409229" y="1761375"/>
            <a:ext cx="6462540" cy="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95536" y="4509120"/>
            <a:ext cx="3788838" cy="1728192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6166" t="13355" r="4624" b="10016"/>
          <a:stretch>
            <a:fillRect/>
          </a:stretch>
        </p:blipFill>
        <p:spPr bwMode="auto">
          <a:xfrm>
            <a:off x="501687" y="4671805"/>
            <a:ext cx="3574666" cy="141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813572" y="4509120"/>
            <a:ext cx="3862883" cy="169594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4045" t="7078" r="3236" b="10617"/>
          <a:stretch>
            <a:fillRect/>
          </a:stretch>
        </p:blipFill>
        <p:spPr bwMode="auto">
          <a:xfrm>
            <a:off x="4928015" y="4616680"/>
            <a:ext cx="3650851" cy="148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8366" y="6515538"/>
            <a:ext cx="896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6535416"/>
            <a:ext cx="9084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Физика частиц при средних и высоких энергиях</a:t>
            </a:r>
            <a:r>
              <a:rPr lang="en-US" sz="1400" i="1" dirty="0" smtClean="0"/>
              <a:t> </a:t>
            </a:r>
            <a:r>
              <a:rPr lang="ru-RU" sz="1400" i="1" dirty="0" smtClean="0"/>
              <a:t>                                                               2-5 </a:t>
            </a:r>
            <a:r>
              <a:rPr lang="ru-RU" sz="1400" dirty="0" smtClean="0"/>
              <a:t>Июня</a:t>
            </a:r>
            <a:r>
              <a:rPr lang="en-US" sz="1400" dirty="0" smtClean="0"/>
              <a:t> </a:t>
            </a:r>
            <a:r>
              <a:rPr lang="ru-RU" sz="1400" dirty="0" smtClean="0"/>
              <a:t>2026 г.</a:t>
            </a:r>
            <a:r>
              <a:rPr lang="en-US" sz="1400" dirty="0" smtClean="0"/>
              <a:t>, </a:t>
            </a:r>
            <a:r>
              <a:rPr lang="ru-RU" sz="1400" dirty="0" smtClean="0"/>
              <a:t>ИФВЭ, Протвино</a:t>
            </a:r>
            <a:endParaRPr lang="en-US" sz="1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Box 310"/>
          <p:cNvSpPr txBox="1"/>
          <p:nvPr/>
        </p:nvSpPr>
        <p:spPr>
          <a:xfrm>
            <a:off x="149695" y="9044"/>
            <a:ext cx="8856984" cy="769441"/>
          </a:xfrm>
          <a:prstGeom prst="rect">
            <a:avLst/>
          </a:prstGeom>
          <a:noFill/>
          <a:ln>
            <a:noFill/>
          </a:ln>
          <a:effectLst>
            <a:outerShdw blurRad="177800" dist="685800" dir="7740000" sx="145000" sy="145000" algn="ctr" rotWithShape="0">
              <a:srgbClr val="000000">
                <a:alpha val="38000"/>
              </a:srgbClr>
            </a:outerShdw>
          </a:effectLst>
          <a:scene3d>
            <a:camera prst="orthographicFront"/>
            <a:lightRig rig="balanced" dir="t"/>
          </a:scene3d>
          <a:sp3d extrusionH="6350" prstMaterial="matte">
            <a:bevelT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Базовые моменты</a:t>
            </a:r>
            <a:endParaRPr lang="ru-RU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764704"/>
            <a:ext cx="6021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Вершина скаляр-скаляр-спин-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J-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тензор</a:t>
            </a:r>
            <a:endParaRPr lang="en-US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93104" y="1956588"/>
            <a:ext cx="2259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Пропагатор</a:t>
            </a:r>
            <a:endParaRPr lang="en-US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4593502"/>
            <a:ext cx="4741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Процедура 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“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реджезации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”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79712" y="1373020"/>
            <a:ext cx="5328592" cy="504056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t="24437" b="24437"/>
          <a:stretch>
            <a:fillRect/>
          </a:stretch>
        </p:blipFill>
        <p:spPr bwMode="auto">
          <a:xfrm>
            <a:off x="2036911" y="1419902"/>
            <a:ext cx="5184576" cy="38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359630" y="2532851"/>
            <a:ext cx="4248472" cy="1296144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t="9558" b="12289"/>
          <a:stretch>
            <a:fillRect/>
          </a:stretch>
        </p:blipFill>
        <p:spPr bwMode="auto">
          <a:xfrm>
            <a:off x="2483768" y="2535246"/>
            <a:ext cx="4104456" cy="122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370177" y="3942995"/>
            <a:ext cx="3672408" cy="504056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 l="19572" t="48727" b="16949"/>
          <a:stretch>
            <a:fillRect/>
          </a:stretch>
        </p:blipFill>
        <p:spPr bwMode="auto">
          <a:xfrm>
            <a:off x="3454119" y="3990254"/>
            <a:ext cx="3444450" cy="37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892977" y="3910743"/>
            <a:ext cx="1382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Полюс</a:t>
            </a:r>
            <a:endParaRPr lang="en-US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76057" y="5189444"/>
            <a:ext cx="5328592" cy="864096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65100" dir="9600000" sx="103000" sy="103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prstMaterial="powder">
            <a:bevelT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 t="12769" b="10215"/>
          <a:stretch>
            <a:fillRect/>
          </a:stretch>
        </p:blipFill>
        <p:spPr bwMode="auto">
          <a:xfrm>
            <a:off x="2370277" y="5228341"/>
            <a:ext cx="5062364" cy="72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48366" y="6515538"/>
            <a:ext cx="896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6535416"/>
            <a:ext cx="9084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Физика частиц при средних и высоких энергиях</a:t>
            </a:r>
            <a:r>
              <a:rPr lang="en-US" sz="1400" i="1" dirty="0" smtClean="0"/>
              <a:t> </a:t>
            </a:r>
            <a:r>
              <a:rPr lang="ru-RU" sz="1400" i="1" dirty="0" smtClean="0"/>
              <a:t>                                                               2-5 </a:t>
            </a:r>
            <a:r>
              <a:rPr lang="ru-RU" sz="1400" dirty="0" smtClean="0"/>
              <a:t>Июня</a:t>
            </a:r>
            <a:r>
              <a:rPr lang="en-US" sz="1400" dirty="0" smtClean="0"/>
              <a:t> </a:t>
            </a:r>
            <a:r>
              <a:rPr lang="ru-RU" sz="1400" dirty="0" smtClean="0"/>
              <a:t>2026 г.</a:t>
            </a:r>
            <a:r>
              <a:rPr lang="en-US" sz="1400" dirty="0" smtClean="0"/>
              <a:t>, </a:t>
            </a:r>
            <a:r>
              <a:rPr lang="ru-RU" sz="1400" dirty="0" smtClean="0"/>
              <a:t>ИФВЭ, Протвино</a:t>
            </a:r>
            <a:endParaRPr lang="en-US" sz="14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Box 310"/>
          <p:cNvSpPr txBox="1"/>
          <p:nvPr/>
        </p:nvSpPr>
        <p:spPr>
          <a:xfrm>
            <a:off x="149695" y="9045"/>
            <a:ext cx="8856984" cy="769441"/>
          </a:xfrm>
          <a:prstGeom prst="rect">
            <a:avLst/>
          </a:prstGeom>
          <a:noFill/>
          <a:ln>
            <a:noFill/>
          </a:ln>
          <a:effectLst>
            <a:outerShdw blurRad="177800" dist="685800" dir="7740000" sx="145000" sy="145000" algn="ctr" rotWithShape="0">
              <a:srgbClr val="000000">
                <a:alpha val="38000"/>
              </a:srgbClr>
            </a:outerShdw>
          </a:effectLst>
          <a:scene3d>
            <a:camera prst="orthographicFront"/>
            <a:lightRig rig="balanced" dir="t"/>
          </a:scene3d>
          <a:sp3d extrusionH="6350" prstMaterial="matte">
            <a:bevelT/>
            <a:extrusionClr>
              <a:srgbClr val="002060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Lego 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для дифракции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100" name="Picture 4" descr="D:\Роман Рютин\Science 2017+\_____СТАТЬИ_____\articles2024\CovariantDiffraction\arxiv1\picstolatex\pics\Слайд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441" y="836712"/>
            <a:ext cx="7488833" cy="5444687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4347" y="4128303"/>
            <a:ext cx="1434783" cy="211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8366" y="6515538"/>
            <a:ext cx="89640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35416"/>
            <a:ext cx="9084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Физика частиц при средних и высоких энергиях</a:t>
            </a:r>
            <a:r>
              <a:rPr lang="en-US" sz="1400" i="1" dirty="0" smtClean="0"/>
              <a:t> </a:t>
            </a:r>
            <a:r>
              <a:rPr lang="ru-RU" sz="1400" i="1" dirty="0" smtClean="0"/>
              <a:t>                                                               2-5 </a:t>
            </a:r>
            <a:r>
              <a:rPr lang="ru-RU" sz="1400" dirty="0" smtClean="0"/>
              <a:t>Июня</a:t>
            </a:r>
            <a:r>
              <a:rPr lang="en-US" sz="1400" dirty="0" smtClean="0"/>
              <a:t> </a:t>
            </a:r>
            <a:r>
              <a:rPr lang="ru-RU" sz="1400" dirty="0" smtClean="0"/>
              <a:t>2026 г.</a:t>
            </a:r>
            <a:r>
              <a:rPr lang="en-US" sz="1400" dirty="0" smtClean="0"/>
              <a:t>, </a:t>
            </a:r>
            <a:r>
              <a:rPr lang="ru-RU" sz="1400" dirty="0" smtClean="0"/>
              <a:t>ИФВЭ, Протвино</a:t>
            </a:r>
            <a:endParaRPr lang="en-US" sz="14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1217</Words>
  <Application>Microsoft Office PowerPoint</Application>
  <PresentationFormat>Экран (4:3)</PresentationFormat>
  <Paragraphs>180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 Рютин</dc:creator>
  <cp:lastModifiedBy>Роман Рютин</cp:lastModifiedBy>
  <cp:revision>310</cp:revision>
  <dcterms:created xsi:type="dcterms:W3CDTF">2025-07-19T14:15:25Z</dcterms:created>
  <dcterms:modified xsi:type="dcterms:W3CDTF">2026-06-02T05:16:20Z</dcterms:modified>
</cp:coreProperties>
</file>