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64" r:id="rId1"/>
    <p:sldMasterId id="2147483810" r:id="rId2"/>
  </p:sldMasterIdLst>
  <p:notesMasterIdLst>
    <p:notesMasterId r:id="rId31"/>
  </p:notesMasterIdLst>
  <p:sldIdLst>
    <p:sldId id="300" r:id="rId3"/>
    <p:sldId id="607" r:id="rId4"/>
    <p:sldId id="642" r:id="rId5"/>
    <p:sldId id="619" r:id="rId6"/>
    <p:sldId id="614" r:id="rId7"/>
    <p:sldId id="641" r:id="rId8"/>
    <p:sldId id="621" r:id="rId9"/>
    <p:sldId id="623" r:id="rId10"/>
    <p:sldId id="636" r:id="rId11"/>
    <p:sldId id="637" r:id="rId12"/>
    <p:sldId id="624" r:id="rId13"/>
    <p:sldId id="638" r:id="rId14"/>
    <p:sldId id="639" r:id="rId15"/>
    <p:sldId id="612" r:id="rId16"/>
    <p:sldId id="630" r:id="rId17"/>
    <p:sldId id="631" r:id="rId18"/>
    <p:sldId id="635" r:id="rId19"/>
    <p:sldId id="627" r:id="rId20"/>
    <p:sldId id="633" r:id="rId21"/>
    <p:sldId id="632" r:id="rId22"/>
    <p:sldId id="617" r:id="rId23"/>
    <p:sldId id="643" r:id="rId24"/>
    <p:sldId id="626" r:id="rId25"/>
    <p:sldId id="610" r:id="rId26"/>
    <p:sldId id="628" r:id="rId27"/>
    <p:sldId id="629" r:id="rId28"/>
    <p:sldId id="613" r:id="rId29"/>
    <p:sldId id="64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  <a:srgbClr val="FFF0BD"/>
    <a:srgbClr val="EFE8BB"/>
    <a:srgbClr val="EFE69F"/>
    <a:srgbClr val="F1EECA"/>
    <a:srgbClr val="F4D7BF"/>
    <a:srgbClr val="F1DE8B"/>
    <a:srgbClr val="FF1D8B"/>
    <a:srgbClr val="F1D499"/>
    <a:srgbClr val="FFED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6" autoAdjust="0"/>
    <p:restoredTop sz="94640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1C84C-A10A-4E9F-B0B6-BCD0CD9DF9C7}" type="datetimeFigureOut">
              <a:rPr lang="ru-RU" smtClean="0"/>
              <a:pPr/>
              <a:t>01.06.2026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A6422-9086-490B-AA61-84325599E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5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6422-9086-490B-AA61-84325599EEE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39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6422-9086-490B-AA61-84325599EEE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39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6422-9086-490B-AA61-84325599EEE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13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4394448" cy="365125"/>
          </a:xfrm>
        </p:spPr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04.06.2026</a:t>
            </a: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00338" y="6248400"/>
            <a:ext cx="46085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Спиновые исследования на установке СПАСЧАРМ</a:t>
            </a: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96188" y="6248400"/>
            <a:ext cx="1090612" cy="457200"/>
          </a:xfrm>
        </p:spPr>
        <p:txBody>
          <a:bodyPr/>
          <a:lstStyle>
            <a:lvl1pPr>
              <a:defRPr/>
            </a:lvl1pPr>
          </a:lstStyle>
          <a:p>
            <a:fld id="{5D47A04F-D4A2-4F22-B381-A066995EE4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1429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CC-A018-F344-820B-2D181255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4705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99"/>
            <a:ext cx="2133600" cy="365125"/>
          </a:xfrm>
        </p:spPr>
        <p:txBody>
          <a:bodyPr/>
          <a:lstStyle/>
          <a:p>
            <a:r>
              <a:rPr lang="en-US" dirty="0" smtClean="0"/>
              <a:t>04.06.2026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1736" y="6492899"/>
            <a:ext cx="4071966" cy="365125"/>
          </a:xfrm>
        </p:spPr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8A9CFECC-A018-F344-820B-2D181255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726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CC-A018-F344-820B-2D181255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378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CC-A018-F344-820B-2D181255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6928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CC-A018-F344-820B-2D181255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178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CC-A018-F344-820B-2D181255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786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CC-A018-F344-820B-2D181255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84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6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04.06.2026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CC-A018-F344-820B-2D181255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731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CC-A018-F344-820B-2D181255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177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CC-A018-F344-820B-2D181255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0875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CC-A018-F344-820B-2D181255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5350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04.06.2026</a:t>
            </a: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700338" y="6248400"/>
            <a:ext cx="46085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Спиновые исследования на установке СПАСЧАРМ</a:t>
            </a: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96188" y="6248400"/>
            <a:ext cx="1090612" cy="457200"/>
          </a:xfrm>
        </p:spPr>
        <p:txBody>
          <a:bodyPr/>
          <a:lstStyle>
            <a:lvl1pPr>
              <a:defRPr/>
            </a:lvl1pPr>
          </a:lstStyle>
          <a:p>
            <a:fld id="{5D47A04F-D4A2-4F22-B381-A066995EE4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1429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6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04.06.2026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Спиновые исследования на установке СПАСЧАРМ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6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04.06.2026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6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04.06.2026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Спиновые исследования на установке СПАСЧАРМ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6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04.06.2026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Спиновые исследования на установке СПАСЧАРМ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04.06.2026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Спиновые исследования на установке СПАСЧАРМ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6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04.06.2026</a:t>
            </a:r>
            <a:endParaRPr kumimoji="0" lang="ru-RU" sz="1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610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all" spc="6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Спиновые исследования на установке СПАСЧАРМ</a:t>
            </a: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5B2E33C-257C-48E3-8EEE-A705C2039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823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D499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04.06.2026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Спиновые исследования на установке СПАСЧАРМ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FECC-A018-F344-820B-2D181255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001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E8B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776864" cy="108012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>
                <a:solidFill>
                  <a:srgbClr val="FF6600"/>
                </a:solidFill>
                <a:latin typeface="Arial Black" pitchFamily="34" charset="0"/>
              </a:rPr>
              <a:t>Исследование спиновой зависимости сильного взаимодействия в эксперименте СПАСЧАРМ на 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У-70 </a:t>
            </a:r>
            <a:r>
              <a:rPr lang="en-US" sz="2400" dirty="0">
                <a:solidFill>
                  <a:srgbClr val="FF6600"/>
                </a:solidFill>
              </a:rPr>
              <a:t/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 smtClean="0">
                <a:solidFill>
                  <a:srgbClr val="FF6600"/>
                </a:solidFill>
              </a:rPr>
              <a:t/>
            </a:r>
            <a:br>
              <a:rPr lang="en-US" sz="2400" dirty="0" smtClean="0">
                <a:solidFill>
                  <a:srgbClr val="FF6600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ru-RU" sz="1800" b="1" dirty="0">
              <a:solidFill>
                <a:srgbClr val="0070C0"/>
              </a:solidFill>
              <a:latin typeface="Arial Black" pitchFamily="34" charset="0"/>
              <a:cs typeface="Times New Roman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57224" y="2348880"/>
            <a:ext cx="7675216" cy="86409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А.Н. Васильев</a:t>
            </a:r>
            <a:endParaRPr lang="ru-RU" sz="16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/>
                <a:cs typeface="Times New Roman"/>
              </a:rPr>
              <a:t>НИЦ «Курчатовский институт» – ИФВЭ </a:t>
            </a:r>
          </a:p>
          <a:p>
            <a:pPr>
              <a:lnSpc>
                <a:spcPct val="70000"/>
              </a:lnSpc>
            </a:pP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lang="ru-RU" sz="1600" i="1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от </a:t>
            </a:r>
            <a:r>
              <a:rPr lang="ru-RU" sz="1600" i="1" dirty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имени сотрудничества </a:t>
            </a:r>
            <a:r>
              <a:rPr lang="ru-RU" sz="1600" i="1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СПАСЧАРМ</a:t>
            </a:r>
            <a:r>
              <a:rPr lang="en-US" sz="16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endParaRPr lang="ru-RU" sz="1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7624" y="836712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99592" y="6309320"/>
            <a:ext cx="7632848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576" y="5445224"/>
            <a:ext cx="79208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Конференция «Физика частиц при средних и высоких энергиях» </a:t>
            </a:r>
          </a:p>
          <a:p>
            <a:pPr lvl="0" algn="ctr"/>
            <a:r>
              <a:rPr lang="ru-RU" sz="1200" b="1" dirty="0" smtClean="0">
                <a:latin typeface="Arial Black" pitchFamily="34" charset="0"/>
                <a:cs typeface="Times New Roman"/>
              </a:rPr>
              <a:t>                                           </a:t>
            </a:r>
            <a:r>
              <a:rPr lang="ru-RU" sz="1200" dirty="0" smtClean="0">
                <a:latin typeface="Arial Black" pitchFamily="34" charset="0"/>
              </a:rPr>
              <a:t>                          </a:t>
            </a:r>
            <a:endParaRPr lang="en-US" sz="1200" dirty="0">
              <a:latin typeface="Arial Black" pitchFamily="34" charset="0"/>
            </a:endParaRPr>
          </a:p>
        </p:txBody>
      </p:sp>
      <p:pic>
        <p:nvPicPr>
          <p:cNvPr id="11" name="Объект 6">
            <a:extLst>
              <a:ext uri="{FF2B5EF4-FFF2-40B4-BE49-F238E27FC236}">
                <a16:creationId xmlns="" xmlns:a16="http://schemas.microsoft.com/office/drawing/2014/main" id="{B2C3FD55-84F4-7B7E-1F0A-CAEC00F102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356992"/>
            <a:ext cx="3930863" cy="1800200"/>
          </a:xfrm>
          <a:prstGeom prst="rect">
            <a:avLst/>
          </a:prstGeom>
        </p:spPr>
      </p:pic>
      <p:pic>
        <p:nvPicPr>
          <p:cNvPr id="12" name="Picture 2" descr="images.jpeg">
            <a:extLst>
              <a:ext uri="{FF2B5EF4-FFF2-40B4-BE49-F238E27FC236}">
                <a16:creationId xmlns:a16="http://schemas.microsoft.com/office/drawing/2014/main" xmlns="" id="{26C4DA05-2C0F-FE42-BC36-F313F6C76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984" y="1628800"/>
            <a:ext cx="630980" cy="68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mages.jpeg">
            <a:extLst>
              <a:ext uri="{FF2B5EF4-FFF2-40B4-BE49-F238E27FC236}">
                <a16:creationId xmlns:a16="http://schemas.microsoft.com/office/drawing/2014/main" xmlns="" id="{26C4DA05-2C0F-FE42-BC36-F313F6C76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968" y="-687735"/>
            <a:ext cx="630980" cy="68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mages.jpeg">
            <a:extLst>
              <a:ext uri="{FF2B5EF4-FFF2-40B4-BE49-F238E27FC236}">
                <a16:creationId xmlns:a16="http://schemas.microsoft.com/office/drawing/2014/main" xmlns="" id="{26C4DA05-2C0F-FE42-BC36-F313F6C76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000" y="548680"/>
            <a:ext cx="630980" cy="68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5576" y="6464369"/>
            <a:ext cx="78488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СПАСЧАРМ           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 </a:t>
            </a:r>
            <a:r>
              <a:rPr lang="ru-RU" sz="1200" b="1" dirty="0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1200" b="1" dirty="0" smtClean="0">
                <a:latin typeface="Arial Black" pitchFamily="34" charset="0"/>
                <a:cs typeface="Times New Roman"/>
              </a:rPr>
              <a:t>                                           </a:t>
            </a:r>
            <a:r>
              <a:rPr lang="ru-RU" sz="1200" dirty="0" smtClean="0">
                <a:latin typeface="Arial Black" pitchFamily="34" charset="0"/>
              </a:rPr>
              <a:t>                          </a:t>
            </a:r>
            <a:endParaRPr lang="en-US" sz="1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51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72808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Охранная система вокруг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                     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поляризованной мишени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FECC-A018-F344-820B-2D18125500E6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7" y="1643051"/>
            <a:ext cx="4357717" cy="35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643050"/>
            <a:ext cx="4071966" cy="3500462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043608" y="980728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792088" cy="805863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950" y="44624"/>
            <a:ext cx="729554" cy="7920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576" y="6433591"/>
            <a:ext cx="792088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</a:t>
            </a:r>
            <a:r>
              <a:rPr lang="ru-RU" sz="12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2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200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      </a:t>
            </a:r>
            <a:r>
              <a:rPr lang="en-US" sz="1400" b="1" i="1" dirty="0" smtClean="0">
                <a:latin typeface="Times New Roman"/>
                <a:cs typeface="Times New Roman"/>
              </a:rPr>
              <a:t>1</a:t>
            </a:r>
            <a:r>
              <a:rPr lang="ru-RU" sz="1400" b="1" i="1" dirty="0" smtClean="0">
                <a:latin typeface="Times New Roman"/>
                <a:cs typeface="Times New Roman"/>
              </a:rPr>
              <a:t>0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1600" y="6237312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8792" cy="5760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6600"/>
                </a:solidFill>
                <a:latin typeface="Arial Black" pitchFamily="34" charset="0"/>
              </a:rPr>
              <a:t>Поляризованная мишень</a:t>
            </a:r>
            <a:endParaRPr lang="ru-RU" sz="22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16225"/>
            <a:ext cx="8229600" cy="3989039"/>
          </a:xfrm>
          <a:solidFill>
            <a:srgbClr val="FFF0BD"/>
          </a:solidFill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Сеанс Март-Апрель 2018 года на ускорительном комплексе У-70.</a:t>
            </a:r>
          </a:p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     </a:t>
            </a:r>
            <a:r>
              <a:rPr lang="ru-RU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Односпиновые</a:t>
            </a:r>
            <a:r>
              <a:rPr lang="ru-RU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асимметрии в реакциях  </a:t>
            </a:r>
            <a:r>
              <a:rPr lang="el-GR" sz="1800" b="1" dirty="0" smtClean="0"/>
              <a:t>π</a:t>
            </a:r>
            <a:r>
              <a:rPr lang="ru-RU" sz="1800" b="1" dirty="0" smtClean="0"/>
              <a:t>- + </a:t>
            </a:r>
            <a:r>
              <a:rPr lang="ru-RU" sz="1800" b="1" dirty="0" err="1" smtClean="0"/>
              <a:t>р</a:t>
            </a:r>
            <a:r>
              <a:rPr lang="ru-RU" sz="1800" b="1" dirty="0" smtClean="0"/>
              <a:t>(↑) → </a:t>
            </a:r>
            <a:r>
              <a:rPr lang="el-GR" sz="1800" b="1" dirty="0" smtClean="0"/>
              <a:t>π</a:t>
            </a:r>
            <a:r>
              <a:rPr lang="ru-RU" sz="1800" b="1" dirty="0" smtClean="0"/>
              <a:t>+</a:t>
            </a:r>
            <a:r>
              <a:rPr lang="en-US" sz="1800" b="1" dirty="0" smtClean="0"/>
              <a:t>/</a:t>
            </a:r>
            <a:r>
              <a:rPr lang="el-GR" sz="1800" b="1" dirty="0" smtClean="0"/>
              <a:t>π</a:t>
            </a:r>
            <a:r>
              <a:rPr lang="en-US" sz="1800" b="1" dirty="0" smtClean="0"/>
              <a:t>- + X</a:t>
            </a:r>
            <a:endParaRPr lang="ru-RU" sz="1800" b="1" dirty="0" smtClean="0"/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charset="2"/>
              <a:buChar char="v"/>
            </a:pP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Поляризованная мишень – образец: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99.5%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пентанола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(С5Н11ОН)    и          0.5%   ТЕМПО (С3Н18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NO)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, длина образца 200 мм, диаметр 18 мм.</a:t>
            </a: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charset="2"/>
              <a:buChar char="v"/>
            </a:pP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Накачка поляризации идет в течение 4-5 часов на основе ЭПР. 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Средняя величина поляризации протонов в мишени после накачки 65-70%. Время релаксации поляризации 100 часов.</a:t>
            </a:r>
          </a:p>
          <a:p>
            <a:pPr algn="just"/>
            <a:endParaRPr lang="ru-RU" sz="17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7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7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43608" y="836712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576" y="6441975"/>
            <a:ext cx="7920880" cy="276999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</a:t>
            </a:r>
            <a:r>
              <a:rPr lang="ru-RU" sz="12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2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200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      </a:t>
            </a:r>
            <a:r>
              <a:rPr lang="ru-RU" sz="1200" b="1" i="1" dirty="0" smtClean="0">
                <a:latin typeface="Times New Roman"/>
                <a:cs typeface="Times New Roman"/>
              </a:rPr>
              <a:t>11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6309320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8792" cy="79208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</a:rPr>
              <a:t>Спектрометрический магнит СПАСЧАРМ</a:t>
            </a:r>
            <a:endParaRPr lang="ru-RU" sz="2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40768"/>
            <a:ext cx="7858180" cy="4572032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8" name="Straight Connector 7"/>
          <p:cNvCxnSpPr/>
          <p:nvPr/>
        </p:nvCxnSpPr>
        <p:spPr>
          <a:xfrm>
            <a:off x="1043608" y="980728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7192" y="6369967"/>
            <a:ext cx="7920880" cy="276999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</a:t>
            </a:r>
            <a:r>
              <a:rPr lang="ru-RU" sz="12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2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200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      </a:t>
            </a:r>
            <a:r>
              <a:rPr lang="ru-RU" sz="1200" b="1" i="1" dirty="0" smtClean="0">
                <a:latin typeface="Times New Roman"/>
                <a:cs typeface="Times New Roman"/>
              </a:rPr>
              <a:t>1</a:t>
            </a:r>
            <a:r>
              <a:rPr lang="ru-RU" sz="1200" b="1" i="1" dirty="0">
                <a:latin typeface="Times New Roman"/>
                <a:cs typeface="Times New Roman"/>
              </a:rPr>
              <a:t>2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75184" y="6237312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8"/>
            <a:ext cx="8472518" cy="104436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Слева- станция дрейфовых трубок 3 </a:t>
            </a:r>
            <a:r>
              <a:rPr lang="en-US" sz="18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</a:t>
            </a:r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Справа – станция дрейфовых трубок 4</a:t>
            </a:r>
            <a:endParaRPr lang="ru-RU" sz="2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user\Documents\СПАСЧАРМ\Год 2017\Доклад 22 февраля 2017\IMG_114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700808"/>
            <a:ext cx="4143403" cy="405448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2" descr="C:\Users\user\Documents\СПАСЧАРМ\Год 2017\Доклад 22 февраля 2017\IMG_114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808"/>
            <a:ext cx="4500594" cy="403612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43608" y="980728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7192" y="6369967"/>
            <a:ext cx="7920880" cy="276999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</a:t>
            </a:r>
            <a:r>
              <a:rPr lang="ru-RU" sz="12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2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200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      </a:t>
            </a:r>
            <a:r>
              <a:rPr lang="ru-RU" sz="1200" b="1" i="1" dirty="0" smtClean="0">
                <a:latin typeface="Times New Roman"/>
                <a:cs typeface="Times New Roman"/>
              </a:rPr>
              <a:t>13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5184" y="6237312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4624"/>
            <a:ext cx="7072362" cy="72547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FF6600"/>
                </a:solidFill>
                <a:latin typeface="Arial Black" pitchFamily="34" charset="0"/>
              </a:rPr>
              <a:t>Односпиновая</a:t>
            </a:r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 асимметрия в  </a:t>
            </a:r>
            <a:r>
              <a:rPr lang="el-GR" sz="2000" b="1" dirty="0">
                <a:solidFill>
                  <a:srgbClr val="0000FF"/>
                </a:solidFill>
              </a:rPr>
              <a:t>π</a:t>
            </a:r>
            <a:r>
              <a:rPr lang="ru-RU" sz="2000" b="1" dirty="0">
                <a:solidFill>
                  <a:srgbClr val="0000FF"/>
                </a:solidFill>
              </a:rPr>
              <a:t>-</a:t>
            </a:r>
            <a:r>
              <a:rPr lang="ru-RU" sz="2000" b="1" dirty="0"/>
              <a:t> </a:t>
            </a:r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и </a:t>
            </a:r>
            <a:r>
              <a:rPr lang="el-GR" sz="2000" b="1" dirty="0">
                <a:solidFill>
                  <a:srgbClr val="0000FF"/>
                </a:solidFill>
              </a:rPr>
              <a:t>π</a:t>
            </a:r>
            <a:r>
              <a:rPr lang="ru-RU" sz="2000" b="1" dirty="0">
                <a:solidFill>
                  <a:srgbClr val="0000FF"/>
                </a:solidFill>
              </a:rPr>
              <a:t>+</a:t>
            </a:r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на поляризованной мишени и на углероде</a:t>
            </a:r>
            <a:endParaRPr lang="ru-RU" sz="2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https://mail.ihep.ru/Session/302731-alw2qa0bS3sG3DYRmU35/MIME/asimmetry%20in%20pi%2B%20and%20pi-/131-02-B/AN_Pt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052736"/>
            <a:ext cx="4214841" cy="2160240"/>
          </a:xfrm>
          <a:prstGeom prst="rect">
            <a:avLst/>
          </a:prstGeom>
          <a:solidFill>
            <a:srgbClr val="FFF0BD"/>
          </a:solidFill>
          <a:ln w="38100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ttps://mail.ihep.ru/Session/302732-SvhSWWr2mZa3ark4BWxc/MIME/asimmetry%20in%20pi%2B%20and%20pi-/131-03-B/AN_Xf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052736"/>
            <a:ext cx="3960440" cy="2140860"/>
          </a:xfrm>
          <a:prstGeom prst="rect">
            <a:avLst/>
          </a:prstGeom>
          <a:noFill/>
          <a:ln w="28575" cmpd="sng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6" name="Рисунок 5" descr="https://mail.ihep.ru/Session/302731-alw2qa0bS3sG3DYRmU35/MIME/asimmetry%20in%20pi%2B%20and%20pi-/123-02-B/AN_Pt_carbon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356992"/>
            <a:ext cx="4248472" cy="1944216"/>
          </a:xfrm>
          <a:prstGeom prst="rect">
            <a:avLst/>
          </a:prstGeom>
          <a:noFill/>
          <a:ln w="28575" cmpd="sng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7" name="Рисунок 6" descr="https://mail.ihep.ru/Session/302731-alw2qa0bS3sG3DYRmU35/MIME/asimmetry%20in%20pi%2B%20and%20pi-/123-03-B/AN_Xf_carbon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032" y="3356992"/>
            <a:ext cx="3960440" cy="1944216"/>
          </a:xfrm>
          <a:prstGeom prst="rect">
            <a:avLst/>
          </a:prstGeom>
          <a:noFill/>
          <a:ln w="28575" cmpd="sng">
            <a:solidFill>
              <a:srgbClr val="E46C0A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2844" y="5301208"/>
            <a:ext cx="9001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учетом систематических ошибок </a:t>
            </a:r>
            <a:r>
              <a:rPr lang="ru-RU" b="1" dirty="0" err="1" smtClean="0"/>
              <a:t>односпиновые</a:t>
            </a:r>
            <a:r>
              <a:rPr lang="ru-RU" b="1" dirty="0" smtClean="0"/>
              <a:t> асимметрии в обеих реакциях, усредненные по области поперечного импульса от </a:t>
            </a:r>
            <a:r>
              <a:rPr lang="ru-RU" b="1" dirty="0" smtClean="0">
                <a:solidFill>
                  <a:srgbClr val="0000FF"/>
                </a:solidFill>
              </a:rPr>
              <a:t>0.2 до 1.5 ГэВ/</a:t>
            </a:r>
            <a:r>
              <a:rPr lang="ru-RU" b="1" dirty="0" err="1" smtClean="0">
                <a:solidFill>
                  <a:srgbClr val="0000FF"/>
                </a:solidFill>
              </a:rPr>
              <a:t>c</a:t>
            </a:r>
            <a:r>
              <a:rPr lang="ru-RU" b="1" dirty="0" smtClean="0"/>
              <a:t>, имеют один знак, равны между собой, составляют порядка </a:t>
            </a:r>
            <a:r>
              <a:rPr lang="ru-RU" b="1" dirty="0" smtClean="0">
                <a:solidFill>
                  <a:srgbClr val="0000FF"/>
                </a:solidFill>
              </a:rPr>
              <a:t>20% и на 3𝜎 </a:t>
            </a:r>
            <a:r>
              <a:rPr lang="ru-RU" b="1" dirty="0" smtClean="0"/>
              <a:t>отличаются от нуля</a:t>
            </a:r>
            <a:r>
              <a:rPr lang="ru-RU" sz="1200" b="1" dirty="0" smtClean="0">
                <a:latin typeface="Arial Black" pitchFamily="34" charset="0"/>
              </a:rPr>
              <a:t>.                  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Письма в ЖЭТФ</a:t>
            </a:r>
            <a:r>
              <a:rPr lang="ru-RU" sz="1200" dirty="0" smtClean="0"/>
              <a:t>, </a:t>
            </a:r>
            <a:r>
              <a:rPr lang="ru-RU" sz="1200" b="1" dirty="0" smtClean="0"/>
              <a:t>том 123, </a:t>
            </a:r>
            <a:r>
              <a:rPr lang="ru-RU" sz="1200" b="1" dirty="0" err="1" smtClean="0"/>
              <a:t>вып</a:t>
            </a:r>
            <a:r>
              <a:rPr lang="ru-RU" sz="1200" b="1" dirty="0" smtClean="0"/>
              <a:t>. 11 (2026), с. </a:t>
            </a:r>
            <a:r>
              <a:rPr lang="ru-RU" sz="1200" b="1" smtClean="0"/>
              <a:t>767 – 773</a:t>
            </a:r>
            <a:r>
              <a:rPr lang="en-US" sz="1200" b="1" smtClean="0"/>
              <a:t> </a:t>
            </a:r>
            <a:r>
              <a:rPr lang="ru-RU" sz="1200" b="1" dirty="0" smtClean="0"/>
              <a:t>                          </a:t>
            </a:r>
            <a:r>
              <a:rPr lang="ru-RU" sz="1200" b="1" i="1" u="sng" dirty="0" smtClean="0">
                <a:solidFill>
                  <a:srgbClr val="FF1D8B"/>
                </a:solidFill>
                <a:latin typeface="Arial Black" pitchFamily="34" charset="0"/>
              </a:rPr>
              <a:t>Доклад  В.В. Моисеева на этой конференции</a:t>
            </a:r>
            <a:r>
              <a:rPr lang="ru-RU" sz="1200" b="1" i="1" u="sng" dirty="0" smtClean="0">
                <a:solidFill>
                  <a:srgbClr val="FF5D5D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14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043608" y="836712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536" y="6525344"/>
            <a:ext cx="8496944" cy="292388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ru-RU" sz="1200" b="1" i="1" dirty="0" smtClean="0">
                <a:latin typeface="Times New Roman"/>
                <a:cs typeface="Times New Roman"/>
              </a:rPr>
              <a:t>1</a:t>
            </a:r>
            <a:r>
              <a:rPr lang="ru-RU" sz="1200" b="1" i="1" dirty="0" smtClean="0">
                <a:latin typeface="Times New Roman"/>
                <a:cs typeface="Times New Roman"/>
              </a:rPr>
              <a:t>4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83568" y="6444952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349659" y="1294891"/>
            <a:ext cx="360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</a:t>
            </a:r>
            <a:r>
              <a:rPr lang="en-US" sz="1400" baseline="-25000" dirty="0" smtClean="0"/>
              <a:t>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833901" y="1294892"/>
            <a:ext cx="360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</a:t>
            </a:r>
            <a:r>
              <a:rPr lang="en-US" sz="1400" baseline="-25000" dirty="0" smtClean="0"/>
              <a:t>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97397" y="3527139"/>
            <a:ext cx="360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</a:t>
            </a:r>
            <a:r>
              <a:rPr lang="en-US" sz="1400" baseline="-25000" dirty="0" smtClean="0"/>
              <a:t>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814155" y="3455131"/>
            <a:ext cx="36004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</a:t>
            </a:r>
            <a:r>
              <a:rPr lang="en-US" sz="1400" baseline="-25000" dirty="0" smtClean="0"/>
              <a:t>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172400" y="2852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 smtClean="0"/>
              <a:t>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4941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 smtClean="0"/>
              <a:t>f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19872" y="50038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19872" y="3068960"/>
            <a:ext cx="72008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</a:t>
            </a:r>
            <a:r>
              <a:rPr lang="en-US" sz="1200" b="1" baseline="-25000" dirty="0" err="1" smtClean="0"/>
              <a:t>t,</a:t>
            </a:r>
            <a:r>
              <a:rPr lang="en-US" sz="1200" b="1" dirty="0" err="1" smtClean="0"/>
              <a:t>GeV</a:t>
            </a:r>
            <a:r>
              <a:rPr lang="en-US" sz="1200" b="1" dirty="0" smtClean="0"/>
              <a:t>/c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491880" y="5168225"/>
            <a:ext cx="72008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</a:t>
            </a:r>
            <a:r>
              <a:rPr lang="en-US" sz="1200" b="1" baseline="-25000" dirty="0" err="1" smtClean="0"/>
              <a:t>t,</a:t>
            </a:r>
            <a:r>
              <a:rPr lang="en-US" sz="1200" b="1" dirty="0" err="1" smtClean="0"/>
              <a:t>GeV</a:t>
            </a:r>
            <a:r>
              <a:rPr lang="en-US" sz="1200" b="1" dirty="0" smtClean="0"/>
              <a:t>/c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56784" cy="64807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6600"/>
                </a:solidFill>
                <a:latin typeface="Arial Black" pitchFamily="34" charset="0"/>
              </a:rPr>
              <a:t>Распределение по массе пары </a:t>
            </a:r>
            <a:r>
              <a:rPr lang="ru-RU" sz="2000" b="1" dirty="0" smtClean="0">
                <a:solidFill>
                  <a:srgbClr val="FF6600"/>
                </a:solidFill>
                <a:latin typeface="Arial Black" pitchFamily="34" charset="0"/>
              </a:rPr>
              <a:t>(</a:t>
            </a:r>
            <a:r>
              <a:rPr lang="ru-RU" sz="2000" b="1" i="1" dirty="0" err="1" smtClean="0">
                <a:solidFill>
                  <a:srgbClr val="0000FF"/>
                </a:solidFill>
                <a:latin typeface="Arial Black" pitchFamily="34" charset="0"/>
              </a:rPr>
              <a:t>pπ-</a:t>
            </a:r>
            <a:r>
              <a:rPr lang="ru-RU" sz="2000" b="1" i="1" dirty="0" smtClean="0">
                <a:solidFill>
                  <a:srgbClr val="FF6600"/>
                </a:solidFill>
                <a:latin typeface="Arial Black" pitchFamily="34" charset="0"/>
              </a:rPr>
              <a:t>)</a:t>
            </a:r>
            <a:endParaRPr lang="ru-RU" sz="2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84785"/>
            <a:ext cx="4143404" cy="3286148"/>
          </a:xfrm>
          <a:prstGeom prst="rect">
            <a:avLst/>
          </a:prstGeom>
          <a:solidFill>
            <a:srgbClr val="FCD5B5"/>
          </a:solidFill>
          <a:ln w="28575" cmpd="sng">
            <a:solidFill>
              <a:srgbClr val="E46C0A"/>
            </a:solidFill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484784"/>
            <a:ext cx="4214843" cy="3286149"/>
          </a:xfrm>
          <a:prstGeom prst="rect">
            <a:avLst/>
          </a:prstGeom>
          <a:solidFill>
            <a:srgbClr val="FCD5B5"/>
          </a:solidFill>
          <a:ln w="28575" cmpd="sng">
            <a:solidFill>
              <a:srgbClr val="E46C0A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7544" y="5061664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>Распределение по массе пары (</a:t>
            </a:r>
            <a:r>
              <a:rPr lang="ru-RU" b="1" i="1" dirty="0" err="1" smtClean="0">
                <a:latin typeface="Times New Roman"/>
                <a:cs typeface="Times New Roman"/>
              </a:rPr>
              <a:t>p</a:t>
            </a:r>
            <a:r>
              <a:rPr lang="ru-RU" b="1" i="1" dirty="0" smtClean="0">
                <a:latin typeface="Times New Roman"/>
                <a:cs typeface="Times New Roman"/>
              </a:rPr>
              <a:t>π-) </a:t>
            </a:r>
            <a:r>
              <a:rPr lang="ru-RU" b="1" dirty="0" smtClean="0">
                <a:latin typeface="Times New Roman"/>
                <a:cs typeface="Times New Roman"/>
              </a:rPr>
              <a:t>при использовании всех критериев отбора для</a:t>
            </a:r>
            <a:endParaRPr lang="en-US" b="1" dirty="0" smtClean="0">
              <a:latin typeface="Times New Roman"/>
              <a:cs typeface="Times New Roman"/>
            </a:endParaRPr>
          </a:p>
          <a:p>
            <a:endParaRPr lang="en-US" sz="800" b="1" dirty="0">
              <a:latin typeface="Times New Roman"/>
              <a:cs typeface="Times New Roman"/>
            </a:endParaRPr>
          </a:p>
          <a:p>
            <a:r>
              <a:rPr lang="ru-RU" b="1" dirty="0" smtClean="0">
                <a:latin typeface="Times New Roman"/>
                <a:cs typeface="Times New Roman"/>
              </a:rPr>
              <a:t> π--мезонного (слева) и </a:t>
            </a:r>
            <a:r>
              <a:rPr lang="ru-RU" b="1" dirty="0" err="1" smtClean="0">
                <a:latin typeface="Times New Roman"/>
                <a:cs typeface="Times New Roman"/>
              </a:rPr>
              <a:t>K</a:t>
            </a:r>
            <a:r>
              <a:rPr lang="ru-RU" b="1" dirty="0" smtClean="0">
                <a:latin typeface="Times New Roman"/>
                <a:cs typeface="Times New Roman"/>
              </a:rPr>
              <a:t>--мезонного (справа) пучка в сеансах 2021 и 2022 гг. 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38" y="214290"/>
            <a:ext cx="729554" cy="79208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971600" y="908720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6" y="6361583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en-US" sz="1400" b="1" i="1" dirty="0" smtClean="0">
                <a:latin typeface="Times New Roman"/>
                <a:cs typeface="Times New Roman"/>
              </a:rPr>
              <a:t>1</a:t>
            </a:r>
            <a:r>
              <a:rPr lang="ru-RU" sz="1400" b="1" i="1" dirty="0" smtClean="0">
                <a:latin typeface="Times New Roman"/>
                <a:cs typeface="Times New Roman"/>
              </a:rPr>
              <a:t>5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83568" y="6228928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84776" cy="76985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6600"/>
                </a:solidFill>
                <a:latin typeface="Arial Black" pitchFamily="34" charset="0"/>
              </a:rPr>
              <a:t>Распределение </a:t>
            </a:r>
            <a:r>
              <a:rPr lang="ru-RU" sz="2200" dirty="0" err="1" smtClean="0">
                <a:solidFill>
                  <a:srgbClr val="FF6600"/>
                </a:solidFill>
                <a:latin typeface="Arial Black" pitchFamily="34" charset="0"/>
              </a:rPr>
              <a:t>Λ</a:t>
            </a:r>
            <a:r>
              <a:rPr lang="ru-RU" sz="2200" dirty="0" smtClean="0">
                <a:solidFill>
                  <a:srgbClr val="FF6600"/>
                </a:solidFill>
                <a:latin typeface="Arial Black" pitchFamily="34" charset="0"/>
              </a:rPr>
              <a:t>-гиперонов по</a:t>
            </a:r>
            <a:r>
              <a:rPr lang="en-US" sz="2200" dirty="0" smtClean="0">
                <a:solidFill>
                  <a:srgbClr val="FF6600"/>
                </a:solidFill>
                <a:latin typeface="Arial Black" pitchFamily="34" charset="0"/>
              </a:rPr>
              <a:t>                                           </a:t>
            </a:r>
            <a:r>
              <a:rPr lang="ru-RU" sz="2200" dirty="0" smtClean="0">
                <a:solidFill>
                  <a:srgbClr val="FF6600"/>
                </a:solidFill>
                <a:latin typeface="Arial Black" pitchFamily="34" charset="0"/>
              </a:rPr>
              <a:t> кинематическим параметрам </a:t>
            </a:r>
            <a:r>
              <a:rPr lang="ru-RU" sz="2200" dirty="0" err="1" smtClean="0">
                <a:solidFill>
                  <a:srgbClr val="0000FF"/>
                </a:solidFill>
                <a:latin typeface="Arial Black" pitchFamily="34" charset="0"/>
              </a:rPr>
              <a:t>p</a:t>
            </a:r>
            <a:r>
              <a:rPr lang="en-US" sz="2200" baseline="-25000" dirty="0" err="1">
                <a:solidFill>
                  <a:srgbClr val="0000FF"/>
                </a:solidFill>
                <a:latin typeface="Arial Black" pitchFamily="34" charset="0"/>
              </a:rPr>
              <a:t>T</a:t>
            </a:r>
            <a:r>
              <a:rPr lang="ru-RU" sz="2200" dirty="0" smtClean="0">
                <a:solidFill>
                  <a:srgbClr val="0000FF"/>
                </a:solidFill>
                <a:latin typeface="Arial Black" pitchFamily="34" charset="0"/>
              </a:rPr>
              <a:t> и </a:t>
            </a:r>
            <a:r>
              <a:rPr lang="ru-RU" sz="2200" dirty="0" err="1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en-US" sz="2200" baseline="-25000" dirty="0" smtClean="0">
                <a:solidFill>
                  <a:srgbClr val="0000FF"/>
                </a:solidFill>
                <a:latin typeface="Arial Black" pitchFamily="34" charset="0"/>
              </a:rPr>
              <a:t>F</a:t>
            </a:r>
            <a:endParaRPr lang="ru-RU" sz="2200" baseline="-25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222014"/>
            <a:ext cx="6408712" cy="4812867"/>
          </a:xfrm>
          <a:prstGeom prst="rect">
            <a:avLst/>
          </a:prstGeom>
          <a:noFill/>
          <a:ln w="38100" cmpd="sng">
            <a:solidFill>
              <a:srgbClr val="E46C0A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214290"/>
            <a:ext cx="729554" cy="79208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71600" y="980728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6361583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en-US" sz="1400" b="1" i="1" dirty="0" smtClean="0">
                <a:latin typeface="Times New Roman"/>
                <a:cs typeface="Times New Roman"/>
              </a:rPr>
              <a:t>1</a:t>
            </a:r>
            <a:r>
              <a:rPr lang="ru-RU" sz="1400" b="1" i="1" dirty="0" smtClean="0">
                <a:latin typeface="Times New Roman"/>
                <a:cs typeface="Times New Roman"/>
              </a:rPr>
              <a:t>6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3568" y="6228928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643DB1-DCCF-9EF4-DB42-694A74F7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7814"/>
            <a:ext cx="6840760" cy="449262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FF6600"/>
                </a:solidFill>
                <a:latin typeface="Arial Black" pitchFamily="34" charset="0"/>
              </a:rPr>
              <a:t>Измерение поляризации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61DCFF-982E-EF13-D781-F8D2E0EC6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7893744" cy="151216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 smtClean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      </a:t>
            </a:r>
            <a:r>
              <a:rPr lang="ru-RU" sz="2000" b="1" dirty="0" smtClean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Поляризация </a:t>
            </a:r>
            <a:r>
              <a:rPr lang="ru-RU" sz="2000" b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адронов определяется из угловых распределений продуктов распада. Частичное нарушение четности в слабых распадах гиперонов приводит к определенной зависимости углового распределения продуктов их распада.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ED9DA03-7ACF-6BFA-6088-D3CD97EE5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667" y="2610655"/>
            <a:ext cx="3325829" cy="2186497"/>
          </a:xfrm>
          <a:prstGeom prst="rect">
            <a:avLst/>
          </a:prstGeom>
          <a:ln w="28575" cmpd="sng">
            <a:solidFill>
              <a:srgbClr val="E46C0A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139ECD-6EC5-FC71-4463-AC3F38C94822}"/>
              </a:ext>
            </a:extLst>
          </p:cNvPr>
          <p:cNvSpPr txBox="1"/>
          <p:nvPr/>
        </p:nvSpPr>
        <p:spPr>
          <a:xfrm>
            <a:off x="251520" y="2626953"/>
            <a:ext cx="5328592" cy="352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    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В 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случае распада Λ‑гиперона из состояния с поляризацией P, на π⁻‑мезон и протон, зависимость вероятности вылета протона под углом </a:t>
            </a:r>
            <a:r>
              <a:rPr kumimoji="0" lang="ru-RU" sz="20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θ</a:t>
            </a:r>
            <a:r>
              <a:rPr kumimoji="0" lang="ru-RU" sz="2000" b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p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к направлению вектора поляризации гиперона 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P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имеет вид: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dN/dΩ = (1 + αPe</a:t>
            </a:r>
            <a:r>
              <a:rPr kumimoji="0" lang="ru-RU" sz="2000" b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p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) / 4π = (1 + αPcosθ</a:t>
            </a:r>
            <a:r>
              <a:rPr kumimoji="0" lang="ru-RU" sz="2000" b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p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) / 4π.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где 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e</a:t>
            </a:r>
            <a:r>
              <a:rPr kumimoji="0" lang="ru-RU" sz="2000" b="1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p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— единичный вектор в направлении движения протона в системе покоя гиперона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.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E052DA5-47E2-2CE8-FC95-EF213E8C4A17}"/>
              </a:ext>
            </a:extLst>
          </p:cNvPr>
          <p:cNvSpPr txBox="1">
            <a:spLocks/>
          </p:cNvSpPr>
          <p:nvPr/>
        </p:nvSpPr>
        <p:spPr>
          <a:xfrm>
            <a:off x="609600" y="6356350"/>
            <a:ext cx="4610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Дата 4">
            <a:extLst>
              <a:ext uri="{FF2B5EF4-FFF2-40B4-BE49-F238E27FC236}">
                <a16:creationId xmlns="" xmlns:a16="http://schemas.microsoft.com/office/drawing/2014/main" id="{2ED0786F-1A1D-5518-0DC2-AD289C25EFD1}"/>
              </a:ext>
            </a:extLst>
          </p:cNvPr>
          <p:cNvSpPr txBox="1">
            <a:spLocks/>
          </p:cNvSpPr>
          <p:nvPr/>
        </p:nvSpPr>
        <p:spPr>
          <a:xfrm>
            <a:off x="5715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strike="noStrike" kern="1200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2807"/>
            <a:ext cx="792088" cy="805863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142852"/>
            <a:ext cx="729554" cy="79208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971600" y="908720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536" y="6361583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en-US" sz="1400" b="1" i="1" dirty="0" smtClean="0">
                <a:latin typeface="Times New Roman"/>
                <a:cs typeface="Times New Roman"/>
              </a:rPr>
              <a:t>1</a:t>
            </a:r>
            <a:r>
              <a:rPr lang="ru-RU" sz="1400" b="1" i="1" dirty="0" smtClean="0">
                <a:latin typeface="Times New Roman"/>
                <a:cs typeface="Times New Roman"/>
              </a:rPr>
              <a:t>7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83568" y="6228928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83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8792" cy="5040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  <a:t>Поляризация </a:t>
            </a:r>
            <a:r>
              <a:rPr lang="ru-RU" sz="2000" b="1" dirty="0" err="1" smtClean="0">
                <a:solidFill>
                  <a:srgbClr val="FF6600"/>
                </a:solidFill>
              </a:rPr>
              <a:t>Λ</a:t>
            </a:r>
            <a:r>
              <a:rPr lang="ru-RU" sz="2000" b="1" dirty="0" smtClean="0">
                <a:solidFill>
                  <a:srgbClr val="FF6600"/>
                </a:solidFill>
              </a:rPr>
              <a:t>-</a:t>
            </a:r>
            <a:r>
              <a:rPr lang="ru-RU" sz="2000" b="1" dirty="0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  <a:t>гиперонов </a:t>
            </a:r>
            <a:r>
              <a:rPr lang="en-US" sz="2000" b="1" dirty="0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  <a:t>                                    </a:t>
            </a:r>
            <a:r>
              <a:rPr lang="ru-RU" sz="2000" b="1" dirty="0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  <a:t>на пучке </a:t>
            </a:r>
            <a:r>
              <a:rPr lang="ru-RU" sz="2000" b="1" dirty="0" err="1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  <a:t>каонов</a:t>
            </a:r>
            <a:r>
              <a:rPr lang="ru-RU" sz="2000" b="1" dirty="0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  <a:t> и пионов</a:t>
            </a:r>
            <a:endParaRPr lang="ru-RU" sz="2000" dirty="0">
              <a:solidFill>
                <a:srgbClr val="FF6600"/>
              </a:solidFill>
            </a:endParaRPr>
          </a:p>
        </p:txBody>
      </p:sp>
      <p:pic>
        <p:nvPicPr>
          <p:cNvPr id="7" name="Содержимое 6">
            <a:extLst>
              <a:ext uri="{FF2B5EF4-FFF2-40B4-BE49-F238E27FC236}">
                <a16:creationId xmlns:a16="http://schemas.microsoft.com/office/drawing/2014/main" xmlns="" id="{2A9C4F03-C89D-FBEF-E0A9-7BF0587A7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052736"/>
            <a:ext cx="7560840" cy="3454051"/>
          </a:xfrm>
          <a:prstGeom prst="rect">
            <a:avLst/>
          </a:prstGeom>
          <a:ln w="28575" cmpd="sng">
            <a:solidFill>
              <a:srgbClr val="E46C0A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1560" y="4509120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     </a:t>
            </a:r>
            <a:r>
              <a:rPr lang="ru-RU" sz="1600" b="1" dirty="0" smtClean="0">
                <a:latin typeface="Times New Roman"/>
                <a:cs typeface="Times New Roman"/>
              </a:rPr>
              <a:t>Данные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 π−-пучке </a:t>
            </a:r>
            <a:r>
              <a:rPr lang="ru-RU" sz="1600" b="1" dirty="0" smtClean="0">
                <a:latin typeface="Times New Roman"/>
                <a:cs typeface="Times New Roman"/>
              </a:rPr>
              <a:t>указывают на незначительную среднюю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(&lt;P</a:t>
            </a:r>
            <a:r>
              <a:rPr lang="ru-RU" sz="1600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&gt; = (4.1±1.4)%</a:t>
            </a:r>
            <a:r>
              <a:rPr lang="ru-RU" sz="1600" b="1" dirty="0" smtClean="0">
                <a:latin typeface="Times New Roman"/>
                <a:cs typeface="Times New Roman"/>
              </a:rPr>
              <a:t>) поперечную поляризацию гиперонов, за исключением области </a:t>
            </a:r>
            <a:r>
              <a:rPr lang="ru-RU" sz="1600" b="1" dirty="0" err="1" smtClean="0">
                <a:latin typeface="Times New Roman"/>
                <a:cs typeface="Times New Roman"/>
              </a:rPr>
              <a:t>p</a:t>
            </a:r>
            <a:r>
              <a:rPr lang="ru-RU" sz="1600" b="1" baseline="-25000" dirty="0" err="1" smtClean="0">
                <a:latin typeface="Times New Roman"/>
                <a:cs typeface="Times New Roman"/>
              </a:rPr>
              <a:t>T</a:t>
            </a:r>
            <a:r>
              <a:rPr lang="ru-RU" sz="1600" b="1" dirty="0" smtClean="0">
                <a:latin typeface="Times New Roman"/>
                <a:cs typeface="Times New Roman"/>
              </a:rPr>
              <a:t> &gt; 1 ГэВ/</a:t>
            </a:r>
            <a:r>
              <a:rPr lang="ru-RU" sz="1600" b="1" dirty="0" err="1" smtClean="0">
                <a:latin typeface="Times New Roman"/>
                <a:cs typeface="Times New Roman"/>
              </a:rPr>
              <a:t>c</a:t>
            </a:r>
            <a:r>
              <a:rPr lang="ru-RU" sz="1600" b="1" dirty="0" smtClean="0">
                <a:latin typeface="Times New Roman"/>
                <a:cs typeface="Times New Roman"/>
              </a:rPr>
              <a:t>, где поляризация равна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(23 ± 9)%</a:t>
            </a:r>
            <a:r>
              <a:rPr lang="ru-RU" sz="1600" b="1" dirty="0" smtClean="0">
                <a:latin typeface="Times New Roman"/>
                <a:cs typeface="Times New Roman"/>
              </a:rPr>
              <a:t>. Поляризация </a:t>
            </a:r>
            <a:r>
              <a:rPr lang="ru-RU" sz="1600" b="1" dirty="0" err="1" smtClean="0">
                <a:latin typeface="Times New Roman"/>
                <a:cs typeface="Times New Roman"/>
              </a:rPr>
              <a:t>Λ-гиперонов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K−-пучке</a:t>
            </a:r>
            <a:r>
              <a:rPr lang="ru-RU" sz="1600" b="1" dirty="0" smtClean="0">
                <a:latin typeface="Times New Roman"/>
                <a:cs typeface="Times New Roman"/>
              </a:rPr>
              <a:t>, имеющем валентные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s-кварки </a:t>
            </a:r>
            <a:r>
              <a:rPr lang="ru-RU" sz="1600" b="1" dirty="0" smtClean="0">
                <a:latin typeface="Times New Roman"/>
                <a:cs typeface="Times New Roman"/>
              </a:rPr>
              <a:t>в своем составе, в отличие от данных на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−-пучке</a:t>
            </a:r>
            <a:r>
              <a:rPr lang="ru-RU" sz="1600" b="1" dirty="0" smtClean="0">
                <a:latin typeface="Times New Roman"/>
                <a:cs typeface="Times New Roman"/>
              </a:rPr>
              <a:t>, имеет значительную среднюю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(&lt;P</a:t>
            </a:r>
            <a:r>
              <a:rPr lang="ru-RU" sz="1600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&gt; = (18 ± 3)%) </a:t>
            </a:r>
            <a:r>
              <a:rPr lang="ru-RU" sz="1600" b="1" dirty="0" smtClean="0">
                <a:latin typeface="Times New Roman"/>
                <a:cs typeface="Times New Roman"/>
              </a:rPr>
              <a:t>положительную величину и растет с увеличением </a:t>
            </a:r>
            <a:r>
              <a:rPr lang="ru-RU" sz="1600" b="1" dirty="0" err="1" smtClean="0">
                <a:latin typeface="Times New Roman"/>
                <a:cs typeface="Times New Roman"/>
              </a:rPr>
              <a:t>x</a:t>
            </a:r>
            <a:r>
              <a:rPr lang="ru-RU" sz="1600" b="1" baseline="-25000" dirty="0" err="1" smtClean="0">
                <a:latin typeface="Times New Roman"/>
                <a:cs typeface="Times New Roman"/>
              </a:rPr>
              <a:t>F</a:t>
            </a:r>
            <a:r>
              <a:rPr lang="ru-RU" sz="1600" b="1" dirty="0" smtClean="0">
                <a:latin typeface="Times New Roman"/>
                <a:cs typeface="Times New Roman"/>
              </a:rPr>
              <a:t> и </a:t>
            </a:r>
            <a:r>
              <a:rPr lang="ru-RU" sz="1600" b="1" dirty="0" err="1" smtClean="0">
                <a:latin typeface="Times New Roman"/>
                <a:cs typeface="Times New Roman"/>
              </a:rPr>
              <a:t>p</a:t>
            </a:r>
            <a:r>
              <a:rPr lang="ru-RU" sz="1600" b="1" baseline="-25000" dirty="0" err="1" smtClean="0">
                <a:latin typeface="Times New Roman"/>
                <a:cs typeface="Times New Roman"/>
              </a:rPr>
              <a:t>T</a:t>
            </a:r>
            <a:r>
              <a:rPr lang="ru-RU" sz="1600" b="1" baseline="-25000" dirty="0" smtClean="0"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cs typeface="Times New Roman"/>
              </a:rPr>
              <a:t>. В области</a:t>
            </a:r>
            <a:r>
              <a:rPr lang="en-US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sz="1600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&gt; 1 ГэВ/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ru-RU" sz="1600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достигает (66 ± 18)%)</a:t>
            </a:r>
            <a:r>
              <a:rPr lang="ru-RU" sz="1600" b="1" dirty="0" smtClean="0">
                <a:latin typeface="Times New Roman"/>
                <a:cs typeface="Times New Roman"/>
              </a:rPr>
              <a:t>.</a:t>
            </a:r>
            <a:r>
              <a:rPr lang="ru-RU" sz="1600" b="1" dirty="0" smtClean="0"/>
              <a:t>            </a:t>
            </a:r>
            <a:r>
              <a:rPr lang="en-US" sz="1600" b="1" dirty="0" smtClean="0"/>
              <a:t>                     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     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Письма в ЖЭТФ</a:t>
            </a:r>
            <a:r>
              <a:rPr lang="ru-RU" sz="1200" dirty="0" smtClean="0"/>
              <a:t>, том 120, </a:t>
            </a:r>
            <a:r>
              <a:rPr lang="ru-RU" sz="1200" dirty="0" err="1" smtClean="0"/>
              <a:t>вып</a:t>
            </a:r>
            <a:r>
              <a:rPr lang="ru-RU" sz="1200" dirty="0" smtClean="0"/>
              <a:t>. 6 (2024), с. 393 – 399</a:t>
            </a:r>
            <a:r>
              <a:rPr lang="en-US" sz="1200" dirty="0" smtClean="0"/>
              <a:t>    </a:t>
            </a:r>
            <a:endParaRPr lang="ru-RU" sz="1200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13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136582"/>
            <a:ext cx="729554" cy="7920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71600" y="908720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4">
            <a:extLst>
              <a:ext uri="{FF2B5EF4-FFF2-40B4-BE49-F238E27FC236}">
                <a16:creationId xmlns="" xmlns:a16="http://schemas.microsoft.com/office/drawing/2014/main" id="{CE052DA5-47E2-2CE8-FC95-EF213E8C4A17}"/>
              </a:ext>
            </a:extLst>
          </p:cNvPr>
          <p:cNvSpPr txBox="1">
            <a:spLocks/>
          </p:cNvSpPr>
          <p:nvPr/>
        </p:nvSpPr>
        <p:spPr>
          <a:xfrm>
            <a:off x="609600" y="6592267"/>
            <a:ext cx="4610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5" name="Дата 4">
            <a:extLst>
              <a:ext uri="{FF2B5EF4-FFF2-40B4-BE49-F238E27FC236}">
                <a16:creationId xmlns="" xmlns:a16="http://schemas.microsoft.com/office/drawing/2014/main" id="{2ED0786F-1A1D-5518-0DC2-AD289C25EFD1}"/>
              </a:ext>
            </a:extLst>
          </p:cNvPr>
          <p:cNvSpPr txBox="1">
            <a:spLocks/>
          </p:cNvSpPr>
          <p:nvPr/>
        </p:nvSpPr>
        <p:spPr>
          <a:xfrm>
            <a:off x="5715000" y="6592267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strike="noStrike" kern="1200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6453336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en-US" sz="1400" b="1" i="1" dirty="0" smtClean="0">
                <a:latin typeface="Times New Roman"/>
                <a:cs typeface="Times New Roman"/>
              </a:rPr>
              <a:t>1</a:t>
            </a:r>
            <a:r>
              <a:rPr lang="ru-RU" sz="1400" b="1" i="1" dirty="0" smtClean="0">
                <a:latin typeface="Times New Roman"/>
                <a:cs typeface="Times New Roman"/>
              </a:rPr>
              <a:t>8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83568" y="6381328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0622"/>
            <a:ext cx="7056784" cy="63408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6600"/>
                </a:solidFill>
                <a:latin typeface="Arial Black" pitchFamily="34" charset="0"/>
              </a:rPr>
              <a:t>Распределение по массе пары        вторичных частиц </a:t>
            </a: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(π</a:t>
            </a:r>
            <a:r>
              <a:rPr lang="ru-RU" sz="22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ru-RU" sz="22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ru-RU" sz="22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96752"/>
            <a:ext cx="7429552" cy="3786214"/>
          </a:xfrm>
          <a:prstGeom prst="rect">
            <a:avLst/>
          </a:prstGeom>
          <a:ln w="28575" cmpd="sng">
            <a:solidFill>
              <a:srgbClr val="E46C0A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4532" y="508518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>       Распределение по массе </a:t>
            </a:r>
            <a:r>
              <a:rPr lang="en-US" b="1" dirty="0" smtClean="0">
                <a:latin typeface="Times New Roman"/>
                <a:cs typeface="Times New Roman"/>
              </a:rPr>
              <a:t>M</a:t>
            </a:r>
            <a:r>
              <a:rPr lang="ru-RU" b="1" dirty="0" smtClean="0">
                <a:latin typeface="Times New Roman"/>
                <a:cs typeface="Times New Roman"/>
              </a:rPr>
              <a:t> пары вторичных частиц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ru-RU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ru-RU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ru-RU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ru-RU" b="1" baseline="30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lang="ru-RU" b="1" dirty="0" smtClean="0">
                <a:latin typeface="Times New Roman"/>
                <a:cs typeface="Times New Roman"/>
              </a:rPr>
              <a:t>, на пучке </a:t>
            </a:r>
            <a:r>
              <a:rPr lang="ru-RU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ru-RU" b="1" baseline="30000" dirty="0" err="1" smtClean="0">
                <a:latin typeface="Times New Roman"/>
                <a:cs typeface="Times New Roman"/>
              </a:rPr>
              <a:t>-</a:t>
            </a:r>
            <a:r>
              <a:rPr lang="ru-RU" b="1" dirty="0" smtClean="0">
                <a:latin typeface="Times New Roman"/>
                <a:cs typeface="Times New Roman"/>
              </a:rPr>
              <a:t>. </a:t>
            </a:r>
            <a:r>
              <a:rPr lang="ru-RU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Зеленая</a:t>
            </a:r>
            <a:r>
              <a:rPr lang="ru-RU" b="1" dirty="0" smtClean="0">
                <a:latin typeface="Times New Roman"/>
                <a:cs typeface="Times New Roman"/>
              </a:rPr>
              <a:t> кривая описывает фон </a:t>
            </a:r>
            <a:r>
              <a:rPr lang="en-US" b="1" dirty="0" smtClean="0">
                <a:latin typeface="Times New Roman"/>
                <a:cs typeface="Times New Roman"/>
              </a:rPr>
              <a:t>B</a:t>
            </a:r>
            <a:r>
              <a:rPr lang="ru-RU" b="1" dirty="0" smtClean="0">
                <a:latin typeface="Times New Roman"/>
                <a:cs typeface="Times New Roman"/>
              </a:rPr>
              <a:t>(</a:t>
            </a:r>
            <a:r>
              <a:rPr lang="en-US" b="1" dirty="0" smtClean="0">
                <a:latin typeface="Times New Roman"/>
                <a:cs typeface="Times New Roman"/>
              </a:rPr>
              <a:t>M</a:t>
            </a:r>
            <a:r>
              <a:rPr lang="ru-RU" b="1" dirty="0" smtClean="0">
                <a:latin typeface="Times New Roman"/>
                <a:cs typeface="Times New Roman"/>
              </a:rPr>
              <a:t>), а сплошная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красная</a:t>
            </a:r>
            <a:r>
              <a:rPr lang="ru-RU" b="1" dirty="0" smtClean="0">
                <a:latin typeface="Times New Roman"/>
                <a:cs typeface="Times New Roman"/>
              </a:rPr>
              <a:t> – сумму сигнала и фона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)+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).</a:t>
            </a:r>
            <a:r>
              <a:rPr lang="ru-RU" b="1" dirty="0" smtClean="0">
                <a:latin typeface="Times New Roman"/>
                <a:cs typeface="Times New Roman"/>
              </a:rPr>
              <a:t> Данные сеанса 2021 г. в интервале 0.61&lt;</a:t>
            </a:r>
            <a:r>
              <a:rPr lang="en-US" b="1" dirty="0" err="1" smtClean="0"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latin typeface="Times New Roman"/>
                <a:cs typeface="Times New Roman"/>
              </a:rPr>
              <a:t>T</a:t>
            </a:r>
            <a:r>
              <a:rPr lang="ru-RU" b="1" dirty="0" smtClean="0">
                <a:latin typeface="Times New Roman"/>
                <a:cs typeface="Times New Roman"/>
              </a:rPr>
              <a:t>&lt; 1 ГэВ/с</a:t>
            </a:r>
            <a:r>
              <a:rPr lang="ru-RU" dirty="0" smtClean="0">
                <a:latin typeface="Times New Roman"/>
                <a:cs typeface="Times New Roman"/>
              </a:rPr>
              <a:t>.    </a:t>
            </a:r>
          </a:p>
          <a:p>
            <a:r>
              <a:rPr lang="ru-RU"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Поляризация К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ru-RU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получилась нулевая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                 </a:t>
            </a:r>
            <a:endParaRPr lang="ru-RU" sz="12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214290"/>
            <a:ext cx="729554" cy="7920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71600" y="980728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>
            <a:extLst>
              <a:ext uri="{FF2B5EF4-FFF2-40B4-BE49-F238E27FC236}">
                <a16:creationId xmlns="" xmlns:a16="http://schemas.microsoft.com/office/drawing/2014/main" id="{CE052DA5-47E2-2CE8-FC95-EF213E8C4A17}"/>
              </a:ext>
            </a:extLst>
          </p:cNvPr>
          <p:cNvSpPr txBox="1">
            <a:spLocks/>
          </p:cNvSpPr>
          <p:nvPr/>
        </p:nvSpPr>
        <p:spPr>
          <a:xfrm>
            <a:off x="609600" y="6592267"/>
            <a:ext cx="4610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3" name="Дата 4">
            <a:extLst>
              <a:ext uri="{FF2B5EF4-FFF2-40B4-BE49-F238E27FC236}">
                <a16:creationId xmlns="" xmlns:a16="http://schemas.microsoft.com/office/drawing/2014/main" id="{2ED0786F-1A1D-5518-0DC2-AD289C25EFD1}"/>
              </a:ext>
            </a:extLst>
          </p:cNvPr>
          <p:cNvSpPr txBox="1">
            <a:spLocks/>
          </p:cNvSpPr>
          <p:nvPr/>
        </p:nvSpPr>
        <p:spPr>
          <a:xfrm>
            <a:off x="5715000" y="6592267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strike="noStrike" kern="1200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6453336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19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3568" y="6381328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5B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72008"/>
            <a:ext cx="7128792" cy="90872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FF6600"/>
                </a:solidFill>
                <a:latin typeface="Arial Black" pitchFamily="34" charset="0"/>
              </a:rPr>
              <a:t>Исследование спиновой зависимости сильного взаимодействия в эксперименте СПАСЧАРМ на У-70</a:t>
            </a:r>
            <a:endParaRPr lang="ru-RU" sz="22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7340630" cy="5112568"/>
          </a:xfrm>
          <a:solidFill>
            <a:srgbClr val="FFF0BD"/>
          </a:solidFill>
        </p:spPr>
        <p:txBody>
          <a:bodyPr>
            <a:normAutofit fontScale="92500" lnSpcReduction="20000"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План выступления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Чем интересна и важна спиновая физика в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непертурбативной</a:t>
            </a:r>
            <a:r>
              <a:rPr lang="ru-RU" sz="19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области КХД?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Сотрудничество СПАСЧАРМ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Экспериментальная установка СПАСЧАРМ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Результаты, полученные в СПАСЧАРМ :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          </a:t>
            </a:r>
            <a:r>
              <a:rPr lang="ru-RU" sz="1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а)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односпиновые</a:t>
            </a:r>
            <a:r>
              <a:rPr lang="ru-RU" sz="1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асимметрии </a:t>
            </a:r>
            <a:r>
              <a:rPr lang="ru-RU" sz="1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 поляризованной мишени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1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          б) поляризация гиперонов и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антигипернов</a:t>
            </a:r>
            <a:r>
              <a:rPr lang="ru-RU" sz="1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 ядрах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1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          в) спиновая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выстроенность</a:t>
            </a:r>
            <a:r>
              <a:rPr lang="ru-RU" sz="1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векторных мезонов</a:t>
            </a:r>
            <a:r>
              <a:rPr lang="en-US" sz="1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 ядрах</a:t>
            </a:r>
          </a:p>
          <a:p>
            <a:pPr marL="457200" indent="-457200" algn="just">
              <a:lnSpc>
                <a:spcPct val="150000"/>
              </a:lnSpc>
              <a:buAutoNum type="arabicPeriod" startAt="5"/>
            </a:pPr>
            <a:r>
              <a:rPr lang="ru-RU" sz="19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Обсуждение полученных результатов</a:t>
            </a:r>
          </a:p>
          <a:p>
            <a:pPr marL="457200" indent="-457200" algn="just">
              <a:lnSpc>
                <a:spcPct val="150000"/>
              </a:lnSpc>
              <a:buAutoNum type="arabicPeriod" startAt="5"/>
            </a:pPr>
            <a:r>
              <a:rPr lang="ru-RU" sz="19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Планы СПАСЧАРМ на ближайшие годы</a:t>
            </a:r>
          </a:p>
          <a:p>
            <a:pPr marL="457200" indent="-457200" algn="just">
              <a:lnSpc>
                <a:spcPct val="150000"/>
              </a:lnSpc>
              <a:buAutoNum type="arabicPeriod" startAt="5"/>
            </a:pPr>
            <a:r>
              <a:rPr lang="ru-RU" sz="19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Планы СПАСЧАРМ на 30-е годы этого века</a:t>
            </a:r>
          </a:p>
          <a:p>
            <a:pPr marL="457200" indent="-457200" algn="just">
              <a:lnSpc>
                <a:spcPct val="150000"/>
              </a:lnSpc>
              <a:buAutoNum type="arabicPeriod" startAt="5"/>
            </a:pPr>
            <a:r>
              <a:rPr lang="ru-RU" sz="19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Заключение</a:t>
            </a:r>
          </a:p>
          <a:p>
            <a:pPr marL="457200" indent="-457200" algn="just"/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 algn="just">
              <a:buFont typeface="Arial"/>
              <a:buAutoNum type="arabicPeriod" startAt="5"/>
            </a:pPr>
            <a:endParaRPr lang="ru-RU" sz="18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just"/>
            <a:endParaRPr lang="ru-RU" sz="1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2976" y="1196752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44362" y="6237312"/>
            <a:ext cx="785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</a:t>
            </a:r>
            <a:r>
              <a:rPr lang="ru-RU" sz="14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</a:t>
            </a:r>
            <a:endParaRPr lang="en-US" sz="14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</a:t>
            </a:r>
            <a:r>
              <a:rPr lang="ru-RU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+mj-lt"/>
              </a:rPr>
              <a:t>           </a:t>
            </a:r>
            <a:endParaRPr lang="en-US" sz="16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55576" y="6381328"/>
            <a:ext cx="7920880" cy="0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1538" y="6381328"/>
            <a:ext cx="7572428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СПАСЧАРМ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</a:t>
            </a:r>
            <a:r>
              <a:rPr lang="ru-RU" sz="1200" b="1" dirty="0" smtClean="0">
                <a:latin typeface="Times New Roman"/>
                <a:cs typeface="Times New Roman"/>
              </a:rPr>
              <a:t> </a:t>
            </a:r>
            <a:r>
              <a:rPr lang="ru-RU" sz="1200" i="1" dirty="0" smtClean="0">
                <a:latin typeface="Times New Roman"/>
                <a:cs typeface="Times New Roman"/>
              </a:rPr>
              <a:t>       </a:t>
            </a:r>
            <a:r>
              <a:rPr lang="ru-RU" sz="1400" b="1" i="1" dirty="0" smtClean="0">
                <a:latin typeface="Times New Roman"/>
                <a:cs typeface="Times New Roman"/>
              </a:rPr>
              <a:t> 2</a:t>
            </a:r>
            <a:endParaRPr lang="en-US" sz="1400" b="1" u="sng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5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128792" cy="7780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6600"/>
                </a:solidFill>
                <a:latin typeface="Arial Black" pitchFamily="34" charset="0"/>
              </a:rPr>
              <a:t>Распределение по массе </a:t>
            </a:r>
            <a:r>
              <a:rPr lang="en-US" sz="2200" b="1" dirty="0" smtClean="0">
                <a:solidFill>
                  <a:srgbClr val="FF6600"/>
                </a:solidFill>
                <a:latin typeface="Arial Black" pitchFamily="34" charset="0"/>
              </a:rPr>
              <a:t>M</a:t>
            </a:r>
            <a:r>
              <a:rPr lang="ru-RU" sz="2200" b="1" dirty="0" smtClean="0">
                <a:solidFill>
                  <a:srgbClr val="FF6600"/>
                </a:solidFill>
                <a:latin typeface="Arial Black" pitchFamily="34" charset="0"/>
              </a:rPr>
              <a:t> пары  вторичных частиц </a:t>
            </a: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ru-RU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̃ + π</a:t>
            </a:r>
            <a:r>
              <a:rPr lang="ru-RU" sz="2200" b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ru-RU"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098" y="1196752"/>
            <a:ext cx="7024294" cy="3802174"/>
          </a:xfrm>
          <a:prstGeom prst="rect">
            <a:avLst/>
          </a:prstGeom>
          <a:ln w="28575" cmpd="sng">
            <a:solidFill>
              <a:srgbClr val="E46C0A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7224" y="5000636"/>
            <a:ext cx="72431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>     Распределение по массе </a:t>
            </a:r>
            <a:r>
              <a:rPr lang="en-US" b="1" dirty="0" smtClean="0">
                <a:latin typeface="Times New Roman"/>
                <a:cs typeface="Times New Roman"/>
              </a:rPr>
              <a:t>M</a:t>
            </a:r>
            <a:r>
              <a:rPr lang="ru-RU" b="1" dirty="0" smtClean="0">
                <a:latin typeface="Times New Roman"/>
                <a:cs typeface="Times New Roman"/>
              </a:rPr>
              <a:t> пары вторичных частиц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̃ +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ru-RU" sz="2000" b="1" baseline="30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lang="ru-RU" b="1" dirty="0" smtClean="0">
                <a:latin typeface="Times New Roman"/>
                <a:cs typeface="Times New Roman"/>
              </a:rPr>
              <a:t>, на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пучке </a:t>
            </a:r>
            <a:r>
              <a:rPr lang="ru-RU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ru-RU" b="1" baseline="30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ru-RU" b="1" dirty="0" smtClean="0">
                <a:latin typeface="Times New Roman"/>
                <a:cs typeface="Times New Roman"/>
              </a:rPr>
              <a:t>. </a:t>
            </a:r>
            <a:r>
              <a:rPr lang="ru-RU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Зеленая </a:t>
            </a:r>
            <a:r>
              <a:rPr lang="ru-RU" b="1" dirty="0" smtClean="0">
                <a:latin typeface="Times New Roman"/>
                <a:cs typeface="Times New Roman"/>
              </a:rPr>
              <a:t>кривая описывает фон 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B</a:t>
            </a:r>
            <a:r>
              <a:rPr lang="ru-RU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</a:t>
            </a:r>
            <a:r>
              <a:rPr lang="ru-RU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  <a:r>
              <a:rPr lang="ru-RU" b="1" dirty="0" smtClean="0">
                <a:latin typeface="Times New Roman"/>
                <a:cs typeface="Times New Roman"/>
              </a:rPr>
              <a:t>, а сплошная   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красная</a:t>
            </a:r>
            <a:r>
              <a:rPr lang="ru-RU" b="1" dirty="0" smtClean="0">
                <a:latin typeface="Times New Roman"/>
                <a:cs typeface="Times New Roman"/>
              </a:rPr>
              <a:t> – сумму сигнала и фона,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)+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ru-RU" b="1" dirty="0" smtClean="0">
                <a:latin typeface="Times New Roman"/>
                <a:cs typeface="Times New Roman"/>
              </a:rPr>
              <a:t>. Отношение сигнала к фону, 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/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= 1.039 ± 0.026  в интервале масс  1.105 - 1.125  ГэВ/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ru-RU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285728"/>
            <a:ext cx="729554" cy="79208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043608" y="908720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4">
            <a:extLst>
              <a:ext uri="{FF2B5EF4-FFF2-40B4-BE49-F238E27FC236}">
                <a16:creationId xmlns="" xmlns:a16="http://schemas.microsoft.com/office/drawing/2014/main" id="{CE052DA5-47E2-2CE8-FC95-EF213E8C4A17}"/>
              </a:ext>
            </a:extLst>
          </p:cNvPr>
          <p:cNvSpPr txBox="1">
            <a:spLocks/>
          </p:cNvSpPr>
          <p:nvPr/>
        </p:nvSpPr>
        <p:spPr>
          <a:xfrm>
            <a:off x="609600" y="6592267"/>
            <a:ext cx="4610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4" name="Дата 4">
            <a:extLst>
              <a:ext uri="{FF2B5EF4-FFF2-40B4-BE49-F238E27FC236}">
                <a16:creationId xmlns="" xmlns:a16="http://schemas.microsoft.com/office/drawing/2014/main" id="{2ED0786F-1A1D-5518-0DC2-AD289C25EFD1}"/>
              </a:ext>
            </a:extLst>
          </p:cNvPr>
          <p:cNvSpPr txBox="1">
            <a:spLocks/>
          </p:cNvSpPr>
          <p:nvPr/>
        </p:nvSpPr>
        <p:spPr>
          <a:xfrm>
            <a:off x="5715000" y="6592267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strike="noStrike" kern="1200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6453336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СПАСЧАРАМ           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2</a:t>
            </a:r>
            <a:r>
              <a:rPr lang="ru-RU" sz="1400" b="1" i="1" dirty="0" smtClean="0">
                <a:latin typeface="Times New Roman"/>
                <a:cs typeface="Times New Roman"/>
              </a:rPr>
              <a:t>0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83568" y="6381328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056784" cy="63408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Поляризация </a:t>
            </a:r>
            <a:r>
              <a:rPr lang="ru-RU" sz="2000" b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Λ</a:t>
            </a:r>
            <a:r>
              <a:rPr lang="ru-RU" sz="2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и </a:t>
            </a:r>
            <a:r>
              <a:rPr lang="ru-RU" sz="2000" b="1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Λ</a:t>
            </a:r>
            <a:r>
              <a:rPr lang="ru-RU" sz="2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̃ </a:t>
            </a:r>
            <a:r>
              <a:rPr lang="ru-RU" sz="2000" b="1" dirty="0" smtClean="0">
                <a:solidFill>
                  <a:srgbClr val="FF6600"/>
                </a:solidFill>
              </a:rPr>
              <a:t>- </a:t>
            </a:r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гиперонов на пучке пионов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ru-RU" sz="20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→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Λ</a:t>
            </a:r>
            <a:r>
              <a:rPr lang="ru-RU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̃</a:t>
            </a:r>
            <a:r>
              <a:rPr lang="ru-RU" sz="20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↑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endParaRPr lang="ru-RU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5" y="1078957"/>
            <a:ext cx="4357717" cy="3286147"/>
          </a:xfrm>
          <a:prstGeom prst="rect">
            <a:avLst/>
          </a:prstGeom>
          <a:ln w="28575" cmpd="sng">
            <a:solidFill>
              <a:srgbClr val="E46C0A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876" y="1078956"/>
            <a:ext cx="4357718" cy="3286148"/>
          </a:xfrm>
          <a:prstGeom prst="rect">
            <a:avLst/>
          </a:prstGeom>
          <a:ln w="28575" cmpd="sng">
            <a:solidFill>
              <a:srgbClr val="E46C0A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23528" y="4365104"/>
            <a:ext cx="87129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>    Данные на π</a:t>
            </a:r>
            <a:r>
              <a:rPr lang="ru-RU" b="1" baseline="30000" dirty="0" smtClean="0">
                <a:latin typeface="Times New Roman"/>
                <a:cs typeface="Times New Roman"/>
              </a:rPr>
              <a:t>-</a:t>
            </a:r>
            <a:r>
              <a:rPr lang="ru-RU" b="1" dirty="0" smtClean="0">
                <a:latin typeface="Times New Roman"/>
                <a:cs typeface="Times New Roman"/>
              </a:rPr>
              <a:t> пучке указывают на возможную отрицательную поперечную поляризацию Λ̃-гиперонов в области фрагментации пучка, тогда как для             </a:t>
            </a:r>
            <a:r>
              <a:rPr lang="ru-RU" b="1" dirty="0" err="1" smtClean="0">
                <a:latin typeface="Times New Roman"/>
                <a:cs typeface="Times New Roman"/>
              </a:rPr>
              <a:t>Λ</a:t>
            </a:r>
            <a:r>
              <a:rPr lang="ru-RU" b="1" dirty="0" smtClean="0">
                <a:latin typeface="Times New Roman"/>
                <a:cs typeface="Times New Roman"/>
              </a:rPr>
              <a:t>-гиперонов наблюдается положительная поляризация в области </a:t>
            </a:r>
            <a:r>
              <a:rPr lang="en-US" b="1" dirty="0" err="1" smtClean="0">
                <a:latin typeface="Times New Roman"/>
                <a:cs typeface="Times New Roman"/>
              </a:rPr>
              <a:t>x</a:t>
            </a:r>
            <a:r>
              <a:rPr lang="en-US" b="1" baseline="-25000" dirty="0" err="1" smtClean="0">
                <a:latin typeface="Times New Roman"/>
                <a:cs typeface="Times New Roman"/>
              </a:rPr>
              <a:t>F</a:t>
            </a:r>
            <a:r>
              <a:rPr lang="ru-RU" b="1" dirty="0" smtClean="0">
                <a:latin typeface="Times New Roman"/>
                <a:cs typeface="Times New Roman"/>
              </a:rPr>
              <a:t>&gt;0.2</a:t>
            </a:r>
            <a:endParaRPr lang="ru-RU" b="1" dirty="0">
              <a:latin typeface="Times New Roman"/>
              <a:cs typeface="Times New Roman"/>
            </a:endParaRPr>
          </a:p>
          <a:p>
            <a:endParaRPr lang="ru-RU" sz="800" b="1" dirty="0" smtClean="0">
              <a:latin typeface="Times New Roman"/>
              <a:cs typeface="Times New Roman"/>
            </a:endParaRPr>
          </a:p>
          <a:p>
            <a:r>
              <a:rPr lang="ru-RU" b="1" dirty="0" smtClean="0">
                <a:latin typeface="Times New Roman"/>
                <a:cs typeface="Times New Roman"/>
              </a:rPr>
              <a:t>    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ru-RU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реднее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значение поляризации Λ̃ -гиперонов на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ru-RU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пучке в области поперечных импульсов 0.3-1.2 ГэВ/</a:t>
            </a:r>
            <a:r>
              <a:rPr lang="ru-RU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составило (-7.7+4.2)%.  Впервые получены данные в области больших значений  0.3≤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lang="ru-RU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≤0.5</a:t>
            </a:r>
            <a:r>
              <a:rPr lang="ru-RU" b="1" dirty="0" smtClean="0">
                <a:latin typeface="Times New Roman"/>
                <a:cs typeface="Times New Roman"/>
              </a:rPr>
              <a:t>.                                   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Письма в ЖЭТФ – 2026</a:t>
            </a:r>
            <a:endParaRPr lang="ru-RU" sz="1200" b="1" dirty="0" smtClean="0"/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76" y="142852"/>
            <a:ext cx="729554" cy="792088"/>
          </a:xfrm>
          <a:prstGeom prst="rect">
            <a:avLst/>
          </a:prstGeom>
        </p:spPr>
      </p:pic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CE052DA5-47E2-2CE8-FC95-EF213E8C4A17}"/>
              </a:ext>
            </a:extLst>
          </p:cNvPr>
          <p:cNvSpPr txBox="1">
            <a:spLocks/>
          </p:cNvSpPr>
          <p:nvPr/>
        </p:nvSpPr>
        <p:spPr>
          <a:xfrm>
            <a:off x="609600" y="6520259"/>
            <a:ext cx="4610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2" name="Дата 4">
            <a:extLst>
              <a:ext uri="{FF2B5EF4-FFF2-40B4-BE49-F238E27FC236}">
                <a16:creationId xmlns="" xmlns:a16="http://schemas.microsoft.com/office/drawing/2014/main" id="{2ED0786F-1A1D-5518-0DC2-AD289C25EFD1}"/>
              </a:ext>
            </a:extLst>
          </p:cNvPr>
          <p:cNvSpPr txBox="1">
            <a:spLocks/>
          </p:cNvSpPr>
          <p:nvPr/>
        </p:nvSpPr>
        <p:spPr>
          <a:xfrm>
            <a:off x="5715000" y="6520259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strike="noStrike" kern="1200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6361583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2</a:t>
            </a:r>
            <a:r>
              <a:rPr lang="ru-RU" sz="1400" b="1" i="1" dirty="0" smtClean="0">
                <a:latin typeface="Times New Roman"/>
                <a:cs typeface="Times New Roman"/>
              </a:rPr>
              <a:t>1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83568" y="6309320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3608" y="908720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5E7C3-3468-1DC4-16F1-080BDE43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630907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Измерение спиновой </a:t>
            </a:r>
            <a:r>
              <a:rPr lang="ru-RU" sz="2200" b="1" dirty="0" err="1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выстроенности</a:t>
            </a:r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 векторных мезонов</a:t>
            </a:r>
            <a:endParaRPr lang="ru-RU" sz="2200" b="1" dirty="0">
              <a:solidFill>
                <a:srgbClr val="FF0000"/>
              </a:solidFill>
              <a:latin typeface="Arial Black" pitchFamily="34" charset="0"/>
              <a:cs typeface="Times New Roman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F2213C-1737-F219-9C4B-90DE85B9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ru-RU" smtClean="0">
                <a:solidFill>
                  <a:srgbClr val="FFFFFF"/>
                </a:solidFill>
              </a:rPr>
              <a:t>04.06.2026</a:t>
            </a: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58478" y="3643314"/>
            <a:ext cx="285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К*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(892) </a:t>
            </a:r>
            <a:endParaRPr lang="ru-RU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115616" y="836712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536" y="6361583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22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83568" y="6309320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043890" cy="492922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Спиновые свойства векторных мезонов описываются в терминах матрицы спиновой плотности (</a:t>
            </a:r>
            <a:r>
              <a:rPr lang="ru-RU" dirty="0" err="1" smtClean="0"/>
              <a:t>эрмитова</a:t>
            </a:r>
            <a:r>
              <a:rPr lang="ru-RU" dirty="0" smtClean="0"/>
              <a:t> матрица 3</a:t>
            </a:r>
            <a:r>
              <a:rPr lang="en-US" dirty="0" smtClean="0"/>
              <a:t>x3).</a:t>
            </a:r>
            <a:r>
              <a:rPr lang="ru-RU" dirty="0" smtClean="0"/>
              <a:t> Спин =1 → три проекции на выбранную ось квантования.</a:t>
            </a:r>
          </a:p>
          <a:p>
            <a:pPr algn="just"/>
            <a:r>
              <a:rPr lang="ru-RU" dirty="0" smtClean="0"/>
              <a:t>Диагональные элементы этой матрицы </a:t>
            </a:r>
            <a:r>
              <a:rPr lang="el-GR" dirty="0" smtClean="0"/>
              <a:t>ρ00,ρ11,ρ1-1</a:t>
            </a:r>
            <a:r>
              <a:rPr lang="ru-RU" dirty="0" smtClean="0"/>
              <a:t> представляют собой относительные вероятности мезону иметь 0,+1,-1 проекции спина на ось квантования.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Если нет спиновой </a:t>
            </a:r>
            <a:r>
              <a:rPr lang="ru-RU" dirty="0" err="1" smtClean="0">
                <a:solidFill>
                  <a:srgbClr val="0070C0"/>
                </a:solidFill>
              </a:rPr>
              <a:t>выстроенности</a:t>
            </a:r>
            <a:r>
              <a:rPr lang="ru-RU" dirty="0" smtClean="0">
                <a:solidFill>
                  <a:srgbClr val="0070C0"/>
                </a:solidFill>
              </a:rPr>
              <a:t> при рождении векторного мезона, то никакое из направлений проекции спина не выделено. Проекции спина равновероятны, (</a:t>
            </a:r>
            <a:r>
              <a:rPr lang="el-GR" b="1" dirty="0" smtClean="0">
                <a:solidFill>
                  <a:srgbClr val="0070C0"/>
                </a:solidFill>
              </a:rPr>
              <a:t>ρ00=ρ11=ρ1-1=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</a:rPr>
              <a:t>1/3</a:t>
            </a:r>
            <a:r>
              <a:rPr lang="el-GR" dirty="0" smtClean="0">
                <a:solidFill>
                  <a:srgbClr val="0070C0"/>
                </a:solidFill>
              </a:rPr>
              <a:t>),</a:t>
            </a:r>
            <a:r>
              <a:rPr lang="ru-RU" dirty="0" smtClean="0">
                <a:solidFill>
                  <a:srgbClr val="0070C0"/>
                </a:solidFill>
              </a:rPr>
              <a:t> т.е., еще раз - для вектора спина нет выделенного направления в пространстве. В противном случае говорят о наличии спиновой </a:t>
            </a:r>
            <a:r>
              <a:rPr lang="ru-RU" dirty="0" err="1" smtClean="0">
                <a:solidFill>
                  <a:srgbClr val="0070C0"/>
                </a:solidFill>
              </a:rPr>
              <a:t>выстроенности</a:t>
            </a:r>
            <a:r>
              <a:rPr lang="ru-RU" dirty="0" smtClean="0">
                <a:solidFill>
                  <a:srgbClr val="0070C0"/>
                </a:solidFill>
              </a:rPr>
              <a:t> вдоль оси квантования(</a:t>
            </a:r>
            <a:r>
              <a:rPr lang="en-US" dirty="0" smtClean="0">
                <a:solidFill>
                  <a:srgbClr val="0070C0"/>
                </a:solidFill>
              </a:rPr>
              <a:t>spin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alignment).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Элементы матрицы могут быть определены из измерений угловых распределений продуктов распада векторного мезона.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0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65E7C3-3468-1DC4-16F1-080BDE43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63090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6600"/>
                </a:solidFill>
                <a:latin typeface="Arial Black" pitchFamily="34" charset="0"/>
              </a:rPr>
              <a:t>K</a:t>
            </a:r>
            <a:r>
              <a:rPr lang="en-US" sz="2200" baseline="-25000" dirty="0">
                <a:solidFill>
                  <a:srgbClr val="FF6600"/>
                </a:solidFill>
                <a:latin typeface="Arial Black" pitchFamily="34" charset="0"/>
              </a:rPr>
              <a:t>s</a:t>
            </a:r>
            <a:r>
              <a:rPr lang="en-US" sz="2200" dirty="0">
                <a:solidFill>
                  <a:srgbClr val="FF6600"/>
                </a:solidFill>
                <a:latin typeface="Arial Black" pitchFamily="34" charset="0"/>
              </a:rPr>
              <a:t> reconstruction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2200" b="1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lang="en-US" sz="2200" b="1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200" b="1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К*</a:t>
            </a:r>
            <a:r>
              <a:rPr kumimoji="0" lang="en-US" sz="2200" b="1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 </a:t>
            </a:r>
            <a:r>
              <a:rPr kumimoji="0" lang="ru-RU" sz="2200" b="1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(892) </a:t>
            </a: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→ </a:t>
            </a:r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2200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ru-RU" sz="2200" b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+ </a:t>
            </a:r>
            <a:r>
              <a:rPr lang="el-GR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ru-RU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]</a:t>
            </a:r>
            <a:endParaRPr lang="ru-RU" sz="22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B2781AFD-48EB-8195-4A2E-45FB933BA31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83568" y="1077774"/>
            <a:ext cx="8003232" cy="2495242"/>
          </a:xfr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F2213C-1737-F219-9C4B-90DE85B9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ru-RU" smtClean="0">
                <a:solidFill>
                  <a:srgbClr val="FFFFFF"/>
                </a:solidFill>
              </a:rPr>
              <a:t>04.06.2026</a:t>
            </a:r>
            <a:endParaRPr lang="en-US" altLang="ru-RU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645024"/>
            <a:ext cx="5170895" cy="255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500438"/>
            <a:ext cx="2625931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15272" y="350043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К*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(892) </a:t>
            </a:r>
            <a:endParaRPr lang="ru-RU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115616" y="836712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536" y="6361583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23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83568" y="6309320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310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4251"/>
            <a:ext cx="7128792" cy="46643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Спиновая </a:t>
            </a:r>
            <a:r>
              <a:rPr lang="ru-RU" sz="2400" dirty="0" err="1" smtClean="0">
                <a:solidFill>
                  <a:srgbClr val="FF6600"/>
                </a:solidFill>
                <a:latin typeface="Arial Black" pitchFamily="34" charset="0"/>
              </a:rPr>
              <a:t>выстроенность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 К*(892) </a:t>
            </a:r>
            <a:r>
              <a:rPr lang="ru-RU" sz="2200" dirty="0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  <a:t/>
            </a:r>
            <a:br>
              <a:rPr lang="ru-RU" sz="2200" dirty="0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</a:br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              </a:t>
            </a:r>
            <a:endParaRPr lang="ru-RU" sz="1600" b="1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https://mail.ihep.ru/Session/302469-SyI2abmGoHDLD9C9xt9A/MIME/INBOX/159450-02-B/pi_beam_nucleus_k_star_rho00_presentation_AN_VASILIEV_v0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504" y="2564904"/>
            <a:ext cx="4464496" cy="2880320"/>
          </a:xfrm>
          <a:prstGeom prst="rect">
            <a:avLst/>
          </a:prstGeom>
          <a:noFill/>
          <a:ln w="28575" cmpd="sng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5517232"/>
            <a:ext cx="2736304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Ошибки только статистические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5273824" y="5929535"/>
            <a:ext cx="3834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5D5D"/>
                </a:solidFill>
                <a:latin typeface="Times New Roman"/>
                <a:cs typeface="Times New Roman"/>
              </a:rPr>
              <a:t>Доклад Н.К. Калугина на этой конференции</a:t>
            </a:r>
            <a:endParaRPr lang="en-US" sz="1400" dirty="0"/>
          </a:p>
        </p:txBody>
      </p:sp>
      <p:sp>
        <p:nvSpPr>
          <p:cNvPr id="13" name="Дата 3">
            <a:extLst>
              <a:ext uri="{FF2B5EF4-FFF2-40B4-BE49-F238E27FC236}">
                <a16:creationId xmlns="" xmlns:a16="http://schemas.microsoft.com/office/drawing/2014/main" id="{B4F2213C-1737-F219-9C4B-90DE85B9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lvl="0">
              <a:defRPr/>
            </a:pPr>
            <a:r>
              <a:rPr lang="en-US" altLang="ru-RU" smtClean="0">
                <a:solidFill>
                  <a:srgbClr val="FFFFFF"/>
                </a:solidFill>
              </a:rPr>
              <a:t>04.06.2026</a:t>
            </a: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6361583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СПАСЧАРМ              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2</a:t>
            </a:r>
            <a:r>
              <a:rPr lang="ru-RU" sz="1400" b="1" i="1" dirty="0" smtClean="0">
                <a:latin typeface="Times New Roman"/>
                <a:cs typeface="Times New Roman"/>
              </a:rPr>
              <a:t>4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3568" y="6309320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15616" y="764704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Содержимое 3" descr="https://mail.ihep.ru/Session/302469-SyI2abmGoHDLD9C9xt9A/MIME/INBOX/159450-04-B/rho_k_star_new_bins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741168" y="2564904"/>
            <a:ext cx="4223320" cy="2880319"/>
          </a:xfrm>
          <a:prstGeom prst="rect">
            <a:avLst/>
          </a:prstGeom>
          <a:noFill/>
          <a:ln w="28575" cmpd="sng">
            <a:solidFill>
              <a:srgbClr val="E46C0A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95536" y="112474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на </a:t>
            </a:r>
            <a:r>
              <a:rPr lang="ru-RU" b="1" dirty="0" err="1">
                <a:solidFill>
                  <a:srgbClr val="FF1D8B"/>
                </a:solidFill>
                <a:latin typeface="Times New Roman"/>
                <a:cs typeface="Times New Roman"/>
              </a:rPr>
              <a:t>пионном</a:t>
            </a:r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 пучке      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          </a:t>
            </a:r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0.355 ± 0.004   </a:t>
            </a:r>
            <a:endParaRPr lang="ru-RU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или 0.022 ± 0.004), </a:t>
            </a:r>
            <a:endParaRPr lang="ru-RU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5.5-ϭ эффект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127714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 </a:t>
            </a:r>
            <a:r>
              <a:rPr lang="ru-RU" b="1" dirty="0" err="1" smtClean="0">
                <a:solidFill>
                  <a:srgbClr val="FF1D8B"/>
                </a:solidFill>
                <a:latin typeface="Times New Roman"/>
                <a:cs typeface="Times New Roman"/>
              </a:rPr>
              <a:t>каонном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пучке      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         0.393 </a:t>
            </a:r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±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0.018  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или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0.060 </a:t>
            </a:r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±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0.018)</a:t>
            </a:r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endParaRPr lang="ru-RU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3-</a:t>
            </a:r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ϭ эффект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644008" y="989112"/>
            <a:ext cx="8384" cy="4456112"/>
          </a:xfrm>
          <a:prstGeom prst="line">
            <a:avLst/>
          </a:prstGeom>
          <a:ln w="38100" cmpd="sng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5040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  <a:t>Планы по спиновой физике на ближайшие годы</a:t>
            </a:r>
            <a:endParaRPr lang="ru-RU" sz="2000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0312"/>
          </a:xfrm>
          <a:solidFill>
            <a:srgbClr val="EFE8BB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600" b="1" u="sng" dirty="0" smtClean="0">
                <a:latin typeface="Arial Black" pitchFamily="34" charset="0"/>
                <a:cs typeface="Times New Roman"/>
              </a:rPr>
              <a:t>На 14-ом канале </a:t>
            </a:r>
            <a:r>
              <a:rPr lang="ru-RU" sz="2600" b="1" dirty="0" smtClean="0">
                <a:solidFill>
                  <a:srgbClr val="FF5D5D"/>
                </a:solidFill>
                <a:latin typeface="Times New Roman"/>
                <a:cs typeface="Times New Roman"/>
              </a:rPr>
              <a:t>с пучками от ВМ и кристалла в 202</a:t>
            </a:r>
            <a:r>
              <a:rPr lang="en-US" sz="2600" b="1" dirty="0" smtClean="0">
                <a:solidFill>
                  <a:srgbClr val="FF5D5D"/>
                </a:solidFill>
                <a:latin typeface="Times New Roman"/>
                <a:cs typeface="Times New Roman"/>
              </a:rPr>
              <a:t>6</a:t>
            </a:r>
            <a:r>
              <a:rPr lang="ru-RU" sz="2600" b="1" dirty="0" smtClean="0">
                <a:solidFill>
                  <a:srgbClr val="FF5D5D"/>
                </a:solidFill>
                <a:latin typeface="Times New Roman"/>
                <a:cs typeface="Times New Roman"/>
              </a:rPr>
              <a:t>-2030 годах планируется провести два цикла исследований:</a:t>
            </a:r>
          </a:p>
          <a:p>
            <a:pPr algn="just">
              <a:buFont typeface="Wingdings" charset="2"/>
              <a:buChar char="v"/>
            </a:pPr>
            <a:r>
              <a:rPr lang="ru-RU" sz="2600" b="1" dirty="0" smtClean="0">
                <a:latin typeface="Times New Roman"/>
                <a:cs typeface="Times New Roman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 пучках </a:t>
            </a:r>
            <a:r>
              <a:rPr lang="el-GR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ru-RU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-, К-, </a:t>
            </a:r>
            <a:r>
              <a:rPr lang="ru-RU" sz="26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анти-р</a:t>
            </a:r>
            <a:r>
              <a:rPr lang="ru-RU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с энергией 26.5 ГэВ и на пучке протонов с энергией 50 ГэВ при взаимодействиях на ядрах завершить исследование поляризации ⅄-(анти-⅄)- гиперонов и спиновой </a:t>
            </a:r>
            <a:r>
              <a:rPr lang="ru-RU" sz="26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выстроенности</a:t>
            </a:r>
            <a:r>
              <a:rPr lang="ru-RU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векторных </a:t>
            </a:r>
            <a:r>
              <a:rPr lang="el-GR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lang="ru-RU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_0(770)- и К*(892)-мезонов.</a:t>
            </a:r>
          </a:p>
          <a:p>
            <a:pPr algn="just">
              <a:buFont typeface="Wingdings" charset="2"/>
              <a:buChar char="v"/>
            </a:pPr>
            <a:endParaRPr lang="ru-RU" sz="13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buFont typeface="Wingdings" charset="2"/>
              <a:buChar char="v"/>
            </a:pP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 пучках </a:t>
            </a:r>
            <a:r>
              <a:rPr lang="el-GR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lang="ru-RU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-, К-, анти-р с энергией 26.5 ГэВ и на пучке протонов с энергией 50 ГэВ при взаимодействиях на </a:t>
            </a:r>
            <a:r>
              <a:rPr lang="ru-RU" sz="2600" b="1" dirty="0" smtClean="0">
                <a:latin typeface="Times New Roman"/>
                <a:cs typeface="Times New Roman"/>
              </a:rPr>
              <a:t>поляризованной мишени</a:t>
            </a:r>
            <a:r>
              <a:rPr lang="ru-RU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исследование </a:t>
            </a:r>
            <a:r>
              <a:rPr lang="ru-RU" sz="26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односпиновой</a:t>
            </a:r>
            <a:r>
              <a:rPr lang="ru-RU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асимметрии в инклюзивном образовании частиц и резонансов.</a:t>
            </a:r>
            <a:endParaRPr lang="ru-RU" sz="26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buFont typeface="Wingdings" charset="2"/>
              <a:buChar char="v"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u="sng" dirty="0" smtClean="0">
                <a:latin typeface="Arial Black" pitchFamily="34" charset="0"/>
                <a:cs typeface="Times New Roman"/>
              </a:rPr>
              <a:t>  </a:t>
            </a:r>
            <a:r>
              <a:rPr lang="ru-RU" sz="2600" b="1" u="sng" dirty="0" smtClean="0">
                <a:latin typeface="Arial Black" pitchFamily="34" charset="0"/>
                <a:cs typeface="Times New Roman"/>
              </a:rPr>
              <a:t>На 24-ом канале </a:t>
            </a:r>
          </a:p>
          <a:p>
            <a:pPr algn="just">
              <a:buFont typeface="Wingdings" charset="2"/>
              <a:buChar char="v"/>
            </a:pPr>
            <a:r>
              <a:rPr lang="ru-RU" b="1" dirty="0" smtClean="0">
                <a:latin typeface="Times New Roman"/>
                <a:cs typeface="Times New Roman"/>
              </a:rPr>
              <a:t>  </a:t>
            </a:r>
            <a:r>
              <a:rPr lang="ru-RU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lang="ru-RU" sz="2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2032-2040 годах </a:t>
            </a:r>
            <a:r>
              <a:rPr lang="ru-RU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и (возможно) далее планируется провести цикл исследований различных  поляризационных физических наблюдаемых во многих реакциях с использованием </a:t>
            </a:r>
            <a:r>
              <a:rPr lang="ru-RU" sz="2600" b="1" dirty="0" smtClean="0">
                <a:latin typeface="Arial Black" pitchFamily="34" charset="0"/>
                <a:cs typeface="Times New Roman"/>
              </a:rPr>
              <a:t>поляризованных протонного и антипротонного пучков </a:t>
            </a:r>
            <a:r>
              <a:rPr lang="ru-RU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и различных мишеней, включая поляризованные мишени (</a:t>
            </a:r>
            <a:r>
              <a:rPr lang="ru-RU" sz="26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Доклад В.В. Мочалова далее</a:t>
            </a:r>
            <a:r>
              <a:rPr lang="ru-RU" sz="2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43608" y="764704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Дата 3">
            <a:extLst>
              <a:ext uri="{FF2B5EF4-FFF2-40B4-BE49-F238E27FC236}">
                <a16:creationId xmlns="" xmlns:a16="http://schemas.microsoft.com/office/drawing/2014/main" id="{B4F2213C-1737-F219-9C4B-90DE85B9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lvl="0">
              <a:defRPr/>
            </a:pPr>
            <a:r>
              <a:rPr lang="en-US" altLang="ru-RU" smtClean="0">
                <a:solidFill>
                  <a:srgbClr val="FFFFFF"/>
                </a:solidFill>
              </a:rPr>
              <a:t>04.06.2026</a:t>
            </a: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6361583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2</a:t>
            </a:r>
            <a:r>
              <a:rPr lang="ru-RU" sz="1400" b="1" i="1" dirty="0" smtClean="0">
                <a:latin typeface="Times New Roman"/>
                <a:cs typeface="Times New Roman"/>
              </a:rPr>
              <a:t>5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3568" y="6309320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6912768" cy="50405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Arial Black" pitchFamily="34" charset="0"/>
                <a:cs typeface="Times New Roman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Arial Black" pitchFamily="34" charset="0"/>
                <a:cs typeface="Times New Roman"/>
              </a:rPr>
            </a:br>
            <a:r>
              <a:rPr lang="ru-RU" sz="1800" b="1" dirty="0" smtClean="0">
                <a:solidFill>
                  <a:srgbClr val="0000FF"/>
                </a:solidFill>
                <a:latin typeface="Arial Black" pitchFamily="34" charset="0"/>
                <a:cs typeface="Times New Roman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Arial Black" pitchFamily="34" charset="0"/>
                <a:cs typeface="Times New Roman"/>
              </a:rPr>
            </a:br>
            <a:r>
              <a:rPr lang="ru-RU" sz="1800" b="1" dirty="0">
                <a:solidFill>
                  <a:srgbClr val="0000FF"/>
                </a:solidFill>
                <a:latin typeface="Arial Black" pitchFamily="34" charset="0"/>
                <a:cs typeface="Times New Roman"/>
              </a:rPr>
              <a:t/>
            </a:r>
            <a:br>
              <a:rPr lang="ru-RU" sz="1800" b="1" dirty="0">
                <a:solidFill>
                  <a:srgbClr val="0000FF"/>
                </a:solidFill>
                <a:latin typeface="Arial Black" pitchFamily="34" charset="0"/>
                <a:cs typeface="Times New Roman"/>
              </a:rPr>
            </a:br>
            <a:r>
              <a:rPr lang="ru-RU" sz="2400" b="1" dirty="0" err="1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  <a:t>Модернизациия</a:t>
            </a:r>
            <a:r>
              <a:rPr lang="ru-RU" sz="2400" b="1" dirty="0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  <a:t>  установки СПАСЧАРМ</a:t>
            </a:r>
            <a:r>
              <a:rPr lang="ru-RU" sz="6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/>
            </a:r>
            <a:br>
              <a:rPr lang="ru-RU" sz="6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  <a:solidFill>
            <a:srgbClr val="EFE8BB"/>
          </a:solidFill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202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-2030 годах планируется модернизация  экспериментальной установки СПАСЧАРМ и введение в ее состав ряда детекторов :</a:t>
            </a:r>
          </a:p>
          <a:p>
            <a:pPr algn="just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charset="2"/>
              <a:buChar char="v"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Прецизионный волоконный пучковый </a:t>
            </a:r>
            <a:r>
              <a:rPr lang="ru-RU" sz="33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годоскоп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Рабочая область               </a:t>
            </a:r>
            <a:r>
              <a:rPr lang="en-US" b="1" dirty="0" smtClean="0">
                <a:latin typeface="Times New Roman"/>
                <a:cs typeface="Times New Roman"/>
              </a:rPr>
              <a:t>~ </a:t>
            </a:r>
            <a:r>
              <a:rPr lang="ru-RU" b="1" dirty="0" smtClean="0">
                <a:latin typeface="Times New Roman"/>
                <a:cs typeface="Times New Roman"/>
              </a:rPr>
              <a:t>8.3 см * 8.3 см. Поперечный размер «палочки» 0.86 мм (состоит из двух объединенных колонок волокон по 0.43 мм). Всего 196 каналов электроники (Две плоскости,  Х и У по 98 каналов каждая).  </a:t>
            </a:r>
          </a:p>
          <a:p>
            <a:pPr algn="just">
              <a:buFont typeface="Wingdings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Электромагнитный калориметр типа «Шашлык» на 2400 каналов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рабочей областью 3.3 м * 2.2 м.   Ожидается энергетическое разрешение со стохастическим членом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3%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/>
                <a:cs typeface="Times New Roman"/>
              </a:rPr>
              <a:t>˅Е</a:t>
            </a:r>
            <a:r>
              <a:rPr lang="en-US" b="1" dirty="0" smtClean="0">
                <a:latin typeface="Times New Roman"/>
                <a:cs typeface="Times New Roman"/>
              </a:rPr>
              <a:t> (</a:t>
            </a:r>
            <a:r>
              <a:rPr lang="ru-RU" sz="2900" b="1" dirty="0" smtClean="0">
                <a:latin typeface="Times New Roman"/>
                <a:cs typeface="Times New Roman"/>
              </a:rPr>
              <a:t>получено нами на прототипе и опубликовано в нашей работе: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en-US" sz="2900" b="1" i="1" u="sng" dirty="0" smtClean="0">
                <a:solidFill>
                  <a:srgbClr val="7030A0"/>
                </a:solidFill>
                <a:latin typeface="Arial Black" pitchFamily="34" charset="0"/>
                <a:cs typeface="Times New Roman"/>
              </a:rPr>
              <a:t>NIM A</a:t>
            </a:r>
            <a:r>
              <a:rPr lang="ru-RU" sz="2900" b="1" i="1" u="sng" dirty="0" smtClean="0">
                <a:solidFill>
                  <a:srgbClr val="7030A0"/>
                </a:solidFill>
                <a:latin typeface="Arial Black" pitchFamily="34" charset="0"/>
                <a:cs typeface="Times New Roman"/>
              </a:rPr>
              <a:t>606</a:t>
            </a:r>
            <a:r>
              <a:rPr lang="en-US" sz="2900" b="1" i="1" u="sng" dirty="0" smtClean="0">
                <a:solidFill>
                  <a:srgbClr val="7030A0"/>
                </a:solidFill>
                <a:latin typeface="Arial Black" pitchFamily="34" charset="0"/>
                <a:cs typeface="Times New Roman"/>
              </a:rPr>
              <a:t>(20</a:t>
            </a:r>
            <a:r>
              <a:rPr lang="ru-RU" sz="2900" b="1" i="1" u="sng" dirty="0" smtClean="0">
                <a:solidFill>
                  <a:srgbClr val="7030A0"/>
                </a:solidFill>
                <a:latin typeface="Arial Black" pitchFamily="34" charset="0"/>
                <a:cs typeface="Times New Roman"/>
              </a:rPr>
              <a:t>09</a:t>
            </a:r>
            <a:r>
              <a:rPr lang="en-US" sz="2900" b="1" i="1" u="sng" dirty="0" smtClean="0">
                <a:solidFill>
                  <a:srgbClr val="7030A0"/>
                </a:solidFill>
                <a:latin typeface="Arial Black" pitchFamily="34" charset="0"/>
                <a:cs typeface="Times New Roman"/>
              </a:rPr>
              <a:t>), p.p.</a:t>
            </a:r>
            <a:r>
              <a:rPr lang="ru-RU" sz="2900" b="1" i="1" u="sng" dirty="0" smtClean="0">
                <a:solidFill>
                  <a:srgbClr val="7030A0"/>
                </a:solidFill>
                <a:latin typeface="Arial Black" pitchFamily="34" charset="0"/>
                <a:cs typeface="Times New Roman"/>
              </a:rPr>
              <a:t>43</a:t>
            </a:r>
            <a:r>
              <a:rPr lang="en-US" sz="2900" b="1" i="1" u="sng" dirty="0" smtClean="0">
                <a:solidFill>
                  <a:srgbClr val="7030A0"/>
                </a:solidFill>
                <a:latin typeface="Arial Black" pitchFamily="34" charset="0"/>
                <a:cs typeface="Times New Roman"/>
              </a:rPr>
              <a:t>2-</a:t>
            </a:r>
            <a:r>
              <a:rPr lang="ru-RU" sz="2900" b="1" i="1" u="sng" dirty="0" smtClean="0">
                <a:solidFill>
                  <a:srgbClr val="7030A0"/>
                </a:solidFill>
                <a:latin typeface="Arial Black" pitchFamily="34" charset="0"/>
                <a:cs typeface="Times New Roman"/>
              </a:rPr>
              <a:t>43</a:t>
            </a:r>
            <a:r>
              <a:rPr lang="en-US" sz="2900" b="1" i="1" u="sng" dirty="0" smtClean="0">
                <a:solidFill>
                  <a:srgbClr val="7030A0"/>
                </a:solidFill>
                <a:latin typeface="Arial Black" pitchFamily="34" charset="0"/>
                <a:cs typeface="Times New Roman"/>
              </a:rPr>
              <a:t>8)</a:t>
            </a:r>
            <a:r>
              <a:rPr lang="ru-RU" sz="2900" b="1" dirty="0" smtClean="0">
                <a:solidFill>
                  <a:srgbClr val="7030A0"/>
                </a:solidFill>
                <a:latin typeface="Arial Black" pitchFamily="34" charset="0"/>
                <a:cs typeface="Times New Roman"/>
              </a:rPr>
              <a:t>.</a:t>
            </a:r>
          </a:p>
          <a:p>
            <a:pPr marL="0" indent="0" algn="just">
              <a:buNone/>
            </a:pPr>
            <a:endParaRPr lang="ru-RU" sz="1800" b="1" dirty="0" smtClean="0">
              <a:latin typeface="Times New Roman"/>
              <a:cs typeface="Times New Roman"/>
            </a:endParaRPr>
          </a:p>
          <a:p>
            <a:pPr algn="just">
              <a:buFont typeface="Wingdings" charset="2"/>
              <a:buChar char="v"/>
            </a:pPr>
            <a:r>
              <a:rPr lang="ru-RU" sz="3300" b="1" dirty="0" smtClean="0">
                <a:latin typeface="Times New Roman"/>
                <a:cs typeface="Times New Roman"/>
              </a:rPr>
              <a:t>    Большие дрейфовые камеры ПИЯФ-ИТЭФ (ныне НИЦ КИ – ККТЭФ).</a:t>
            </a:r>
            <a:r>
              <a:rPr lang="en-US" sz="3300" b="1" dirty="0" smtClean="0">
                <a:latin typeface="Times New Roman"/>
                <a:cs typeface="Times New Roman"/>
              </a:rPr>
              <a:t> </a:t>
            </a:r>
            <a:r>
              <a:rPr lang="ru-RU" sz="3300" b="1" dirty="0" smtClean="0">
                <a:latin typeface="Times New Roman"/>
                <a:cs typeface="Times New Roman"/>
              </a:rPr>
              <a:t>  </a:t>
            </a:r>
          </a:p>
          <a:p>
            <a:pPr marL="0" indent="0" algn="just">
              <a:buNone/>
            </a:pPr>
            <a:r>
              <a:rPr lang="ru-RU" sz="3300" b="1" dirty="0" smtClean="0">
                <a:latin typeface="Times New Roman"/>
                <a:cs typeface="Times New Roman"/>
              </a:rPr>
              <a:t>         Две двухплоскостные камеры уже в составе установки.                           </a:t>
            </a:r>
          </a:p>
          <a:p>
            <a:pPr marL="0" indent="0" algn="just">
              <a:buNone/>
            </a:pPr>
            <a:r>
              <a:rPr lang="ru-RU" sz="3300" b="1" dirty="0">
                <a:latin typeface="Times New Roman"/>
                <a:cs typeface="Times New Roman"/>
              </a:rPr>
              <a:t> </a:t>
            </a:r>
            <a:r>
              <a:rPr lang="ru-RU" sz="3300" b="1" dirty="0" smtClean="0">
                <a:latin typeface="Times New Roman"/>
                <a:cs typeface="Times New Roman"/>
              </a:rPr>
              <a:t>         Еще две камеры    на   подходе.</a:t>
            </a:r>
          </a:p>
          <a:p>
            <a:pPr marL="0" indent="0" algn="just">
              <a:buNone/>
            </a:pPr>
            <a:endParaRPr lang="ru-RU" sz="1800" b="1" dirty="0" smtClean="0">
              <a:latin typeface="Times New Roman"/>
              <a:cs typeface="Times New Roman"/>
            </a:endParaRPr>
          </a:p>
          <a:p>
            <a:pPr algn="just">
              <a:buFont typeface="Wingdings" charset="2"/>
              <a:buChar char="v"/>
            </a:pP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Разработка и исследование на пучках прототипа </a:t>
            </a:r>
            <a:r>
              <a:rPr lang="ru-RU" sz="33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многоканального </a:t>
            </a:r>
            <a:r>
              <a:rPr lang="ru-RU" sz="33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черенковского</a:t>
            </a:r>
            <a:r>
              <a:rPr lang="ru-RU" sz="33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детектора на </a:t>
            </a:r>
            <a:r>
              <a:rPr lang="ru-RU" sz="33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аэрогели</a:t>
            </a:r>
            <a:r>
              <a:rPr lang="ru-RU" sz="33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300" b="1" dirty="0" smtClean="0">
                <a:latin typeface="Times New Roman"/>
                <a:cs typeface="Times New Roman"/>
              </a:rPr>
              <a:t>с разделением </a:t>
            </a:r>
            <a:r>
              <a:rPr lang="el-GR" sz="3300" b="1" dirty="0" smtClean="0">
                <a:latin typeface="Times New Roman"/>
                <a:cs typeface="Times New Roman"/>
              </a:rPr>
              <a:t>π</a:t>
            </a:r>
            <a:r>
              <a:rPr lang="en-US" sz="3300" b="1" dirty="0" smtClean="0">
                <a:latin typeface="Times New Roman"/>
                <a:cs typeface="Times New Roman"/>
              </a:rPr>
              <a:t>/</a:t>
            </a:r>
            <a:r>
              <a:rPr lang="ru-RU" sz="3300" b="1" dirty="0" smtClean="0">
                <a:latin typeface="Times New Roman"/>
                <a:cs typeface="Times New Roman"/>
              </a:rPr>
              <a:t>К до 10 ГэВ</a:t>
            </a:r>
            <a:r>
              <a:rPr lang="en-US" sz="3300" b="1" dirty="0" smtClean="0">
                <a:latin typeface="Times New Roman"/>
                <a:cs typeface="Times New Roman"/>
              </a:rPr>
              <a:t>/</a:t>
            </a:r>
            <a:r>
              <a:rPr lang="ru-RU" sz="3300" b="1" dirty="0" smtClean="0">
                <a:latin typeface="Times New Roman"/>
                <a:cs typeface="Times New Roman"/>
              </a:rPr>
              <a:t>с совместно с ИЯФ СО РАН (г.Новосибирск). Прототип </a:t>
            </a:r>
            <a:r>
              <a:rPr lang="ru-RU" sz="33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ФАРИЧ</a:t>
            </a:r>
            <a:r>
              <a:rPr lang="ru-RU" sz="3300" b="1" dirty="0" smtClean="0">
                <a:latin typeface="Times New Roman"/>
                <a:cs typeface="Times New Roman"/>
              </a:rPr>
              <a:t> исследован у нас на канале в весеннем сеансе 2026 года.</a:t>
            </a:r>
          </a:p>
          <a:p>
            <a:pPr algn="just">
              <a:buFont typeface="Wingdings" charset="2"/>
              <a:buChar char="v"/>
            </a:pPr>
            <a:endParaRPr lang="ru-RU" sz="1500" b="1" dirty="0" smtClean="0">
              <a:latin typeface="Times New Roman"/>
              <a:cs typeface="Times New Roman"/>
            </a:endParaRPr>
          </a:p>
          <a:p>
            <a:pPr algn="just">
              <a:buFont typeface="Wingdings" charset="2"/>
              <a:buChar char="v"/>
            </a:pP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   </a:t>
            </a:r>
            <a:r>
              <a:rPr lang="ru-RU" sz="3300" b="1" dirty="0" err="1" smtClean="0">
                <a:latin typeface="Times New Roman"/>
                <a:cs typeface="Times New Roman"/>
              </a:rPr>
              <a:t>Мюонный</a:t>
            </a:r>
            <a:r>
              <a:rPr lang="ru-RU" sz="3300" b="1" dirty="0" smtClean="0">
                <a:latin typeface="Times New Roman"/>
                <a:cs typeface="Times New Roman"/>
              </a:rPr>
              <a:t> детектор (планируется создание в ИФВЭ с основным участием группы Р.М. </a:t>
            </a:r>
            <a:r>
              <a:rPr lang="ru-RU" sz="3300" b="1" dirty="0" err="1" smtClean="0">
                <a:latin typeface="Times New Roman"/>
                <a:cs typeface="Times New Roman"/>
              </a:rPr>
              <a:t>Фахрутдинова</a:t>
            </a:r>
            <a:r>
              <a:rPr lang="ru-RU" sz="3300" b="1" dirty="0" smtClean="0">
                <a:latin typeface="Times New Roman"/>
                <a:cs typeface="Times New Roman"/>
              </a:rPr>
              <a:t>)</a:t>
            </a:r>
          </a:p>
          <a:p>
            <a:pPr algn="just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sp>
        <p:nvSpPr>
          <p:cNvPr id="9" name="Дата 3">
            <a:extLst>
              <a:ext uri="{FF2B5EF4-FFF2-40B4-BE49-F238E27FC236}">
                <a16:creationId xmlns="" xmlns:a16="http://schemas.microsoft.com/office/drawing/2014/main" id="{B4F2213C-1737-F219-9C4B-90DE85B95D86}"/>
              </a:ext>
            </a:extLst>
          </p:cNvPr>
          <p:cNvSpPr txBox="1">
            <a:spLocks/>
          </p:cNvSpPr>
          <p:nvPr/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mtClean="0">
                <a:solidFill>
                  <a:srgbClr val="FFFFFF"/>
                </a:solidFill>
              </a:rPr>
              <a:t>04.06.2026</a:t>
            </a: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6505599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2</a:t>
            </a:r>
            <a:r>
              <a:rPr lang="ru-RU" sz="1400" b="1" i="1" dirty="0" smtClean="0">
                <a:latin typeface="Times New Roman"/>
                <a:cs typeface="Times New Roman"/>
              </a:rPr>
              <a:t>6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6433591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43608" y="764704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8792" cy="41805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6600"/>
                </a:solidFill>
                <a:latin typeface="Arial Black" pitchFamily="34" charset="0"/>
                <a:cs typeface="Times New Roman"/>
              </a:rPr>
              <a:t>Заключение</a:t>
            </a:r>
            <a:endParaRPr lang="ru-RU" sz="2200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71428" cy="5088058"/>
          </a:xfrm>
          <a:solidFill>
            <a:srgbClr val="FFF0BD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v"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ru-RU" sz="1700" b="1" u="sng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р↑→ π</a:t>
            </a:r>
            <a:r>
              <a:rPr lang="ru-RU" sz="1700" b="1" u="sng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700" b="1" u="sng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700" b="1" u="sng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учетом систематических ошибок </a:t>
            </a:r>
            <a:r>
              <a:rPr lang="ru-RU" sz="1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односпиновые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асимметрии в обеих реакциях, усредненные по области поперечного импульса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0.2 до 1.5 ГэВ/</a:t>
            </a:r>
            <a:r>
              <a:rPr lang="ru-RU" sz="1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имеют один знак, равны между собой, составляют порядка 20% и на 3𝜎 отличаются от нуля.  (Это был сеанс 2018 года на поляризованной мишени).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Продолжим исследования в этих реакциях уже на новой поляризованной мишени.</a:t>
            </a: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сеансах 2021 и 2022 годов на ядрах:</a:t>
            </a:r>
            <a:endParaRPr lang="ru-RU" sz="17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charset="2"/>
              <a:buChar char="v"/>
            </a:pP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ru-RU" sz="1700" b="1" u="sng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700" b="1" u="sng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К-)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1700" b="1" u="sng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Данные на π− -пучке указывают на незначительную среднюю     (</a:t>
            </a:r>
            <a:r>
              <a:rPr lang="ru-RU" sz="1700" b="1" dirty="0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&lt;P</a:t>
            </a:r>
            <a:r>
              <a:rPr lang="ru-RU" sz="1700" b="1" baseline="-25000" dirty="0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700" b="1" dirty="0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&gt; = (4.1±1.4)%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поперечную поляризацию гиперонов, за исключением области        </a:t>
            </a:r>
            <a:r>
              <a:rPr lang="ru-RU" sz="1700" b="1" dirty="0" err="1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700" b="1" baseline="-25000" dirty="0" err="1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700" b="1" dirty="0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 &gt; 1 ГэВ/</a:t>
            </a:r>
            <a:r>
              <a:rPr lang="ru-RU" sz="1700" b="1" dirty="0" err="1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где поляризация равна </a:t>
            </a:r>
            <a:r>
              <a:rPr lang="ru-RU" sz="1700" b="1" dirty="0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(23 ± 9)%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Поляризация </a:t>
            </a:r>
            <a:r>
              <a:rPr lang="ru-RU" sz="1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Λ-гиперонов </a:t>
            </a:r>
            <a:r>
              <a:rPr 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K−-пучке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имеющем валентные s-кварки в своем составе, в отличие от данных на </a:t>
            </a:r>
            <a:r>
              <a:rPr lang="ru-RU" sz="1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−-пучке, имеет </a:t>
            </a:r>
            <a:r>
              <a:rPr lang="ru-RU" sz="17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значительную среднюю (&lt;P</a:t>
            </a:r>
            <a:r>
              <a:rPr lang="ru-RU" sz="1700" b="1" baseline="-25000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N</a:t>
            </a:r>
            <a:r>
              <a:rPr lang="ru-RU" sz="17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&gt; = (18 ± 3)%)</a:t>
            </a:r>
            <a:r>
              <a:rPr lang="ru-RU" sz="1700" b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положительную величину и растет с увеличением </a:t>
            </a:r>
            <a:r>
              <a:rPr lang="ru-RU" sz="1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7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7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 В области  </a:t>
            </a:r>
            <a:r>
              <a:rPr lang="ru-RU" sz="1700" b="1" dirty="0" err="1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700" b="1" baseline="-25000" dirty="0" err="1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700" b="1" dirty="0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 &gt; 1 ГэВ/</a:t>
            </a:r>
            <a:r>
              <a:rPr lang="ru-RU" sz="1700" b="1" dirty="0" err="1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700" b="1" dirty="0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7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достигает</a:t>
            </a:r>
            <a:r>
              <a:rPr lang="ru-RU" sz="1700" b="1" dirty="0" smtClean="0">
                <a:solidFill>
                  <a:srgbClr val="FF1D8B"/>
                </a:solidFill>
                <a:latin typeface="Times New Roman" pitchFamily="18" charset="0"/>
                <a:cs typeface="Times New Roman" pitchFamily="18" charset="0"/>
              </a:rPr>
              <a:t> (66 ± 18)%)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charset="2"/>
              <a:buChar char="v"/>
            </a:pPr>
            <a:endParaRPr lang="ru-RU" sz="17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charset="2"/>
              <a:buChar char="v"/>
            </a:pP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1700" b="1" u="sng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1700" b="1" u="sng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̃</a:t>
            </a:r>
            <a:r>
              <a:rPr lang="ru-RU" sz="1700" b="1" u="sng" baseline="30000" dirty="0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Данные на </a:t>
            </a:r>
            <a:r>
              <a:rPr lang="ru-RU" sz="1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1700" b="1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пучке указывают на возможную отрицательную поперечную поляризацию Λ̃-гиперонов в области фрагментации пучка, тогда как для </a:t>
            </a:r>
            <a:r>
              <a:rPr lang="ru-RU" sz="1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Λ-гиперонов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наблюдается положительная поляризация в области </a:t>
            </a:r>
            <a:r>
              <a:rPr lang="en-US" sz="1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7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&gt;0.2. </a:t>
            </a:r>
            <a:r>
              <a:rPr lang="en-US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реднее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значение поляризации Λ̃ -гиперонов на </a:t>
            </a:r>
            <a:r>
              <a:rPr lang="en-US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17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пучке в области поперечных импульсов 0.3-1.2 ГэВ/</a:t>
            </a:r>
            <a:r>
              <a:rPr lang="ru-RU" sz="1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составило (-7.7+4.2)%.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Впервые получены данные в области больших значений  </a:t>
            </a:r>
            <a:r>
              <a:rPr lang="en-US" sz="1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7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0.3≤ </a:t>
            </a:r>
            <a:r>
              <a:rPr lang="en-US" sz="1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7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7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≤0.5.</a:t>
            </a:r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charset="2"/>
              <a:buChar char="v"/>
            </a:pPr>
            <a:endParaRPr lang="ru-RU" sz="17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endParaRPr lang="ru-RU" sz="18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142852"/>
            <a:ext cx="729554" cy="79208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sp>
        <p:nvSpPr>
          <p:cNvPr id="9" name="Дата 3">
            <a:extLst>
              <a:ext uri="{FF2B5EF4-FFF2-40B4-BE49-F238E27FC236}">
                <a16:creationId xmlns="" xmlns:a16="http://schemas.microsoft.com/office/drawing/2014/main" id="{B4F2213C-1737-F219-9C4B-90DE85B95D86}"/>
              </a:ext>
            </a:extLst>
          </p:cNvPr>
          <p:cNvSpPr txBox="1">
            <a:spLocks/>
          </p:cNvSpPr>
          <p:nvPr/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mtClean="0">
                <a:solidFill>
                  <a:srgbClr val="FFFFFF"/>
                </a:solidFill>
              </a:rPr>
              <a:t>04.06.2026</a:t>
            </a: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6505599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27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6433591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2" y="9087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Получены первые спиновые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результаты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на установке СПАСЧАРМ при 26.5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ГэВ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43608" y="764704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768752" cy="5760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</a:rPr>
              <a:t>Заключение-2</a:t>
            </a:r>
            <a:endParaRPr lang="ru-RU" sz="2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/>
          <a:lstStyle/>
          <a:p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2286048" y="6492899"/>
            <a:ext cx="5000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01288" y="6072206"/>
            <a:ext cx="1000132" cy="642942"/>
          </a:xfrm>
        </p:spPr>
        <p:txBody>
          <a:bodyPr/>
          <a:lstStyle/>
          <a:p>
            <a:fld id="{8A9CFECC-A018-F344-820B-2D18125500E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908720"/>
            <a:ext cx="878684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v"/>
            </a:pPr>
            <a:r>
              <a:rPr lang="ru-RU" b="1" dirty="0" smtClean="0">
                <a:latin typeface="Times New Roman"/>
                <a:cs typeface="Times New Roman"/>
              </a:rPr>
              <a:t>Получены </a:t>
            </a:r>
            <a:r>
              <a:rPr lang="ru-RU" b="1" u="sng" dirty="0" smtClean="0">
                <a:latin typeface="Times New Roman"/>
                <a:cs typeface="Times New Roman"/>
              </a:rPr>
              <a:t>первые указания </a:t>
            </a:r>
            <a:r>
              <a:rPr lang="ru-RU" b="1" dirty="0" smtClean="0">
                <a:latin typeface="Times New Roman"/>
                <a:cs typeface="Times New Roman"/>
              </a:rPr>
              <a:t>на ненулевую спиновую </a:t>
            </a:r>
            <a:r>
              <a:rPr lang="ru-RU" b="1" dirty="0" err="1" smtClean="0">
                <a:latin typeface="Times New Roman"/>
                <a:cs typeface="Times New Roman"/>
              </a:rPr>
              <a:t>выстроенность</a:t>
            </a:r>
            <a:r>
              <a:rPr lang="ru-RU" b="1" dirty="0" smtClean="0">
                <a:latin typeface="Times New Roman"/>
                <a:cs typeface="Times New Roman"/>
              </a:rPr>
              <a:t>:</a:t>
            </a:r>
          </a:p>
          <a:p>
            <a:endParaRPr lang="ru-RU" b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Спиновая </a:t>
            </a:r>
            <a:r>
              <a:rPr lang="ru-RU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выстроенность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К*(892) на </a:t>
            </a:r>
            <a:r>
              <a:rPr lang="ru-RU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пионном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пучке 0.355 ± 0.004   (или 0.022 ± 0.004)</a:t>
            </a:r>
            <a:r>
              <a:rPr lang="ru-RU" b="1" dirty="0" smtClean="0">
                <a:solidFill>
                  <a:srgbClr val="FF1D8B"/>
                </a:solidFill>
                <a:latin typeface="Times New Roman"/>
                <a:cs typeface="Times New Roman"/>
              </a:rPr>
              <a:t> 5.5-ϭ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эффект </a:t>
            </a:r>
            <a:r>
              <a:rPr lang="ru-RU" b="1" dirty="0" smtClean="0">
                <a:latin typeface="Times New Roman"/>
                <a:cs typeface="Times New Roman"/>
              </a:rPr>
              <a:t>(</a:t>
            </a:r>
            <a:r>
              <a:rPr lang="ru-RU" b="1" i="1" dirty="0" smtClean="0">
                <a:latin typeface="Times New Roman"/>
                <a:cs typeface="Times New Roman"/>
              </a:rPr>
              <a:t>ошибки только статистические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).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  Спиновая </a:t>
            </a:r>
            <a:r>
              <a:rPr lang="ru-RU" b="1" dirty="0" err="1" smtClean="0">
                <a:solidFill>
                  <a:srgbClr val="0000FF"/>
                </a:solidFill>
              </a:rPr>
              <a:t>выстроенность</a:t>
            </a:r>
            <a:r>
              <a:rPr lang="ru-RU" b="1" dirty="0" smtClean="0">
                <a:solidFill>
                  <a:srgbClr val="0000FF"/>
                </a:solidFill>
              </a:rPr>
              <a:t> К*(892) на </a:t>
            </a:r>
            <a:r>
              <a:rPr lang="ru-RU" b="1" dirty="0" err="1" smtClean="0">
                <a:solidFill>
                  <a:srgbClr val="FF0000"/>
                </a:solidFill>
              </a:rPr>
              <a:t>каонном</a:t>
            </a:r>
            <a:r>
              <a:rPr lang="ru-RU" b="1" dirty="0" smtClean="0">
                <a:solidFill>
                  <a:srgbClr val="FF0000"/>
                </a:solidFill>
              </a:rPr>
              <a:t> пучке 0.393 ± 0.018   (или 0.060 ± 0.018) </a:t>
            </a:r>
            <a:r>
              <a:rPr lang="ru-RU" b="1" dirty="0" smtClean="0">
                <a:solidFill>
                  <a:srgbClr val="FF1D8B"/>
                </a:solidFill>
              </a:rPr>
              <a:t>3-</a:t>
            </a:r>
            <a:r>
              <a:rPr lang="ru-RU" b="1" dirty="0" smtClean="0">
                <a:solidFill>
                  <a:srgbClr val="FF1D8B"/>
                </a:solidFill>
                <a:cs typeface="Times New Roman"/>
              </a:rPr>
              <a:t>ϭ </a:t>
            </a:r>
            <a:r>
              <a:rPr lang="ru-RU" b="1" dirty="0" smtClean="0">
                <a:solidFill>
                  <a:srgbClr val="0000FF"/>
                </a:solidFill>
                <a:cs typeface="Times New Roman"/>
              </a:rPr>
              <a:t>эффект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cs typeface="Times New Roman"/>
              </a:rPr>
              <a:t>(</a:t>
            </a:r>
            <a:r>
              <a:rPr lang="ru-RU" b="1" i="1" dirty="0" smtClean="0">
                <a:latin typeface="Times New Roman"/>
                <a:cs typeface="Times New Roman"/>
              </a:rPr>
              <a:t>ошибки только статистические</a:t>
            </a:r>
            <a:r>
              <a:rPr lang="ru-RU" b="1" dirty="0" smtClean="0">
                <a:cs typeface="Times New Roman"/>
              </a:rPr>
              <a:t>).</a:t>
            </a:r>
          </a:p>
          <a:p>
            <a:pPr>
              <a:buNone/>
            </a:pPr>
            <a:endParaRPr lang="ru-RU" b="1" dirty="0" smtClean="0">
              <a:cs typeface="Times New Roman"/>
            </a:endParaRPr>
          </a:p>
          <a:p>
            <a:pPr>
              <a:buNone/>
            </a:pPr>
            <a:endParaRPr lang="ru-RU" sz="900" b="1" dirty="0" smtClean="0">
              <a:cs typeface="Times New Roman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  <a:cs typeface="Times New Roman"/>
              </a:rPr>
              <a:t>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Анализ набранных данных на ядрах в 2023-2025 годах в этих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реакциях продолжится.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Статистики в  эти годы набрано в несколько раз больше, чем в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сеансах 2021 и 2022 годов.</a:t>
            </a:r>
          </a:p>
          <a:p>
            <a:pPr>
              <a:buNone/>
            </a:pPr>
            <a:endParaRPr lang="ru-RU" sz="2000" b="1" i="1" u="sng" dirty="0" smtClean="0">
              <a:latin typeface="Arial Black" pitchFamily="34" charset="0"/>
              <a:cs typeface="Times New Roman"/>
            </a:endParaRPr>
          </a:p>
          <a:p>
            <a:pPr algn="just"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Новые экспериментальные результаты в трудной для теоретиков области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непертурбативной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КХД </a:t>
            </a:r>
            <a:r>
              <a:rPr lang="ru-RU" sz="2000" b="1" dirty="0" smtClean="0">
                <a:latin typeface="Times New Roman"/>
                <a:cs typeface="Times New Roman"/>
              </a:rPr>
              <a:t>стимулируют теоретическое осмысление, </a:t>
            </a:r>
            <a:r>
              <a:rPr lang="ru-RU" altLang="ru-RU" sz="2000" b="1" dirty="0" smtClean="0">
                <a:latin typeface="Times New Roman"/>
                <a:cs typeface="Times New Roman"/>
              </a:rPr>
              <a:t>важны для развития теоретических подходов, поиска новых моделей и возможного создания теории (модели) для описания всех </a:t>
            </a:r>
            <a:r>
              <a:rPr lang="ru-RU" sz="2000" b="1" dirty="0" smtClean="0">
                <a:latin typeface="Times New Roman"/>
                <a:cs typeface="Times New Roman"/>
              </a:rPr>
              <a:t>наблюдаемых поляризационных эффектов.</a:t>
            </a:r>
            <a:endParaRPr lang="ru-RU" sz="2000" b="1" i="1" u="sng" dirty="0" smtClean="0">
              <a:latin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44624"/>
            <a:ext cx="729554" cy="792088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4624"/>
            <a:ext cx="792088" cy="8058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15616" y="836712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Дата 3">
            <a:extLst>
              <a:ext uri="{FF2B5EF4-FFF2-40B4-BE49-F238E27FC236}">
                <a16:creationId xmlns="" xmlns:a16="http://schemas.microsoft.com/office/drawing/2014/main" id="{B4F2213C-1737-F219-9C4B-90DE85B95D86}"/>
              </a:ext>
            </a:extLst>
          </p:cNvPr>
          <p:cNvSpPr txBox="1">
            <a:spLocks/>
          </p:cNvSpPr>
          <p:nvPr/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mtClean="0">
                <a:solidFill>
                  <a:srgbClr val="FFFFFF"/>
                </a:solidFill>
              </a:rPr>
              <a:t>04.06.2026</a:t>
            </a: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6505599"/>
            <a:ext cx="864096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  </a:t>
            </a:r>
            <a:r>
              <a:rPr lang="ru-RU" sz="13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sz="13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3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300" i="1" dirty="0" smtClean="0">
                <a:latin typeface="Times New Roman"/>
                <a:cs typeface="Times New Roman"/>
              </a:rPr>
              <a:t>      </a:t>
            </a:r>
            <a:r>
              <a:rPr lang="ru-RU" sz="1300" b="1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2</a:t>
            </a:r>
            <a:r>
              <a:rPr lang="ru-RU" sz="1400" b="1" i="1" dirty="0" smtClean="0">
                <a:latin typeface="Times New Roman"/>
                <a:cs typeface="Times New Roman"/>
              </a:rPr>
              <a:t>8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3568" y="6433591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8614"/>
            <a:ext cx="7128792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Сотрудничество СПАСЧАРМ</a:t>
            </a:r>
            <a:endParaRPr lang="ru-RU" sz="2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4824536"/>
          </a:xfrm>
          <a:solidFill>
            <a:srgbClr val="FFF0BD"/>
          </a:solidFill>
        </p:spPr>
        <p:txBody>
          <a:bodyPr>
            <a:normAutofit fontScale="55000" lnSpcReduction="20000"/>
          </a:bodyPr>
          <a:lstStyle/>
          <a:p>
            <a:pPr algn="ctr">
              <a:lnSpc>
                <a:spcPct val="140000"/>
              </a:lnSpc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В.В. Абрамов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И.Г. Алексеев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Н.А. Бажанов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А.Н. Васильев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1,4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Ю.М. Гончаренко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И.С. Городнов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А.Б.Гриднев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, Н.К. Калугин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В.А. Качанов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Н.Г. Козленко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   Ю.М. Мельник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   А.П. Мещанин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Н.Г. Минаев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   В.В. Моисеев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Д.А. Морозов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В.В. Мочалов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1,4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 А.Б. Неганов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В.М. Нестеров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Д.В. Новинский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, Л.В. Ногач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 М.Б. Нурушева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А.Ф. Прудкогляд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    С.В. Рыжиков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А.В. Рязанцев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Д.Н.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Свирида</a:t>
            </a:r>
            <a:r>
              <a:rPr lang="ru-RU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Э. И.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Самигуллин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П.А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. Семенов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1,4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  Ю.А. Усов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    А.В. Узунян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А.Н. Федоров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,             А.Е. Якутин</a:t>
            </a:r>
            <a:r>
              <a:rPr lang="ru-RU" sz="23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40000"/>
              </a:lnSpc>
              <a:buNone/>
            </a:pPr>
            <a:endParaRPr lang="ru-RU" sz="21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2400" b="1" baseline="30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5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ru-RU" sz="25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Институт физики высоких энергий им. А.А. </a:t>
            </a:r>
            <a:r>
              <a:rPr lang="ru-RU" sz="25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Логунова</a:t>
            </a:r>
            <a:r>
              <a:rPr lang="ru-RU" sz="25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500" b="1" dirty="0" smtClean="0">
                <a:latin typeface="Times New Roman"/>
                <a:cs typeface="Times New Roman"/>
              </a:rPr>
              <a:t>Национального исследовательского центра «Курчатовский институт», 142281, Московская область, город Протвино, пл. Науки, д. 1. </a:t>
            </a:r>
            <a:endParaRPr lang="en-US" sz="2500" b="1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endParaRPr lang="ru-RU" sz="1500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sz="25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ru-RU" sz="25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Национальный исследовательский центр «Курчатовский институт» , </a:t>
            </a:r>
            <a:r>
              <a:rPr lang="ru-RU" sz="2500" b="1" dirty="0" smtClean="0">
                <a:latin typeface="Times New Roman"/>
                <a:cs typeface="Times New Roman"/>
              </a:rPr>
              <a:t>123182, Москва, </a:t>
            </a:r>
            <a:r>
              <a:rPr lang="en-US" sz="2500" b="1" dirty="0" smtClean="0">
                <a:latin typeface="Times New Roman"/>
                <a:cs typeface="Times New Roman"/>
              </a:rPr>
              <a:t>                                                </a:t>
            </a:r>
            <a:r>
              <a:rPr lang="ru-RU" sz="2500" b="1" dirty="0" smtClean="0">
                <a:latin typeface="Times New Roman"/>
                <a:cs typeface="Times New Roman"/>
              </a:rPr>
              <a:t>пл. академика   Курчатова, д.1. </a:t>
            </a:r>
            <a:endParaRPr lang="en-US" sz="2500" b="1" dirty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</a:t>
            </a:r>
            <a:r>
              <a:rPr lang="en-US" sz="2400" dirty="0" smtClean="0">
                <a:latin typeface="Times New Roman"/>
                <a:cs typeface="Times New Roman"/>
              </a:rPr>
              <a:t>                                       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500" b="1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5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    Объединенный Институт Ядерных Исследований</a:t>
            </a:r>
            <a:r>
              <a:rPr lang="ru-RU" sz="25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ru-RU" sz="2500" b="1" dirty="0" smtClean="0">
                <a:latin typeface="Times New Roman"/>
                <a:cs typeface="Times New Roman"/>
              </a:rPr>
              <a:t>141980, Московская обл., г. Дубна, ул. </a:t>
            </a:r>
            <a:r>
              <a:rPr lang="ru-RU" sz="2500" b="1" dirty="0" err="1" smtClean="0">
                <a:latin typeface="Times New Roman"/>
                <a:cs typeface="Times New Roman"/>
              </a:rPr>
              <a:t>Жолио</a:t>
            </a:r>
            <a:r>
              <a:rPr lang="ru-RU" sz="2500" b="1" dirty="0" smtClean="0">
                <a:latin typeface="Times New Roman"/>
                <a:cs typeface="Times New Roman"/>
              </a:rPr>
              <a:t>-Кюри, д.1     </a:t>
            </a:r>
            <a:endParaRPr lang="en-US" sz="2500" b="1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sz="2500" dirty="0" smtClean="0">
                <a:latin typeface="Times New Roman"/>
                <a:cs typeface="Times New Roman"/>
              </a:rPr>
              <a:t>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500" dirty="0" smtClean="0">
                <a:latin typeface="Times New Roman"/>
                <a:cs typeface="Times New Roman"/>
              </a:rPr>
              <a:t>                </a:t>
            </a:r>
            <a:r>
              <a:rPr lang="ru-RU" sz="25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r>
              <a:rPr lang="ru-RU" sz="25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Национальный исследовательский ядерный университет «МИФИ», </a:t>
            </a:r>
            <a:r>
              <a:rPr lang="ru-RU" sz="2500" b="1" dirty="0" smtClean="0">
                <a:latin typeface="Times New Roman"/>
                <a:cs typeface="Times New Roman"/>
              </a:rPr>
              <a:t>115409, г. Москва,</a:t>
            </a:r>
            <a:r>
              <a:rPr lang="en-US" sz="2500" b="1" dirty="0" smtClean="0">
                <a:latin typeface="Times New Roman"/>
                <a:cs typeface="Times New Roman"/>
              </a:rPr>
              <a:t>       </a:t>
            </a:r>
            <a:r>
              <a:rPr lang="ru-RU" sz="2500" b="1" dirty="0" smtClean="0">
                <a:latin typeface="Times New Roman"/>
                <a:cs typeface="Times New Roman"/>
              </a:rPr>
              <a:t>    </a:t>
            </a:r>
            <a:r>
              <a:rPr lang="en-US" sz="2500" b="1" dirty="0" smtClean="0">
                <a:latin typeface="Times New Roman"/>
                <a:cs typeface="Times New Roman"/>
              </a:rPr>
              <a:t> </a:t>
            </a:r>
            <a:r>
              <a:rPr lang="ru-RU" sz="2500" b="1" dirty="0" smtClean="0">
                <a:latin typeface="Times New Roman"/>
                <a:cs typeface="Times New Roman"/>
              </a:rPr>
              <a:t> Каширское ш., д. 31. </a:t>
            </a:r>
            <a:endParaRPr lang="en-US" sz="2500" b="1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sz="2500" dirty="0" smtClean="0">
                <a:latin typeface="Times New Roman"/>
                <a:cs typeface="Times New Roman"/>
              </a:rPr>
              <a:t>  </a:t>
            </a:r>
            <a:endParaRPr lang="en-US" sz="2500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</a:t>
            </a:r>
            <a:r>
              <a:rPr lang="en-US" sz="2400" dirty="0" smtClean="0">
                <a:latin typeface="Times New Roman"/>
                <a:cs typeface="Times New Roman"/>
              </a:rPr>
              <a:t>                                   </a:t>
            </a:r>
            <a:r>
              <a:rPr lang="ru-RU" sz="25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r>
              <a:rPr lang="ru-RU" sz="25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Петербургский институт ядерной физики им. Б.П. Константинова </a:t>
            </a:r>
            <a:r>
              <a:rPr lang="ru-RU" sz="2500" b="1" dirty="0" smtClean="0">
                <a:latin typeface="Times New Roman"/>
                <a:cs typeface="Times New Roman"/>
              </a:rPr>
              <a:t>Национального исследовательского центра «Курчатовский институт», 188300, Ленинградская обл., г. Гатчина, </a:t>
            </a:r>
            <a:r>
              <a:rPr lang="ru-RU" sz="2500" b="1" dirty="0" err="1" smtClean="0">
                <a:latin typeface="Times New Roman"/>
                <a:cs typeface="Times New Roman"/>
              </a:rPr>
              <a:t>мкр</a:t>
            </a:r>
            <a:r>
              <a:rPr lang="ru-RU" sz="2500" b="1" dirty="0" smtClean="0">
                <a:latin typeface="Times New Roman"/>
                <a:cs typeface="Times New Roman"/>
              </a:rPr>
              <a:t>. Орлова роща, д. 1.</a:t>
            </a:r>
            <a:endParaRPr lang="ru-RU" sz="21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4624"/>
            <a:ext cx="792088" cy="8058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43608" y="836712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576" y="6441975"/>
            <a:ext cx="7920880" cy="276999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</a:t>
            </a:r>
            <a:r>
              <a:rPr lang="ru-RU" sz="12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2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200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      </a:t>
            </a:r>
            <a:r>
              <a:rPr lang="en-US" sz="1200" b="1" i="1" dirty="0" smtClean="0">
                <a:latin typeface="Times New Roman"/>
                <a:cs typeface="Times New Roman"/>
              </a:rPr>
              <a:t>3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3568" y="6309320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70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464496"/>
          </a:xfrm>
          <a:solidFill>
            <a:srgbClr val="FFF0BD"/>
          </a:solidFill>
        </p:spPr>
        <p:txBody>
          <a:bodyPr/>
          <a:lstStyle/>
          <a:p>
            <a:pPr algn="just">
              <a:buFont typeface="Wingdings" charset="2"/>
              <a:buChar char="v"/>
            </a:pPr>
            <a:r>
              <a:rPr lang="ru-RU" altLang="ru-RU" sz="2000" b="1" dirty="0" smtClean="0">
                <a:latin typeface="Times New Roman"/>
                <a:cs typeface="Times New Roman"/>
              </a:rPr>
              <a:t>Спин</a:t>
            </a:r>
            <a:r>
              <a:rPr lang="ru-RU" altLang="ru-RU" sz="2000" b="1" i="1" dirty="0" smtClean="0">
                <a:latin typeface="Times New Roman"/>
                <a:cs typeface="Times New Roman"/>
              </a:rPr>
              <a:t> </a:t>
            </a:r>
            <a:r>
              <a:rPr lang="ru-RU" altLang="ru-RU" sz="2000" b="1" dirty="0" smtClean="0">
                <a:latin typeface="Times New Roman"/>
                <a:cs typeface="Times New Roman"/>
              </a:rPr>
              <a:t>является  весьма нетривиальной составляющей полного момента импульса со специфическими свойствами, и </a:t>
            </a:r>
            <a:r>
              <a:rPr lang="ru-RU" altLang="ru-RU" sz="2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его природа </a:t>
            </a:r>
            <a:r>
              <a:rPr lang="ru-RU" altLang="ru-RU" sz="2000" b="1" dirty="0" smtClean="0">
                <a:latin typeface="Times New Roman"/>
                <a:cs typeface="Times New Roman"/>
              </a:rPr>
              <a:t>всё ещё - спустя более 100 лет</a:t>
            </a:r>
            <a:r>
              <a:rPr lang="en-US" altLang="ru-RU" sz="2000" b="1" dirty="0" smtClean="0">
                <a:latin typeface="Times New Roman"/>
                <a:cs typeface="Times New Roman"/>
              </a:rPr>
              <a:t> </a:t>
            </a:r>
            <a:r>
              <a:rPr lang="ru-RU" altLang="ru-RU" sz="2000" b="1" dirty="0" smtClean="0">
                <a:latin typeface="Times New Roman"/>
                <a:cs typeface="Times New Roman"/>
              </a:rPr>
              <a:t>после открытия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(опыт Штерна и </a:t>
            </a:r>
            <a:r>
              <a:rPr lang="ru-RU" altLang="ru-RU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Герлаха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в 1922 г. и последующее введение спина </a:t>
            </a:r>
            <a:r>
              <a:rPr lang="ru-RU" altLang="ru-RU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Гаудсмитом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и Уленбеком в 1925 г.)– остаётся тайной.</a:t>
            </a:r>
          </a:p>
          <a:p>
            <a:pPr marL="0" indent="0" algn="just">
              <a:buNone/>
            </a:pPr>
            <a:endParaRPr lang="ru-RU" altLang="ru-RU" b="1" i="1" dirty="0" smtClean="0">
              <a:latin typeface="Times New Roman"/>
              <a:cs typeface="Times New Roman"/>
            </a:endParaRPr>
          </a:p>
          <a:p>
            <a:pPr algn="just">
              <a:buFont typeface="Wingdings" charset="2"/>
              <a:buChar char="v"/>
            </a:pPr>
            <a:r>
              <a:rPr lang="ru-RU" altLang="ru-RU" sz="2000" b="1" dirty="0" smtClean="0">
                <a:latin typeface="Times New Roman"/>
                <a:cs typeface="Times New Roman"/>
              </a:rPr>
              <a:t>Спин </a:t>
            </a:r>
            <a:r>
              <a:rPr lang="ru-RU" altLang="ru-RU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ru-RU" altLang="ru-RU" sz="2000" b="1" i="1" dirty="0" smtClean="0">
                <a:latin typeface="Times New Roman"/>
                <a:cs typeface="Times New Roman"/>
              </a:rPr>
              <a:t> </a:t>
            </a:r>
            <a:r>
              <a:rPr lang="ru-RU" altLang="ru-RU" sz="2000" b="1" dirty="0" smtClean="0">
                <a:latin typeface="Times New Roman"/>
                <a:cs typeface="Times New Roman"/>
              </a:rPr>
              <a:t>в квантовой механике является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собственным моментом импульса </a:t>
            </a:r>
            <a:r>
              <a:rPr lang="ru-RU" altLang="ru-RU" sz="2000" b="1" dirty="0" smtClean="0">
                <a:latin typeface="Times New Roman"/>
                <a:cs typeface="Times New Roman"/>
              </a:rPr>
              <a:t>частиц. В отличие от орбитального момента импульса,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спин не связан с перемещением в пространстве </a:t>
            </a:r>
            <a:r>
              <a:rPr lang="ru-RU" altLang="ru-RU" sz="2000" b="1" dirty="0" smtClean="0">
                <a:latin typeface="Times New Roman"/>
                <a:cs typeface="Times New Roman"/>
              </a:rPr>
              <a:t>частицы, и является её внутренней характеристикой, наподобие массы или заряда</a:t>
            </a:r>
            <a:r>
              <a:rPr lang="ru-RU" altLang="ru-RU" b="1" dirty="0" smtClean="0">
                <a:latin typeface="Times New Roman"/>
                <a:cs typeface="Times New Roman"/>
              </a:rPr>
              <a:t>.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1000164" y="6356351"/>
            <a:ext cx="571504" cy="287360"/>
          </a:xfrm>
        </p:spPr>
        <p:txBody>
          <a:bodyPr/>
          <a:lstStyle/>
          <a:p>
            <a:r>
              <a:rPr lang="en-US" altLang="ru-RU" smtClean="0"/>
              <a:t>04.06.2026</a:t>
            </a:r>
            <a:endParaRPr lang="en-US" altLang="ru-RU" dirty="0"/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71414"/>
            <a:ext cx="729554" cy="79208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187624" y="116632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6600"/>
                </a:solidFill>
                <a:latin typeface="Arial Black" pitchFamily="34" charset="0"/>
              </a:rPr>
              <a:t>Сущность спина</a:t>
            </a:r>
            <a:endParaRPr lang="ru-RU" sz="24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42976" y="836712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1600" y="6392361"/>
            <a:ext cx="7848872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</a:t>
            </a:r>
            <a:r>
              <a:rPr lang="ru-RU" sz="12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2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200" i="1" dirty="0" smtClean="0">
                <a:latin typeface="Times New Roman"/>
                <a:cs typeface="Times New Roman"/>
              </a:rPr>
              <a:t>        </a:t>
            </a:r>
            <a:r>
              <a:rPr lang="ru-RU" sz="1200" b="1" i="1" dirty="0" smtClean="0">
                <a:latin typeface="Times New Roman"/>
                <a:cs typeface="Times New Roman"/>
              </a:rPr>
              <a:t> </a:t>
            </a:r>
            <a:r>
              <a:rPr lang="en-US" sz="1400" b="1" i="1" dirty="0">
                <a:latin typeface="Times New Roman"/>
                <a:cs typeface="Times New Roman"/>
              </a:rPr>
              <a:t>4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15616" y="6237312"/>
            <a:ext cx="72008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7200800" cy="864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Чем интересна и важна спиновая физика в </a:t>
            </a:r>
            <a:r>
              <a:rPr lang="ru-RU" sz="2000" dirty="0" err="1" smtClean="0">
                <a:solidFill>
                  <a:srgbClr val="FF6600"/>
                </a:solidFill>
                <a:latin typeface="Arial Black" pitchFamily="34" charset="0"/>
              </a:rPr>
              <a:t>непертурбативной</a:t>
            </a:r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 области КХД?</a:t>
            </a:r>
            <a:endParaRPr lang="ru-RU" sz="2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52736"/>
            <a:ext cx="8390736" cy="5328592"/>
          </a:xfrm>
          <a:solidFill>
            <a:srgbClr val="FFF0BD"/>
          </a:solidFill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Wingdings" charset="2"/>
              <a:buChar char="v"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Интерес к исследованию спиновой зависимости сильного взаимодействия связан с возможностью изучения </a:t>
            </a: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динамики взаимодействия и спиновой структуры адронов через взаимодействия </a:t>
            </a:r>
            <a:r>
              <a:rPr lang="ru-RU" alt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партонов</a:t>
            </a: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имеющих ненулевой спин.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Спиновые эффекты, зависящие от аромата кварков, привлекают внимание исследователей. Например, существование мощных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непертурбативных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вакуумных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глюонных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полей (</a:t>
            </a:r>
            <a:r>
              <a:rPr lang="ru-RU" sz="1600" i="1" dirty="0" err="1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инстантонов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приводит к специфическим спин-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аромато-зависимым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взаимодействиям между кварками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глюонами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что лежит в основе наблюдаемых эффектов. </a:t>
            </a:r>
          </a:p>
          <a:p>
            <a:pPr algn="just">
              <a:lnSpc>
                <a:spcPct val="90000"/>
              </a:lnSpc>
              <a:buFont typeface="Wingdings" charset="2"/>
              <a:buChar char="v"/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Вакуум КХД генерирует </a:t>
            </a:r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большой аномальный </a:t>
            </a:r>
            <a:r>
              <a:rPr lang="ru-RU" sz="1600" dirty="0" err="1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хромомагнитный</a:t>
            </a:r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момент у кварка.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приводит к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кварк-глюонному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взаимодействию с переворотом спина.  В диссертации Н.С.Корчагина (2014  г, ОИЯИ) на основе этого эффекта вычислена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односпиновая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асимметрия в инклюзивном образовании пионов. Показано, что этот эффект может приводить к большим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односпиновым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асимметриям пионов.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Спиновые эффекты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непертурбативной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области КХД помогают исследовать такие фундаментальные вопросы, как </a:t>
            </a:r>
            <a:r>
              <a:rPr lang="ru-RU" sz="1600" i="1" dirty="0" err="1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конфайнмент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(пленение цветовых зарядов в бесцветных адронах) и структура вакуума КХД, который заполнен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непертурбативными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флуктуациями полей. 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сегодняшний день </a:t>
            </a:r>
            <a:r>
              <a:rPr lang="ru-RU" sz="1600" b="1" i="1" dirty="0" smtClean="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нет теории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которая бы полностью объясняла все наблюдаемые спиновые эффекты в сильных взаимодействиях.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charset="2"/>
              <a:buChar char="v"/>
              <a:defRPr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Новые экспериментальные результаты в этой трудной для теоретиков области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непертурбативной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КХД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стимулируют теоретическое осмысление,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важны для развития теоретических подходов, поиска новых моделей и возможного создания теории (модели) для описания всех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наблюдаемых поляризационных эффектов. 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71600" y="980728"/>
            <a:ext cx="7632848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576" y="6505599"/>
            <a:ext cx="792088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</a:t>
            </a:r>
            <a:r>
              <a:rPr lang="ru-RU" sz="12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2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200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      </a:t>
            </a:r>
            <a:r>
              <a:rPr lang="en-US" sz="1400" b="1" i="1" dirty="0">
                <a:latin typeface="Times New Roman"/>
                <a:cs typeface="Times New Roman"/>
              </a:rPr>
              <a:t>5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3568" y="6516960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7200800" cy="864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Модель хромомагнитной поляризации кварков </a:t>
            </a:r>
            <a:endParaRPr lang="ru-RU" sz="2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52736"/>
            <a:ext cx="8390736" cy="5328592"/>
          </a:xfrm>
          <a:solidFill>
            <a:srgbClr val="FFF0BD"/>
          </a:solidFill>
        </p:spPr>
        <p:txBody>
          <a:bodyPr>
            <a:noAutofit/>
          </a:bodyPr>
          <a:lstStyle/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 феноменологической модели ХПК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предполагается генерация кругового поперечного хромомагнитного поля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области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взаимодействия адронов движущимися кварками-спектаторами.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Поляризационные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эффекты возникают из-за действия силы Штерна-Герлаха в неоднородном поле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600" b="1" baseline="30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хромомагнитный момент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600" b="1" baseline="30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пробного кварка, который войдет в состав наблюдаемого адрона.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модели ХПК учитывается прецессия спинов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кварков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хромомагнитном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поле, что приводит к зависимости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16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 в сильных полях к  их осцилляции.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Эффект осцилляции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наблюдался для реакции   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↑ +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→p X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установке ФОДС-2 в ИФВЭ, а для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реакциях          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p+A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l-GR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l-GR" sz="16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+ A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Ξ̃</a:t>
            </a:r>
            <a:r>
              <a:rPr lang="ru-RU" sz="16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FNAL.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Модель ХПК предсказывает максимальную частоту осцилляции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реакций образования антигиперонов в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соударениях.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модели ХПК интенсивность поля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600" b="1" baseline="30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зависит от числа кварков- и антикварков-спектаторов, которые с разными весами (цветовой фактор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дают вклад в частоту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осцилляции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этом вклад кварков-спектаторов из мишени дополнительно подавлен фактором  -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Зависимость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взвешенного числа кварков-спектаторов объясняет зависимость не только от кинематических переменных, но и от типа реакции.</a:t>
            </a:r>
          </a:p>
          <a:p>
            <a:pPr algn="just">
              <a:lnSpc>
                <a:spcPct val="90000"/>
              </a:lnSpc>
              <a:buFont typeface="Wingdings" charset="2"/>
              <a:buChar char="v"/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Составной частью модели ХПК является база поляризационных данных, которая  включает 103 инклюзивных и 30 эксклюзивных реакций. Анализ данных позволяет выделить общие закономерности в зависимости поляризационных эффектов от типа реакции, кинематических переменных, атомного веса мишени и пучка,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множественности частиц в событии. Были получены оценки аномальных хромомагнитных моментов кварков: </a:t>
            </a:r>
            <a:r>
              <a:rPr kumimoji="1" lang="el-GR" sz="1600" b="1" dirty="0">
                <a:solidFill>
                  <a:srgbClr val="0000CC"/>
                </a:solidFill>
              </a:rPr>
              <a:t>Δμ</a:t>
            </a:r>
            <a:r>
              <a:rPr kumimoji="1" lang="en-US" sz="1600" b="1" baseline="30000" dirty="0" err="1">
                <a:solidFill>
                  <a:srgbClr val="0000CC"/>
                </a:solidFill>
              </a:rPr>
              <a:t>a</a:t>
            </a:r>
            <a:r>
              <a:rPr kumimoji="1" lang="en-US" sz="1600" b="1" baseline="-25000" dirty="0" err="1">
                <a:solidFill>
                  <a:srgbClr val="0000CC"/>
                </a:solidFill>
              </a:rPr>
              <a:t>Q</a:t>
            </a:r>
            <a:r>
              <a:rPr kumimoji="1" lang="en-US" sz="1600" b="1" dirty="0">
                <a:solidFill>
                  <a:srgbClr val="0000CC"/>
                </a:solidFill>
              </a:rPr>
              <a:t> (</a:t>
            </a:r>
            <a:r>
              <a:rPr kumimoji="1" lang="en-US" sz="1600" b="1" dirty="0" err="1">
                <a:solidFill>
                  <a:srgbClr val="0000CC"/>
                </a:solidFill>
              </a:rPr>
              <a:t>u,c</a:t>
            </a:r>
            <a:r>
              <a:rPr kumimoji="1" lang="en-US" sz="1600" b="1" dirty="0">
                <a:solidFill>
                  <a:srgbClr val="0000CC"/>
                </a:solidFill>
              </a:rPr>
              <a:t>) = -0.4902±0.0008, </a:t>
            </a:r>
            <a:r>
              <a:rPr kumimoji="1" lang="el-GR" sz="1600" b="1" dirty="0">
                <a:solidFill>
                  <a:srgbClr val="0000CC"/>
                </a:solidFill>
              </a:rPr>
              <a:t>Δμ</a:t>
            </a:r>
            <a:r>
              <a:rPr kumimoji="1" lang="en-US" sz="1600" b="1" baseline="30000" dirty="0" err="1">
                <a:solidFill>
                  <a:srgbClr val="0000CC"/>
                </a:solidFill>
              </a:rPr>
              <a:t>a</a:t>
            </a:r>
            <a:r>
              <a:rPr kumimoji="1" lang="en-US" sz="1600" b="1" baseline="-25000" dirty="0" err="1">
                <a:solidFill>
                  <a:srgbClr val="0000CC"/>
                </a:solidFill>
              </a:rPr>
              <a:t>Q</a:t>
            </a:r>
            <a:r>
              <a:rPr kumimoji="1" lang="en-US" sz="1600" b="1" dirty="0">
                <a:solidFill>
                  <a:srgbClr val="0000CC"/>
                </a:solidFill>
              </a:rPr>
              <a:t> (</a:t>
            </a:r>
            <a:r>
              <a:rPr kumimoji="1" lang="en-US" sz="1600" b="1" dirty="0" err="1">
                <a:solidFill>
                  <a:srgbClr val="0000CC"/>
                </a:solidFill>
              </a:rPr>
              <a:t>d,s,b</a:t>
            </a:r>
            <a:r>
              <a:rPr kumimoji="1" lang="en-US" sz="1600" b="1" dirty="0">
                <a:solidFill>
                  <a:srgbClr val="0000CC"/>
                </a:solidFill>
              </a:rPr>
              <a:t>)/</a:t>
            </a:r>
            <a:r>
              <a:rPr kumimoji="1" lang="el-GR" sz="1600" b="1" dirty="0">
                <a:solidFill>
                  <a:srgbClr val="0000CC"/>
                </a:solidFill>
              </a:rPr>
              <a:t> Δμ</a:t>
            </a:r>
            <a:r>
              <a:rPr kumimoji="1" lang="en-US" sz="1600" b="1" baseline="30000" dirty="0" err="1">
                <a:solidFill>
                  <a:srgbClr val="0000CC"/>
                </a:solidFill>
              </a:rPr>
              <a:t>a</a:t>
            </a:r>
            <a:r>
              <a:rPr kumimoji="1" lang="en-US" sz="1600" b="1" baseline="-25000" dirty="0" err="1">
                <a:solidFill>
                  <a:srgbClr val="0000CC"/>
                </a:solidFill>
              </a:rPr>
              <a:t>Q</a:t>
            </a:r>
            <a:r>
              <a:rPr kumimoji="1" lang="en-US" sz="1600" b="1" dirty="0">
                <a:solidFill>
                  <a:srgbClr val="0000CC"/>
                </a:solidFill>
              </a:rPr>
              <a:t> (</a:t>
            </a:r>
            <a:r>
              <a:rPr kumimoji="1" lang="en-US" sz="1600" b="1" dirty="0" err="1">
                <a:solidFill>
                  <a:srgbClr val="0000CC"/>
                </a:solidFill>
              </a:rPr>
              <a:t>u,c</a:t>
            </a:r>
            <a:r>
              <a:rPr kumimoji="1" lang="en-US" sz="1600" b="1" dirty="0">
                <a:solidFill>
                  <a:srgbClr val="0000CC"/>
                </a:solidFill>
              </a:rPr>
              <a:t>) = </a:t>
            </a:r>
            <a:r>
              <a:rPr kumimoji="1" lang="en-US" sz="1600" b="1" dirty="0" smtClean="0">
                <a:solidFill>
                  <a:srgbClr val="0000CC"/>
                </a:solidFill>
              </a:rPr>
              <a:t>0.81637±0.0007 </a:t>
            </a:r>
            <a:r>
              <a:rPr kumimoji="1" lang="en-US" sz="1600" b="1" dirty="0">
                <a:solidFill>
                  <a:srgbClr val="0000CC"/>
                </a:solidFill>
              </a:rPr>
              <a:t>≈</a:t>
            </a:r>
            <a:r>
              <a:rPr kumimoji="1" lang="ru-RU" sz="1600" b="1" dirty="0" smtClean="0">
                <a:solidFill>
                  <a:srgbClr val="0000CC"/>
                </a:solidFill>
              </a:rPr>
              <a:t>  </a:t>
            </a:r>
            <a:r>
              <a:rPr kumimoji="1" lang="ru-RU" sz="1600" b="1" dirty="0">
                <a:solidFill>
                  <a:srgbClr val="0000CC"/>
                </a:solidFill>
              </a:rPr>
              <a:t>√</a:t>
            </a:r>
            <a:r>
              <a:rPr kumimoji="1" lang="en-US" sz="1600" b="1" dirty="0">
                <a:solidFill>
                  <a:srgbClr val="0000CC"/>
                </a:solidFill>
                <a:cs typeface="Times New Roman" pitchFamily="18" charset="0"/>
              </a:rPr>
              <a:t>(</a:t>
            </a:r>
            <a:r>
              <a:rPr kumimoji="1" lang="en-US" sz="1600" b="1" dirty="0" smtClean="0">
                <a:solidFill>
                  <a:srgbClr val="0000CC"/>
                </a:solidFill>
                <a:cs typeface="Times New Roman" pitchFamily="18" charset="0"/>
              </a:rPr>
              <a:t>2/3</a:t>
            </a:r>
            <a:r>
              <a:rPr kumimoji="1" lang="ru-RU" sz="1600" b="1" dirty="0" smtClean="0">
                <a:solidFill>
                  <a:srgbClr val="0000CC"/>
                </a:solidFill>
                <a:cs typeface="Times New Roman" pitchFamily="18" charset="0"/>
              </a:rPr>
              <a:t>.</a:t>
            </a:r>
            <a:r>
              <a:rPr kumimoji="1" lang="en-US" sz="16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kumimoji="1" lang="en-US" sz="1600" b="1" dirty="0"/>
              <a:t>|</a:t>
            </a:r>
            <a:r>
              <a:rPr kumimoji="1" lang="el-GR" sz="1600" b="1" dirty="0"/>
              <a:t>λ</a:t>
            </a:r>
            <a:r>
              <a:rPr kumimoji="1" lang="en-US" sz="1600" b="1" dirty="0"/>
              <a:t>|/</a:t>
            </a:r>
            <a:r>
              <a:rPr kumimoji="1" lang="el-GR" sz="1600" b="1" dirty="0">
                <a:cs typeface="Times New Roman" pitchFamily="18" charset="0"/>
              </a:rPr>
              <a:t>τ</a:t>
            </a:r>
            <a:r>
              <a:rPr kumimoji="1" lang="en-US" sz="1600" b="1" dirty="0">
                <a:cs typeface="Times New Roman" pitchFamily="18" charset="0"/>
              </a:rPr>
              <a:t> = 4.674 ± 0.013 ≈ </a:t>
            </a:r>
            <a:r>
              <a:rPr kumimoji="1" lang="el-GR" sz="1600" b="1" dirty="0">
                <a:cs typeface="Times New Roman" pitchFamily="18" charset="0"/>
              </a:rPr>
              <a:t>δ</a:t>
            </a:r>
            <a:r>
              <a:rPr kumimoji="1" lang="en-US" sz="1600" b="1" dirty="0">
                <a:cs typeface="Times New Roman" pitchFamily="18" charset="0"/>
              </a:rPr>
              <a:t> – </a:t>
            </a:r>
            <a:r>
              <a:rPr kumimoji="1" lang="ru-RU" sz="1600" b="1" dirty="0">
                <a:cs typeface="Times New Roman" pitchFamily="18" charset="0"/>
              </a:rPr>
              <a:t>постоянная </a:t>
            </a:r>
            <a:r>
              <a:rPr kumimoji="1" lang="ru-RU" sz="1600" b="1" dirty="0" err="1">
                <a:cs typeface="Times New Roman" pitchFamily="18" charset="0"/>
              </a:rPr>
              <a:t>Фейгенбаума</a:t>
            </a:r>
            <a:r>
              <a:rPr kumimoji="1" lang="ru-RU" sz="1600" b="1" dirty="0">
                <a:cs typeface="Times New Roman" pitchFamily="18" charset="0"/>
              </a:rPr>
              <a:t> =4</a:t>
            </a:r>
            <a:r>
              <a:rPr kumimoji="1" lang="en-US" sz="1600" b="1" dirty="0">
                <a:cs typeface="Times New Roman" pitchFamily="18" charset="0"/>
              </a:rPr>
              <a:t>.669202…</a:t>
            </a:r>
            <a:r>
              <a:rPr kumimoji="1" lang="ru-RU" sz="1600" b="1" dirty="0"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71600" y="980728"/>
            <a:ext cx="7632848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576" y="6505599"/>
            <a:ext cx="792088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</a:t>
            </a:r>
            <a:r>
              <a:rPr lang="ru-RU" sz="12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2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200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      </a:t>
            </a:r>
            <a:r>
              <a:rPr lang="en-US" sz="1400" b="1" i="1" dirty="0">
                <a:latin typeface="Times New Roman"/>
                <a:cs typeface="Times New Roman"/>
              </a:rPr>
              <a:t>6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3568" y="6516960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41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00800" cy="50405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</a:rPr>
              <a:t>Физическая программа СПАСЧАРМ</a:t>
            </a:r>
            <a:r>
              <a:rPr lang="ru-RU" sz="2400" dirty="0" smtClean="0">
                <a:solidFill>
                  <a:srgbClr val="FF6600"/>
                </a:solidFill>
              </a:rPr>
              <a:t/>
            </a:r>
            <a:br>
              <a:rPr lang="ru-RU" sz="2400" dirty="0" smtClean="0">
                <a:solidFill>
                  <a:srgbClr val="FF6600"/>
                </a:solidFill>
              </a:rPr>
            </a:b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779" y="1196752"/>
            <a:ext cx="8505701" cy="4752528"/>
          </a:xfrm>
          <a:solidFill>
            <a:srgbClr val="FFF0BD"/>
          </a:solidFill>
        </p:spPr>
        <p:txBody>
          <a:bodyPr>
            <a:normAutofit/>
          </a:bodyPr>
          <a:lstStyle/>
          <a:p>
            <a:pPr algn="just">
              <a:buFont typeface="Wingdings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задачей проекта СПАСЧАРМ является детальное исследование различных поляризационных эффектов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процессах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образования частиц и резонансов,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состоящих 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–кварков. </a:t>
            </a:r>
            <a:endParaRPr lang="en-US" sz="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Разнообразие начальных и конечных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адронных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состояний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позволяют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систематическое 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десятков 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различных процессов. </a:t>
            </a:r>
            <a:endParaRPr lang="ru-RU" sz="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этих данных дает возможность выявить 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закономерности поведения </a:t>
            </a:r>
            <a:r>
              <a:rPr lang="ru-RU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односпиновых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наблюдаемых от аромата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участвующих в реакции кварков,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спиновой 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структуры адронов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содержащих эти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кварки,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кинематических переменных. </a:t>
            </a:r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charset="2"/>
              <a:buChar char="v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Сравнение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 моделями всей совокупности данных может позволить сделать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важный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шаг в определении механизма поляризационных явлений и природе таких явлений, как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конфайнмент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фрагментация кварков.</a:t>
            </a:r>
          </a:p>
          <a:p>
            <a:pPr algn="just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 отсутствии поляризованной мишени исследуются поляризация гиперонов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антигиперонов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 спиновая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выстроенность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векторных мезонов.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9429784" y="6286500"/>
            <a:ext cx="714380" cy="33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 kern="1200">
                <a:solidFill>
                  <a:srgbClr val="0000FF"/>
                </a:solidFill>
                <a:latin typeface="Times New Roman" pitchFamily="18" charset="0"/>
                <a:ea typeface="Droid Sans Fallback" charset="0"/>
                <a:cs typeface="Times New Roman" pitchFamily="18" charset="0"/>
              </a:defRPr>
            </a:lvl1pPr>
            <a:lvl2pPr marL="742950" indent="-285750" algn="l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 kern="1200">
                <a:solidFill>
                  <a:srgbClr val="0000FF"/>
                </a:solidFill>
                <a:latin typeface="Times New Roman" pitchFamily="18" charset="0"/>
                <a:ea typeface="Droid Sans Fallback" charset="0"/>
                <a:cs typeface="Times New Roman" pitchFamily="18" charset="0"/>
              </a:defRPr>
            </a:lvl2pPr>
            <a:lvl3pPr marL="1143000" indent="-228600" algn="l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 kern="1200">
                <a:solidFill>
                  <a:srgbClr val="0000FF"/>
                </a:solidFill>
                <a:latin typeface="Times New Roman" pitchFamily="18" charset="0"/>
                <a:ea typeface="Droid Sans Fallback" charset="0"/>
                <a:cs typeface="Times New Roman" pitchFamily="18" charset="0"/>
              </a:defRPr>
            </a:lvl3pPr>
            <a:lvl4pPr marL="1600200" indent="-228600" algn="l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 kern="1200">
                <a:solidFill>
                  <a:srgbClr val="0000FF"/>
                </a:solidFill>
                <a:latin typeface="Times New Roman" pitchFamily="18" charset="0"/>
                <a:ea typeface="Droid Sans Fallback" charset="0"/>
                <a:cs typeface="Times New Roman" pitchFamily="18" charset="0"/>
              </a:defRPr>
            </a:lvl4pPr>
            <a:lvl5pPr marL="2057400" indent="-228600" algn="l" defTabSz="449263" rtl="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 kern="1200">
                <a:solidFill>
                  <a:srgbClr val="0000FF"/>
                </a:solidFill>
                <a:latin typeface="Times New Roman" pitchFamily="18" charset="0"/>
                <a:ea typeface="Droid Sans Fallback" charset="0"/>
                <a:cs typeface="Times New Roman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00FF"/>
                </a:solidFill>
                <a:latin typeface="Times New Roman" pitchFamily="18" charset="0"/>
                <a:ea typeface="Droid Sans Fallback" charset="0"/>
                <a:cs typeface="Times New Roman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00FF"/>
                </a:solidFill>
                <a:latin typeface="Times New Roman" pitchFamily="18" charset="0"/>
                <a:ea typeface="Droid Sans Fallback" charset="0"/>
                <a:cs typeface="Times New Roman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00FF"/>
                </a:solidFill>
                <a:latin typeface="Times New Roman" pitchFamily="18" charset="0"/>
                <a:ea typeface="Droid Sans Fallback" charset="0"/>
                <a:cs typeface="Times New Roman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00FF"/>
                </a:solidFill>
                <a:latin typeface="Times New Roman" pitchFamily="18" charset="0"/>
                <a:ea typeface="Droid Sans Fallback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dirty="0" smtClean="0"/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43608" y="836712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6441975"/>
            <a:ext cx="792088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</a:t>
            </a:r>
            <a:r>
              <a:rPr lang="ru-RU" sz="12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2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200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      </a:t>
            </a:r>
            <a:r>
              <a:rPr lang="en-US" sz="1400" b="1" i="1" dirty="0">
                <a:latin typeface="Times New Roman"/>
                <a:cs typeface="Times New Roman"/>
              </a:rPr>
              <a:t>7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3568" y="6309320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02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9D35C-F5C3-5C1D-717E-20726582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908720"/>
            <a:ext cx="7200800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(подготовлена для поляризационных исследований, около 65 плоскостей трековых детекторов)</a:t>
            </a:r>
            <a:endParaRPr lang="ru-RU" sz="18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C1E6C97F-E3C1-F07A-7151-52F929690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792"/>
            <a:ext cx="7416824" cy="3852877"/>
          </a:xfrm>
          <a:prstGeom prst="rect">
            <a:avLst/>
          </a:prstGeom>
          <a:ln w="28575" cmpd="sng">
            <a:solidFill>
              <a:srgbClr val="E46C0A"/>
            </a:solidFill>
          </a:ln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899B32-900F-FFE7-4050-4CF71848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42974" y="6356350"/>
            <a:ext cx="571504" cy="365125"/>
          </a:xfrm>
        </p:spPr>
        <p:txBody>
          <a:bodyPr/>
          <a:lstStyle/>
          <a:p>
            <a:r>
              <a:rPr lang="en-US" altLang="ru-RU" smtClean="0"/>
              <a:t>04.06.2026</a:t>
            </a:r>
            <a:endParaRPr lang="en-US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445224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FF6600"/>
                </a:solidFill>
              </a:rPr>
              <a:t>         </a:t>
            </a:r>
            <a:r>
              <a:rPr lang="en-US" sz="1600" b="1" dirty="0" smtClean="0">
                <a:solidFill>
                  <a:srgbClr val="FF6600"/>
                </a:solidFill>
              </a:rPr>
              <a:t>Energy 26,5 </a:t>
            </a:r>
            <a:r>
              <a:rPr lang="en-US" sz="1600" b="1" dirty="0" err="1" smtClean="0">
                <a:solidFill>
                  <a:srgbClr val="FF6600"/>
                </a:solidFill>
              </a:rPr>
              <a:t>GeV</a:t>
            </a:r>
            <a:r>
              <a:rPr lang="en-US" sz="1600" b="1" dirty="0" smtClean="0">
                <a:solidFill>
                  <a:srgbClr val="FF6600"/>
                </a:solidFill>
              </a:rPr>
              <a:t>, </a:t>
            </a:r>
            <a:r>
              <a:rPr lang="ru-RU" sz="1600" b="1" dirty="0" smtClean="0">
                <a:solidFill>
                  <a:srgbClr val="FF6600"/>
                </a:solidFill>
              </a:rPr>
              <a:t>        </a:t>
            </a:r>
            <a:r>
              <a:rPr lang="en-US" sz="1600" b="1" dirty="0" smtClean="0">
                <a:solidFill>
                  <a:srgbClr val="FF6600"/>
                </a:solidFill>
              </a:rPr>
              <a:t>Particles  pi/K/</a:t>
            </a:r>
            <a:r>
              <a:rPr lang="en-US" sz="1600" b="1" dirty="0" err="1" smtClean="0">
                <a:solidFill>
                  <a:srgbClr val="FF6600"/>
                </a:solidFill>
              </a:rPr>
              <a:t>pbar</a:t>
            </a:r>
            <a:r>
              <a:rPr lang="en-US" sz="1600" b="1" dirty="0" smtClean="0">
                <a:solidFill>
                  <a:srgbClr val="FF6600"/>
                </a:solidFill>
              </a:rPr>
              <a:t>=98%, </a:t>
            </a:r>
            <a:r>
              <a:rPr lang="ru-RU" sz="1600" b="1" dirty="0" smtClean="0">
                <a:solidFill>
                  <a:srgbClr val="FF6600"/>
                </a:solidFill>
              </a:rPr>
              <a:t>        </a:t>
            </a:r>
            <a:r>
              <a:rPr lang="en-US" sz="1600" b="1" dirty="0" smtClean="0">
                <a:solidFill>
                  <a:srgbClr val="FF6600"/>
                </a:solidFill>
              </a:rPr>
              <a:t>1.75%,0.15%, Intensity: up to 10</a:t>
            </a:r>
            <a:r>
              <a:rPr lang="en-US" sz="1600" b="1" baseline="30000" dirty="0" smtClean="0">
                <a:solidFill>
                  <a:srgbClr val="FF6600"/>
                </a:solidFill>
              </a:rPr>
              <a:t>6</a:t>
            </a:r>
            <a:r>
              <a:rPr lang="en-US" sz="1600" b="1" dirty="0" smtClean="0">
                <a:solidFill>
                  <a:srgbClr val="FF6600"/>
                </a:solidFill>
              </a:rPr>
              <a:t>  </a:t>
            </a:r>
          </a:p>
          <a:p>
            <a:pPr lvl="0"/>
            <a:r>
              <a:rPr lang="ru-RU" sz="1600" b="1" i="1" dirty="0" smtClean="0"/>
              <a:t>            </a:t>
            </a:r>
            <a:r>
              <a:rPr lang="ru-RU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Charged</a:t>
            </a:r>
            <a:r>
              <a:rPr lang="en-US" sz="1600" dirty="0" smtClean="0">
                <a:solidFill>
                  <a:srgbClr val="0000FF"/>
                </a:solidFill>
              </a:rPr>
              <a:t>:</a:t>
            </a:r>
            <a:r>
              <a:rPr lang="ru-RU" sz="1600" dirty="0" smtClean="0">
                <a:solidFill>
                  <a:srgbClr val="0000FF"/>
                </a:solidFill>
              </a:rPr>
              <a:t>       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Δθ</a:t>
            </a:r>
            <a:r>
              <a:rPr lang="en-US" sz="1600" b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1600" b="1" dirty="0" smtClean="0">
                <a:solidFill>
                  <a:srgbClr val="0000FF"/>
                </a:solidFill>
              </a:rPr>
              <a:t> &gt; ±180 </a:t>
            </a:r>
            <a:r>
              <a:rPr lang="en-US" sz="1600" b="1" dirty="0" err="1" smtClean="0">
                <a:solidFill>
                  <a:srgbClr val="0000FF"/>
                </a:solidFill>
              </a:rPr>
              <a:t>mrad</a:t>
            </a:r>
            <a:r>
              <a:rPr lang="en-US" sz="1600" b="1" dirty="0" smtClean="0">
                <a:solidFill>
                  <a:srgbClr val="0000FF"/>
                </a:solidFill>
              </a:rPr>
              <a:t>, 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Δθ</a:t>
            </a:r>
            <a:r>
              <a:rPr lang="en-US" sz="1600" b="1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1600" b="1" dirty="0" smtClean="0">
                <a:solidFill>
                  <a:srgbClr val="0000FF"/>
                </a:solidFill>
              </a:rPr>
              <a:t> ≈ ±120 </a:t>
            </a:r>
            <a:r>
              <a:rPr lang="en-US" sz="1600" b="1" dirty="0" err="1" smtClean="0">
                <a:solidFill>
                  <a:srgbClr val="0000FF"/>
                </a:solidFill>
              </a:rPr>
              <a:t>mrad</a:t>
            </a:r>
            <a:r>
              <a:rPr lang="en-US" sz="1600" b="1" dirty="0" smtClean="0">
                <a:solidFill>
                  <a:srgbClr val="0000FF"/>
                </a:solidFill>
              </a:rPr>
              <a:t>, </a:t>
            </a:r>
            <a:r>
              <a:rPr lang="ru-RU" sz="1600" b="1" dirty="0" smtClean="0">
                <a:solidFill>
                  <a:srgbClr val="0000FF"/>
                </a:solidFill>
              </a:rPr>
              <a:t>        </a:t>
            </a:r>
            <a:r>
              <a:rPr lang="en-US" sz="1600" b="1" dirty="0" smtClean="0">
                <a:solidFill>
                  <a:srgbClr val="0000FF"/>
                </a:solidFill>
              </a:rPr>
              <a:t>0 &lt;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x</a:t>
            </a:r>
            <a:r>
              <a:rPr lang="en-US" sz="1600" b="1" i="1" baseline="-25000" dirty="0" err="1" smtClean="0">
                <a:solidFill>
                  <a:srgbClr val="0000FF"/>
                </a:solidFill>
              </a:rPr>
              <a:t>F</a:t>
            </a:r>
            <a:r>
              <a:rPr lang="en-US" sz="1600" b="1" dirty="0" smtClean="0">
                <a:solidFill>
                  <a:srgbClr val="0000FF"/>
                </a:solidFill>
              </a:rPr>
              <a:t> &lt; 1,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p</a:t>
            </a:r>
            <a:r>
              <a:rPr lang="en-US" sz="1600" b="1" i="1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</a:rPr>
              <a:t> &lt; ~2.5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/c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0"/>
            <a:r>
              <a:rPr lang="ru-RU" sz="1600" b="1" dirty="0" smtClean="0"/>
              <a:t>                                                     </a:t>
            </a:r>
            <a:r>
              <a:rPr lang="ru-RU" sz="1600" b="1" dirty="0" smtClean="0">
                <a:solidFill>
                  <a:srgbClr val="FF1D8B"/>
                </a:solidFill>
              </a:rPr>
              <a:t> </a:t>
            </a:r>
            <a:r>
              <a:rPr lang="en-US" sz="1600" b="1" dirty="0" smtClean="0">
                <a:solidFill>
                  <a:srgbClr val="FF1D8B"/>
                </a:solidFill>
              </a:rPr>
              <a:t>Field in spectrometer magnet  0,7 T (</a:t>
            </a:r>
            <a:r>
              <a:rPr lang="en-US" sz="1600" b="1" dirty="0" err="1" smtClean="0">
                <a:solidFill>
                  <a:srgbClr val="FF1D8B"/>
                </a:solidFill>
              </a:rPr>
              <a:t>BxL</a:t>
            </a:r>
            <a:r>
              <a:rPr lang="en-US" sz="1600" b="1" dirty="0" smtClean="0">
                <a:solidFill>
                  <a:srgbClr val="FF1D8B"/>
                </a:solidFill>
              </a:rPr>
              <a:t>)</a:t>
            </a:r>
            <a:endParaRPr lang="en-US" sz="1600" dirty="0">
              <a:solidFill>
                <a:srgbClr val="FF1D8B"/>
              </a:solidFill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15616" y="58614"/>
            <a:ext cx="705678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6600"/>
                </a:solidFill>
                <a:latin typeface="Arial Black" pitchFamily="34" charset="0"/>
              </a:rPr>
              <a:t> Экспериментальная установка СПАСЧАРМ</a:t>
            </a:r>
            <a:endParaRPr lang="ru-RU" sz="2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3608" y="836712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6441975"/>
            <a:ext cx="7920880" cy="276999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</a:t>
            </a:r>
            <a:r>
              <a:rPr lang="ru-RU" sz="12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2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200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      </a:t>
            </a:r>
            <a:r>
              <a:rPr lang="ru-RU" sz="1200" b="1" i="1" dirty="0" smtClean="0">
                <a:latin typeface="Times New Roman"/>
                <a:cs typeface="Times New Roman"/>
              </a:rPr>
              <a:t>8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83568" y="6309320"/>
            <a:ext cx="8001272" cy="838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50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72808" cy="7969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Магнит и поляризованная мишень СПАСЧАРМ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56" y="2090492"/>
            <a:ext cx="5935287" cy="354537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755576" y="6433591"/>
            <a:ext cx="7920880" cy="307777"/>
          </a:xfrm>
          <a:prstGeom prst="rect">
            <a:avLst/>
          </a:prstGeom>
          <a:solidFill>
            <a:srgbClr val="FFF0B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СПАСЧАРМ             </a:t>
            </a:r>
            <a:r>
              <a:rPr lang="ru-RU" sz="12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                                                                                         </a:t>
            </a:r>
            <a:r>
              <a:rPr lang="ru-RU" sz="1200" b="1" dirty="0" smtClean="0">
                <a:latin typeface="Times New Roman"/>
                <a:cs typeface="Times New Roman"/>
              </a:rPr>
              <a:t>Протвино,  2-5 июня 2026 года </a:t>
            </a:r>
            <a:r>
              <a:rPr lang="ru-RU" sz="1200" i="1" dirty="0" smtClean="0">
                <a:latin typeface="Times New Roman"/>
                <a:cs typeface="Times New Roman"/>
              </a:rPr>
              <a:t>      </a:t>
            </a:r>
            <a:r>
              <a:rPr lang="ru-RU" sz="1200" b="1" i="1" dirty="0" smtClean="0">
                <a:latin typeface="Times New Roman"/>
                <a:cs typeface="Times New Roman"/>
              </a:rPr>
              <a:t>       </a:t>
            </a:r>
            <a:r>
              <a:rPr lang="ru-RU" sz="1400" b="1" i="1" dirty="0" smtClean="0">
                <a:latin typeface="Times New Roman"/>
                <a:cs typeface="Times New Roman"/>
              </a:rPr>
              <a:t>9</a:t>
            </a:r>
            <a:endParaRPr lang="en-US" sz="1400" b="1" u="sng" dirty="0"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3608" y="1196752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92088" cy="805863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44624"/>
            <a:ext cx="729554" cy="79208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971600" y="6237312"/>
            <a:ext cx="741682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25325</TotalTime>
  <Words>2596</Words>
  <Application>Microsoft Macintosh PowerPoint</Application>
  <PresentationFormat>Экран (4:3)</PresentationFormat>
  <Paragraphs>217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Горизонт</vt:lpstr>
      <vt:lpstr>Custom Design</vt:lpstr>
      <vt:lpstr>   Исследование спиновой зависимости сильного взаимодействия в эксперименте СПАСЧАРМ на У-70    </vt:lpstr>
      <vt:lpstr>Исследование спиновой зависимости сильного взаимодействия в эксперименте СПАСЧАРМ на У-70</vt:lpstr>
      <vt:lpstr>Сотрудничество СПАСЧАРМ</vt:lpstr>
      <vt:lpstr>Слайд 4</vt:lpstr>
      <vt:lpstr>Чем интересна и важна спиновая физика в непертурбативной области КХД?</vt:lpstr>
      <vt:lpstr>Модель хромомагнитной поляризации кварков </vt:lpstr>
      <vt:lpstr>Физическая программа СПАСЧАРМ </vt:lpstr>
      <vt:lpstr>(подготовлена для поляризационных исследований, около 65 плоскостей трековых детекторов)</vt:lpstr>
      <vt:lpstr>Магнит и поляризованная мишень СПАСЧАРМ</vt:lpstr>
      <vt:lpstr>Охранная система вокруг                         поляризованной мишени</vt:lpstr>
      <vt:lpstr>Поляризованная мишень</vt:lpstr>
      <vt:lpstr>Спектрометрический магнит СПАСЧАРМ</vt:lpstr>
      <vt:lpstr>Слева- станция дрейфовых трубок 3                                   Справа – станция дрейфовых трубок 4</vt:lpstr>
      <vt:lpstr>Односпиновая асимметрия в  π- и π+ на поляризованной мишени и на углероде</vt:lpstr>
      <vt:lpstr>Распределение по массе пары (pπ-)</vt:lpstr>
      <vt:lpstr>Распределение Λ-гиперонов по                                            кинематическим параметрам pT и xF</vt:lpstr>
      <vt:lpstr>Измерение поляризации</vt:lpstr>
      <vt:lpstr>Поляризация Λ-гиперонов                                     на пучке каонов и пионов</vt:lpstr>
      <vt:lpstr>Распределение по массе пары        вторичных частиц (π+π-)</vt:lpstr>
      <vt:lpstr>Распределение по массе M пары  вторичных частиц (p̃ + π+)</vt:lpstr>
      <vt:lpstr>Поляризация Λ и Λ̃ - гиперонов на пучке пионов     π-A→Λ̃↑ X</vt:lpstr>
      <vt:lpstr>Измерение спиновой выстроенности векторных мезонов</vt:lpstr>
      <vt:lpstr>Ks reconstruction [ К*- (892) → Ks  + π- ]</vt:lpstr>
      <vt:lpstr>Спиновая выстроенность К*(892)                 </vt:lpstr>
      <vt:lpstr>Планы по спиновой физике на ближайшие годы</vt:lpstr>
      <vt:lpstr>   Модернизациия  установки СПАСЧАРМ </vt:lpstr>
      <vt:lpstr>Заключение</vt:lpstr>
      <vt:lpstr>Заключение-2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vmochalov</dc:creator>
  <cp:lastModifiedBy>Александр Васильев</cp:lastModifiedBy>
  <cp:revision>450</cp:revision>
  <dcterms:created xsi:type="dcterms:W3CDTF">2012-08-27T07:40:24Z</dcterms:created>
  <dcterms:modified xsi:type="dcterms:W3CDTF">2026-06-01T07:38:14Z</dcterms:modified>
</cp:coreProperties>
</file>