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8" r:id="rId5"/>
    <p:sldId id="265" r:id="rId6"/>
    <p:sldId id="272" r:id="rId7"/>
    <p:sldId id="276" r:id="rId8"/>
    <p:sldId id="271" r:id="rId9"/>
    <p:sldId id="264" r:id="rId10"/>
    <p:sldId id="263" r:id="rId11"/>
    <p:sldId id="267" r:id="rId12"/>
    <p:sldId id="274" r:id="rId13"/>
    <p:sldId id="278" r:id="rId14"/>
    <p:sldId id="270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5345" autoAdjust="0"/>
  </p:normalViewPr>
  <p:slideViewPr>
    <p:cSldViewPr snapToGrid="0">
      <p:cViewPr varScale="1">
        <p:scale>
          <a:sx n="69" d="100"/>
          <a:sy n="69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iff_Town_Att(AutoRecover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iff_Town_Att(AutoRecover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900" b="0"/>
              <a:t>Зависимость коэффициента прилипания (</a:t>
            </a:r>
            <a:r>
              <a:rPr lang="el-GR" sz="900" b="0"/>
              <a:t>β</a:t>
            </a:r>
            <a:r>
              <a:rPr lang="ru-RU" sz="900" b="0"/>
              <a:t>) от напряженности поля </a:t>
            </a:r>
          </a:p>
        </c:rich>
      </c:tx>
      <c:layout>
        <c:manualLayout>
          <c:xMode val="edge"/>
          <c:yMode val="edge"/>
          <c:x val="0.18986794717887154"/>
          <c:y val="2.46184145741014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57193901182521"/>
          <c:y val="0.18101203006935801"/>
          <c:w val="0.68549498539573306"/>
          <c:h val="0.66157899021854183"/>
        </c:manualLayout>
      </c:layout>
      <c:scatterChart>
        <c:scatterStyle val="smoothMarker"/>
        <c:varyColors val="0"/>
        <c:ser>
          <c:idx val="6"/>
          <c:order val="0"/>
          <c:tx>
            <c:strRef>
              <c:f>'a&amp;b VS radious'!$AA$40</c:f>
              <c:strCache>
                <c:ptCount val="1"/>
                <c:pt idx="0">
                  <c:v>60Ar_30CO2_10CF4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'a&amp;b VS radious'!$T$47:$T$55</c:f>
              <c:numCache>
                <c:formatCode>General</c:formatCode>
                <c:ptCount val="9"/>
                <c:pt idx="0">
                  <c:v>1748.68</c:v>
                </c:pt>
                <c:pt idx="1">
                  <c:v>3162.28</c:v>
                </c:pt>
                <c:pt idx="2">
                  <c:v>5718.6</c:v>
                </c:pt>
                <c:pt idx="3">
                  <c:v>10341.4</c:v>
                </c:pt>
                <c:pt idx="4">
                  <c:v>18701.2</c:v>
                </c:pt>
                <c:pt idx="5">
                  <c:v>33819</c:v>
                </c:pt>
                <c:pt idx="6">
                  <c:v>61158</c:v>
                </c:pt>
                <c:pt idx="7">
                  <c:v>110596</c:v>
                </c:pt>
                <c:pt idx="8">
                  <c:v>200000</c:v>
                </c:pt>
              </c:numCache>
            </c:numRef>
          </c:xVal>
          <c:yVal>
            <c:numRef>
              <c:f>'a&amp;b VS radious'!$AB$47:$AB$55</c:f>
              <c:numCache>
                <c:formatCode>General</c:formatCode>
                <c:ptCount val="9"/>
                <c:pt idx="1">
                  <c:v>0</c:v>
                </c:pt>
                <c:pt idx="2">
                  <c:v>9.0069E-3</c:v>
                </c:pt>
                <c:pt idx="3">
                  <c:v>0.66191999999999995</c:v>
                </c:pt>
                <c:pt idx="4">
                  <c:v>15.0116</c:v>
                </c:pt>
                <c:pt idx="5">
                  <c:v>36.0715</c:v>
                </c:pt>
                <c:pt idx="6">
                  <c:v>31.220300000000002</c:v>
                </c:pt>
                <c:pt idx="7">
                  <c:v>19.350999999999999</c:v>
                </c:pt>
                <c:pt idx="8">
                  <c:v>10.2759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323-4700-B6D9-0EA2FF1AF78B}"/>
            </c:ext>
          </c:extLst>
        </c:ser>
        <c:ser>
          <c:idx val="2"/>
          <c:order val="1"/>
          <c:tx>
            <c:strRef>
              <c:f>'a&amp;b VS radious'!$Y$40</c:f>
              <c:strCache>
                <c:ptCount val="1"/>
                <c:pt idx="0">
                  <c:v>Ar_70_CO2_30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'a&amp;b VS radious'!$T$47:$T$55</c:f>
              <c:numCache>
                <c:formatCode>General</c:formatCode>
                <c:ptCount val="9"/>
                <c:pt idx="0">
                  <c:v>1748.68</c:v>
                </c:pt>
                <c:pt idx="1">
                  <c:v>3162.28</c:v>
                </c:pt>
                <c:pt idx="2">
                  <c:v>5718.6</c:v>
                </c:pt>
                <c:pt idx="3">
                  <c:v>10341.4</c:v>
                </c:pt>
                <c:pt idx="4">
                  <c:v>18701.2</c:v>
                </c:pt>
                <c:pt idx="5">
                  <c:v>33819</c:v>
                </c:pt>
                <c:pt idx="6">
                  <c:v>61158</c:v>
                </c:pt>
                <c:pt idx="7">
                  <c:v>110596</c:v>
                </c:pt>
                <c:pt idx="8">
                  <c:v>200000</c:v>
                </c:pt>
              </c:numCache>
            </c:numRef>
          </c:xVal>
          <c:yVal>
            <c:numRef>
              <c:f>'a&amp;b VS radious'!$Z$47:$Z$55</c:f>
              <c:numCache>
                <c:formatCode>General</c:formatCode>
                <c:ptCount val="9"/>
                <c:pt idx="1">
                  <c:v>0</c:v>
                </c:pt>
                <c:pt idx="2">
                  <c:v>2.6748000000000001E-2</c:v>
                </c:pt>
                <c:pt idx="3">
                  <c:v>0.82294999999999996</c:v>
                </c:pt>
                <c:pt idx="4">
                  <c:v>6.9401000000000002</c:v>
                </c:pt>
                <c:pt idx="5">
                  <c:v>11.8454</c:v>
                </c:pt>
                <c:pt idx="6">
                  <c:v>10.3819</c:v>
                </c:pt>
                <c:pt idx="7">
                  <c:v>6.3464</c:v>
                </c:pt>
                <c:pt idx="8">
                  <c:v>3.5057900000000002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323-4700-B6D9-0EA2FF1AF78B}"/>
            </c:ext>
          </c:extLst>
        </c:ser>
        <c:ser>
          <c:idx val="11"/>
          <c:order val="2"/>
          <c:tx>
            <c:strRef>
              <c:f>'a&amp;b VS radious'!$AE$40</c:f>
              <c:strCache>
                <c:ptCount val="1"/>
                <c:pt idx="0">
                  <c:v>Ar_70_C2H6_30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'a&amp;b VS radious'!$T$47:$T$55</c:f>
              <c:numCache>
                <c:formatCode>General</c:formatCode>
                <c:ptCount val="9"/>
                <c:pt idx="0">
                  <c:v>1748.68</c:v>
                </c:pt>
                <c:pt idx="1">
                  <c:v>3162.28</c:v>
                </c:pt>
                <c:pt idx="2">
                  <c:v>5718.6</c:v>
                </c:pt>
                <c:pt idx="3">
                  <c:v>10341.4</c:v>
                </c:pt>
                <c:pt idx="4">
                  <c:v>18701.2</c:v>
                </c:pt>
                <c:pt idx="5">
                  <c:v>33819</c:v>
                </c:pt>
                <c:pt idx="6">
                  <c:v>61158</c:v>
                </c:pt>
                <c:pt idx="7">
                  <c:v>110596</c:v>
                </c:pt>
                <c:pt idx="8">
                  <c:v>200000</c:v>
                </c:pt>
              </c:numCache>
            </c:numRef>
          </c:xVal>
          <c:yVal>
            <c:numRef>
              <c:f>'a&amp;b VS radious'!$AF$47:$AF$55</c:f>
              <c:numCache>
                <c:formatCode>General</c:formatCode>
                <c:ptCount val="9"/>
                <c:pt idx="3">
                  <c:v>0</c:v>
                </c:pt>
                <c:pt idx="4">
                  <c:v>8.4544999999999995E-2</c:v>
                </c:pt>
                <c:pt idx="5">
                  <c:v>0.30543999999999999</c:v>
                </c:pt>
                <c:pt idx="6">
                  <c:v>0.36814999999999998</c:v>
                </c:pt>
                <c:pt idx="7">
                  <c:v>0.32325999999999999</c:v>
                </c:pt>
                <c:pt idx="8">
                  <c:v>0.21401000000000001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323-4700-B6D9-0EA2FF1AF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510336"/>
        <c:axId val="1162512640"/>
      </c:scatterChart>
      <c:valAx>
        <c:axId val="1162510336"/>
        <c:scaling>
          <c:logBase val="10"/>
          <c:orientation val="minMax"/>
          <c:max val="300000"/>
          <c:min val="100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 w="6350">
              <a:solidFill>
                <a:schemeClr val="tx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0"/>
                  <a:t>Напряженность поля, В/см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162512640"/>
        <c:crossesAt val="1.0000000000000028E-3"/>
        <c:crossBetween val="midCat"/>
        <c:majorUnit val="10"/>
      </c:valAx>
      <c:valAx>
        <c:axId val="1162512640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Коэффициент прилипания (</a:t>
                </a:r>
                <a:r>
                  <a:rPr lang="el-GR" b="0"/>
                  <a:t>β</a:t>
                </a:r>
                <a:r>
                  <a:rPr lang="ru-RU" b="0"/>
                  <a:t>), 1/см</a:t>
                </a:r>
              </a:p>
            </c:rich>
          </c:tx>
          <c:layout>
            <c:manualLayout>
              <c:xMode val="edge"/>
              <c:yMode val="edge"/>
              <c:x val="5.1039502415139285E-2"/>
              <c:y val="0.172328902018709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625103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/>
            </a:pPr>
            <a:r>
              <a:rPr lang="ru-RU" sz="900" b="0"/>
              <a:t>Зависимость коэффициента Таунсенда (</a:t>
            </a:r>
            <a:r>
              <a:rPr lang="el-GR" sz="900" b="0"/>
              <a:t>α</a:t>
            </a:r>
            <a:r>
              <a:rPr lang="ru-RU" sz="900" b="0"/>
              <a:t>) от напряженности поля </a:t>
            </a:r>
          </a:p>
        </c:rich>
      </c:tx>
      <c:layout>
        <c:manualLayout>
          <c:xMode val="edge"/>
          <c:yMode val="edge"/>
          <c:x val="0.18667476156453644"/>
          <c:y val="6.5077350962268314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794191145268513"/>
          <c:y val="0.14541735403431183"/>
          <c:w val="0.64536917368087598"/>
          <c:h val="0.66416791246604145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'a&amp;b VS radious'!$AA$40</c:f>
              <c:strCache>
                <c:ptCount val="1"/>
                <c:pt idx="0">
                  <c:v>60Ar_30CO2_10CF4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'a&amp;b VS radious'!$T$47:$T$55</c:f>
              <c:numCache>
                <c:formatCode>General</c:formatCode>
                <c:ptCount val="9"/>
                <c:pt idx="0">
                  <c:v>1748.68</c:v>
                </c:pt>
                <c:pt idx="1">
                  <c:v>3162.28</c:v>
                </c:pt>
                <c:pt idx="2">
                  <c:v>5718.6</c:v>
                </c:pt>
                <c:pt idx="3">
                  <c:v>10341.4</c:v>
                </c:pt>
                <c:pt idx="4">
                  <c:v>18701.2</c:v>
                </c:pt>
                <c:pt idx="5">
                  <c:v>33819</c:v>
                </c:pt>
                <c:pt idx="6">
                  <c:v>61158</c:v>
                </c:pt>
                <c:pt idx="7">
                  <c:v>110596</c:v>
                </c:pt>
                <c:pt idx="8">
                  <c:v>200000</c:v>
                </c:pt>
              </c:numCache>
            </c:numRef>
          </c:xVal>
          <c:yVal>
            <c:numRef>
              <c:f>'a&amp;b VS radious'!$AA$47:$AA$55</c:f>
              <c:numCache>
                <c:formatCode>General</c:formatCode>
                <c:ptCount val="9"/>
                <c:pt idx="3">
                  <c:v>0</c:v>
                </c:pt>
                <c:pt idx="4">
                  <c:v>0.20932000000000001</c:v>
                </c:pt>
                <c:pt idx="5">
                  <c:v>24.4602</c:v>
                </c:pt>
                <c:pt idx="6">
                  <c:v>281.61200000000002</c:v>
                </c:pt>
                <c:pt idx="7">
                  <c:v>1201.22</c:v>
                </c:pt>
                <c:pt idx="8">
                  <c:v>3272.61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A5-48BA-9FEB-B3939A8B5027}"/>
            </c:ext>
          </c:extLst>
        </c:ser>
        <c:ser>
          <c:idx val="0"/>
          <c:order val="1"/>
          <c:tx>
            <c:strRef>
              <c:f>'a&amp;b VS radious'!$Y$40</c:f>
              <c:strCache>
                <c:ptCount val="1"/>
                <c:pt idx="0">
                  <c:v>Ar_70_CO2_30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'a&amp;b VS radious'!$T$47:$T$55</c:f>
              <c:numCache>
                <c:formatCode>General</c:formatCode>
                <c:ptCount val="9"/>
                <c:pt idx="0">
                  <c:v>1748.68</c:v>
                </c:pt>
                <c:pt idx="1">
                  <c:v>3162.28</c:v>
                </c:pt>
                <c:pt idx="2">
                  <c:v>5718.6</c:v>
                </c:pt>
                <c:pt idx="3">
                  <c:v>10341.4</c:v>
                </c:pt>
                <c:pt idx="4">
                  <c:v>18701.2</c:v>
                </c:pt>
                <c:pt idx="5">
                  <c:v>33819</c:v>
                </c:pt>
                <c:pt idx="6">
                  <c:v>61158</c:v>
                </c:pt>
                <c:pt idx="7">
                  <c:v>110596</c:v>
                </c:pt>
                <c:pt idx="8">
                  <c:v>200000</c:v>
                </c:pt>
              </c:numCache>
            </c:numRef>
          </c:xVal>
          <c:yVal>
            <c:numRef>
              <c:f>'a&amp;b VS radious'!$Y$47:$Y$55</c:f>
              <c:numCache>
                <c:formatCode>General</c:formatCode>
                <c:ptCount val="9"/>
                <c:pt idx="3">
                  <c:v>0</c:v>
                </c:pt>
                <c:pt idx="4">
                  <c:v>0.99914000000000003</c:v>
                </c:pt>
                <c:pt idx="5">
                  <c:v>38.634099999999997</c:v>
                </c:pt>
                <c:pt idx="6">
                  <c:v>323.08100000000002</c:v>
                </c:pt>
                <c:pt idx="7">
                  <c:v>1272.53</c:v>
                </c:pt>
                <c:pt idx="8">
                  <c:v>3375.2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2A5-48BA-9FEB-B3939A8B5027}"/>
            </c:ext>
          </c:extLst>
        </c:ser>
        <c:ser>
          <c:idx val="10"/>
          <c:order val="2"/>
          <c:tx>
            <c:strRef>
              <c:f>'a&amp;b VS radious'!$AE$40</c:f>
              <c:strCache>
                <c:ptCount val="1"/>
                <c:pt idx="0">
                  <c:v>Ar_70_C2H6_30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'a&amp;b VS radious'!$T$47:$T$55</c:f>
              <c:numCache>
                <c:formatCode>General</c:formatCode>
                <c:ptCount val="9"/>
                <c:pt idx="0">
                  <c:v>1748.68</c:v>
                </c:pt>
                <c:pt idx="1">
                  <c:v>3162.28</c:v>
                </c:pt>
                <c:pt idx="2">
                  <c:v>5718.6</c:v>
                </c:pt>
                <c:pt idx="3">
                  <c:v>10341.4</c:v>
                </c:pt>
                <c:pt idx="4">
                  <c:v>18701.2</c:v>
                </c:pt>
                <c:pt idx="5">
                  <c:v>33819</c:v>
                </c:pt>
                <c:pt idx="6">
                  <c:v>61158</c:v>
                </c:pt>
                <c:pt idx="7">
                  <c:v>110596</c:v>
                </c:pt>
                <c:pt idx="8">
                  <c:v>200000</c:v>
                </c:pt>
              </c:numCache>
            </c:numRef>
          </c:xVal>
          <c:yVal>
            <c:numRef>
              <c:f>'a&amp;b VS radious'!$AE$47:$AE$55</c:f>
              <c:numCache>
                <c:formatCode>General</c:formatCode>
                <c:ptCount val="9"/>
                <c:pt idx="3">
                  <c:v>0</c:v>
                </c:pt>
                <c:pt idx="4">
                  <c:v>0.48310999999999998</c:v>
                </c:pt>
                <c:pt idx="5">
                  <c:v>45.253999999999998</c:v>
                </c:pt>
                <c:pt idx="6">
                  <c:v>427.16699999999997</c:v>
                </c:pt>
                <c:pt idx="7">
                  <c:v>1647.84</c:v>
                </c:pt>
                <c:pt idx="8">
                  <c:v>4152.82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2A5-48BA-9FEB-B3939A8B5027}"/>
            </c:ext>
          </c:extLst>
        </c:ser>
        <c:ser>
          <c:idx val="2"/>
          <c:order val="3"/>
          <c:tx>
            <c:strRef>
              <c:f>'a&amp;b VS radious'!$AA$40</c:f>
              <c:strCache>
                <c:ptCount val="1"/>
                <c:pt idx="0">
                  <c:v>60Ar_30CO2_10CF4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E2A5-48BA-9FEB-B3939A8B5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316992"/>
        <c:axId val="1159318912"/>
      </c:scatterChart>
      <c:valAx>
        <c:axId val="1159316992"/>
        <c:scaling>
          <c:logBase val="10"/>
          <c:orientation val="minMax"/>
          <c:max val="300000"/>
          <c:min val="100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b="0"/>
                  <a:t>Напряженность поля, В/см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159318912"/>
        <c:crosses val="autoZero"/>
        <c:crossBetween val="midCat"/>
        <c:majorUnit val="10"/>
      </c:valAx>
      <c:valAx>
        <c:axId val="1159318912"/>
        <c:scaling>
          <c:orientation val="minMax"/>
          <c:max val="5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Коэффициент  Таунсенда (</a:t>
                </a:r>
                <a:r>
                  <a:rPr lang="el-GR" b="0"/>
                  <a:t>α</a:t>
                </a:r>
                <a:r>
                  <a:rPr lang="ru-RU" b="0"/>
                  <a:t>)</a:t>
                </a:r>
                <a:r>
                  <a:rPr lang="en-US" b="0"/>
                  <a:t>, 1/cm</a:t>
                </a:r>
                <a:endParaRPr lang="ru-RU" b="0"/>
              </a:p>
            </c:rich>
          </c:tx>
          <c:layout>
            <c:manualLayout>
              <c:xMode val="edge"/>
              <c:yMode val="edge"/>
              <c:x val="7.7219657887591636E-2"/>
              <c:y val="0.2076774578512009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159316992"/>
        <c:crosses val="autoZero"/>
        <c:crossBetween val="midCat"/>
        <c:majorUnit val="1000"/>
        <c:minorUnit val="1000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26263804169399385"/>
          <c:y val="0.16589967992915919"/>
          <c:w val="0.48064150601864425"/>
          <c:h val="0.21138900488588921"/>
        </c:manualLayout>
      </c:layout>
      <c:overlay val="0"/>
      <c:spPr>
        <a:solidFill>
          <a:schemeClr val="lt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000" b="0" i="0" baseline="0" dirty="0">
                <a:latin typeface="Times New Roman" panose="02020603050405020304" pitchFamily="18" charset="0"/>
              </a:rPr>
              <a:t> Зависимость разницы (</a:t>
            </a:r>
            <a:r>
              <a:rPr lang="el-GR" sz="1000" b="0" i="0" baseline="0" dirty="0">
                <a:latin typeface="Times New Roman" panose="02020603050405020304" pitchFamily="18" charset="0"/>
              </a:rPr>
              <a:t>α-β</a:t>
            </a:r>
            <a:r>
              <a:rPr lang="ru-RU" sz="1000" b="0" i="0" baseline="0" dirty="0">
                <a:latin typeface="Times New Roman" panose="02020603050405020304" pitchFamily="18" charset="0"/>
              </a:rPr>
              <a:t>) от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000" b="0" i="0" baseline="0" dirty="0">
                <a:latin typeface="Times New Roman" panose="02020603050405020304" pitchFamily="18" charset="0"/>
              </a:rPr>
              <a:t>расстояния до анода для трех газовых смесей</a:t>
            </a:r>
            <a:endParaRPr lang="el-GR" sz="1000" b="0" i="0" baseline="0" dirty="0"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315793933608027"/>
          <c:y val="0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031438165817509"/>
          <c:y val="0.18967111609540058"/>
          <c:w val="0.72142955361278371"/>
          <c:h val="0.61376741003331137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'C:\DOCUME~1\user\LOCALS~1\Temp\[Diff_Town_Att_ot R.xlsx]field2170_80Ar20C2H6'!$AL$40</c:f>
              <c:strCache>
                <c:ptCount val="1"/>
                <c:pt idx="0">
                  <c:v>60Ar_30CO2_10CF4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'C:\DOCUME~1\user\LOCALS~1\Temp\[Diff_Town_Att_ot R.xlsx]field2170_80Ar20C2H6'!$D$41:$D$55</c:f>
              <c:numCache>
                <c:formatCode>General</c:formatCode>
                <c:ptCount val="15"/>
                <c:pt idx="0">
                  <c:v>7.4709815324504358</c:v>
                </c:pt>
                <c:pt idx="1">
                  <c:v>4.1313071753923873</c:v>
                </c:pt>
                <c:pt idx="2">
                  <c:v>2.2845361601749214</c:v>
                </c:pt>
                <c:pt idx="3">
                  <c:v>1.2633046434212687</c:v>
                </c:pt>
                <c:pt idx="4">
                  <c:v>0.6985829635896682</c:v>
                </c:pt>
                <c:pt idx="5">
                  <c:v>0.38630246624307052</c:v>
                </c:pt>
                <c:pt idx="6">
                  <c:v>0.21361774402550598</c:v>
                </c:pt>
                <c:pt idx="7">
                  <c:v>0.1181265025938632</c:v>
                </c:pt>
                <c:pt idx="8">
                  <c:v>6.5321770472234766E-2</c:v>
                </c:pt>
                <c:pt idx="9">
                  <c:v>3.6121712400885929E-2</c:v>
                </c:pt>
                <c:pt idx="10">
                  <c:v>1.9974604657589982E-2</c:v>
                </c:pt>
                <c:pt idx="11">
                  <c:v>1.1045538798383211E-2</c:v>
                </c:pt>
                <c:pt idx="12">
                  <c:v>6.1079348020295259E-3</c:v>
                </c:pt>
                <c:pt idx="13">
                  <c:v>3.3776002443354348E-3</c:v>
                </c:pt>
                <c:pt idx="14">
                  <c:v>1.8677453831126088E-3</c:v>
                </c:pt>
              </c:numCache>
            </c:numRef>
          </c:xVal>
          <c:yVal>
            <c:numRef>
              <c:f>'C:\DOCUME~1\user\LOCALS~1\Temp\[Diff_Town_Att_ot R.xlsx]field2170_80Ar20C2H6'!$AL$41:$AL$55</c:f>
              <c:numCache>
                <c:formatCode>General</c:formatCode>
                <c:ptCount val="15"/>
                <c:pt idx="8">
                  <c:v>-9.0069E-3</c:v>
                </c:pt>
                <c:pt idx="9">
                  <c:v>-0.66191999999999995</c:v>
                </c:pt>
                <c:pt idx="10">
                  <c:v>-14.80228</c:v>
                </c:pt>
                <c:pt idx="11">
                  <c:v>-11.6113</c:v>
                </c:pt>
                <c:pt idx="12">
                  <c:v>250.39170000000001</c:v>
                </c:pt>
                <c:pt idx="13">
                  <c:v>1181.8690000000001</c:v>
                </c:pt>
                <c:pt idx="14">
                  <c:v>3262.3341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5A-4927-A69F-2ACB7C55C7CB}"/>
            </c:ext>
          </c:extLst>
        </c:ser>
        <c:ser>
          <c:idx val="2"/>
          <c:order val="1"/>
          <c:tx>
            <c:strRef>
              <c:f>'C:\DOCUME~1\user\LOCALS~1\Temp\[Diff_Town_Att_ot R.xlsx]field2170_80Ar20C2H6'!$AK$40</c:f>
              <c:strCache>
                <c:ptCount val="1"/>
                <c:pt idx="0">
                  <c:v>Ar_70_CO2_30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'C:\DOCUME~1\user\LOCALS~1\Temp\[Diff_Town_Att_ot R.xlsx]field2170_80Ar20C2H6'!$F$41:$F$55</c:f>
              <c:numCache>
                <c:formatCode>General</c:formatCode>
                <c:ptCount val="15"/>
                <c:pt idx="0">
                  <c:v>8.7448355264627224</c:v>
                </c:pt>
                <c:pt idx="1">
                  <c:v>4.8357236062196609</c:v>
                </c:pt>
                <c:pt idx="2">
                  <c:v>2.6740653672093551</c:v>
                </c:pt>
                <c:pt idx="3">
                  <c:v>1.4787068176451716</c:v>
                </c:pt>
                <c:pt idx="4">
                  <c:v>0.81769618779620146</c:v>
                </c:pt>
                <c:pt idx="5">
                  <c:v>0.45216970703105952</c:v>
                </c:pt>
                <c:pt idx="6">
                  <c:v>0.25004104600220517</c:v>
                </c:pt>
                <c:pt idx="7">
                  <c:v>0.13826788782876154</c:v>
                </c:pt>
                <c:pt idx="8">
                  <c:v>7.6459583870726405E-2</c:v>
                </c:pt>
                <c:pt idx="9">
                  <c:v>4.2280714054493213E-2</c:v>
                </c:pt>
                <c:pt idx="10">
                  <c:v>2.3380412825013158E-2</c:v>
                </c:pt>
                <c:pt idx="11">
                  <c:v>1.2928879515158228E-2</c:v>
                </c:pt>
                <c:pt idx="12">
                  <c:v>7.1493799065230398E-3</c:v>
                </c:pt>
                <c:pt idx="13">
                  <c:v>3.9535044334617535E-3</c:v>
                </c:pt>
                <c:pt idx="14">
                  <c:v>2.1862088816156804E-3</c:v>
                </c:pt>
              </c:numCache>
            </c:numRef>
          </c:xVal>
          <c:yVal>
            <c:numRef>
              <c:f>'C:\DOCUME~1\user\LOCALS~1\Temp\[Diff_Town_Att_ot R.xlsx]field2170_80Ar20C2H6'!$AK$41:$AK$55</c:f>
              <c:numCache>
                <c:formatCode>General</c:formatCode>
                <c:ptCount val="15"/>
                <c:pt idx="8">
                  <c:v>-2.6748000000000001E-2</c:v>
                </c:pt>
                <c:pt idx="9">
                  <c:v>-0.82294999999999996</c:v>
                </c:pt>
                <c:pt idx="10">
                  <c:v>-5.9409600000000005</c:v>
                </c:pt>
                <c:pt idx="11">
                  <c:v>26.788699999999999</c:v>
                </c:pt>
                <c:pt idx="12">
                  <c:v>312.69910000000004</c:v>
                </c:pt>
                <c:pt idx="13">
                  <c:v>1266.1836000000001</c:v>
                </c:pt>
                <c:pt idx="14">
                  <c:v>3371.6942099999997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C5A-4927-A69F-2ACB7C55C7CB}"/>
            </c:ext>
          </c:extLst>
        </c:ser>
        <c:ser>
          <c:idx val="5"/>
          <c:order val="2"/>
          <c:tx>
            <c:strRef>
              <c:f>'C:\DOCUME~1\user\LOCALS~1\Temp\[Diff_Town_Att_ot R.xlsx]field2170_80Ar20C2H6'!$AN$40</c:f>
              <c:strCache>
                <c:ptCount val="1"/>
                <c:pt idx="0">
                  <c:v>Ar_70_C2H6_30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'C:\DOCUME~1\user\LOCALS~1\Temp\[Diff_Town_Att_ot R.xlsx]field2170_80Ar20C2H6'!$I$41:$I$55</c:f>
              <c:numCache>
                <c:formatCode>General</c:formatCode>
                <c:ptCount val="15"/>
                <c:pt idx="0">
                  <c:v>7.7808379093723437</c:v>
                </c:pt>
                <c:pt idx="1">
                  <c:v>4.3026517126206425</c:v>
                </c:pt>
                <c:pt idx="2">
                  <c:v>2.3792865078319458</c:v>
                </c:pt>
                <c:pt idx="3">
                  <c:v>1.315699766881137</c:v>
                </c:pt>
                <c:pt idx="4">
                  <c:v>0.72755645055882501</c:v>
                </c:pt>
                <c:pt idx="5">
                  <c:v>0.40232422751582458</c:v>
                </c:pt>
                <c:pt idx="6">
                  <c:v>0.22247746612794631</c:v>
                </c:pt>
                <c:pt idx="7">
                  <c:v>0.12302575846181145</c:v>
                </c:pt>
                <c:pt idx="8">
                  <c:v>6.8030968325921926E-2</c:v>
                </c:pt>
                <c:pt idx="9">
                  <c:v>3.7619847938249865E-2</c:v>
                </c:pt>
                <c:pt idx="10">
                  <c:v>2.0803044482098323E-2</c:v>
                </c:pt>
                <c:pt idx="11">
                  <c:v>1.150364870246362E-2</c:v>
                </c:pt>
                <c:pt idx="12">
                  <c:v>6.361259286906327E-3</c:v>
                </c:pt>
                <c:pt idx="13">
                  <c:v>3.5176850470958906E-3</c:v>
                </c:pt>
                <c:pt idx="14">
                  <c:v>1.9452094773430857E-3</c:v>
                </c:pt>
              </c:numCache>
            </c:numRef>
          </c:xVal>
          <c:yVal>
            <c:numRef>
              <c:f>'C:\DOCUME~1\user\LOCALS~1\Temp\[Diff_Town_Att_ot R.xlsx]field2170_80Ar20C2H6'!$AN$41:$AN$55</c:f>
              <c:numCache>
                <c:formatCode>General</c:formatCode>
                <c:ptCount val="15"/>
                <c:pt idx="9">
                  <c:v>0</c:v>
                </c:pt>
                <c:pt idx="10">
                  <c:v>0.398565</c:v>
                </c:pt>
                <c:pt idx="11">
                  <c:v>44.948560000000001</c:v>
                </c:pt>
                <c:pt idx="12">
                  <c:v>426.79884999999996</c:v>
                </c:pt>
                <c:pt idx="13">
                  <c:v>1647.51674</c:v>
                </c:pt>
                <c:pt idx="14">
                  <c:v>4152.60599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C5A-4927-A69F-2ACB7C55C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274240"/>
        <c:axId val="1177280896"/>
      </c:scatterChart>
      <c:valAx>
        <c:axId val="1177274240"/>
        <c:scaling>
          <c:orientation val="minMax"/>
          <c:max val="5.000000000000001E-2"/>
          <c:min val="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r>
                  <a:rPr lang="ru-RU" sz="1000" b="0" i="0" baseline="0" dirty="0">
                    <a:latin typeface="Times New Roman" panose="02020603050405020304" pitchFamily="18" charset="0"/>
                  </a:rPr>
                  <a:t>Расстояние до анода </a:t>
                </a:r>
                <a:r>
                  <a:rPr lang="en-US" sz="1000" b="0" i="0" baseline="0" dirty="0">
                    <a:latin typeface="Times New Roman" panose="02020603050405020304" pitchFamily="18" charset="0"/>
                  </a:rPr>
                  <a:t>r, </a:t>
                </a:r>
                <a:r>
                  <a:rPr lang="ru-RU" sz="1000" b="0" i="0" baseline="0" dirty="0">
                    <a:latin typeface="Times New Roman" panose="02020603050405020304" pitchFamily="18" charset="0"/>
                  </a:rPr>
                  <a:t>см</a:t>
                </a:r>
                <a:endParaRPr lang="en-US" sz="1000" b="0" i="0" baseline="0" dirty="0">
                  <a:latin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77280896"/>
        <c:crossesAt val="-50"/>
        <c:crossBetween val="midCat"/>
        <c:majorUnit val="1.0000000000000002E-2"/>
        <c:minorUnit val="1.0000000000000002E-2"/>
      </c:valAx>
      <c:valAx>
        <c:axId val="1177280896"/>
        <c:scaling>
          <c:orientation val="minMax"/>
          <c:max val="100"/>
          <c:min val="-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baseline="0">
                    <a:latin typeface="Times New Roman" panose="02020603050405020304" pitchFamily="18" charset="0"/>
                  </a:defRPr>
                </a:pPr>
                <a:r>
                  <a:rPr lang="ru-RU" sz="1000" b="0" i="0" baseline="0">
                    <a:latin typeface="Times New Roman" panose="02020603050405020304" pitchFamily="18" charset="0"/>
                  </a:rPr>
                  <a:t>Разница  (</a:t>
                </a:r>
                <a:r>
                  <a:rPr lang="el-GR" sz="1000" b="0" i="0" baseline="0">
                    <a:latin typeface="Times New Roman" panose="02020603050405020304" pitchFamily="18" charset="0"/>
                  </a:rPr>
                  <a:t>α</a:t>
                </a:r>
                <a:r>
                  <a:rPr lang="ru-RU" sz="1000" b="0" i="0" baseline="0">
                    <a:latin typeface="Times New Roman" panose="02020603050405020304" pitchFamily="18" charset="0"/>
                  </a:rPr>
                  <a:t>-</a:t>
                </a:r>
                <a:r>
                  <a:rPr lang="el-GR" sz="1000" b="0" i="0" baseline="0">
                    <a:latin typeface="Times New Roman" panose="02020603050405020304" pitchFamily="18" charset="0"/>
                  </a:rPr>
                  <a:t>β</a:t>
                </a:r>
                <a:r>
                  <a:rPr lang="ru-RU" sz="1000" b="0" i="0" baseline="0">
                    <a:latin typeface="Times New Roman" panose="02020603050405020304" pitchFamily="18" charset="0"/>
                  </a:rPr>
                  <a:t>), 1/см</a:t>
                </a:r>
              </a:p>
            </c:rich>
          </c:tx>
          <c:layout>
            <c:manualLayout>
              <c:xMode val="edge"/>
              <c:yMode val="edge"/>
              <c:x val="1.9086187075290223E-2"/>
              <c:y val="0.3220347349239138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77274240"/>
        <c:crossesAt val="0"/>
        <c:crossBetween val="midCat"/>
        <c:minorUnit val="25"/>
      </c:valAx>
    </c:plotArea>
    <c:legend>
      <c:legendPos val="r"/>
      <c:layout>
        <c:manualLayout>
          <c:xMode val="edge"/>
          <c:yMode val="edge"/>
          <c:x val="0.43273493890508818"/>
          <c:y val="0.22731591844107321"/>
          <c:w val="0.44521336654144944"/>
          <c:h val="0.1889036508528797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DBE7-13DC-4B17-B638-23BB4210F2DC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D17C-C71A-49BC-830F-9DFBB068B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436CC-9B1A-4C70-8D86-2E9373B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A1659C-1DD4-42AC-B2B2-EF0B84EB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96337-8D37-4337-B4BA-9031AE8E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1BD7-2572-4F35-8620-B52C28965D62}" type="datetime1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308B7-E297-44BF-8E9D-3D13A556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DA83E-3AC0-4D88-8B25-EC371E3C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5093-710F-4B53-A64F-8FFAFAED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28BB4B-1691-4C3C-A607-403DB9837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AB42F-FD04-49C8-9A61-52C831AD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F0AF-9E73-4039-BA70-51533E5CD358}" type="datetime1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A2867-5D82-4F96-A6A8-CBFBBBB8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A9E28-4BD8-4F92-AA0B-332F0251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94512F-3C41-4DA1-81B0-94C6DBCEC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40C2E6-CF39-4787-9471-87D8F3A89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4EA83-D5C7-4E7E-BB4F-87EBD7D5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A081-FD05-4F62-9DBE-A8E3198B251E}" type="datetime1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544E25-3854-4F8B-BA9C-299DFE70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38261-F812-4DC9-931C-5B8DD76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0FBBE-4033-4D74-9D1A-48A9526E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481E2-34F7-422D-A8E9-3895F405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57F3D-A827-4928-A38A-B0158FD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AC8-4DE0-4BD5-9DD8-918BF58B8CB0}" type="datetime1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38FD-299F-4B5E-9243-4B2B4195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B9554E-6F12-43F6-9C5D-C0E73B8F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61C2B-4E51-4E02-B95B-63C01664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415EA-F9FF-448B-9E7B-DE40A6F40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38449-BB78-4579-96AA-D8D521F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A96-7DA8-4DE0-80B1-88A986DB0152}" type="datetime1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07BA1-B63D-4A25-AB10-2CA28AAF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400F9-2EB4-41E2-8992-EAA2FD27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6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22D7E-B89C-4FB8-B42A-1B3FA129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BAA5D-8670-4AA2-9354-5D2957131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4DCC05-FB05-481C-9ECF-91AF6B5DA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6C6FA5-2228-4D1D-B9E6-CE8C77B1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BE7B-EC7D-458E-BBD6-556AC3D80846}" type="datetime1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7C910-CAC9-4928-ADCE-CBCA89CC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4D292-7BD0-43A8-AE57-D877BB26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1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F13C7-5518-4845-8B18-ED9558E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93C1BD-7FB4-4CD3-9487-E39040735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9D372-AACD-42F5-802E-36F03C73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FAE24D-9CF0-4006-8921-0FD1EBA3E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BD08B6-CFFB-44D1-AC90-D3124A79C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5C2E9F-D68D-42EC-AA63-5EBA29C3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822-15CA-44F4-9AE4-90536F0310EE}" type="datetime1">
              <a:rPr lang="ru-RU" smtClean="0"/>
              <a:t>03.06.2026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889F26-E3C7-4DEF-991A-607721C0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C9676C-D6AC-494D-B2E1-28FFA72D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61B21-CCB5-4EF1-90BE-C390A06C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0FCD4E-DB3A-4E44-9119-98DC7C1A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6037-569A-4417-B408-8BD59AC44BE2}" type="datetime1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9F2AD-F804-413E-AF43-A7384EE4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491A7-E237-405B-A853-E54C789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4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2A06C-4980-4683-A365-C7409533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2E0C-26E7-43BB-8488-4E43C35EC77D}" type="datetime1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4F9296-8919-49A9-B02E-F7C0CDF3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792C99-06DC-45A5-8353-C3DBD280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8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68F2F-A993-492C-B05A-C06D2A3C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BF18A-03D4-4DE5-970F-130350B4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6CCF1-FBA0-4EF7-8B04-0F9C55C0B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B5AEC6-17CD-427B-8205-63F8BE48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E26-7864-41DF-AE78-2F11C7D7D56F}" type="datetime1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53338B-D65B-4051-ADB5-CCDD43A1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00B4E-3190-4277-8E25-43507E66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5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5EB90-49DD-468A-A850-79BD4E90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64EEEB-C83D-4BE4-9416-0A2590EFF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A54978-7974-4F63-A08B-2548E618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9D3A16-744C-4396-9308-223E0669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A42D-A92D-41E4-95C5-A15438877E5D}" type="datetime1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C20F80-8EC6-4AC0-BAC6-A9DBB1EA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1D3481-C2B9-4E2F-B3DA-82E99B4B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2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3114C-BA5B-4199-909C-FDDC6532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28033-55B3-4538-AA68-0686F28C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99249-CD27-42C7-99B9-1C1F7C56B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F3C4-FC87-44C9-A068-5D2E5B5FF7F4}" type="datetime1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0BC9E-DE5C-4C0A-A89F-D6545CFB5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57B9D-0238-4AE7-BBA9-EA628129B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28C6-CB95-4A39-B311-EEC649086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адпись 20541">
            <a:extLst>
              <a:ext uri="{FF2B5EF4-FFF2-40B4-BE49-F238E27FC236}">
                <a16:creationId xmlns:a16="http://schemas.microsoft.com/office/drawing/2014/main" id="{99D6A62E-9BAC-4807-BC28-49E036046500}"/>
              </a:ext>
            </a:extLst>
          </p:cNvPr>
          <p:cNvSpPr txBox="1"/>
          <p:nvPr/>
        </p:nvSpPr>
        <p:spPr>
          <a:xfrm>
            <a:off x="3242490" y="197708"/>
            <a:ext cx="5534025" cy="648729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процессов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старения проволочных камер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крупных физических установках.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А.Г.Крившич</a:t>
            </a:r>
            <a:endParaRPr lang="ru-R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НИЦ КИ «ПИЯФ» ОФВЭ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Протвино, НИЦ КИ «ИФВЭ»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год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2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DACCED-D792-44FF-A877-A45B4443F1A2}"/>
              </a:ext>
            </a:extLst>
          </p:cNvPr>
          <p:cNvGrpSpPr/>
          <p:nvPr/>
        </p:nvGrpSpPr>
        <p:grpSpPr>
          <a:xfrm>
            <a:off x="909829" y="271883"/>
            <a:ext cx="3724275" cy="2484755"/>
            <a:chOff x="0" y="-171072"/>
            <a:chExt cx="3114690" cy="17235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A4C64F-22F4-4813-9A9F-ECDCFF423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71072"/>
              <a:ext cx="3114690" cy="1497131"/>
              <a:chOff x="2889" y="2488"/>
              <a:chExt cx="7359" cy="4402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E944DE43-6A23-44EF-9EAE-B16B35F22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4743"/>
                <a:ext cx="5262" cy="1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BF96EECC-4B7B-4E6F-BE2C-ABC682E9E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" y="5110"/>
                <a:ext cx="3119" cy="2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F58A50-64D8-4599-8810-715EE0179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" y="5831"/>
                <a:ext cx="3119" cy="2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0" name="Line 8">
                <a:extLst>
                  <a:ext uri="{FF2B5EF4-FFF2-40B4-BE49-F238E27FC236}">
                    <a16:creationId xmlns:a16="http://schemas.microsoft.com/office/drawing/2014/main" id="{212614B6-981E-43F9-8A73-6C64323242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07" y="5211"/>
                <a:ext cx="5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9">
                <a:extLst>
                  <a:ext uri="{FF2B5EF4-FFF2-40B4-BE49-F238E27FC236}">
                    <a16:creationId xmlns:a16="http://schemas.microsoft.com/office/drawing/2014/main" id="{F0AF6FBD-35E4-436F-A763-E1F46E98DA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07" y="5937"/>
                <a:ext cx="5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10">
                <a:extLst>
                  <a:ext uri="{FF2B5EF4-FFF2-40B4-BE49-F238E27FC236}">
                    <a16:creationId xmlns:a16="http://schemas.microsoft.com/office/drawing/2014/main" id="{D78A33E2-C9AD-4AFC-AF33-9413D4BDE7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07" y="5211"/>
                <a:ext cx="0" cy="7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1">
                <a:extLst>
                  <a:ext uri="{FF2B5EF4-FFF2-40B4-BE49-F238E27FC236}">
                    <a16:creationId xmlns:a16="http://schemas.microsoft.com/office/drawing/2014/main" id="{FAB816CE-8388-404A-B559-B6A5B9538B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5" y="5584"/>
                <a:ext cx="11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2">
                <a:extLst>
                  <a:ext uri="{FF2B5EF4-FFF2-40B4-BE49-F238E27FC236}">
                    <a16:creationId xmlns:a16="http://schemas.microsoft.com/office/drawing/2014/main" id="{EEF4EDB4-EA41-4F4D-BF86-645C3424D3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389" y="5937"/>
                <a:ext cx="5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3">
                <a:extLst>
                  <a:ext uri="{FF2B5EF4-FFF2-40B4-BE49-F238E27FC236}">
                    <a16:creationId xmlns:a16="http://schemas.microsoft.com/office/drawing/2014/main" id="{65C8904D-DB24-4A5C-BA88-CD4813B363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389" y="5211"/>
                <a:ext cx="5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4">
                <a:extLst>
                  <a:ext uri="{FF2B5EF4-FFF2-40B4-BE49-F238E27FC236}">
                    <a16:creationId xmlns:a16="http://schemas.microsoft.com/office/drawing/2014/main" id="{72BF2493-89D6-4861-A4CD-07111CCB82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53" y="5211"/>
                <a:ext cx="0" cy="7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15">
                <a:extLst>
                  <a:ext uri="{FF2B5EF4-FFF2-40B4-BE49-F238E27FC236}">
                    <a16:creationId xmlns:a16="http://schemas.microsoft.com/office/drawing/2014/main" id="{B39EA757-A0E6-45AE-9EA1-8FF8C47B39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53" y="5584"/>
                <a:ext cx="12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id="{3B93EEA0-6E2E-46F9-AF06-CBF38182E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" y="4873"/>
                <a:ext cx="465" cy="1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890F725E-AA83-4769-B346-521015FE3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4" y="4888"/>
                <a:ext cx="552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20" name="Line 18">
                <a:extLst>
                  <a:ext uri="{FF2B5EF4-FFF2-40B4-BE49-F238E27FC236}">
                    <a16:creationId xmlns:a16="http://schemas.microsoft.com/office/drawing/2014/main" id="{D12A6CD2-DEA2-41B6-BD0D-2D98502A41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034" y="4954"/>
                <a:ext cx="1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9">
                <a:extLst>
                  <a:ext uri="{FF2B5EF4-FFF2-40B4-BE49-F238E27FC236}">
                    <a16:creationId xmlns:a16="http://schemas.microsoft.com/office/drawing/2014/main" id="{0FB1FBBE-E8AD-4059-951E-A7BF2A37F7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5" y="4954"/>
                <a:ext cx="12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 Box 20">
                <a:extLst>
                  <a:ext uri="{FF2B5EF4-FFF2-40B4-BE49-F238E27FC236}">
                    <a16:creationId xmlns:a16="http://schemas.microsoft.com/office/drawing/2014/main" id="{3033836D-E64E-44CB-B0B5-770890465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1" y="5976"/>
                <a:ext cx="1482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Трубка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1">
                <a:extLst>
                  <a:ext uri="{FF2B5EF4-FFF2-40B4-BE49-F238E27FC236}">
                    <a16:creationId xmlns:a16="http://schemas.microsoft.com/office/drawing/2014/main" id="{4D5A54D2-33E2-4CD2-B115-49BD853F6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0" y="5253"/>
                <a:ext cx="1313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Трубка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Line 23">
                <a:extLst>
                  <a:ext uri="{FF2B5EF4-FFF2-40B4-BE49-F238E27FC236}">
                    <a16:creationId xmlns:a16="http://schemas.microsoft.com/office/drawing/2014/main" id="{BC5D6766-DA3E-4D21-B8A6-889DD9FF50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24" y="5584"/>
                <a:ext cx="0" cy="13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Text Box 24">
                <a:extLst>
                  <a:ext uri="{FF2B5EF4-FFF2-40B4-BE49-F238E27FC236}">
                    <a16:creationId xmlns:a16="http://schemas.microsoft.com/office/drawing/2014/main" id="{7EDDF900-AF37-4EFA-9DF3-AF6575E38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9" y="3097"/>
                <a:ext cx="1673" cy="8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Азот</a:t>
                </a:r>
              </a:p>
            </p:txBody>
          </p:sp>
          <p:cxnSp>
            <p:nvCxnSpPr>
              <p:cNvPr id="26" name="Line 25">
                <a:extLst>
                  <a:ext uri="{FF2B5EF4-FFF2-40B4-BE49-F238E27FC236}">
                    <a16:creationId xmlns:a16="http://schemas.microsoft.com/office/drawing/2014/main" id="{EF3DA02D-6BC9-4606-AD24-B87A999890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24" y="3940"/>
                <a:ext cx="0" cy="10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26">
                <a:extLst>
                  <a:ext uri="{FF2B5EF4-FFF2-40B4-BE49-F238E27FC236}">
                    <a16:creationId xmlns:a16="http://schemas.microsoft.com/office/drawing/2014/main" id="{AE9E1833-C2AB-4690-BF62-9CDD7E8B7F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2" y="3749"/>
                <a:ext cx="0" cy="5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27">
                <a:extLst>
                  <a:ext uri="{FF2B5EF4-FFF2-40B4-BE49-F238E27FC236}">
                    <a16:creationId xmlns:a16="http://schemas.microsoft.com/office/drawing/2014/main" id="{CBDEA023-8F58-477B-A7E4-509895E1BF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4" y="3749"/>
                <a:ext cx="0" cy="5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28">
                <a:extLst>
                  <a:ext uri="{FF2B5EF4-FFF2-40B4-BE49-F238E27FC236}">
                    <a16:creationId xmlns:a16="http://schemas.microsoft.com/office/drawing/2014/main" id="{7D4AA797-C387-40EB-B1C3-B8578E1B5C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86" y="3749"/>
                <a:ext cx="0" cy="5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29">
                <a:extLst>
                  <a:ext uri="{FF2B5EF4-FFF2-40B4-BE49-F238E27FC236}">
                    <a16:creationId xmlns:a16="http://schemas.microsoft.com/office/drawing/2014/main" id="{7E4705ED-4D79-499A-BE02-581430DF46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9" y="3749"/>
                <a:ext cx="0" cy="5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Text Box 30">
                <a:extLst>
                  <a:ext uri="{FF2B5EF4-FFF2-40B4-BE49-F238E27FC236}">
                    <a16:creationId xmlns:a16="http://schemas.microsoft.com/office/drawing/2014/main" id="{85B7480F-E917-4041-AEFF-FE77FB7BB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4" y="2488"/>
                <a:ext cx="295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Облучение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1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</a:t>
                </a:r>
                <a:r>
                  <a:rPr lang="ru-RU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Sr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FWHM=1</a:t>
                </a:r>
                <a:r>
                  <a:rPr lang="ru-RU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,8 см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0B909EB2-2669-4F67-8D33-F6A62AA42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" y="1285875"/>
              <a:ext cx="1056050" cy="2666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Применяемый </a:t>
              </a: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BA02EAD-7397-4053-8B26-FD7A432E465A}"/>
              </a:ext>
            </a:extLst>
          </p:cNvPr>
          <p:cNvGrpSpPr/>
          <p:nvPr/>
        </p:nvGrpSpPr>
        <p:grpSpPr>
          <a:xfrm>
            <a:off x="6004824" y="761190"/>
            <a:ext cx="4124892" cy="5105400"/>
            <a:chOff x="5156493" y="475227"/>
            <a:chExt cx="4124892" cy="510540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B91E3DB2-1878-4C60-AE42-ED7E40C337DC}"/>
                </a:ext>
              </a:extLst>
            </p:cNvPr>
            <p:cNvGrpSpPr/>
            <p:nvPr/>
          </p:nvGrpSpPr>
          <p:grpSpPr>
            <a:xfrm>
              <a:off x="5156493" y="475227"/>
              <a:ext cx="3956108" cy="5105400"/>
              <a:chOff x="5206835" y="475227"/>
              <a:chExt cx="3956108" cy="5105400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95772B64-0C07-4561-B590-71D762DF073C}"/>
                  </a:ext>
                </a:extLst>
              </p:cNvPr>
              <p:cNvGrpSpPr/>
              <p:nvPr/>
            </p:nvGrpSpPr>
            <p:grpSpPr>
              <a:xfrm>
                <a:off x="5206835" y="475227"/>
                <a:ext cx="3956108" cy="5105400"/>
                <a:chOff x="5905534" y="565143"/>
                <a:chExt cx="3956108" cy="5105400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5D83C56C-470F-4487-841D-8A9B01EF7EE6}"/>
                    </a:ext>
                  </a:extLst>
                </p:cNvPr>
                <p:cNvGrpSpPr/>
                <p:nvPr/>
              </p:nvGrpSpPr>
              <p:grpSpPr>
                <a:xfrm>
                  <a:off x="5905534" y="565143"/>
                  <a:ext cx="3848100" cy="5105400"/>
                  <a:chOff x="5696963" y="560985"/>
                  <a:chExt cx="3848100" cy="5105400"/>
                </a:xfrm>
              </p:grpSpPr>
              <p:pic>
                <p:nvPicPr>
                  <p:cNvPr id="60" name="Рисунок 59">
                    <a:extLst>
                      <a:ext uri="{FF2B5EF4-FFF2-40B4-BE49-F238E27FC236}">
                        <a16:creationId xmlns:a16="http://schemas.microsoft.com/office/drawing/2014/main" id="{5D4FB061-3053-4A0D-939A-99E07DE8598E}"/>
                      </a:ext>
                    </a:extLst>
                  </p:cNvPr>
                  <p:cNvPicPr/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6963" y="560985"/>
                    <a:ext cx="3848100" cy="5105400"/>
                  </a:xfrm>
                  <a:prstGeom prst="rect">
                    <a:avLst/>
                  </a:prstGeom>
                </p:spPr>
              </p:pic>
              <p:sp>
                <p:nvSpPr>
                  <p:cNvPr id="61" name="Облачко с текстом: прямоугольное со скругленными углами 60">
                    <a:extLst>
                      <a:ext uri="{FF2B5EF4-FFF2-40B4-BE49-F238E27FC236}">
                        <a16:creationId xmlns:a16="http://schemas.microsoft.com/office/drawing/2014/main" id="{C68BE13B-937D-43C6-A967-E1DA8719B3EA}"/>
                      </a:ext>
                    </a:extLst>
                  </p:cNvPr>
                  <p:cNvSpPr/>
                  <p:nvPr/>
                </p:nvSpPr>
                <p:spPr>
                  <a:xfrm>
                    <a:off x="8333751" y="1247454"/>
                    <a:ext cx="691040" cy="246095"/>
                  </a:xfrm>
                  <a:prstGeom prst="wedgeRoundRectCallout">
                    <a:avLst>
                      <a:gd name="adj1" fmla="val -116904"/>
                      <a:gd name="adj2" fmla="val 105954"/>
                      <a:gd name="adj3" fmla="val 16667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120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часа</a:t>
                    </a:r>
                    <a:endParaRPr lang="ru-RU" sz="1200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Облачко с текстом: прямоугольное со скругленными углами 61">
                    <a:extLst>
                      <a:ext uri="{FF2B5EF4-FFF2-40B4-BE49-F238E27FC236}">
                        <a16:creationId xmlns:a16="http://schemas.microsoft.com/office/drawing/2014/main" id="{57440AD1-0A1B-4F51-9817-F5669CAAEEFA}"/>
                      </a:ext>
                    </a:extLst>
                  </p:cNvPr>
                  <p:cNvSpPr/>
                  <p:nvPr/>
                </p:nvSpPr>
                <p:spPr>
                  <a:xfrm>
                    <a:off x="8373122" y="661956"/>
                    <a:ext cx="691040" cy="246095"/>
                  </a:xfrm>
                  <a:prstGeom prst="wedgeRoundRectCallout">
                    <a:avLst>
                      <a:gd name="adj1" fmla="val -113511"/>
                      <a:gd name="adj2" fmla="val 142475"/>
                      <a:gd name="adj3" fmla="val 16667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6 часов</a:t>
                    </a:r>
                    <a:endParaRPr lang="ru-RU" sz="1200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567D9EB-24E8-4E6C-B452-97177903F522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496" y="1832952"/>
                    <a:ext cx="1299550" cy="68642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5E3246C0-E2C4-43A7-8193-921E58053494}"/>
                      </a:ext>
                    </a:extLst>
                  </p:cNvPr>
                  <p:cNvSpPr txBox="1"/>
                  <p:nvPr/>
                </p:nvSpPr>
                <p:spPr>
                  <a:xfrm>
                    <a:off x="6485903" y="2199114"/>
                    <a:ext cx="835238" cy="19870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0829ECE-BDDC-4822-B6F0-1AB8C8A4C949}"/>
                      </a:ext>
                    </a:extLst>
                  </p:cNvPr>
                  <p:cNvSpPr txBox="1"/>
                  <p:nvPr/>
                </p:nvSpPr>
                <p:spPr>
                  <a:xfrm>
                    <a:off x="6406775" y="4237247"/>
                    <a:ext cx="1123577" cy="19870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913F2B2-B5CF-4906-8CBB-4571E9D9FE20}"/>
                      </a:ext>
                    </a:extLst>
                  </p:cNvPr>
                  <p:cNvSpPr txBox="1"/>
                  <p:nvPr/>
                </p:nvSpPr>
                <p:spPr>
                  <a:xfrm>
                    <a:off x="8117482" y="3998259"/>
                    <a:ext cx="1202321" cy="3382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69" name="Облачко с текстом: прямоугольное со скругленными углами 68">
                  <a:extLst>
                    <a:ext uri="{FF2B5EF4-FFF2-40B4-BE49-F238E27FC236}">
                      <a16:creationId xmlns:a16="http://schemas.microsoft.com/office/drawing/2014/main" id="{CB1DF4F2-8316-401F-9F8F-A120C74479BB}"/>
                    </a:ext>
                  </a:extLst>
                </p:cNvPr>
                <p:cNvSpPr/>
                <p:nvPr/>
              </p:nvSpPr>
              <p:spPr>
                <a:xfrm>
                  <a:off x="8418467" y="2001537"/>
                  <a:ext cx="1443175" cy="593855"/>
                </a:xfrm>
                <a:prstGeom prst="wedgeRoundRectCallout">
                  <a:avLst>
                    <a:gd name="adj1" fmla="val -72616"/>
                    <a:gd name="adj2" fmla="val -3020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>
                      <a:solidFill>
                        <a:schemeClr val="tx1"/>
                      </a:solidFill>
                    </a:rPr>
                    <a:t>Со-старенная трубка (1,9 К/см)</a:t>
                  </a:r>
                  <a:endParaRPr lang="ru-RU" sz="1200" dirty="0">
                    <a:ln w="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B7E8764-859F-4CB5-8ED4-8814740BCFE8}"/>
                    </a:ext>
                  </a:extLst>
                </p:cNvPr>
                <p:cNvSpPr txBox="1"/>
                <p:nvPr/>
              </p:nvSpPr>
              <p:spPr>
                <a:xfrm>
                  <a:off x="6645634" y="4137663"/>
                  <a:ext cx="1896688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60%Ar+30%CO2+10%CF4</a:t>
                  </a:r>
                  <a:endParaRPr lang="ru-RU" sz="1200" dirty="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58EF9D0-D2C9-4203-AB59-F44B09B03BA3}"/>
                    </a:ext>
                  </a:extLst>
                </p:cNvPr>
                <p:cNvSpPr txBox="1"/>
                <p:nvPr/>
              </p:nvSpPr>
              <p:spPr>
                <a:xfrm>
                  <a:off x="6694474" y="2180324"/>
                  <a:ext cx="1477836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/>
                    <a:t>2</a:t>
                  </a:r>
                  <a:r>
                    <a:rPr lang="en-US" sz="1200" dirty="0"/>
                    <a:t>0%CO2+</a:t>
                  </a:r>
                  <a:r>
                    <a:rPr lang="ru-RU" sz="1200" dirty="0"/>
                    <a:t>8</a:t>
                  </a:r>
                  <a:r>
                    <a:rPr lang="en-US" sz="1200" dirty="0"/>
                    <a:t>0%CF4</a:t>
                  </a:r>
                  <a:endParaRPr lang="ru-RU" sz="1200" dirty="0"/>
                </a:p>
              </p:txBody>
            </p:sp>
          </p:grpSp>
          <p:sp>
            <p:nvSpPr>
              <p:cNvPr id="75" name="Облачко с текстом: прямоугольное со скругленными углами 74">
                <a:extLst>
                  <a:ext uri="{FF2B5EF4-FFF2-40B4-BE49-F238E27FC236}">
                    <a16:creationId xmlns:a16="http://schemas.microsoft.com/office/drawing/2014/main" id="{B24828AD-684A-4EB7-A8E6-0E9AC2D74DAB}"/>
                  </a:ext>
                </a:extLst>
              </p:cNvPr>
              <p:cNvSpPr/>
              <p:nvPr/>
            </p:nvSpPr>
            <p:spPr>
              <a:xfrm>
                <a:off x="6139973" y="1380632"/>
                <a:ext cx="691040" cy="246095"/>
              </a:xfrm>
              <a:prstGeom prst="wedgeRoundRectCallout">
                <a:avLst>
                  <a:gd name="adj1" fmla="val 132003"/>
                  <a:gd name="adj2" fmla="val -8583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n w="0"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r>
                  <a:rPr lang="ru-RU" sz="1200" dirty="0">
                    <a:ln w="0"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часов</a:t>
                </a:r>
                <a:endParaRPr lang="ru-RU" sz="1200" dirty="0">
                  <a:ln w="0">
                    <a:noFill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BF71FEF-FC6A-49A8-A451-BA9ED002A40E}"/>
                  </a:ext>
                </a:extLst>
              </p:cNvPr>
              <p:cNvSpPr txBox="1"/>
              <p:nvPr/>
            </p:nvSpPr>
            <p:spPr>
              <a:xfrm>
                <a:off x="5234301" y="4861520"/>
                <a:ext cx="3820634" cy="605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79" name="Облачко с текстом: прямоугольное со скругленными углами 78">
              <a:extLst>
                <a:ext uri="{FF2B5EF4-FFF2-40B4-BE49-F238E27FC236}">
                  <a16:creationId xmlns:a16="http://schemas.microsoft.com/office/drawing/2014/main" id="{B1C9583A-9F1F-459D-8697-8364728893C3}"/>
                </a:ext>
              </a:extLst>
            </p:cNvPr>
            <p:cNvSpPr/>
            <p:nvPr/>
          </p:nvSpPr>
          <p:spPr>
            <a:xfrm>
              <a:off x="7793281" y="3592428"/>
              <a:ext cx="1488104" cy="472795"/>
            </a:xfrm>
            <a:prstGeom prst="wedgeRoundRectCallout">
              <a:avLst>
                <a:gd name="adj1" fmla="val -80134"/>
                <a:gd name="adj2" fmla="val -180648"/>
                <a:gd name="adj3" fmla="val 1666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Восстановленная трубка</a:t>
              </a:r>
              <a:endParaRPr lang="ru-RU" sz="1200" dirty="0">
                <a:ln w="0">
                  <a:noFill/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D86D8DC-E6AE-4C75-BF37-1A1BFDE6C2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0" y="2927350"/>
            <a:ext cx="4572000" cy="3429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272EC9B6-2379-4112-9149-003DAF81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B386-F45E-4084-B981-2FEED3F12540}" type="datetime1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EB4720-7DB9-4B41-9329-5B7CDB47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611B342C-A4A0-4031-A9BD-ACD3AA06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4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23FBFFC-481B-4C37-B9A0-2D7031E0E5F0}"/>
              </a:ext>
            </a:extLst>
          </p:cNvPr>
          <p:cNvGrpSpPr/>
          <p:nvPr/>
        </p:nvGrpSpPr>
        <p:grpSpPr>
          <a:xfrm>
            <a:off x="758493" y="907880"/>
            <a:ext cx="8825398" cy="4691344"/>
            <a:chOff x="758493" y="907880"/>
            <a:chExt cx="8825398" cy="4691344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134D25B-5CBE-4725-B002-FFEFD5E6B295}"/>
                </a:ext>
              </a:extLst>
            </p:cNvPr>
            <p:cNvGrpSpPr/>
            <p:nvPr/>
          </p:nvGrpSpPr>
          <p:grpSpPr>
            <a:xfrm>
              <a:off x="758493" y="907880"/>
              <a:ext cx="3648075" cy="3737585"/>
              <a:chOff x="0" y="0"/>
              <a:chExt cx="3648075" cy="3737987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AAC2DE5D-FA32-4F80-945F-37FF954FA720}"/>
                  </a:ext>
                </a:extLst>
              </p:cNvPr>
              <p:cNvGrpSpPr/>
              <p:nvPr/>
            </p:nvGrpSpPr>
            <p:grpSpPr>
              <a:xfrm>
                <a:off x="0" y="0"/>
                <a:ext cx="3648075" cy="3737987"/>
                <a:chOff x="0" y="0"/>
                <a:chExt cx="3648075" cy="3737987"/>
              </a:xfrm>
            </p:grpSpPr>
            <p:grpSp>
              <p:nvGrpSpPr>
                <p:cNvPr id="11" name="Группа 10">
                  <a:extLst>
                    <a:ext uri="{FF2B5EF4-FFF2-40B4-BE49-F238E27FC236}">
                      <a16:creationId xmlns:a16="http://schemas.microsoft.com/office/drawing/2014/main" id="{1FC35CCA-BD81-4478-8379-954E75523E5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648075" cy="3737987"/>
                  <a:chOff x="0" y="0"/>
                  <a:chExt cx="3648075" cy="3737987"/>
                </a:xfrm>
              </p:grpSpPr>
              <p:pic>
                <p:nvPicPr>
                  <p:cNvPr id="14" name="Рисунок 13">
                    <a:extLst>
                      <a:ext uri="{FF2B5EF4-FFF2-40B4-BE49-F238E27FC236}">
                        <a16:creationId xmlns:a16="http://schemas.microsoft.com/office/drawing/2014/main" id="{5C1AAD69-5D05-44A7-BE26-8D6FC98502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3648075" cy="3162300"/>
                  </a:xfrm>
                  <a:prstGeom prst="rect">
                    <a:avLst/>
                  </a:prstGeom>
                </p:spPr>
              </p:pic>
              <p:sp>
                <p:nvSpPr>
                  <p:cNvPr id="15" name="Надпись 97">
                    <a:extLst>
                      <a:ext uri="{FF2B5EF4-FFF2-40B4-BE49-F238E27FC236}">
                        <a16:creationId xmlns:a16="http://schemas.microsoft.com/office/drawing/2014/main" id="{2346AED3-F7D8-4300-9DDD-BF63931CF593}"/>
                      </a:ext>
                    </a:extLst>
                  </p:cNvPr>
                  <p:cNvSpPr txBox="1"/>
                  <p:nvPr/>
                </p:nvSpPr>
                <p:spPr>
                  <a:xfrm>
                    <a:off x="281353" y="3346101"/>
                    <a:ext cx="3123093" cy="391886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400" b="1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Стриммерная</a:t>
                    </a:r>
                    <a:r>
                      <a: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мода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Стрелка: изогнутая вверх 15">
                    <a:extLst>
                      <a:ext uri="{FF2B5EF4-FFF2-40B4-BE49-F238E27FC236}">
                        <a16:creationId xmlns:a16="http://schemas.microsoft.com/office/drawing/2014/main" id="{6DFE568F-2E42-4600-AE13-A360131462AA}"/>
                      </a:ext>
                    </a:extLst>
                  </p:cNvPr>
                  <p:cNvSpPr/>
                  <p:nvPr/>
                </p:nvSpPr>
                <p:spPr>
                  <a:xfrm rot="16441616">
                    <a:off x="2100106" y="2120202"/>
                    <a:ext cx="1853305" cy="841352"/>
                  </a:xfrm>
                  <a:prstGeom prst="curvedUpArrow">
                    <a:avLst>
                      <a:gd name="adj1" fmla="val 8095"/>
                      <a:gd name="adj2" fmla="val 50000"/>
                      <a:gd name="adj3" fmla="val 2180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Стрелка: изогнутая вверх 16">
                    <a:extLst>
                      <a:ext uri="{FF2B5EF4-FFF2-40B4-BE49-F238E27FC236}">
                        <a16:creationId xmlns:a16="http://schemas.microsoft.com/office/drawing/2014/main" id="{D91AE3B8-9386-4584-AB93-73C285F43054}"/>
                      </a:ext>
                    </a:extLst>
                  </p:cNvPr>
                  <p:cNvSpPr/>
                  <p:nvPr/>
                </p:nvSpPr>
                <p:spPr>
                  <a:xfrm rot="16441616" flipV="1">
                    <a:off x="-271306" y="1939332"/>
                    <a:ext cx="1852930" cy="934720"/>
                  </a:xfrm>
                  <a:prstGeom prst="curvedUpArrow">
                    <a:avLst>
                      <a:gd name="adj1" fmla="val 8095"/>
                      <a:gd name="adj2" fmla="val 50000"/>
                      <a:gd name="adj3" fmla="val 2180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" name="Стрелка: изогнутая 11">
                  <a:extLst>
                    <a:ext uri="{FF2B5EF4-FFF2-40B4-BE49-F238E27FC236}">
                      <a16:creationId xmlns:a16="http://schemas.microsoft.com/office/drawing/2014/main" id="{061B95A9-538D-4B97-9E49-11E89EA788FA}"/>
                    </a:ext>
                  </a:extLst>
                </p:cNvPr>
                <p:cNvSpPr/>
                <p:nvPr/>
              </p:nvSpPr>
              <p:spPr>
                <a:xfrm flipV="1">
                  <a:off x="1929284" y="331595"/>
                  <a:ext cx="1128908" cy="170822"/>
                </a:xfrm>
                <a:prstGeom prst="bentArrow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Стрелка: изогнутая 12">
                  <a:extLst>
                    <a:ext uri="{FF2B5EF4-FFF2-40B4-BE49-F238E27FC236}">
                      <a16:creationId xmlns:a16="http://schemas.microsoft.com/office/drawing/2014/main" id="{DAACDD72-11C3-4E6D-9D68-F297FAEDEC21}"/>
                    </a:ext>
                  </a:extLst>
                </p:cNvPr>
                <p:cNvSpPr/>
                <p:nvPr/>
              </p:nvSpPr>
              <p:spPr>
                <a:xfrm flipH="1">
                  <a:off x="834013" y="884255"/>
                  <a:ext cx="1165491" cy="200548"/>
                </a:xfrm>
                <a:prstGeom prst="bentArrow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" name="Надпись 104">
                <a:extLst>
                  <a:ext uri="{FF2B5EF4-FFF2-40B4-BE49-F238E27FC236}">
                    <a16:creationId xmlns:a16="http://schemas.microsoft.com/office/drawing/2014/main" id="{E091C5D0-DFBB-4A47-9428-AB78400E354E}"/>
                  </a:ext>
                </a:extLst>
              </p:cNvPr>
              <p:cNvSpPr txBox="1"/>
              <p:nvPr/>
            </p:nvSpPr>
            <p:spPr>
              <a:xfrm rot="16200000">
                <a:off x="-70757" y="843643"/>
                <a:ext cx="673515" cy="291402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КГУ</a:t>
                </a:r>
              </a:p>
            </p:txBody>
          </p:sp>
          <p:sp>
            <p:nvSpPr>
              <p:cNvPr id="10" name="Надпись 105">
                <a:extLst>
                  <a:ext uri="{FF2B5EF4-FFF2-40B4-BE49-F238E27FC236}">
                    <a16:creationId xmlns:a16="http://schemas.microsoft.com/office/drawing/2014/main" id="{6C5E8D28-627E-4DB2-A9D3-FDF7BC80DF02}"/>
                  </a:ext>
                </a:extLst>
              </p:cNvPr>
              <p:cNvSpPr txBox="1"/>
              <p:nvPr/>
            </p:nvSpPr>
            <p:spPr>
              <a:xfrm rot="16200000">
                <a:off x="2558143" y="936171"/>
                <a:ext cx="1838325" cy="29083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Плотность пучка, пА/см</a:t>
                </a:r>
              </a:p>
            </p:txBody>
          </p:sp>
        </p:grpSp>
        <p:grpSp>
          <p:nvGrpSpPr>
            <p:cNvPr id="4" name="Group 223">
              <a:extLst>
                <a:ext uri="{FF2B5EF4-FFF2-40B4-BE49-F238E27FC236}">
                  <a16:creationId xmlns:a16="http://schemas.microsoft.com/office/drawing/2014/main" id="{8617A830-A356-450E-851F-959FB8C32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0946" y="1131393"/>
              <a:ext cx="4512945" cy="4467831"/>
              <a:chOff x="1296" y="7200"/>
              <a:chExt cx="4320" cy="5040"/>
            </a:xfrm>
          </p:grpSpPr>
          <p:pic>
            <p:nvPicPr>
              <p:cNvPr id="6" name="Picture 224" descr="\\Tddserv\data\katerina\Doc\Conferences\DESY\Streamers\spectra.tif">
                <a:extLst>
                  <a:ext uri="{FF2B5EF4-FFF2-40B4-BE49-F238E27FC236}">
                    <a16:creationId xmlns:a16="http://schemas.microsoft.com/office/drawing/2014/main" id="{A31A9F92-1F8A-42CA-8031-80BD8BA85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7200"/>
                <a:ext cx="4320" cy="4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225">
                <a:extLst>
                  <a:ext uri="{FF2B5EF4-FFF2-40B4-BE49-F238E27FC236}">
                    <a16:creationId xmlns:a16="http://schemas.microsoft.com/office/drawing/2014/main" id="{9AA132EB-2BBB-4853-BD0B-EDBDFFF5D4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1810"/>
                <a:ext cx="4320" cy="4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Fig. 4. Spectra from a </a:t>
                </a:r>
                <a:r>
                  <a:rPr lang="en-US" sz="800" baseline="30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55</a:t>
                </a:r>
                <a:r>
                  <a:rPr lang="en-US" sz="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Fe source.</a:t>
                </a:r>
                <a:endParaRPr lang="ru-RU" sz="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" name="Стрелка: изогнутая вверх 4">
              <a:extLst>
                <a:ext uri="{FF2B5EF4-FFF2-40B4-BE49-F238E27FC236}">
                  <a16:creationId xmlns:a16="http://schemas.microsoft.com/office/drawing/2014/main" id="{1B3D4A89-BEEC-4036-A35E-8AD99CE442C7}"/>
                </a:ext>
              </a:extLst>
            </p:cNvPr>
            <p:cNvSpPr/>
            <p:nvPr/>
          </p:nvSpPr>
          <p:spPr>
            <a:xfrm rot="20897392">
              <a:off x="3612333" y="4001195"/>
              <a:ext cx="4886515" cy="970985"/>
            </a:xfrm>
            <a:prstGeom prst="curvedUpArrow">
              <a:avLst>
                <a:gd name="adj1" fmla="val 16477"/>
                <a:gd name="adj2" fmla="val 31702"/>
                <a:gd name="adj3" fmla="val 40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Дата 1">
            <a:extLst>
              <a:ext uri="{FF2B5EF4-FFF2-40B4-BE49-F238E27FC236}">
                <a16:creationId xmlns:a16="http://schemas.microsoft.com/office/drawing/2014/main" id="{5EC10A3F-3F39-47EF-8C36-5B589DC7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BDC-4DB8-4E41-8430-8ED110878F0E}" type="datetime1">
              <a:rPr lang="ru-RU" smtClean="0"/>
              <a:t>03.06.2026</a:t>
            </a:fld>
            <a:endParaRPr lang="ru-RU"/>
          </a:p>
        </p:txBody>
      </p:sp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id="{6E5A3476-E2DF-4C8A-936F-16976D12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A46C842A-DBAE-4170-8280-0F4EB758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8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94E71C-A4AD-4BD3-BEA6-6CE357D0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362" y="239721"/>
            <a:ext cx="547179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Многократное  восстановления</a:t>
            </a:r>
            <a:br>
              <a:rPr lang="ru-RU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«распухших» анодов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16C53-2F5A-4592-B6B4-AEA7618F1003}"/>
              </a:ext>
            </a:extLst>
          </p:cNvPr>
          <p:cNvPicPr/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55" y="1580532"/>
            <a:ext cx="5940425" cy="2461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2532">
            <a:extLst>
              <a:ext uri="{FF2B5EF4-FFF2-40B4-BE49-F238E27FC236}">
                <a16:creationId xmlns:a16="http://schemas.microsoft.com/office/drawing/2014/main" id="{35E602CC-4174-47FA-804C-9ECC2C776FEF}"/>
              </a:ext>
            </a:extLst>
          </p:cNvPr>
          <p:cNvSpPr txBox="1"/>
          <p:nvPr/>
        </p:nvSpPr>
        <p:spPr>
          <a:xfrm>
            <a:off x="3067050" y="4658189"/>
            <a:ext cx="6057900" cy="7543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Распухание.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589552-1802-48E8-8950-F26F867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E4E-B2C9-42A0-A56C-2688A39553A7}" type="datetime1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A188B0-9254-497E-B6B8-05C3818C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C207BF-D760-4905-A2FD-FAD06C6F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61">
            <a:extLst>
              <a:ext uri="{FF2B5EF4-FFF2-40B4-BE49-F238E27FC236}">
                <a16:creationId xmlns:a16="http://schemas.microsoft.com/office/drawing/2014/main" id="{E927E25C-BAE0-444A-BB38-D6C8B2CAEB52}"/>
              </a:ext>
            </a:extLst>
          </p:cNvPr>
          <p:cNvSpPr txBox="1"/>
          <p:nvPr/>
        </p:nvSpPr>
        <p:spPr>
          <a:xfrm>
            <a:off x="1235676" y="222076"/>
            <a:ext cx="10293178" cy="636740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Оно делается научной лабораторией, которая имеет более, чем 40-летний опыт создания и исследования различных типов газоразрядных детекторов.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 принадлежит 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нового типа старения анода (распухание). Она исследовала и знает как восстановить аноды при распухании и как «освободить» прибор от кремния; как обнаружить и победить эффект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Мальтера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катоде и т.д. Это сложно, НО можно!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</a:t>
            </a:r>
            <a:r>
              <a:rPr lang="ru-RU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заявляет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газоразрядный детектор </a:t>
            </a:r>
            <a:r>
              <a:rPr lang="ru-RU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 погубить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уменьшив его время жизни в 10 и более раз, если «на старте» </a:t>
            </a:r>
            <a:r>
              <a:rPr lang="ru-RU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 выбрать технологию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проектирования и изготовления прибора. Многие научные группы не учитывают эти нюансы и сталкиваются с очень большими проблемами при работе с уже готовыми детекторами.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НА СТАРТЕ необходимо предотвратить (чтобы потом не УСТРАНЯТЬ) последствия: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изготовлении: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отказаться от любых комбинаций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герметиков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клеёв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содержащих кремний;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если по условиям экспериментов необходимо механически обрабатывать катод для создания на нем стрипов,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падов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т.п., то надо абсолютно исключить оставление на нем заусенцев, острых краев и т.д.;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профиль и тип материала катода должен быть таков, чтобы он не приводил к возникновению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Мальтер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-эффекта.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Правильно выбрать материал анода.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работе: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8382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надо выбирать такую газовую смесь, которая бы </a:t>
            </a:r>
            <a:r>
              <a:rPr lang="ru-RU" sz="1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допускала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анодное старение;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- правильно выбрать скорость продува газа в камере.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750AD8-48BF-47EA-8D3A-CCB04533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D663-5361-4C1C-94F7-6873F601206A}" type="datetime1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1F67A4-AE1C-480F-963F-F86B7E44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4DED6-5BC0-44F6-9186-F09169DE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6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47E81-9B6A-4960-9EDB-0DE42ADB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18FC-2089-40FB-B3B4-BD00AA512CE3}" type="datetime1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277D07-F421-42F8-A8A0-BFA9F10C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638791-B302-45BC-A25B-6A658AAF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6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57AE6A-2AD3-48E0-AC27-88CF3D61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C0-7AF2-4F04-83CE-4BCA8D3BA19A}" type="datetime1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B9CE78-6BEB-4F25-947A-E4850AAF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E299C7-23F7-42D7-9ED3-B5EFE337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4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8CCC05-A406-45F5-B5FD-6DAF7BF69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124676"/>
              </p:ext>
            </p:extLst>
          </p:nvPr>
        </p:nvGraphicFramePr>
        <p:xfrm>
          <a:off x="1567179" y="1566231"/>
          <a:ext cx="7943849" cy="1895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1526">
                  <a:extLst>
                    <a:ext uri="{9D8B030D-6E8A-4147-A177-3AD203B41FA5}">
                      <a16:colId xmlns:a16="http://schemas.microsoft.com/office/drawing/2014/main" val="1643573885"/>
                    </a:ext>
                  </a:extLst>
                </a:gridCol>
                <a:gridCol w="1162305">
                  <a:extLst>
                    <a:ext uri="{9D8B030D-6E8A-4147-A177-3AD203B41FA5}">
                      <a16:colId xmlns:a16="http://schemas.microsoft.com/office/drawing/2014/main" val="1943817143"/>
                    </a:ext>
                  </a:extLst>
                </a:gridCol>
                <a:gridCol w="1162305">
                  <a:extLst>
                    <a:ext uri="{9D8B030D-6E8A-4147-A177-3AD203B41FA5}">
                      <a16:colId xmlns:a16="http://schemas.microsoft.com/office/drawing/2014/main" val="1825921264"/>
                    </a:ext>
                  </a:extLst>
                </a:gridCol>
                <a:gridCol w="1146134">
                  <a:extLst>
                    <a:ext uri="{9D8B030D-6E8A-4147-A177-3AD203B41FA5}">
                      <a16:colId xmlns:a16="http://schemas.microsoft.com/office/drawing/2014/main" val="3382146043"/>
                    </a:ext>
                  </a:extLst>
                </a:gridCol>
                <a:gridCol w="1146134">
                  <a:extLst>
                    <a:ext uri="{9D8B030D-6E8A-4147-A177-3AD203B41FA5}">
                      <a16:colId xmlns:a16="http://schemas.microsoft.com/office/drawing/2014/main" val="2437352274"/>
                    </a:ext>
                  </a:extLst>
                </a:gridCol>
                <a:gridCol w="1146134">
                  <a:extLst>
                    <a:ext uri="{9D8B030D-6E8A-4147-A177-3AD203B41FA5}">
                      <a16:colId xmlns:a16="http://schemas.microsoft.com/office/drawing/2014/main" val="3424928468"/>
                    </a:ext>
                  </a:extLst>
                </a:gridCol>
                <a:gridCol w="1029311">
                  <a:extLst>
                    <a:ext uri="{9D8B030D-6E8A-4147-A177-3AD203B41FA5}">
                      <a16:colId xmlns:a16="http://schemas.microsoft.com/office/drawing/2014/main" val="1129640913"/>
                    </a:ext>
                  </a:extLst>
                </a:gridCol>
              </a:tblGrid>
              <a:tr h="408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Условия      эксперимента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Условия проведения старения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Отношение (старение/эксперимент)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27408"/>
                  </a:ext>
                </a:extLst>
              </a:tr>
              <a:tr h="48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Набранный заряд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Скорость набора заряда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Набранный заряд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Скорость набора заряда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Набранный заряд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Скорость набора заряда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78766"/>
                  </a:ext>
                </a:extLst>
              </a:tr>
              <a:tr h="424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ATLAS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TRT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К/см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см•день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К/см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см•день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700709"/>
                  </a:ext>
                </a:extLst>
              </a:tr>
              <a:tr h="548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CMS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Muon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Chambers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К/см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0.00003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К/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см•день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К/см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К/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см•день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5000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2667"/>
                  </a:ext>
                </a:extLst>
              </a:tr>
            </a:tbl>
          </a:graphicData>
        </a:graphic>
      </p:graphicFrame>
      <p:sp>
        <p:nvSpPr>
          <p:cNvPr id="5" name="Надпись 107">
            <a:extLst>
              <a:ext uri="{FF2B5EF4-FFF2-40B4-BE49-F238E27FC236}">
                <a16:creationId xmlns:a16="http://schemas.microsoft.com/office/drawing/2014/main" id="{5DAC72AB-CBB8-4701-B9B9-695774F0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558" y="1968163"/>
            <a:ext cx="1916783" cy="141915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Сравнение условий </a:t>
            </a:r>
            <a:r>
              <a:rPr kumimoji="0" lang="ru-RU" altLang="ru-RU" sz="1200" b="1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тестового облучения </a:t>
            </a:r>
            <a:r>
              <a:rPr kumimoji="0" lang="ru-RU" altLang="ru-RU" sz="1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для детекторов, которые должны работать в условиях реальных экспериментов</a:t>
            </a:r>
            <a:endParaRPr kumimoji="0" lang="en-US" altLang="ru-RU" sz="8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085F13C-B208-4402-B114-D7ECD88E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543" y="1677389"/>
            <a:ext cx="6562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262093D5-449D-48DF-836D-DA3BC25C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362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Надпись 20542">
            <a:extLst>
              <a:ext uri="{FF2B5EF4-FFF2-40B4-BE49-F238E27FC236}">
                <a16:creationId xmlns:a16="http://schemas.microsoft.com/office/drawing/2014/main" id="{B8C0FD24-2873-4815-B340-AAE5BD430B34}"/>
              </a:ext>
            </a:extLst>
          </p:cNvPr>
          <p:cNvSpPr txBox="1"/>
          <p:nvPr/>
        </p:nvSpPr>
        <p:spPr>
          <a:xfrm>
            <a:off x="3551283" y="148297"/>
            <a:ext cx="4587875" cy="1297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Ускоренное старение.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64">
            <a:extLst>
              <a:ext uri="{FF2B5EF4-FFF2-40B4-BE49-F238E27FC236}">
                <a16:creationId xmlns:a16="http://schemas.microsoft.com/office/drawing/2014/main" id="{CFAEA27B-D731-478E-9CCA-0DB335D7A86F}"/>
              </a:ext>
            </a:extLst>
          </p:cNvPr>
          <p:cNvGrpSpPr>
            <a:grpSpLocks/>
          </p:cNvGrpSpPr>
          <p:nvPr/>
        </p:nvGrpSpPr>
        <p:grpSpPr bwMode="auto">
          <a:xfrm>
            <a:off x="2356484" y="3774059"/>
            <a:ext cx="6316980" cy="2397125"/>
            <a:chOff x="1093" y="2326"/>
            <a:chExt cx="9948" cy="3775"/>
          </a:xfrm>
        </p:grpSpPr>
        <p:grpSp>
          <p:nvGrpSpPr>
            <p:cNvPr id="47" name="Group 65">
              <a:extLst>
                <a:ext uri="{FF2B5EF4-FFF2-40B4-BE49-F238E27FC236}">
                  <a16:creationId xmlns:a16="http://schemas.microsoft.com/office/drawing/2014/main" id="{0BE05A44-FD6D-4A1E-B466-33A3BFCEE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" y="5305"/>
              <a:ext cx="9946" cy="796"/>
              <a:chOff x="1095" y="5851"/>
              <a:chExt cx="9946" cy="796"/>
            </a:xfrm>
          </p:grpSpPr>
          <p:cxnSp>
            <p:nvCxnSpPr>
              <p:cNvPr id="73" name="Line 66">
                <a:extLst>
                  <a:ext uri="{FF2B5EF4-FFF2-40B4-BE49-F238E27FC236}">
                    <a16:creationId xmlns:a16="http://schemas.microsoft.com/office/drawing/2014/main" id="{CB015E0E-761B-43E7-8F8A-BFB18E5FB0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10" y="6113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Text Box 67">
                <a:extLst>
                  <a:ext uri="{FF2B5EF4-FFF2-40B4-BE49-F238E27FC236}">
                    <a16:creationId xmlns:a16="http://schemas.microsoft.com/office/drawing/2014/main" id="{E968DF6D-134B-4E00-9CE8-F102D1E7D0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5" y="5851"/>
                <a:ext cx="3584" cy="5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Тоже самое, что и на стадии №3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 Box 68">
                <a:extLst>
                  <a:ext uri="{FF2B5EF4-FFF2-40B4-BE49-F238E27FC236}">
                    <a16:creationId xmlns:a16="http://schemas.microsoft.com/office/drawing/2014/main" id="{ECEBA733-1707-42A0-B8E9-2C13686E8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9" y="5906"/>
                <a:ext cx="2502" cy="70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Детектор  </a:t>
                </a:r>
                <a:r>
                  <a:rPr lang="ru-RU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(финальный)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Line 69">
                <a:extLst>
                  <a:ext uri="{FF2B5EF4-FFF2-40B4-BE49-F238E27FC236}">
                    <a16:creationId xmlns:a16="http://schemas.microsoft.com/office/drawing/2014/main" id="{1B9BBCE1-1B49-444F-B019-6820FEDB1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539" y="6113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" name="Text Box 70">
                <a:extLst>
                  <a:ext uri="{FF2B5EF4-FFF2-40B4-BE49-F238E27FC236}">
                    <a16:creationId xmlns:a16="http://schemas.microsoft.com/office/drawing/2014/main" id="{5F470705-F101-42B2-923D-61F957651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9" y="5865"/>
                <a:ext cx="3102" cy="7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В несколько раз выше дозы, ожидаемой в эксперименте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71">
              <a:extLst>
                <a:ext uri="{FF2B5EF4-FFF2-40B4-BE49-F238E27FC236}">
                  <a16:creationId xmlns:a16="http://schemas.microsoft.com/office/drawing/2014/main" id="{3B3EABDC-034C-4E48-8416-5A462976E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" y="4407"/>
              <a:ext cx="9948" cy="998"/>
              <a:chOff x="1093" y="4757"/>
              <a:chExt cx="9948" cy="998"/>
            </a:xfrm>
          </p:grpSpPr>
          <p:cxnSp>
            <p:nvCxnSpPr>
              <p:cNvPr id="67" name="Line 72">
                <a:extLst>
                  <a:ext uri="{FF2B5EF4-FFF2-40B4-BE49-F238E27FC236}">
                    <a16:creationId xmlns:a16="http://schemas.microsoft.com/office/drawing/2014/main" id="{2501FD6D-C597-4990-89B4-5A85C8BB2A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29" y="5189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Text Box 73">
                <a:extLst>
                  <a:ext uri="{FF2B5EF4-FFF2-40B4-BE49-F238E27FC236}">
                    <a16:creationId xmlns:a16="http://schemas.microsoft.com/office/drawing/2014/main" id="{A47AD233-B883-4A6F-8A8F-33DEDC18B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" y="4757"/>
                <a:ext cx="3584" cy="7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На несколько десятков/сотен раз меньше, чем на стадии №1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AutoShape 74">
                <a:extLst>
                  <a:ext uri="{FF2B5EF4-FFF2-40B4-BE49-F238E27FC236}">
                    <a16:creationId xmlns:a16="http://schemas.microsoft.com/office/drawing/2014/main" id="{CFBF6219-C38F-4BB1-804A-5C92F32A7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3" y="5122"/>
                <a:ext cx="360" cy="633"/>
              </a:xfrm>
              <a:prstGeom prst="downArrow">
                <a:avLst>
                  <a:gd name="adj1" fmla="val 41667"/>
                  <a:gd name="adj2" fmla="val 397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Text Box 75">
                <a:extLst>
                  <a:ext uri="{FF2B5EF4-FFF2-40B4-BE49-F238E27FC236}">
                    <a16:creationId xmlns:a16="http://schemas.microsoft.com/office/drawing/2014/main" id="{221CDDBA-F89C-4D79-8E47-CCFDE4E79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5" y="4870"/>
                <a:ext cx="2496" cy="658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Детектор (полноразмерный) 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Line 76">
                <a:extLst>
                  <a:ext uri="{FF2B5EF4-FFF2-40B4-BE49-F238E27FC236}">
                    <a16:creationId xmlns:a16="http://schemas.microsoft.com/office/drawing/2014/main" id="{69759C76-191F-4042-8CF1-E27C18DD1A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527" y="5178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Text Box 77">
                <a:extLst>
                  <a:ext uri="{FF2B5EF4-FFF2-40B4-BE49-F238E27FC236}">
                    <a16:creationId xmlns:a16="http://schemas.microsoft.com/office/drawing/2014/main" id="{892BD824-33DE-4423-8DD0-644AD2C62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9" y="4931"/>
                <a:ext cx="3102" cy="6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Доза, ожидаемая в эксперименте</a:t>
                </a:r>
              </a:p>
            </p:txBody>
          </p:sp>
        </p:grpSp>
        <p:grpSp>
          <p:nvGrpSpPr>
            <p:cNvPr id="49" name="Group 78">
              <a:extLst>
                <a:ext uri="{FF2B5EF4-FFF2-40B4-BE49-F238E27FC236}">
                  <a16:creationId xmlns:a16="http://schemas.microsoft.com/office/drawing/2014/main" id="{158FEB2E-9FF3-4CEF-A8F9-E6D18AC76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" y="3653"/>
              <a:ext cx="9902" cy="921"/>
              <a:chOff x="1093" y="3812"/>
              <a:chExt cx="9902" cy="921"/>
            </a:xfrm>
          </p:grpSpPr>
          <p:cxnSp>
            <p:nvCxnSpPr>
              <p:cNvPr id="61" name="Line 79">
                <a:extLst>
                  <a:ext uri="{FF2B5EF4-FFF2-40B4-BE49-F238E27FC236}">
                    <a16:creationId xmlns:a16="http://schemas.microsoft.com/office/drawing/2014/main" id="{66D07A0B-5F2A-460C-8069-8E8468580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34" y="4211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Text Box 80">
                <a:extLst>
                  <a:ext uri="{FF2B5EF4-FFF2-40B4-BE49-F238E27FC236}">
                    <a16:creationId xmlns:a16="http://schemas.microsoft.com/office/drawing/2014/main" id="{9815CB38-69D2-4F58-A8A2-8EAE92035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" y="3840"/>
                <a:ext cx="3602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Тоже самое, как на стадии №1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AutoShape 81">
                <a:extLst>
                  <a:ext uri="{FF2B5EF4-FFF2-40B4-BE49-F238E27FC236}">
                    <a16:creationId xmlns:a16="http://schemas.microsoft.com/office/drawing/2014/main" id="{54809A82-595E-48F0-8376-B22A6389D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4100"/>
                <a:ext cx="360" cy="633"/>
              </a:xfrm>
              <a:prstGeom prst="downArrow">
                <a:avLst>
                  <a:gd name="adj1" fmla="val 41667"/>
                  <a:gd name="adj2" fmla="val 397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64" name="Line 82">
                <a:extLst>
                  <a:ext uri="{FF2B5EF4-FFF2-40B4-BE49-F238E27FC236}">
                    <a16:creationId xmlns:a16="http://schemas.microsoft.com/office/drawing/2014/main" id="{4111C7D6-E627-4962-8A8A-38262B8EE1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527" y="4181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Text Box 83">
                <a:extLst>
                  <a:ext uri="{FF2B5EF4-FFF2-40B4-BE49-F238E27FC236}">
                    <a16:creationId xmlns:a16="http://schemas.microsoft.com/office/drawing/2014/main" id="{90527EF6-2AFF-4425-86D2-25F4993084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3" y="3996"/>
                <a:ext cx="3102" cy="6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Доза, ожидаемая в эксперименте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 Box 84">
                <a:extLst>
                  <a:ext uri="{FF2B5EF4-FFF2-40B4-BE49-F238E27FC236}">
                    <a16:creationId xmlns:a16="http://schemas.microsoft.com/office/drawing/2014/main" id="{500344E1-6F97-460E-AF06-5BE62E792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1" y="3812"/>
                <a:ext cx="2562" cy="73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Прототип детектора (небольшие размеры)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85">
              <a:extLst>
                <a:ext uri="{FF2B5EF4-FFF2-40B4-BE49-F238E27FC236}">
                  <a16:creationId xmlns:a16="http://schemas.microsoft.com/office/drawing/2014/main" id="{40A4D2BE-2B41-4B9B-8B65-5F0AC130C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" y="2326"/>
              <a:ext cx="9902" cy="1413"/>
              <a:chOff x="1093" y="2326"/>
              <a:chExt cx="9902" cy="1413"/>
            </a:xfrm>
          </p:grpSpPr>
          <p:cxnSp>
            <p:nvCxnSpPr>
              <p:cNvPr id="51" name="Line 86">
                <a:extLst>
                  <a:ext uri="{FF2B5EF4-FFF2-40B4-BE49-F238E27FC236}">
                    <a16:creationId xmlns:a16="http://schemas.microsoft.com/office/drawing/2014/main" id="{F5307957-709B-47A7-BF9F-8A624E01C2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23" y="3299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2" name="Group 87">
                <a:extLst>
                  <a:ext uri="{FF2B5EF4-FFF2-40B4-BE49-F238E27FC236}">
                    <a16:creationId xmlns:a16="http://schemas.microsoft.com/office/drawing/2014/main" id="{3CFDCE1D-6322-404E-A269-4C69988D0C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3" y="2326"/>
                <a:ext cx="3629" cy="1219"/>
                <a:chOff x="1093" y="2116"/>
                <a:chExt cx="3629" cy="1219"/>
              </a:xfrm>
            </p:grpSpPr>
            <p:sp>
              <p:nvSpPr>
                <p:cNvPr id="59" name="Text Box 88">
                  <a:extLst>
                    <a:ext uri="{FF2B5EF4-FFF2-40B4-BE49-F238E27FC236}">
                      <a16:creationId xmlns:a16="http://schemas.microsoft.com/office/drawing/2014/main" id="{8759D7B7-B012-4972-813E-0AFE9EFE77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6" y="2649"/>
                  <a:ext cx="3602" cy="6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Определяется ожидаемыми в эксперименте условиями</a:t>
                  </a:r>
                </a:p>
              </p:txBody>
            </p:sp>
            <p:sp>
              <p:nvSpPr>
                <p:cNvPr id="60" name="Text Box 89">
                  <a:extLst>
                    <a:ext uri="{FF2B5EF4-FFF2-40B4-BE49-F238E27FC236}">
                      <a16:creationId xmlns:a16="http://schemas.microsoft.com/office/drawing/2014/main" id="{4389CA55-3394-4338-B740-2232989DAC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3" y="2116"/>
                  <a:ext cx="3629" cy="480"/>
                </a:xfrm>
                <a:prstGeom prst="rect">
                  <a:avLst/>
                </a:prstGeom>
                <a:solidFill>
                  <a:srgbClr val="DDDDDD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Плотность облучения</a:t>
                  </a:r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3" name="Line 90">
                <a:extLst>
                  <a:ext uri="{FF2B5EF4-FFF2-40B4-BE49-F238E27FC236}">
                    <a16:creationId xmlns:a16="http://schemas.microsoft.com/office/drawing/2014/main" id="{B1D11908-327B-4D57-9E17-61F8960926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551" y="3263"/>
                <a:ext cx="6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4" name="Group 91">
                <a:extLst>
                  <a:ext uri="{FF2B5EF4-FFF2-40B4-BE49-F238E27FC236}">
                    <a16:creationId xmlns:a16="http://schemas.microsoft.com/office/drawing/2014/main" id="{7F50B9EC-37B6-4051-AE53-D88CF5D567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54" y="2364"/>
                <a:ext cx="3141" cy="1374"/>
                <a:chOff x="7854" y="2238"/>
                <a:chExt cx="3141" cy="1374"/>
              </a:xfrm>
            </p:grpSpPr>
            <p:sp>
              <p:nvSpPr>
                <p:cNvPr id="57" name="Text Box 92">
                  <a:extLst>
                    <a:ext uri="{FF2B5EF4-FFF2-40B4-BE49-F238E27FC236}">
                      <a16:creationId xmlns:a16="http://schemas.microsoft.com/office/drawing/2014/main" id="{1F010148-35E3-4F7C-9E92-185581BBAF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69" y="2979"/>
                  <a:ext cx="3102" cy="63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Доза, ожидаемая в эксперименте</a:t>
                  </a:r>
                </a:p>
              </p:txBody>
            </p:sp>
            <p:sp>
              <p:nvSpPr>
                <p:cNvPr id="58" name="Text Box 93">
                  <a:extLst>
                    <a:ext uri="{FF2B5EF4-FFF2-40B4-BE49-F238E27FC236}">
                      <a16:creationId xmlns:a16="http://schemas.microsoft.com/office/drawing/2014/main" id="{18E99A4D-4469-41C6-B38D-DE887757ED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54" y="2238"/>
                  <a:ext cx="3141" cy="670"/>
                </a:xfrm>
                <a:prstGeom prst="rect">
                  <a:avLst/>
                </a:prstGeom>
                <a:solidFill>
                  <a:srgbClr val="DDDDDD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b="1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Аккумулированная доза</a:t>
                  </a:r>
                </a:p>
              </p:txBody>
            </p:sp>
          </p:grpSp>
          <p:sp>
            <p:nvSpPr>
              <p:cNvPr id="55" name="AutoShape 94">
                <a:extLst>
                  <a:ext uri="{FF2B5EF4-FFF2-40B4-BE49-F238E27FC236}">
                    <a16:creationId xmlns:a16="http://schemas.microsoft.com/office/drawing/2014/main" id="{40186E67-D73F-4023-9D39-A217B5D9C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" y="3106"/>
                <a:ext cx="360" cy="633"/>
              </a:xfrm>
              <a:prstGeom prst="downArrow">
                <a:avLst>
                  <a:gd name="adj1" fmla="val 41667"/>
                  <a:gd name="adj2" fmla="val 397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Text Box 95">
                <a:extLst>
                  <a:ext uri="{FF2B5EF4-FFF2-40B4-BE49-F238E27FC236}">
                    <a16:creationId xmlns:a16="http://schemas.microsoft.com/office/drawing/2014/main" id="{71233ECE-531B-45B9-85BD-FE9A8D4E9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3" y="2835"/>
                <a:ext cx="2550" cy="648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Пропорциональные счетчики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Дата 1">
            <a:extLst>
              <a:ext uri="{FF2B5EF4-FFF2-40B4-BE49-F238E27FC236}">
                <a16:creationId xmlns:a16="http://schemas.microsoft.com/office/drawing/2014/main" id="{48885F1A-6225-4C3B-9859-08AA8210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F637-0AF2-4E01-A9FC-C139DBCD1A19}" type="datetime1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43FE2E-430D-44C9-B89B-984D2E44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6BE60-D23A-429F-A301-5F51C08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6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адпись 74784">
            <a:extLst>
              <a:ext uri="{FF2B5EF4-FFF2-40B4-BE49-F238E27FC236}">
                <a16:creationId xmlns:a16="http://schemas.microsoft.com/office/drawing/2014/main" id="{741E57DD-E7AE-4BC4-8F41-C01EEE250585}"/>
              </a:ext>
            </a:extLst>
          </p:cNvPr>
          <p:cNvSpPr txBox="1"/>
          <p:nvPr/>
        </p:nvSpPr>
        <p:spPr>
          <a:xfrm>
            <a:off x="7563558" y="3001733"/>
            <a:ext cx="3799639" cy="22881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зоны прилипания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(интенсивность, ширина, глубина) серьёзно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увеличивает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время жизни детектора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47C7E89-8495-4CDD-A075-ECC7A8A24219}"/>
              </a:ext>
            </a:extLst>
          </p:cNvPr>
          <p:cNvGrpSpPr/>
          <p:nvPr/>
        </p:nvGrpSpPr>
        <p:grpSpPr>
          <a:xfrm>
            <a:off x="1935347" y="68580"/>
            <a:ext cx="5386192" cy="6720840"/>
            <a:chOff x="1085511" y="68580"/>
            <a:chExt cx="5386192" cy="67208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23243B-F54D-496D-930C-6E4A362FE09F}"/>
                </a:ext>
              </a:extLst>
            </p:cNvPr>
            <p:cNvSpPr txBox="1"/>
            <p:nvPr/>
          </p:nvSpPr>
          <p:spPr>
            <a:xfrm>
              <a:off x="1085511" y="68580"/>
              <a:ext cx="5386192" cy="672084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3DC8D559-BDFD-4081-8D7E-6DC09692486B}"/>
                </a:ext>
              </a:extLst>
            </p:cNvPr>
            <p:cNvGrpSpPr/>
            <p:nvPr/>
          </p:nvGrpSpPr>
          <p:grpSpPr>
            <a:xfrm>
              <a:off x="1085511" y="501814"/>
              <a:ext cx="5341311" cy="6191759"/>
              <a:chOff x="1513586" y="666241"/>
              <a:chExt cx="5341311" cy="6191759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AC0CCD18-8E6E-456C-9BD6-AE3EB2D39ED0}"/>
                  </a:ext>
                </a:extLst>
              </p:cNvPr>
              <p:cNvGrpSpPr/>
              <p:nvPr/>
            </p:nvGrpSpPr>
            <p:grpSpPr>
              <a:xfrm>
                <a:off x="1513586" y="666241"/>
                <a:ext cx="5341311" cy="2105701"/>
                <a:chOff x="0" y="58543"/>
                <a:chExt cx="5342763" cy="2579093"/>
              </a:xfrm>
            </p:grpSpPr>
            <p:grpSp>
              <p:nvGrpSpPr>
                <p:cNvPr id="54" name="Группа 53">
                  <a:extLst>
                    <a:ext uri="{FF2B5EF4-FFF2-40B4-BE49-F238E27FC236}">
                      <a16:creationId xmlns:a16="http://schemas.microsoft.com/office/drawing/2014/main" id="{CC830076-2223-4CD0-A47C-943308A302D6}"/>
                    </a:ext>
                  </a:extLst>
                </p:cNvPr>
                <p:cNvGrpSpPr/>
                <p:nvPr/>
              </p:nvGrpSpPr>
              <p:grpSpPr>
                <a:xfrm>
                  <a:off x="2601040" y="58543"/>
                  <a:ext cx="2741723" cy="2579093"/>
                  <a:chOff x="37690" y="58549"/>
                  <a:chExt cx="2644775" cy="2579370"/>
                </a:xfrm>
              </p:grpSpPr>
              <p:graphicFrame>
                <p:nvGraphicFramePr>
                  <p:cNvPr id="60" name="Диаграмма 59">
                    <a:extLst>
                      <a:ext uri="{FF2B5EF4-FFF2-40B4-BE49-F238E27FC236}">
                        <a16:creationId xmlns:a16="http://schemas.microsoft.com/office/drawing/2014/main" id="{E82CBA43-88A8-451B-A34A-4E3D8282167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772688541"/>
                      </p:ext>
                    </p:extLst>
                  </p:nvPr>
                </p:nvGraphicFramePr>
                <p:xfrm>
                  <a:off x="37690" y="58549"/>
                  <a:ext cx="2644775" cy="257937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sp>
                <p:nvSpPr>
                  <p:cNvPr id="61" name="Надпись 104509">
                    <a:extLst>
                      <a:ext uri="{FF2B5EF4-FFF2-40B4-BE49-F238E27FC236}">
                        <a16:creationId xmlns:a16="http://schemas.microsoft.com/office/drawing/2014/main" id="{AA1504F2-C4B3-4AD1-BF3B-C8620D42AF74}"/>
                      </a:ext>
                    </a:extLst>
                  </p:cNvPr>
                  <p:cNvSpPr txBox="1"/>
                  <p:nvPr/>
                </p:nvSpPr>
                <p:spPr>
                  <a:xfrm>
                    <a:off x="901493" y="620259"/>
                    <a:ext cx="682388" cy="27259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+10%</a:t>
                    </a:r>
                    <a:r>
                      <a: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CF</a:t>
                    </a:r>
                    <a:r>
                      <a:rPr lang="en-US" sz="9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Надпись 104510">
                    <a:extLst>
                      <a:ext uri="{FF2B5EF4-FFF2-40B4-BE49-F238E27FC236}">
                        <a16:creationId xmlns:a16="http://schemas.microsoft.com/office/drawing/2014/main" id="{B40674D8-7163-42B2-B61E-C5B217B3DA7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3882" y="1363893"/>
                    <a:ext cx="682388" cy="23005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+30%</a:t>
                    </a:r>
                    <a:r>
                      <a: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</a:t>
                    </a:r>
                    <a:r>
                      <a:rPr lang="ru-RU" sz="9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Надпись 104511">
                    <a:extLst>
                      <a:ext uri="{FF2B5EF4-FFF2-40B4-BE49-F238E27FC236}">
                        <a16:creationId xmlns:a16="http://schemas.microsoft.com/office/drawing/2014/main" id="{7BED66BA-8E17-42D3-B335-6E892FB4C263}"/>
                      </a:ext>
                    </a:extLst>
                  </p:cNvPr>
                  <p:cNvSpPr txBox="1"/>
                  <p:nvPr/>
                </p:nvSpPr>
                <p:spPr>
                  <a:xfrm>
                    <a:off x="1360078" y="1865374"/>
                    <a:ext cx="750229" cy="25847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+30%</a:t>
                    </a:r>
                    <a:r>
                      <a: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ru-RU" sz="9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Н</a:t>
                    </a:r>
                    <a:r>
                      <a:rPr lang="ru-RU" sz="9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5" name="Группа 54">
                  <a:extLst>
                    <a:ext uri="{FF2B5EF4-FFF2-40B4-BE49-F238E27FC236}">
                      <a16:creationId xmlns:a16="http://schemas.microsoft.com/office/drawing/2014/main" id="{58893ADC-F1AC-4C32-A4F7-C613FD704960}"/>
                    </a:ext>
                  </a:extLst>
                </p:cNvPr>
                <p:cNvGrpSpPr/>
                <p:nvPr/>
              </p:nvGrpSpPr>
              <p:grpSpPr>
                <a:xfrm>
                  <a:off x="0" y="74140"/>
                  <a:ext cx="2637790" cy="2563495"/>
                  <a:chOff x="0" y="0"/>
                  <a:chExt cx="2637790" cy="2563495"/>
                </a:xfrm>
              </p:grpSpPr>
              <p:grpSp>
                <p:nvGrpSpPr>
                  <p:cNvPr id="56" name="Группа 55">
                    <a:extLst>
                      <a:ext uri="{FF2B5EF4-FFF2-40B4-BE49-F238E27FC236}">
                        <a16:creationId xmlns:a16="http://schemas.microsoft.com/office/drawing/2014/main" id="{17722E64-8C4A-4FE7-8D26-A6B2A3526FA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637790" cy="2563495"/>
                    <a:chOff x="0" y="0"/>
                    <a:chExt cx="2637790" cy="2563495"/>
                  </a:xfrm>
                </p:grpSpPr>
                <p:graphicFrame>
                  <p:nvGraphicFramePr>
                    <p:cNvPr id="58" name="Диаграмма 57">
                      <a:extLst>
                        <a:ext uri="{FF2B5EF4-FFF2-40B4-BE49-F238E27FC236}">
                          <a16:creationId xmlns:a16="http://schemas.microsoft.com/office/drawing/2014/main" id="{F24FCF3D-5F8D-40A3-A010-FB3EE5B3F86E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320979810"/>
                        </p:ext>
                      </p:extLst>
                    </p:nvPr>
                  </p:nvGraphicFramePr>
                  <p:xfrm>
                    <a:off x="0" y="0"/>
                    <a:ext cx="2637790" cy="2563495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59" name="Прямоугольник 58">
                      <a:extLst>
                        <a:ext uri="{FF2B5EF4-FFF2-40B4-BE49-F238E27FC236}">
                          <a16:creationId xmlns:a16="http://schemas.microsoft.com/office/drawing/2014/main" id="{80AD535A-EFE6-4796-BF6F-9670D6569D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254" y="432487"/>
                      <a:ext cx="960504" cy="4072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" name="Надпись 74760">
                    <a:extLst>
                      <a:ext uri="{FF2B5EF4-FFF2-40B4-BE49-F238E27FC236}">
                        <a16:creationId xmlns:a16="http://schemas.microsoft.com/office/drawing/2014/main" id="{7525700B-B60D-4248-8293-840D18450EAD}"/>
                      </a:ext>
                    </a:extLst>
                  </p:cNvPr>
                  <p:cNvSpPr txBox="1"/>
                  <p:nvPr/>
                </p:nvSpPr>
                <p:spPr>
                  <a:xfrm>
                    <a:off x="1029729" y="411890"/>
                    <a:ext cx="1114817" cy="540887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Ar+30%C</a:t>
                    </a:r>
                    <a:r>
                      <a: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</a:t>
                    </a:r>
                    <a:r>
                      <a:rPr lang="en-US" sz="8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+10%CF</a:t>
                    </a:r>
                    <a:r>
                      <a:rPr lang="en-US" sz="8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Ar+30%C</a:t>
                    </a:r>
                    <a:r>
                      <a: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</a:t>
                    </a:r>
                    <a:r>
                      <a:rPr lang="en-US" sz="8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Ar+30%C</a:t>
                    </a:r>
                    <a:r>
                      <a:rPr lang="en-US" sz="8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Н</a:t>
                    </a:r>
                    <a:r>
                      <a:rPr lang="en-US" sz="8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A6A85E3A-5E8F-4117-B322-351D7E925C47}"/>
                  </a:ext>
                </a:extLst>
              </p:cNvPr>
              <p:cNvGrpSpPr/>
              <p:nvPr/>
            </p:nvGrpSpPr>
            <p:grpSpPr>
              <a:xfrm>
                <a:off x="2038183" y="5676696"/>
                <a:ext cx="1586687" cy="1181304"/>
                <a:chOff x="0" y="0"/>
                <a:chExt cx="1586865" cy="1446530"/>
              </a:xfrm>
            </p:grpSpPr>
            <p:sp>
              <p:nvSpPr>
                <p:cNvPr id="48" name="Прямоугольник 47">
                  <a:extLst>
                    <a:ext uri="{FF2B5EF4-FFF2-40B4-BE49-F238E27FC236}">
                      <a16:creationId xmlns:a16="http://schemas.microsoft.com/office/drawing/2014/main" id="{20A70DEA-6B31-4AC2-9D63-56BA836ED2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586865" cy="14465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9456C068-CB7A-4089-B5EF-368A014C490F}"/>
                    </a:ext>
                  </a:extLst>
                </p:cNvPr>
                <p:cNvGrpSpPr/>
                <p:nvPr/>
              </p:nvGrpSpPr>
              <p:grpSpPr>
                <a:xfrm>
                  <a:off x="138545" y="138546"/>
                  <a:ext cx="1279525" cy="1188085"/>
                  <a:chOff x="0" y="0"/>
                  <a:chExt cx="1280160" cy="1188720"/>
                </a:xfrm>
              </p:grpSpPr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CFDCB36E-925A-448F-B920-3923059D551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80160" cy="118872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Овал 50">
                    <a:extLst>
                      <a:ext uri="{FF2B5EF4-FFF2-40B4-BE49-F238E27FC236}">
                        <a16:creationId xmlns:a16="http://schemas.microsoft.com/office/drawing/2014/main" id="{CE88A415-2CC3-4656-ADD1-BA922080ADA1}"/>
                      </a:ext>
                    </a:extLst>
                  </p:cNvPr>
                  <p:cNvSpPr/>
                  <p:nvPr/>
                </p:nvSpPr>
                <p:spPr>
                  <a:xfrm>
                    <a:off x="227279" y="195565"/>
                    <a:ext cx="822960" cy="783590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77AB59C0-22C3-4C11-A252-0D1CE09A1AC4}"/>
                      </a:ext>
                    </a:extLst>
                  </p:cNvPr>
                  <p:cNvSpPr/>
                  <p:nvPr/>
                </p:nvSpPr>
                <p:spPr>
                  <a:xfrm>
                    <a:off x="343561" y="311848"/>
                    <a:ext cx="587375" cy="56134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Овал 52">
                    <a:extLst>
                      <a:ext uri="{FF2B5EF4-FFF2-40B4-BE49-F238E27FC236}">
                        <a16:creationId xmlns:a16="http://schemas.microsoft.com/office/drawing/2014/main" id="{28EED262-EA98-44D9-9A03-04A873DB96DA}"/>
                      </a:ext>
                    </a:extLst>
                  </p:cNvPr>
                  <p:cNvSpPr/>
                  <p:nvPr/>
                </p:nvSpPr>
                <p:spPr>
                  <a:xfrm rot="207567">
                    <a:off x="586696" y="528555"/>
                    <a:ext cx="98854" cy="107091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8" name="Облачко с текстом: прямоугольное со скругленными углами 37">
                <a:extLst>
                  <a:ext uri="{FF2B5EF4-FFF2-40B4-BE49-F238E27FC236}">
                    <a16:creationId xmlns:a16="http://schemas.microsoft.com/office/drawing/2014/main" id="{DA6C7027-AFF5-428E-937A-BF9CDA51992C}"/>
                  </a:ext>
                </a:extLst>
              </p:cNvPr>
              <p:cNvSpPr/>
              <p:nvPr/>
            </p:nvSpPr>
            <p:spPr>
              <a:xfrm>
                <a:off x="4902294" y="4736029"/>
                <a:ext cx="1539244" cy="702643"/>
              </a:xfrm>
              <a:prstGeom prst="wedgeRoundRectCallout">
                <a:avLst>
                  <a:gd name="adj1" fmla="val -158809"/>
                  <a:gd name="adj2" fmla="val 160512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Зона прилипания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79C93E76-C443-488A-98E7-0932784EB57A}"/>
                  </a:ext>
                </a:extLst>
              </p:cNvPr>
              <p:cNvGrpSpPr/>
              <p:nvPr/>
            </p:nvGrpSpPr>
            <p:grpSpPr>
              <a:xfrm>
                <a:off x="1648482" y="2881896"/>
                <a:ext cx="2926649" cy="3057538"/>
                <a:chOff x="1648482" y="2881896"/>
                <a:chExt cx="2926649" cy="3057538"/>
              </a:xfrm>
            </p:grpSpPr>
            <p:graphicFrame>
              <p:nvGraphicFramePr>
                <p:cNvPr id="40" name="Диаграмма 39">
                  <a:extLst>
                    <a:ext uri="{FF2B5EF4-FFF2-40B4-BE49-F238E27FC236}">
                      <a16:creationId xmlns:a16="http://schemas.microsoft.com/office/drawing/2014/main" id="{30370F7A-1FCB-4FD2-BA6A-07057A67E18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614790639"/>
                    </p:ext>
                  </p:extLst>
                </p:nvPr>
              </p:nvGraphicFramePr>
              <p:xfrm>
                <a:off x="1648482" y="2881896"/>
                <a:ext cx="2926649" cy="248836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CC851E76-939B-46A0-AC4B-76345965ECF3}"/>
                    </a:ext>
                  </a:extLst>
                </p:cNvPr>
                <p:cNvGrpSpPr/>
                <p:nvPr/>
              </p:nvGrpSpPr>
              <p:grpSpPr>
                <a:xfrm>
                  <a:off x="2728223" y="4601719"/>
                  <a:ext cx="836095" cy="202468"/>
                  <a:chOff x="0" y="0"/>
                  <a:chExt cx="836849" cy="219024"/>
                </a:xfrm>
              </p:grpSpPr>
              <p:sp>
                <p:nvSpPr>
                  <p:cNvPr id="46" name="Полилиния: фигура 45">
                    <a:extLst>
                      <a:ext uri="{FF2B5EF4-FFF2-40B4-BE49-F238E27FC236}">
                        <a16:creationId xmlns:a16="http://schemas.microsoft.com/office/drawing/2014/main" id="{C6BAF6D2-1C27-4EE2-A53B-A09E1E3A775D}"/>
                      </a:ext>
                    </a:extLst>
                  </p:cNvPr>
                  <p:cNvSpPr/>
                  <p:nvPr/>
                </p:nvSpPr>
                <p:spPr>
                  <a:xfrm>
                    <a:off x="1351" y="0"/>
                    <a:ext cx="835498" cy="219024"/>
                  </a:xfrm>
                  <a:custGeom>
                    <a:avLst/>
                    <a:gdLst>
                      <a:gd name="connsiteX0" fmla="*/ 1992 w 912966"/>
                      <a:gd name="connsiteY0" fmla="*/ 0 h 213294"/>
                      <a:gd name="connsiteX1" fmla="*/ 29549 w 912966"/>
                      <a:gd name="connsiteY1" fmla="*/ 117744 h 213294"/>
                      <a:gd name="connsiteX2" fmla="*/ 207419 w 912966"/>
                      <a:gd name="connsiteY2" fmla="*/ 212942 h 213294"/>
                      <a:gd name="connsiteX3" fmla="*/ 495517 w 912966"/>
                      <a:gd name="connsiteY3" fmla="*/ 147807 h 213294"/>
                      <a:gd name="connsiteX4" fmla="*/ 698439 w 912966"/>
                      <a:gd name="connsiteY4" fmla="*/ 90187 h 213294"/>
                      <a:gd name="connsiteX5" fmla="*/ 801152 w 912966"/>
                      <a:gd name="connsiteY5" fmla="*/ 57619 h 213294"/>
                      <a:gd name="connsiteX6" fmla="*/ 903866 w 912966"/>
                      <a:gd name="connsiteY6" fmla="*/ 12526 h 213294"/>
                      <a:gd name="connsiteX7" fmla="*/ 901361 w 912966"/>
                      <a:gd name="connsiteY7" fmla="*/ 7515 h 213294"/>
                      <a:gd name="connsiteX0" fmla="*/ 996 w 911970"/>
                      <a:gd name="connsiteY0" fmla="*/ 0 h 223219"/>
                      <a:gd name="connsiteX1" fmla="*/ 28553 w 911970"/>
                      <a:gd name="connsiteY1" fmla="*/ 117744 h 223219"/>
                      <a:gd name="connsiteX2" fmla="*/ 161883 w 911970"/>
                      <a:gd name="connsiteY2" fmla="*/ 222914 h 223219"/>
                      <a:gd name="connsiteX3" fmla="*/ 494521 w 911970"/>
                      <a:gd name="connsiteY3" fmla="*/ 147807 h 223219"/>
                      <a:gd name="connsiteX4" fmla="*/ 697443 w 911970"/>
                      <a:gd name="connsiteY4" fmla="*/ 90187 h 223219"/>
                      <a:gd name="connsiteX5" fmla="*/ 800156 w 911970"/>
                      <a:gd name="connsiteY5" fmla="*/ 57619 h 223219"/>
                      <a:gd name="connsiteX6" fmla="*/ 902870 w 911970"/>
                      <a:gd name="connsiteY6" fmla="*/ 12526 h 223219"/>
                      <a:gd name="connsiteX7" fmla="*/ 900365 w 911970"/>
                      <a:gd name="connsiteY7" fmla="*/ 7515 h 223219"/>
                      <a:gd name="connsiteX0" fmla="*/ 457 w 911431"/>
                      <a:gd name="connsiteY0" fmla="*/ 0 h 223039"/>
                      <a:gd name="connsiteX1" fmla="*/ 39148 w 911431"/>
                      <a:gd name="connsiteY1" fmla="*/ 161002 h 223039"/>
                      <a:gd name="connsiteX2" fmla="*/ 161344 w 911431"/>
                      <a:gd name="connsiteY2" fmla="*/ 222914 h 223039"/>
                      <a:gd name="connsiteX3" fmla="*/ 493982 w 911431"/>
                      <a:gd name="connsiteY3" fmla="*/ 147807 h 223039"/>
                      <a:gd name="connsiteX4" fmla="*/ 696904 w 911431"/>
                      <a:gd name="connsiteY4" fmla="*/ 90187 h 223039"/>
                      <a:gd name="connsiteX5" fmla="*/ 799617 w 911431"/>
                      <a:gd name="connsiteY5" fmla="*/ 57619 h 223039"/>
                      <a:gd name="connsiteX6" fmla="*/ 902331 w 911431"/>
                      <a:gd name="connsiteY6" fmla="*/ 12526 h 223039"/>
                      <a:gd name="connsiteX7" fmla="*/ 899826 w 911431"/>
                      <a:gd name="connsiteY7" fmla="*/ 7515 h 223039"/>
                      <a:gd name="connsiteX0" fmla="*/ 457 w 911431"/>
                      <a:gd name="connsiteY0" fmla="*/ 0 h 222941"/>
                      <a:gd name="connsiteX1" fmla="*/ 39148 w 911431"/>
                      <a:gd name="connsiteY1" fmla="*/ 161002 h 222941"/>
                      <a:gd name="connsiteX2" fmla="*/ 161344 w 911431"/>
                      <a:gd name="connsiteY2" fmla="*/ 222914 h 222941"/>
                      <a:gd name="connsiteX3" fmla="*/ 482847 w 911431"/>
                      <a:gd name="connsiteY3" fmla="*/ 167813 h 222941"/>
                      <a:gd name="connsiteX4" fmla="*/ 696904 w 911431"/>
                      <a:gd name="connsiteY4" fmla="*/ 90187 h 222941"/>
                      <a:gd name="connsiteX5" fmla="*/ 799617 w 911431"/>
                      <a:gd name="connsiteY5" fmla="*/ 57619 h 222941"/>
                      <a:gd name="connsiteX6" fmla="*/ 902331 w 911431"/>
                      <a:gd name="connsiteY6" fmla="*/ 12526 h 222941"/>
                      <a:gd name="connsiteX7" fmla="*/ 899826 w 911431"/>
                      <a:gd name="connsiteY7" fmla="*/ 7515 h 222941"/>
                      <a:gd name="connsiteX0" fmla="*/ 457 w 911431"/>
                      <a:gd name="connsiteY0" fmla="*/ 0 h 222939"/>
                      <a:gd name="connsiteX1" fmla="*/ 39148 w 911431"/>
                      <a:gd name="connsiteY1" fmla="*/ 161002 h 222939"/>
                      <a:gd name="connsiteX2" fmla="*/ 161344 w 911431"/>
                      <a:gd name="connsiteY2" fmla="*/ 222914 h 222939"/>
                      <a:gd name="connsiteX3" fmla="*/ 482847 w 911431"/>
                      <a:gd name="connsiteY3" fmla="*/ 167813 h 222939"/>
                      <a:gd name="connsiteX4" fmla="*/ 656076 w 911431"/>
                      <a:gd name="connsiteY4" fmla="*/ 106901 h 222939"/>
                      <a:gd name="connsiteX5" fmla="*/ 799617 w 911431"/>
                      <a:gd name="connsiteY5" fmla="*/ 57619 h 222939"/>
                      <a:gd name="connsiteX6" fmla="*/ 902331 w 911431"/>
                      <a:gd name="connsiteY6" fmla="*/ 12526 h 222939"/>
                      <a:gd name="connsiteX7" fmla="*/ 899826 w 911431"/>
                      <a:gd name="connsiteY7" fmla="*/ 7515 h 222939"/>
                      <a:gd name="connsiteX0" fmla="*/ 457 w 911431"/>
                      <a:gd name="connsiteY0" fmla="*/ 0 h 222939"/>
                      <a:gd name="connsiteX1" fmla="*/ 39148 w 911431"/>
                      <a:gd name="connsiteY1" fmla="*/ 161002 h 222939"/>
                      <a:gd name="connsiteX2" fmla="*/ 161344 w 911431"/>
                      <a:gd name="connsiteY2" fmla="*/ 222914 h 222939"/>
                      <a:gd name="connsiteX3" fmla="*/ 482847 w 911431"/>
                      <a:gd name="connsiteY3" fmla="*/ 167813 h 222939"/>
                      <a:gd name="connsiteX4" fmla="*/ 656076 w 911431"/>
                      <a:gd name="connsiteY4" fmla="*/ 106901 h 222939"/>
                      <a:gd name="connsiteX5" fmla="*/ 799617 w 911431"/>
                      <a:gd name="connsiteY5" fmla="*/ 57619 h 222939"/>
                      <a:gd name="connsiteX6" fmla="*/ 902331 w 911431"/>
                      <a:gd name="connsiteY6" fmla="*/ 12526 h 222939"/>
                      <a:gd name="connsiteX7" fmla="*/ 899826 w 911431"/>
                      <a:gd name="connsiteY7" fmla="*/ 7515 h 222939"/>
                      <a:gd name="connsiteX0" fmla="*/ 457 w 911431"/>
                      <a:gd name="connsiteY0" fmla="*/ 0 h 222939"/>
                      <a:gd name="connsiteX1" fmla="*/ 39148 w 911431"/>
                      <a:gd name="connsiteY1" fmla="*/ 161002 h 222939"/>
                      <a:gd name="connsiteX2" fmla="*/ 161344 w 911431"/>
                      <a:gd name="connsiteY2" fmla="*/ 222914 h 222939"/>
                      <a:gd name="connsiteX3" fmla="*/ 482847 w 911431"/>
                      <a:gd name="connsiteY3" fmla="*/ 167813 h 222939"/>
                      <a:gd name="connsiteX4" fmla="*/ 644941 w 911431"/>
                      <a:gd name="connsiteY4" fmla="*/ 110254 h 222939"/>
                      <a:gd name="connsiteX5" fmla="*/ 799617 w 911431"/>
                      <a:gd name="connsiteY5" fmla="*/ 57619 h 222939"/>
                      <a:gd name="connsiteX6" fmla="*/ 902331 w 911431"/>
                      <a:gd name="connsiteY6" fmla="*/ 12526 h 222939"/>
                      <a:gd name="connsiteX7" fmla="*/ 899826 w 911431"/>
                      <a:gd name="connsiteY7" fmla="*/ 7515 h 222939"/>
                      <a:gd name="connsiteX0" fmla="*/ 457 w 911431"/>
                      <a:gd name="connsiteY0" fmla="*/ 0 h 222937"/>
                      <a:gd name="connsiteX1" fmla="*/ 39148 w 911431"/>
                      <a:gd name="connsiteY1" fmla="*/ 161002 h 222937"/>
                      <a:gd name="connsiteX2" fmla="*/ 161344 w 911431"/>
                      <a:gd name="connsiteY2" fmla="*/ 222914 h 222937"/>
                      <a:gd name="connsiteX3" fmla="*/ 482847 w 911431"/>
                      <a:gd name="connsiteY3" fmla="*/ 167813 h 222937"/>
                      <a:gd name="connsiteX4" fmla="*/ 648653 w 911431"/>
                      <a:gd name="connsiteY4" fmla="*/ 123664 h 222937"/>
                      <a:gd name="connsiteX5" fmla="*/ 799617 w 911431"/>
                      <a:gd name="connsiteY5" fmla="*/ 57619 h 222937"/>
                      <a:gd name="connsiteX6" fmla="*/ 902331 w 911431"/>
                      <a:gd name="connsiteY6" fmla="*/ 12526 h 222937"/>
                      <a:gd name="connsiteX7" fmla="*/ 899826 w 911431"/>
                      <a:gd name="connsiteY7" fmla="*/ 7515 h 222937"/>
                      <a:gd name="connsiteX0" fmla="*/ 457 w 911431"/>
                      <a:gd name="connsiteY0" fmla="*/ 0 h 222937"/>
                      <a:gd name="connsiteX1" fmla="*/ 39148 w 911431"/>
                      <a:gd name="connsiteY1" fmla="*/ 161002 h 222937"/>
                      <a:gd name="connsiteX2" fmla="*/ 161344 w 911431"/>
                      <a:gd name="connsiteY2" fmla="*/ 222914 h 222937"/>
                      <a:gd name="connsiteX3" fmla="*/ 482847 w 911431"/>
                      <a:gd name="connsiteY3" fmla="*/ 167813 h 222937"/>
                      <a:gd name="connsiteX4" fmla="*/ 648653 w 911431"/>
                      <a:gd name="connsiteY4" fmla="*/ 123664 h 222937"/>
                      <a:gd name="connsiteX5" fmla="*/ 829309 w 911431"/>
                      <a:gd name="connsiteY5" fmla="*/ 64344 h 222937"/>
                      <a:gd name="connsiteX6" fmla="*/ 902331 w 911431"/>
                      <a:gd name="connsiteY6" fmla="*/ 12526 h 222937"/>
                      <a:gd name="connsiteX7" fmla="*/ 899826 w 911431"/>
                      <a:gd name="connsiteY7" fmla="*/ 7515 h 222937"/>
                      <a:gd name="connsiteX0" fmla="*/ 457 w 949589"/>
                      <a:gd name="connsiteY0" fmla="*/ 0 h 222937"/>
                      <a:gd name="connsiteX1" fmla="*/ 39148 w 949589"/>
                      <a:gd name="connsiteY1" fmla="*/ 161002 h 222937"/>
                      <a:gd name="connsiteX2" fmla="*/ 161344 w 949589"/>
                      <a:gd name="connsiteY2" fmla="*/ 222914 h 222937"/>
                      <a:gd name="connsiteX3" fmla="*/ 482847 w 949589"/>
                      <a:gd name="connsiteY3" fmla="*/ 167813 h 222937"/>
                      <a:gd name="connsiteX4" fmla="*/ 648653 w 949589"/>
                      <a:gd name="connsiteY4" fmla="*/ 123664 h 222937"/>
                      <a:gd name="connsiteX5" fmla="*/ 829309 w 949589"/>
                      <a:gd name="connsiteY5" fmla="*/ 64344 h 222937"/>
                      <a:gd name="connsiteX6" fmla="*/ 902331 w 949589"/>
                      <a:gd name="connsiteY6" fmla="*/ 12526 h 222937"/>
                      <a:gd name="connsiteX7" fmla="*/ 948078 w 949589"/>
                      <a:gd name="connsiteY7" fmla="*/ 14239 h 222937"/>
                      <a:gd name="connsiteX0" fmla="*/ 457 w 949589"/>
                      <a:gd name="connsiteY0" fmla="*/ 0 h 222937"/>
                      <a:gd name="connsiteX1" fmla="*/ 39148 w 949589"/>
                      <a:gd name="connsiteY1" fmla="*/ 161002 h 222937"/>
                      <a:gd name="connsiteX2" fmla="*/ 161344 w 949589"/>
                      <a:gd name="connsiteY2" fmla="*/ 222914 h 222937"/>
                      <a:gd name="connsiteX3" fmla="*/ 482847 w 949589"/>
                      <a:gd name="connsiteY3" fmla="*/ 167813 h 222937"/>
                      <a:gd name="connsiteX4" fmla="*/ 648653 w 949589"/>
                      <a:gd name="connsiteY4" fmla="*/ 123664 h 222937"/>
                      <a:gd name="connsiteX5" fmla="*/ 829309 w 949589"/>
                      <a:gd name="connsiteY5" fmla="*/ 64344 h 222937"/>
                      <a:gd name="connsiteX6" fmla="*/ 902330 w 949589"/>
                      <a:gd name="connsiteY6" fmla="*/ 22612 h 222937"/>
                      <a:gd name="connsiteX7" fmla="*/ 948078 w 949589"/>
                      <a:gd name="connsiteY7" fmla="*/ 14239 h 22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9589" h="222937">
                        <a:moveTo>
                          <a:pt x="457" y="0"/>
                        </a:moveTo>
                        <a:cubicBezTo>
                          <a:pt x="-2884" y="41127"/>
                          <a:pt x="12334" y="123850"/>
                          <a:pt x="39148" y="161002"/>
                        </a:cubicBezTo>
                        <a:cubicBezTo>
                          <a:pt x="65962" y="198154"/>
                          <a:pt x="87394" y="221779"/>
                          <a:pt x="161344" y="222914"/>
                        </a:cubicBezTo>
                        <a:cubicBezTo>
                          <a:pt x="235294" y="224049"/>
                          <a:pt x="401629" y="184355"/>
                          <a:pt x="482847" y="167813"/>
                        </a:cubicBezTo>
                        <a:cubicBezTo>
                          <a:pt x="564065" y="151271"/>
                          <a:pt x="590909" y="140909"/>
                          <a:pt x="648653" y="123664"/>
                        </a:cubicBezTo>
                        <a:cubicBezTo>
                          <a:pt x="706397" y="106419"/>
                          <a:pt x="787030" y="81186"/>
                          <a:pt x="829309" y="64344"/>
                        </a:cubicBezTo>
                        <a:cubicBezTo>
                          <a:pt x="871588" y="47502"/>
                          <a:pt x="885629" y="30963"/>
                          <a:pt x="902330" y="22612"/>
                        </a:cubicBezTo>
                        <a:cubicBezTo>
                          <a:pt x="919032" y="14261"/>
                          <a:pt x="957681" y="12569"/>
                          <a:pt x="948078" y="14239"/>
                        </a:cubicBezTo>
                      </a:path>
                    </a:pathLst>
                  </a:custGeom>
                  <a:solidFill>
                    <a:srgbClr val="92D050">
                      <a:alpha val="56000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47" name="Прямая соединительная линия 46">
                    <a:extLst>
                      <a:ext uri="{FF2B5EF4-FFF2-40B4-BE49-F238E27FC236}">
                        <a16:creationId xmlns:a16="http://schemas.microsoft.com/office/drawing/2014/main" id="{57DED046-EFBE-48E2-BCD9-09BF0FD1F93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831215" cy="6350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2C358D95-8455-4523-B0CB-CFC87DFE8C47}"/>
                    </a:ext>
                  </a:extLst>
                </p:cNvPr>
                <p:cNvSpPr/>
                <p:nvPr/>
              </p:nvSpPr>
              <p:spPr>
                <a:xfrm>
                  <a:off x="3109732" y="4608452"/>
                  <a:ext cx="693254" cy="62344"/>
                </a:xfrm>
                <a:custGeom>
                  <a:avLst/>
                  <a:gdLst>
                    <a:gd name="connsiteX0" fmla="*/ 0 w 700465"/>
                    <a:gd name="connsiteY0" fmla="*/ 58660 h 109875"/>
                    <a:gd name="connsiteX1" fmla="*/ 48308 w 700465"/>
                    <a:gd name="connsiteY1" fmla="*/ 82814 h 109875"/>
                    <a:gd name="connsiteX2" fmla="*/ 62110 w 700465"/>
                    <a:gd name="connsiteY2" fmla="*/ 93165 h 109875"/>
                    <a:gd name="connsiteX3" fmla="*/ 75912 w 700465"/>
                    <a:gd name="connsiteY3" fmla="*/ 96616 h 109875"/>
                    <a:gd name="connsiteX4" fmla="*/ 251891 w 700465"/>
                    <a:gd name="connsiteY4" fmla="*/ 100066 h 109875"/>
                    <a:gd name="connsiteX5" fmla="*/ 410617 w 700465"/>
                    <a:gd name="connsiteY5" fmla="*/ 100066 h 109875"/>
                    <a:gd name="connsiteX6" fmla="*/ 462376 w 700465"/>
                    <a:gd name="connsiteY6" fmla="*/ 93165 h 109875"/>
                    <a:gd name="connsiteX7" fmla="*/ 514134 w 700465"/>
                    <a:gd name="connsiteY7" fmla="*/ 82814 h 109875"/>
                    <a:gd name="connsiteX8" fmla="*/ 607299 w 700465"/>
                    <a:gd name="connsiteY8" fmla="*/ 79363 h 109875"/>
                    <a:gd name="connsiteX9" fmla="*/ 621102 w 700465"/>
                    <a:gd name="connsiteY9" fmla="*/ 72462 h 109875"/>
                    <a:gd name="connsiteX10" fmla="*/ 631453 w 700465"/>
                    <a:gd name="connsiteY10" fmla="*/ 69011 h 109875"/>
                    <a:gd name="connsiteX11" fmla="*/ 638355 w 700465"/>
                    <a:gd name="connsiteY11" fmla="*/ 62110 h 109875"/>
                    <a:gd name="connsiteX12" fmla="*/ 655607 w 700465"/>
                    <a:gd name="connsiteY12" fmla="*/ 51759 h 109875"/>
                    <a:gd name="connsiteX13" fmla="*/ 669410 w 700465"/>
                    <a:gd name="connsiteY13" fmla="*/ 34506 h 109875"/>
                    <a:gd name="connsiteX14" fmla="*/ 676311 w 700465"/>
                    <a:gd name="connsiteY14" fmla="*/ 24154 h 109875"/>
                    <a:gd name="connsiteX15" fmla="*/ 700465 w 700465"/>
                    <a:gd name="connsiteY15" fmla="*/ 0 h 109875"/>
                    <a:gd name="connsiteX16" fmla="*/ 690113 w 700465"/>
                    <a:gd name="connsiteY16" fmla="*/ 20703 h 109875"/>
                    <a:gd name="connsiteX17" fmla="*/ 679761 w 700465"/>
                    <a:gd name="connsiteY17" fmla="*/ 24154 h 109875"/>
                    <a:gd name="connsiteX0" fmla="*/ 0 w 693563"/>
                    <a:gd name="connsiteY0" fmla="*/ 0 h 109875"/>
                    <a:gd name="connsiteX1" fmla="*/ 41406 w 693563"/>
                    <a:gd name="connsiteY1" fmla="*/ 82814 h 109875"/>
                    <a:gd name="connsiteX2" fmla="*/ 55208 w 693563"/>
                    <a:gd name="connsiteY2" fmla="*/ 93165 h 109875"/>
                    <a:gd name="connsiteX3" fmla="*/ 69010 w 693563"/>
                    <a:gd name="connsiteY3" fmla="*/ 96616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34506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70933 h 109875"/>
                    <a:gd name="connsiteX2" fmla="*/ 55208 w 693563"/>
                    <a:gd name="connsiteY2" fmla="*/ 93165 h 109875"/>
                    <a:gd name="connsiteX3" fmla="*/ 69010 w 693563"/>
                    <a:gd name="connsiteY3" fmla="*/ 96616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34506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70933 h 109875"/>
                    <a:gd name="connsiteX2" fmla="*/ 55208 w 693563"/>
                    <a:gd name="connsiteY2" fmla="*/ 93165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34506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70933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34506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34506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19654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8705 w 693563"/>
                    <a:gd name="connsiteY12" fmla="*/ 51759 h 109875"/>
                    <a:gd name="connsiteX13" fmla="*/ 662508 w 693563"/>
                    <a:gd name="connsiteY13" fmla="*/ 19654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41802 w 693563"/>
                    <a:gd name="connsiteY12" fmla="*/ 39877 h 109875"/>
                    <a:gd name="connsiteX13" fmla="*/ 662508 w 693563"/>
                    <a:gd name="connsiteY13" fmla="*/ 19654 h 109875"/>
                    <a:gd name="connsiteX14" fmla="*/ 669409 w 693563"/>
                    <a:gd name="connsiteY14" fmla="*/ 24154 h 109875"/>
                    <a:gd name="connsiteX15" fmla="*/ 693563 w 693563"/>
                    <a:gd name="connsiteY15" fmla="*/ 0 h 109875"/>
                    <a:gd name="connsiteX16" fmla="*/ 683211 w 693563"/>
                    <a:gd name="connsiteY16" fmla="*/ 20703 h 109875"/>
                    <a:gd name="connsiteX17" fmla="*/ 672859 w 693563"/>
                    <a:gd name="connsiteY17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31453 w 693563"/>
                    <a:gd name="connsiteY11" fmla="*/ 62110 h 109875"/>
                    <a:gd name="connsiteX12" fmla="*/ 662508 w 693563"/>
                    <a:gd name="connsiteY12" fmla="*/ 19654 h 109875"/>
                    <a:gd name="connsiteX13" fmla="*/ 669409 w 693563"/>
                    <a:gd name="connsiteY13" fmla="*/ 24154 h 109875"/>
                    <a:gd name="connsiteX14" fmla="*/ 693563 w 693563"/>
                    <a:gd name="connsiteY14" fmla="*/ 0 h 109875"/>
                    <a:gd name="connsiteX15" fmla="*/ 683211 w 693563"/>
                    <a:gd name="connsiteY15" fmla="*/ 20703 h 109875"/>
                    <a:gd name="connsiteX16" fmla="*/ 672859 w 693563"/>
                    <a:gd name="connsiteY16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24551 w 693563"/>
                    <a:gd name="connsiteY10" fmla="*/ 69011 h 109875"/>
                    <a:gd name="connsiteX11" fmla="*/ 662508 w 693563"/>
                    <a:gd name="connsiteY11" fmla="*/ 19654 h 109875"/>
                    <a:gd name="connsiteX12" fmla="*/ 669409 w 693563"/>
                    <a:gd name="connsiteY12" fmla="*/ 24154 h 109875"/>
                    <a:gd name="connsiteX13" fmla="*/ 693563 w 693563"/>
                    <a:gd name="connsiteY13" fmla="*/ 0 h 109875"/>
                    <a:gd name="connsiteX14" fmla="*/ 683211 w 693563"/>
                    <a:gd name="connsiteY14" fmla="*/ 20703 h 109875"/>
                    <a:gd name="connsiteX15" fmla="*/ 672859 w 693563"/>
                    <a:gd name="connsiteY15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62508 w 693563"/>
                    <a:gd name="connsiteY10" fmla="*/ 19654 h 109875"/>
                    <a:gd name="connsiteX11" fmla="*/ 669409 w 693563"/>
                    <a:gd name="connsiteY11" fmla="*/ 24154 h 109875"/>
                    <a:gd name="connsiteX12" fmla="*/ 693563 w 693563"/>
                    <a:gd name="connsiteY12" fmla="*/ 0 h 109875"/>
                    <a:gd name="connsiteX13" fmla="*/ 683211 w 693563"/>
                    <a:gd name="connsiteY13" fmla="*/ 20703 h 109875"/>
                    <a:gd name="connsiteX14" fmla="*/ 672859 w 693563"/>
                    <a:gd name="connsiteY14" fmla="*/ 24154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62508 w 693563"/>
                    <a:gd name="connsiteY10" fmla="*/ 19654 h 109875"/>
                    <a:gd name="connsiteX11" fmla="*/ 669409 w 693563"/>
                    <a:gd name="connsiteY11" fmla="*/ 24154 h 109875"/>
                    <a:gd name="connsiteX12" fmla="*/ 693563 w 693563"/>
                    <a:gd name="connsiteY12" fmla="*/ 0 h 109875"/>
                    <a:gd name="connsiteX13" fmla="*/ 683211 w 693563"/>
                    <a:gd name="connsiteY13" fmla="*/ 20703 h 109875"/>
                    <a:gd name="connsiteX14" fmla="*/ 665956 w 693563"/>
                    <a:gd name="connsiteY14" fmla="*/ 44947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62508 w 693563"/>
                    <a:gd name="connsiteY10" fmla="*/ 19654 h 109875"/>
                    <a:gd name="connsiteX11" fmla="*/ 669409 w 693563"/>
                    <a:gd name="connsiteY11" fmla="*/ 24154 h 109875"/>
                    <a:gd name="connsiteX12" fmla="*/ 693563 w 693563"/>
                    <a:gd name="connsiteY12" fmla="*/ 0 h 109875"/>
                    <a:gd name="connsiteX13" fmla="*/ 683211 w 693563"/>
                    <a:gd name="connsiteY13" fmla="*/ 20703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62508 w 693563"/>
                    <a:gd name="connsiteY10" fmla="*/ 19654 h 109875"/>
                    <a:gd name="connsiteX11" fmla="*/ 669409 w 693563"/>
                    <a:gd name="connsiteY11" fmla="*/ 24154 h 109875"/>
                    <a:gd name="connsiteX12" fmla="*/ 693563 w 693563"/>
                    <a:gd name="connsiteY12" fmla="*/ 0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72462 h 109875"/>
                    <a:gd name="connsiteX10" fmla="*/ 662508 w 693563"/>
                    <a:gd name="connsiteY10" fmla="*/ 19654 h 109875"/>
                    <a:gd name="connsiteX11" fmla="*/ 693563 w 693563"/>
                    <a:gd name="connsiteY11" fmla="*/ 0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79363 h 109875"/>
                    <a:gd name="connsiteX9" fmla="*/ 614200 w 693563"/>
                    <a:gd name="connsiteY9" fmla="*/ 51669 h 109875"/>
                    <a:gd name="connsiteX10" fmla="*/ 662508 w 693563"/>
                    <a:gd name="connsiteY10" fmla="*/ 19654 h 109875"/>
                    <a:gd name="connsiteX11" fmla="*/ 693563 w 693563"/>
                    <a:gd name="connsiteY11" fmla="*/ 0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38035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64511 h 109875"/>
                    <a:gd name="connsiteX9" fmla="*/ 614200 w 693563"/>
                    <a:gd name="connsiteY9" fmla="*/ 51669 h 109875"/>
                    <a:gd name="connsiteX10" fmla="*/ 662508 w 693563"/>
                    <a:gd name="connsiteY10" fmla="*/ 19654 h 109875"/>
                    <a:gd name="connsiteX11" fmla="*/ 693563 w 693563"/>
                    <a:gd name="connsiteY11" fmla="*/ 0 h 109875"/>
                    <a:gd name="connsiteX0" fmla="*/ 0 w 693563"/>
                    <a:gd name="connsiteY0" fmla="*/ 0 h 109875"/>
                    <a:gd name="connsiteX1" fmla="*/ 79369 w 693563"/>
                    <a:gd name="connsiteY1" fmla="*/ 35287 h 109875"/>
                    <a:gd name="connsiteX2" fmla="*/ 110429 w 693563"/>
                    <a:gd name="connsiteY2" fmla="*/ 57520 h 109875"/>
                    <a:gd name="connsiteX3" fmla="*/ 169097 w 693563"/>
                    <a:gd name="connsiteY3" fmla="*/ 69881 h 109875"/>
                    <a:gd name="connsiteX4" fmla="*/ 244989 w 693563"/>
                    <a:gd name="connsiteY4" fmla="*/ 100066 h 109875"/>
                    <a:gd name="connsiteX5" fmla="*/ 403715 w 693563"/>
                    <a:gd name="connsiteY5" fmla="*/ 100066 h 109875"/>
                    <a:gd name="connsiteX6" fmla="*/ 455474 w 693563"/>
                    <a:gd name="connsiteY6" fmla="*/ 93165 h 109875"/>
                    <a:gd name="connsiteX7" fmla="*/ 507232 w 693563"/>
                    <a:gd name="connsiteY7" fmla="*/ 82814 h 109875"/>
                    <a:gd name="connsiteX8" fmla="*/ 600397 w 693563"/>
                    <a:gd name="connsiteY8" fmla="*/ 64511 h 109875"/>
                    <a:gd name="connsiteX9" fmla="*/ 614200 w 693563"/>
                    <a:gd name="connsiteY9" fmla="*/ 51669 h 109875"/>
                    <a:gd name="connsiteX10" fmla="*/ 662508 w 693563"/>
                    <a:gd name="connsiteY10" fmla="*/ 19654 h 109875"/>
                    <a:gd name="connsiteX11" fmla="*/ 693563 w 693563"/>
                    <a:gd name="connsiteY11" fmla="*/ 0 h 109875"/>
                    <a:gd name="connsiteX0" fmla="*/ 0 w 693563"/>
                    <a:gd name="connsiteY0" fmla="*/ 0 h 100715"/>
                    <a:gd name="connsiteX1" fmla="*/ 79369 w 693563"/>
                    <a:gd name="connsiteY1" fmla="*/ 35287 h 100715"/>
                    <a:gd name="connsiteX2" fmla="*/ 110429 w 693563"/>
                    <a:gd name="connsiteY2" fmla="*/ 57520 h 100715"/>
                    <a:gd name="connsiteX3" fmla="*/ 169097 w 693563"/>
                    <a:gd name="connsiteY3" fmla="*/ 69881 h 100715"/>
                    <a:gd name="connsiteX4" fmla="*/ 231184 w 693563"/>
                    <a:gd name="connsiteY4" fmla="*/ 76302 h 100715"/>
                    <a:gd name="connsiteX5" fmla="*/ 403715 w 693563"/>
                    <a:gd name="connsiteY5" fmla="*/ 100066 h 100715"/>
                    <a:gd name="connsiteX6" fmla="*/ 455474 w 693563"/>
                    <a:gd name="connsiteY6" fmla="*/ 93165 h 100715"/>
                    <a:gd name="connsiteX7" fmla="*/ 507232 w 693563"/>
                    <a:gd name="connsiteY7" fmla="*/ 82814 h 100715"/>
                    <a:gd name="connsiteX8" fmla="*/ 600397 w 693563"/>
                    <a:gd name="connsiteY8" fmla="*/ 64511 h 100715"/>
                    <a:gd name="connsiteX9" fmla="*/ 614200 w 693563"/>
                    <a:gd name="connsiteY9" fmla="*/ 51669 h 100715"/>
                    <a:gd name="connsiteX10" fmla="*/ 662508 w 693563"/>
                    <a:gd name="connsiteY10" fmla="*/ 19654 h 100715"/>
                    <a:gd name="connsiteX11" fmla="*/ 693563 w 693563"/>
                    <a:gd name="connsiteY11" fmla="*/ 0 h 100715"/>
                    <a:gd name="connsiteX0" fmla="*/ 0 w 693563"/>
                    <a:gd name="connsiteY0" fmla="*/ 0 h 93166"/>
                    <a:gd name="connsiteX1" fmla="*/ 79369 w 693563"/>
                    <a:gd name="connsiteY1" fmla="*/ 35287 h 93166"/>
                    <a:gd name="connsiteX2" fmla="*/ 110429 w 693563"/>
                    <a:gd name="connsiteY2" fmla="*/ 57520 h 93166"/>
                    <a:gd name="connsiteX3" fmla="*/ 169097 w 693563"/>
                    <a:gd name="connsiteY3" fmla="*/ 69881 h 93166"/>
                    <a:gd name="connsiteX4" fmla="*/ 231184 w 693563"/>
                    <a:gd name="connsiteY4" fmla="*/ 76302 h 93166"/>
                    <a:gd name="connsiteX5" fmla="*/ 393361 w 693563"/>
                    <a:gd name="connsiteY5" fmla="*/ 82219 h 93166"/>
                    <a:gd name="connsiteX6" fmla="*/ 455474 w 693563"/>
                    <a:gd name="connsiteY6" fmla="*/ 93165 h 93166"/>
                    <a:gd name="connsiteX7" fmla="*/ 507232 w 693563"/>
                    <a:gd name="connsiteY7" fmla="*/ 82814 h 93166"/>
                    <a:gd name="connsiteX8" fmla="*/ 600397 w 693563"/>
                    <a:gd name="connsiteY8" fmla="*/ 64511 h 93166"/>
                    <a:gd name="connsiteX9" fmla="*/ 614200 w 693563"/>
                    <a:gd name="connsiteY9" fmla="*/ 51669 h 93166"/>
                    <a:gd name="connsiteX10" fmla="*/ 662508 w 693563"/>
                    <a:gd name="connsiteY10" fmla="*/ 19654 h 93166"/>
                    <a:gd name="connsiteX11" fmla="*/ 693563 w 693563"/>
                    <a:gd name="connsiteY11" fmla="*/ 0 h 93166"/>
                    <a:gd name="connsiteX0" fmla="*/ 0 w 693563"/>
                    <a:gd name="connsiteY0" fmla="*/ 0 h 86637"/>
                    <a:gd name="connsiteX1" fmla="*/ 79369 w 693563"/>
                    <a:gd name="connsiteY1" fmla="*/ 35287 h 86637"/>
                    <a:gd name="connsiteX2" fmla="*/ 110429 w 693563"/>
                    <a:gd name="connsiteY2" fmla="*/ 57520 h 86637"/>
                    <a:gd name="connsiteX3" fmla="*/ 169097 w 693563"/>
                    <a:gd name="connsiteY3" fmla="*/ 69881 h 86637"/>
                    <a:gd name="connsiteX4" fmla="*/ 231184 w 693563"/>
                    <a:gd name="connsiteY4" fmla="*/ 76302 h 86637"/>
                    <a:gd name="connsiteX5" fmla="*/ 393361 w 693563"/>
                    <a:gd name="connsiteY5" fmla="*/ 82219 h 86637"/>
                    <a:gd name="connsiteX6" fmla="*/ 469279 w 693563"/>
                    <a:gd name="connsiteY6" fmla="*/ 75297 h 86637"/>
                    <a:gd name="connsiteX7" fmla="*/ 507232 w 693563"/>
                    <a:gd name="connsiteY7" fmla="*/ 82814 h 86637"/>
                    <a:gd name="connsiteX8" fmla="*/ 600397 w 693563"/>
                    <a:gd name="connsiteY8" fmla="*/ 64511 h 86637"/>
                    <a:gd name="connsiteX9" fmla="*/ 614200 w 693563"/>
                    <a:gd name="connsiteY9" fmla="*/ 51669 h 86637"/>
                    <a:gd name="connsiteX10" fmla="*/ 662508 w 693563"/>
                    <a:gd name="connsiteY10" fmla="*/ 19654 h 86637"/>
                    <a:gd name="connsiteX11" fmla="*/ 693563 w 693563"/>
                    <a:gd name="connsiteY11" fmla="*/ 0 h 86637"/>
                    <a:gd name="connsiteX0" fmla="*/ 0 w 693563"/>
                    <a:gd name="connsiteY0" fmla="*/ 0 h 86637"/>
                    <a:gd name="connsiteX1" fmla="*/ 79369 w 693563"/>
                    <a:gd name="connsiteY1" fmla="*/ 35287 h 86637"/>
                    <a:gd name="connsiteX2" fmla="*/ 110429 w 693563"/>
                    <a:gd name="connsiteY2" fmla="*/ 57520 h 86637"/>
                    <a:gd name="connsiteX3" fmla="*/ 169097 w 693563"/>
                    <a:gd name="connsiteY3" fmla="*/ 69881 h 86637"/>
                    <a:gd name="connsiteX4" fmla="*/ 231184 w 693563"/>
                    <a:gd name="connsiteY4" fmla="*/ 76302 h 86637"/>
                    <a:gd name="connsiteX5" fmla="*/ 393361 w 693563"/>
                    <a:gd name="connsiteY5" fmla="*/ 82219 h 86637"/>
                    <a:gd name="connsiteX6" fmla="*/ 469279 w 693563"/>
                    <a:gd name="connsiteY6" fmla="*/ 75297 h 86637"/>
                    <a:gd name="connsiteX7" fmla="*/ 552099 w 693563"/>
                    <a:gd name="connsiteY7" fmla="*/ 64936 h 86637"/>
                    <a:gd name="connsiteX8" fmla="*/ 600397 w 693563"/>
                    <a:gd name="connsiteY8" fmla="*/ 64511 h 86637"/>
                    <a:gd name="connsiteX9" fmla="*/ 614200 w 693563"/>
                    <a:gd name="connsiteY9" fmla="*/ 51669 h 86637"/>
                    <a:gd name="connsiteX10" fmla="*/ 662508 w 693563"/>
                    <a:gd name="connsiteY10" fmla="*/ 19654 h 86637"/>
                    <a:gd name="connsiteX11" fmla="*/ 693563 w 693563"/>
                    <a:gd name="connsiteY11" fmla="*/ 0 h 86637"/>
                    <a:gd name="connsiteX0" fmla="*/ 0 w 693563"/>
                    <a:gd name="connsiteY0" fmla="*/ 0 h 86637"/>
                    <a:gd name="connsiteX1" fmla="*/ 79369 w 693563"/>
                    <a:gd name="connsiteY1" fmla="*/ 35287 h 86637"/>
                    <a:gd name="connsiteX2" fmla="*/ 120782 w 693563"/>
                    <a:gd name="connsiteY2" fmla="*/ 51561 h 86637"/>
                    <a:gd name="connsiteX3" fmla="*/ 169097 w 693563"/>
                    <a:gd name="connsiteY3" fmla="*/ 69881 h 86637"/>
                    <a:gd name="connsiteX4" fmla="*/ 231184 w 693563"/>
                    <a:gd name="connsiteY4" fmla="*/ 76302 h 86637"/>
                    <a:gd name="connsiteX5" fmla="*/ 393361 w 693563"/>
                    <a:gd name="connsiteY5" fmla="*/ 82219 h 86637"/>
                    <a:gd name="connsiteX6" fmla="*/ 469279 w 693563"/>
                    <a:gd name="connsiteY6" fmla="*/ 75297 h 86637"/>
                    <a:gd name="connsiteX7" fmla="*/ 552099 w 693563"/>
                    <a:gd name="connsiteY7" fmla="*/ 64936 h 86637"/>
                    <a:gd name="connsiteX8" fmla="*/ 600397 w 693563"/>
                    <a:gd name="connsiteY8" fmla="*/ 64511 h 86637"/>
                    <a:gd name="connsiteX9" fmla="*/ 614200 w 693563"/>
                    <a:gd name="connsiteY9" fmla="*/ 51669 h 86637"/>
                    <a:gd name="connsiteX10" fmla="*/ 662508 w 693563"/>
                    <a:gd name="connsiteY10" fmla="*/ 19654 h 86637"/>
                    <a:gd name="connsiteX11" fmla="*/ 693563 w 693563"/>
                    <a:gd name="connsiteY11" fmla="*/ 0 h 86637"/>
                    <a:gd name="connsiteX0" fmla="*/ 0 w 693563"/>
                    <a:gd name="connsiteY0" fmla="*/ 0 h 86637"/>
                    <a:gd name="connsiteX1" fmla="*/ 79369 w 693563"/>
                    <a:gd name="connsiteY1" fmla="*/ 35287 h 86637"/>
                    <a:gd name="connsiteX2" fmla="*/ 120782 w 693563"/>
                    <a:gd name="connsiteY2" fmla="*/ 51561 h 86637"/>
                    <a:gd name="connsiteX3" fmla="*/ 172549 w 693563"/>
                    <a:gd name="connsiteY3" fmla="*/ 66902 h 86637"/>
                    <a:gd name="connsiteX4" fmla="*/ 231184 w 693563"/>
                    <a:gd name="connsiteY4" fmla="*/ 76302 h 86637"/>
                    <a:gd name="connsiteX5" fmla="*/ 393361 w 693563"/>
                    <a:gd name="connsiteY5" fmla="*/ 82219 h 86637"/>
                    <a:gd name="connsiteX6" fmla="*/ 469279 w 693563"/>
                    <a:gd name="connsiteY6" fmla="*/ 75297 h 86637"/>
                    <a:gd name="connsiteX7" fmla="*/ 552099 w 693563"/>
                    <a:gd name="connsiteY7" fmla="*/ 64936 h 86637"/>
                    <a:gd name="connsiteX8" fmla="*/ 600397 w 693563"/>
                    <a:gd name="connsiteY8" fmla="*/ 64511 h 86637"/>
                    <a:gd name="connsiteX9" fmla="*/ 614200 w 693563"/>
                    <a:gd name="connsiteY9" fmla="*/ 51669 h 86637"/>
                    <a:gd name="connsiteX10" fmla="*/ 662508 w 693563"/>
                    <a:gd name="connsiteY10" fmla="*/ 19654 h 86637"/>
                    <a:gd name="connsiteX11" fmla="*/ 693563 w 693563"/>
                    <a:gd name="connsiteY11" fmla="*/ 0 h 86637"/>
                    <a:gd name="connsiteX0" fmla="*/ 0 w 693563"/>
                    <a:gd name="connsiteY0" fmla="*/ 0 h 82681"/>
                    <a:gd name="connsiteX1" fmla="*/ 79369 w 693563"/>
                    <a:gd name="connsiteY1" fmla="*/ 35287 h 82681"/>
                    <a:gd name="connsiteX2" fmla="*/ 120782 w 693563"/>
                    <a:gd name="connsiteY2" fmla="*/ 51561 h 82681"/>
                    <a:gd name="connsiteX3" fmla="*/ 172549 w 693563"/>
                    <a:gd name="connsiteY3" fmla="*/ 66902 h 82681"/>
                    <a:gd name="connsiteX4" fmla="*/ 240613 w 693563"/>
                    <a:gd name="connsiteY4" fmla="*/ 62057 h 82681"/>
                    <a:gd name="connsiteX5" fmla="*/ 393361 w 693563"/>
                    <a:gd name="connsiteY5" fmla="*/ 82219 h 82681"/>
                    <a:gd name="connsiteX6" fmla="*/ 469279 w 693563"/>
                    <a:gd name="connsiteY6" fmla="*/ 75297 h 82681"/>
                    <a:gd name="connsiteX7" fmla="*/ 552099 w 693563"/>
                    <a:gd name="connsiteY7" fmla="*/ 64936 h 82681"/>
                    <a:gd name="connsiteX8" fmla="*/ 600397 w 693563"/>
                    <a:gd name="connsiteY8" fmla="*/ 64511 h 82681"/>
                    <a:gd name="connsiteX9" fmla="*/ 614200 w 693563"/>
                    <a:gd name="connsiteY9" fmla="*/ 51669 h 82681"/>
                    <a:gd name="connsiteX10" fmla="*/ 662508 w 693563"/>
                    <a:gd name="connsiteY10" fmla="*/ 19654 h 82681"/>
                    <a:gd name="connsiteX11" fmla="*/ 693563 w 693563"/>
                    <a:gd name="connsiteY11" fmla="*/ 0 h 82681"/>
                    <a:gd name="connsiteX0" fmla="*/ 0 w 693563"/>
                    <a:gd name="connsiteY0" fmla="*/ 0 h 82681"/>
                    <a:gd name="connsiteX1" fmla="*/ 79369 w 693563"/>
                    <a:gd name="connsiteY1" fmla="*/ 35287 h 82681"/>
                    <a:gd name="connsiteX2" fmla="*/ 120782 w 693563"/>
                    <a:gd name="connsiteY2" fmla="*/ 51561 h 82681"/>
                    <a:gd name="connsiteX3" fmla="*/ 174906 w 693563"/>
                    <a:gd name="connsiteY3" fmla="*/ 56673 h 82681"/>
                    <a:gd name="connsiteX4" fmla="*/ 240613 w 693563"/>
                    <a:gd name="connsiteY4" fmla="*/ 62057 h 82681"/>
                    <a:gd name="connsiteX5" fmla="*/ 393361 w 693563"/>
                    <a:gd name="connsiteY5" fmla="*/ 82219 h 82681"/>
                    <a:gd name="connsiteX6" fmla="*/ 469279 w 693563"/>
                    <a:gd name="connsiteY6" fmla="*/ 75297 h 82681"/>
                    <a:gd name="connsiteX7" fmla="*/ 552099 w 693563"/>
                    <a:gd name="connsiteY7" fmla="*/ 64936 h 82681"/>
                    <a:gd name="connsiteX8" fmla="*/ 600397 w 693563"/>
                    <a:gd name="connsiteY8" fmla="*/ 64511 h 82681"/>
                    <a:gd name="connsiteX9" fmla="*/ 614200 w 693563"/>
                    <a:gd name="connsiteY9" fmla="*/ 51669 h 82681"/>
                    <a:gd name="connsiteX10" fmla="*/ 662508 w 693563"/>
                    <a:gd name="connsiteY10" fmla="*/ 19654 h 82681"/>
                    <a:gd name="connsiteX11" fmla="*/ 693563 w 693563"/>
                    <a:gd name="connsiteY11" fmla="*/ 0 h 82681"/>
                    <a:gd name="connsiteX0" fmla="*/ 0 w 693563"/>
                    <a:gd name="connsiteY0" fmla="*/ 0 h 75299"/>
                    <a:gd name="connsiteX1" fmla="*/ 79369 w 693563"/>
                    <a:gd name="connsiteY1" fmla="*/ 35287 h 75299"/>
                    <a:gd name="connsiteX2" fmla="*/ 120782 w 693563"/>
                    <a:gd name="connsiteY2" fmla="*/ 51561 h 75299"/>
                    <a:gd name="connsiteX3" fmla="*/ 174906 w 693563"/>
                    <a:gd name="connsiteY3" fmla="*/ 56673 h 75299"/>
                    <a:gd name="connsiteX4" fmla="*/ 240613 w 693563"/>
                    <a:gd name="connsiteY4" fmla="*/ 62057 h 75299"/>
                    <a:gd name="connsiteX5" fmla="*/ 391004 w 693563"/>
                    <a:gd name="connsiteY5" fmla="*/ 63808 h 75299"/>
                    <a:gd name="connsiteX6" fmla="*/ 469279 w 693563"/>
                    <a:gd name="connsiteY6" fmla="*/ 75297 h 75299"/>
                    <a:gd name="connsiteX7" fmla="*/ 552099 w 693563"/>
                    <a:gd name="connsiteY7" fmla="*/ 64936 h 75299"/>
                    <a:gd name="connsiteX8" fmla="*/ 600397 w 693563"/>
                    <a:gd name="connsiteY8" fmla="*/ 64511 h 75299"/>
                    <a:gd name="connsiteX9" fmla="*/ 614200 w 693563"/>
                    <a:gd name="connsiteY9" fmla="*/ 51669 h 75299"/>
                    <a:gd name="connsiteX10" fmla="*/ 662508 w 693563"/>
                    <a:gd name="connsiteY10" fmla="*/ 19654 h 75299"/>
                    <a:gd name="connsiteX11" fmla="*/ 693563 w 693563"/>
                    <a:gd name="connsiteY11" fmla="*/ 0 h 75299"/>
                    <a:gd name="connsiteX0" fmla="*/ 0 w 693563"/>
                    <a:gd name="connsiteY0" fmla="*/ 0 h 76778"/>
                    <a:gd name="connsiteX1" fmla="*/ 79369 w 693563"/>
                    <a:gd name="connsiteY1" fmla="*/ 35287 h 76778"/>
                    <a:gd name="connsiteX2" fmla="*/ 120782 w 693563"/>
                    <a:gd name="connsiteY2" fmla="*/ 51561 h 76778"/>
                    <a:gd name="connsiteX3" fmla="*/ 174906 w 693563"/>
                    <a:gd name="connsiteY3" fmla="*/ 56673 h 76778"/>
                    <a:gd name="connsiteX4" fmla="*/ 240613 w 693563"/>
                    <a:gd name="connsiteY4" fmla="*/ 62057 h 76778"/>
                    <a:gd name="connsiteX5" fmla="*/ 383932 w 693563"/>
                    <a:gd name="connsiteY5" fmla="*/ 75299 h 76778"/>
                    <a:gd name="connsiteX6" fmla="*/ 469279 w 693563"/>
                    <a:gd name="connsiteY6" fmla="*/ 75297 h 76778"/>
                    <a:gd name="connsiteX7" fmla="*/ 552099 w 693563"/>
                    <a:gd name="connsiteY7" fmla="*/ 64936 h 76778"/>
                    <a:gd name="connsiteX8" fmla="*/ 600397 w 693563"/>
                    <a:gd name="connsiteY8" fmla="*/ 64511 h 76778"/>
                    <a:gd name="connsiteX9" fmla="*/ 614200 w 693563"/>
                    <a:gd name="connsiteY9" fmla="*/ 51669 h 76778"/>
                    <a:gd name="connsiteX10" fmla="*/ 662508 w 693563"/>
                    <a:gd name="connsiteY10" fmla="*/ 19654 h 76778"/>
                    <a:gd name="connsiteX11" fmla="*/ 693563 w 693563"/>
                    <a:gd name="connsiteY11" fmla="*/ 0 h 76778"/>
                    <a:gd name="connsiteX0" fmla="*/ 0 w 693563"/>
                    <a:gd name="connsiteY0" fmla="*/ 0 h 76192"/>
                    <a:gd name="connsiteX1" fmla="*/ 79369 w 693563"/>
                    <a:gd name="connsiteY1" fmla="*/ 35287 h 76192"/>
                    <a:gd name="connsiteX2" fmla="*/ 120782 w 693563"/>
                    <a:gd name="connsiteY2" fmla="*/ 51561 h 76192"/>
                    <a:gd name="connsiteX3" fmla="*/ 174906 w 693563"/>
                    <a:gd name="connsiteY3" fmla="*/ 56673 h 76192"/>
                    <a:gd name="connsiteX4" fmla="*/ 240613 w 693563"/>
                    <a:gd name="connsiteY4" fmla="*/ 62057 h 76192"/>
                    <a:gd name="connsiteX5" fmla="*/ 383932 w 693563"/>
                    <a:gd name="connsiteY5" fmla="*/ 75299 h 76192"/>
                    <a:gd name="connsiteX6" fmla="*/ 471636 w 693563"/>
                    <a:gd name="connsiteY6" fmla="*/ 60843 h 76192"/>
                    <a:gd name="connsiteX7" fmla="*/ 552099 w 693563"/>
                    <a:gd name="connsiteY7" fmla="*/ 64936 h 76192"/>
                    <a:gd name="connsiteX8" fmla="*/ 600397 w 693563"/>
                    <a:gd name="connsiteY8" fmla="*/ 64511 h 76192"/>
                    <a:gd name="connsiteX9" fmla="*/ 614200 w 693563"/>
                    <a:gd name="connsiteY9" fmla="*/ 51669 h 76192"/>
                    <a:gd name="connsiteX10" fmla="*/ 662508 w 693563"/>
                    <a:gd name="connsiteY10" fmla="*/ 19654 h 76192"/>
                    <a:gd name="connsiteX11" fmla="*/ 693563 w 693563"/>
                    <a:gd name="connsiteY11" fmla="*/ 0 h 76192"/>
                    <a:gd name="connsiteX0" fmla="*/ 0 w 693563"/>
                    <a:gd name="connsiteY0" fmla="*/ 0 h 76192"/>
                    <a:gd name="connsiteX1" fmla="*/ 79369 w 693563"/>
                    <a:gd name="connsiteY1" fmla="*/ 35287 h 76192"/>
                    <a:gd name="connsiteX2" fmla="*/ 120782 w 693563"/>
                    <a:gd name="connsiteY2" fmla="*/ 51561 h 76192"/>
                    <a:gd name="connsiteX3" fmla="*/ 174906 w 693563"/>
                    <a:gd name="connsiteY3" fmla="*/ 56673 h 76192"/>
                    <a:gd name="connsiteX4" fmla="*/ 240613 w 693563"/>
                    <a:gd name="connsiteY4" fmla="*/ 62057 h 76192"/>
                    <a:gd name="connsiteX5" fmla="*/ 383932 w 693563"/>
                    <a:gd name="connsiteY5" fmla="*/ 75299 h 76192"/>
                    <a:gd name="connsiteX6" fmla="*/ 471636 w 693563"/>
                    <a:gd name="connsiteY6" fmla="*/ 60843 h 76192"/>
                    <a:gd name="connsiteX7" fmla="*/ 556813 w 693563"/>
                    <a:gd name="connsiteY7" fmla="*/ 48302 h 76192"/>
                    <a:gd name="connsiteX8" fmla="*/ 600397 w 693563"/>
                    <a:gd name="connsiteY8" fmla="*/ 64511 h 76192"/>
                    <a:gd name="connsiteX9" fmla="*/ 614200 w 693563"/>
                    <a:gd name="connsiteY9" fmla="*/ 51669 h 76192"/>
                    <a:gd name="connsiteX10" fmla="*/ 662508 w 693563"/>
                    <a:gd name="connsiteY10" fmla="*/ 19654 h 76192"/>
                    <a:gd name="connsiteX11" fmla="*/ 693563 w 693563"/>
                    <a:gd name="connsiteY11" fmla="*/ 0 h 76192"/>
                    <a:gd name="connsiteX0" fmla="*/ 0 w 693563"/>
                    <a:gd name="connsiteY0" fmla="*/ 0 h 76192"/>
                    <a:gd name="connsiteX1" fmla="*/ 79369 w 693563"/>
                    <a:gd name="connsiteY1" fmla="*/ 35287 h 76192"/>
                    <a:gd name="connsiteX2" fmla="*/ 120782 w 693563"/>
                    <a:gd name="connsiteY2" fmla="*/ 51561 h 76192"/>
                    <a:gd name="connsiteX3" fmla="*/ 174906 w 693563"/>
                    <a:gd name="connsiteY3" fmla="*/ 56673 h 76192"/>
                    <a:gd name="connsiteX4" fmla="*/ 240613 w 693563"/>
                    <a:gd name="connsiteY4" fmla="*/ 62057 h 76192"/>
                    <a:gd name="connsiteX5" fmla="*/ 383932 w 693563"/>
                    <a:gd name="connsiteY5" fmla="*/ 75299 h 76192"/>
                    <a:gd name="connsiteX6" fmla="*/ 471636 w 693563"/>
                    <a:gd name="connsiteY6" fmla="*/ 60843 h 76192"/>
                    <a:gd name="connsiteX7" fmla="*/ 556813 w 693563"/>
                    <a:gd name="connsiteY7" fmla="*/ 48302 h 76192"/>
                    <a:gd name="connsiteX8" fmla="*/ 600397 w 693563"/>
                    <a:gd name="connsiteY8" fmla="*/ 39561 h 76192"/>
                    <a:gd name="connsiteX9" fmla="*/ 614200 w 693563"/>
                    <a:gd name="connsiteY9" fmla="*/ 51669 h 76192"/>
                    <a:gd name="connsiteX10" fmla="*/ 662508 w 693563"/>
                    <a:gd name="connsiteY10" fmla="*/ 19654 h 76192"/>
                    <a:gd name="connsiteX11" fmla="*/ 693563 w 693563"/>
                    <a:gd name="connsiteY11" fmla="*/ 0 h 76192"/>
                    <a:gd name="connsiteX0" fmla="*/ 0 w 693563"/>
                    <a:gd name="connsiteY0" fmla="*/ 0 h 76192"/>
                    <a:gd name="connsiteX1" fmla="*/ 79369 w 693563"/>
                    <a:gd name="connsiteY1" fmla="*/ 35287 h 76192"/>
                    <a:gd name="connsiteX2" fmla="*/ 120782 w 693563"/>
                    <a:gd name="connsiteY2" fmla="*/ 51561 h 76192"/>
                    <a:gd name="connsiteX3" fmla="*/ 174906 w 693563"/>
                    <a:gd name="connsiteY3" fmla="*/ 56673 h 76192"/>
                    <a:gd name="connsiteX4" fmla="*/ 240613 w 693563"/>
                    <a:gd name="connsiteY4" fmla="*/ 62057 h 76192"/>
                    <a:gd name="connsiteX5" fmla="*/ 383932 w 693563"/>
                    <a:gd name="connsiteY5" fmla="*/ 75299 h 76192"/>
                    <a:gd name="connsiteX6" fmla="*/ 471636 w 693563"/>
                    <a:gd name="connsiteY6" fmla="*/ 60843 h 76192"/>
                    <a:gd name="connsiteX7" fmla="*/ 556813 w 693563"/>
                    <a:gd name="connsiteY7" fmla="*/ 48302 h 76192"/>
                    <a:gd name="connsiteX8" fmla="*/ 600397 w 693563"/>
                    <a:gd name="connsiteY8" fmla="*/ 39561 h 76192"/>
                    <a:gd name="connsiteX9" fmla="*/ 633057 w 693563"/>
                    <a:gd name="connsiteY9" fmla="*/ 32956 h 76192"/>
                    <a:gd name="connsiteX10" fmla="*/ 662508 w 693563"/>
                    <a:gd name="connsiteY10" fmla="*/ 19654 h 76192"/>
                    <a:gd name="connsiteX11" fmla="*/ 693563 w 693563"/>
                    <a:gd name="connsiteY11" fmla="*/ 0 h 76192"/>
                    <a:gd name="connsiteX0" fmla="*/ 0 w 693563"/>
                    <a:gd name="connsiteY0" fmla="*/ 0 h 76192"/>
                    <a:gd name="connsiteX1" fmla="*/ 79369 w 693563"/>
                    <a:gd name="connsiteY1" fmla="*/ 35287 h 76192"/>
                    <a:gd name="connsiteX2" fmla="*/ 125497 w 693563"/>
                    <a:gd name="connsiteY2" fmla="*/ 45323 h 76192"/>
                    <a:gd name="connsiteX3" fmla="*/ 174906 w 693563"/>
                    <a:gd name="connsiteY3" fmla="*/ 56673 h 76192"/>
                    <a:gd name="connsiteX4" fmla="*/ 240613 w 693563"/>
                    <a:gd name="connsiteY4" fmla="*/ 62057 h 76192"/>
                    <a:gd name="connsiteX5" fmla="*/ 383932 w 693563"/>
                    <a:gd name="connsiteY5" fmla="*/ 75299 h 76192"/>
                    <a:gd name="connsiteX6" fmla="*/ 471636 w 693563"/>
                    <a:gd name="connsiteY6" fmla="*/ 60843 h 76192"/>
                    <a:gd name="connsiteX7" fmla="*/ 556813 w 693563"/>
                    <a:gd name="connsiteY7" fmla="*/ 48302 h 76192"/>
                    <a:gd name="connsiteX8" fmla="*/ 600397 w 693563"/>
                    <a:gd name="connsiteY8" fmla="*/ 39561 h 76192"/>
                    <a:gd name="connsiteX9" fmla="*/ 633057 w 693563"/>
                    <a:gd name="connsiteY9" fmla="*/ 32956 h 76192"/>
                    <a:gd name="connsiteX10" fmla="*/ 662508 w 693563"/>
                    <a:gd name="connsiteY10" fmla="*/ 19654 h 76192"/>
                    <a:gd name="connsiteX11" fmla="*/ 693563 w 693563"/>
                    <a:gd name="connsiteY11" fmla="*/ 0 h 76192"/>
                    <a:gd name="connsiteX0" fmla="*/ 0 w 693563"/>
                    <a:gd name="connsiteY0" fmla="*/ 0 h 75513"/>
                    <a:gd name="connsiteX1" fmla="*/ 79369 w 693563"/>
                    <a:gd name="connsiteY1" fmla="*/ 35287 h 75513"/>
                    <a:gd name="connsiteX2" fmla="*/ 125497 w 693563"/>
                    <a:gd name="connsiteY2" fmla="*/ 45323 h 75513"/>
                    <a:gd name="connsiteX3" fmla="*/ 174906 w 693563"/>
                    <a:gd name="connsiteY3" fmla="*/ 56673 h 75513"/>
                    <a:gd name="connsiteX4" fmla="*/ 240613 w 693563"/>
                    <a:gd name="connsiteY4" fmla="*/ 59978 h 75513"/>
                    <a:gd name="connsiteX5" fmla="*/ 383932 w 693563"/>
                    <a:gd name="connsiteY5" fmla="*/ 75299 h 75513"/>
                    <a:gd name="connsiteX6" fmla="*/ 471636 w 693563"/>
                    <a:gd name="connsiteY6" fmla="*/ 60843 h 75513"/>
                    <a:gd name="connsiteX7" fmla="*/ 556813 w 693563"/>
                    <a:gd name="connsiteY7" fmla="*/ 48302 h 75513"/>
                    <a:gd name="connsiteX8" fmla="*/ 600397 w 693563"/>
                    <a:gd name="connsiteY8" fmla="*/ 39561 h 75513"/>
                    <a:gd name="connsiteX9" fmla="*/ 633057 w 693563"/>
                    <a:gd name="connsiteY9" fmla="*/ 32956 h 75513"/>
                    <a:gd name="connsiteX10" fmla="*/ 662508 w 693563"/>
                    <a:gd name="connsiteY10" fmla="*/ 19654 h 75513"/>
                    <a:gd name="connsiteX11" fmla="*/ 693563 w 693563"/>
                    <a:gd name="connsiteY11" fmla="*/ 0 h 75513"/>
                    <a:gd name="connsiteX0" fmla="*/ 0 w 693563"/>
                    <a:gd name="connsiteY0" fmla="*/ 0 h 75300"/>
                    <a:gd name="connsiteX1" fmla="*/ 79369 w 693563"/>
                    <a:gd name="connsiteY1" fmla="*/ 35287 h 75300"/>
                    <a:gd name="connsiteX2" fmla="*/ 125497 w 693563"/>
                    <a:gd name="connsiteY2" fmla="*/ 45323 h 75300"/>
                    <a:gd name="connsiteX3" fmla="*/ 174906 w 693563"/>
                    <a:gd name="connsiteY3" fmla="*/ 56673 h 75300"/>
                    <a:gd name="connsiteX4" fmla="*/ 240613 w 693563"/>
                    <a:gd name="connsiteY4" fmla="*/ 59978 h 75300"/>
                    <a:gd name="connsiteX5" fmla="*/ 383932 w 693563"/>
                    <a:gd name="connsiteY5" fmla="*/ 75299 h 75300"/>
                    <a:gd name="connsiteX6" fmla="*/ 471636 w 693563"/>
                    <a:gd name="connsiteY6" fmla="*/ 60843 h 75300"/>
                    <a:gd name="connsiteX7" fmla="*/ 556813 w 693563"/>
                    <a:gd name="connsiteY7" fmla="*/ 48302 h 75300"/>
                    <a:gd name="connsiteX8" fmla="*/ 600397 w 693563"/>
                    <a:gd name="connsiteY8" fmla="*/ 39561 h 75300"/>
                    <a:gd name="connsiteX9" fmla="*/ 633057 w 693563"/>
                    <a:gd name="connsiteY9" fmla="*/ 32956 h 75300"/>
                    <a:gd name="connsiteX10" fmla="*/ 662508 w 693563"/>
                    <a:gd name="connsiteY10" fmla="*/ 19654 h 75300"/>
                    <a:gd name="connsiteX11" fmla="*/ 693563 w 693563"/>
                    <a:gd name="connsiteY11" fmla="*/ 0 h 75300"/>
                    <a:gd name="connsiteX0" fmla="*/ 0 w 693563"/>
                    <a:gd name="connsiteY0" fmla="*/ 0 h 61050"/>
                    <a:gd name="connsiteX1" fmla="*/ 79369 w 693563"/>
                    <a:gd name="connsiteY1" fmla="*/ 35287 h 61050"/>
                    <a:gd name="connsiteX2" fmla="*/ 125497 w 693563"/>
                    <a:gd name="connsiteY2" fmla="*/ 45323 h 61050"/>
                    <a:gd name="connsiteX3" fmla="*/ 174906 w 693563"/>
                    <a:gd name="connsiteY3" fmla="*/ 56673 h 61050"/>
                    <a:gd name="connsiteX4" fmla="*/ 240613 w 693563"/>
                    <a:gd name="connsiteY4" fmla="*/ 59978 h 61050"/>
                    <a:gd name="connsiteX5" fmla="*/ 358003 w 693563"/>
                    <a:gd name="connsiteY5" fmla="*/ 56388 h 61050"/>
                    <a:gd name="connsiteX6" fmla="*/ 471636 w 693563"/>
                    <a:gd name="connsiteY6" fmla="*/ 60843 h 61050"/>
                    <a:gd name="connsiteX7" fmla="*/ 556813 w 693563"/>
                    <a:gd name="connsiteY7" fmla="*/ 48302 h 61050"/>
                    <a:gd name="connsiteX8" fmla="*/ 600397 w 693563"/>
                    <a:gd name="connsiteY8" fmla="*/ 39561 h 61050"/>
                    <a:gd name="connsiteX9" fmla="*/ 633057 w 693563"/>
                    <a:gd name="connsiteY9" fmla="*/ 32956 h 61050"/>
                    <a:gd name="connsiteX10" fmla="*/ 662508 w 693563"/>
                    <a:gd name="connsiteY10" fmla="*/ 19654 h 61050"/>
                    <a:gd name="connsiteX11" fmla="*/ 693563 w 693563"/>
                    <a:gd name="connsiteY11" fmla="*/ 0 h 61050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56813 w 693563"/>
                    <a:gd name="connsiteY7" fmla="*/ 48302 h 59987"/>
                    <a:gd name="connsiteX8" fmla="*/ 600397 w 693563"/>
                    <a:gd name="connsiteY8" fmla="*/ 39561 h 59987"/>
                    <a:gd name="connsiteX9" fmla="*/ 633057 w 693563"/>
                    <a:gd name="connsiteY9" fmla="*/ 32956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59170 w 693563"/>
                    <a:gd name="connsiteY7" fmla="*/ 20738 h 59987"/>
                    <a:gd name="connsiteX8" fmla="*/ 600397 w 693563"/>
                    <a:gd name="connsiteY8" fmla="*/ 39561 h 59987"/>
                    <a:gd name="connsiteX9" fmla="*/ 633057 w 693563"/>
                    <a:gd name="connsiteY9" fmla="*/ 32956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600397 w 693563"/>
                    <a:gd name="connsiteY8" fmla="*/ 39561 h 59987"/>
                    <a:gd name="connsiteX9" fmla="*/ 633057 w 693563"/>
                    <a:gd name="connsiteY9" fmla="*/ 32956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600397 w 693563"/>
                    <a:gd name="connsiteY8" fmla="*/ 39561 h 59987"/>
                    <a:gd name="connsiteX9" fmla="*/ 614200 w 693563"/>
                    <a:gd name="connsiteY9" fmla="*/ 28715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590968 w 693563"/>
                    <a:gd name="connsiteY8" fmla="*/ 22598 h 59987"/>
                    <a:gd name="connsiteX9" fmla="*/ 614200 w 693563"/>
                    <a:gd name="connsiteY9" fmla="*/ 28715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590968 w 693563"/>
                    <a:gd name="connsiteY8" fmla="*/ 22598 h 59987"/>
                    <a:gd name="connsiteX9" fmla="*/ 628343 w 693563"/>
                    <a:gd name="connsiteY9" fmla="*/ 20234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590968 w 693563"/>
                    <a:gd name="connsiteY8" fmla="*/ 31078 h 59987"/>
                    <a:gd name="connsiteX9" fmla="*/ 628343 w 693563"/>
                    <a:gd name="connsiteY9" fmla="*/ 20234 h 59987"/>
                    <a:gd name="connsiteX10" fmla="*/ 662508 w 693563"/>
                    <a:gd name="connsiteY10" fmla="*/ 19654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590968 w 693563"/>
                    <a:gd name="connsiteY8" fmla="*/ 31078 h 59987"/>
                    <a:gd name="connsiteX9" fmla="*/ 628343 w 693563"/>
                    <a:gd name="connsiteY9" fmla="*/ 20234 h 59987"/>
                    <a:gd name="connsiteX10" fmla="*/ 662508 w 693563"/>
                    <a:gd name="connsiteY10" fmla="*/ 11172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588610 w 693563"/>
                    <a:gd name="connsiteY8" fmla="*/ 20477 h 59987"/>
                    <a:gd name="connsiteX9" fmla="*/ 628343 w 693563"/>
                    <a:gd name="connsiteY9" fmla="*/ 20234 h 59987"/>
                    <a:gd name="connsiteX10" fmla="*/ 662508 w 693563"/>
                    <a:gd name="connsiteY10" fmla="*/ 11172 h 59987"/>
                    <a:gd name="connsiteX11" fmla="*/ 693563 w 693563"/>
                    <a:gd name="connsiteY11" fmla="*/ 0 h 59987"/>
                    <a:gd name="connsiteX0" fmla="*/ 0 w 693563"/>
                    <a:gd name="connsiteY0" fmla="*/ 0 h 59987"/>
                    <a:gd name="connsiteX1" fmla="*/ 79369 w 693563"/>
                    <a:gd name="connsiteY1" fmla="*/ 35287 h 59987"/>
                    <a:gd name="connsiteX2" fmla="*/ 125497 w 693563"/>
                    <a:gd name="connsiteY2" fmla="*/ 45323 h 59987"/>
                    <a:gd name="connsiteX3" fmla="*/ 174906 w 693563"/>
                    <a:gd name="connsiteY3" fmla="*/ 56673 h 59987"/>
                    <a:gd name="connsiteX4" fmla="*/ 240613 w 693563"/>
                    <a:gd name="connsiteY4" fmla="*/ 59978 h 59987"/>
                    <a:gd name="connsiteX5" fmla="*/ 358003 w 693563"/>
                    <a:gd name="connsiteY5" fmla="*/ 56388 h 59987"/>
                    <a:gd name="connsiteX6" fmla="*/ 469473 w 693563"/>
                    <a:gd name="connsiteY6" fmla="*/ 43903 h 59987"/>
                    <a:gd name="connsiteX7" fmla="*/ 549741 w 693563"/>
                    <a:gd name="connsiteY7" fmla="*/ 35580 h 59987"/>
                    <a:gd name="connsiteX8" fmla="*/ 598039 w 693563"/>
                    <a:gd name="connsiteY8" fmla="*/ 28958 h 59987"/>
                    <a:gd name="connsiteX9" fmla="*/ 628343 w 693563"/>
                    <a:gd name="connsiteY9" fmla="*/ 20234 h 59987"/>
                    <a:gd name="connsiteX10" fmla="*/ 662508 w 693563"/>
                    <a:gd name="connsiteY10" fmla="*/ 11172 h 59987"/>
                    <a:gd name="connsiteX11" fmla="*/ 693563 w 693563"/>
                    <a:gd name="connsiteY11" fmla="*/ 0 h 59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563" h="59987">
                      <a:moveTo>
                        <a:pt x="0" y="0"/>
                      </a:moveTo>
                      <a:cubicBezTo>
                        <a:pt x="16103" y="8051"/>
                        <a:pt x="58453" y="27733"/>
                        <a:pt x="79369" y="35287"/>
                      </a:cubicBezTo>
                      <a:cubicBezTo>
                        <a:pt x="100285" y="42841"/>
                        <a:pt x="109574" y="41759"/>
                        <a:pt x="125497" y="45323"/>
                      </a:cubicBezTo>
                      <a:cubicBezTo>
                        <a:pt x="141420" y="48887"/>
                        <a:pt x="155720" y="54231"/>
                        <a:pt x="174906" y="56673"/>
                      </a:cubicBezTo>
                      <a:cubicBezTo>
                        <a:pt x="194092" y="59115"/>
                        <a:pt x="181953" y="58828"/>
                        <a:pt x="240613" y="59978"/>
                      </a:cubicBezTo>
                      <a:cubicBezTo>
                        <a:pt x="297440" y="60099"/>
                        <a:pt x="319860" y="59067"/>
                        <a:pt x="358003" y="56388"/>
                      </a:cubicBezTo>
                      <a:cubicBezTo>
                        <a:pt x="396146" y="53709"/>
                        <a:pt x="437517" y="47371"/>
                        <a:pt x="469473" y="43903"/>
                      </a:cubicBezTo>
                      <a:lnTo>
                        <a:pt x="549741" y="35580"/>
                      </a:lnTo>
                      <a:cubicBezTo>
                        <a:pt x="571169" y="33089"/>
                        <a:pt x="566984" y="35059"/>
                        <a:pt x="598039" y="28958"/>
                      </a:cubicBezTo>
                      <a:cubicBezTo>
                        <a:pt x="602640" y="26658"/>
                        <a:pt x="617598" y="23198"/>
                        <a:pt x="628343" y="20234"/>
                      </a:cubicBezTo>
                      <a:cubicBezTo>
                        <a:pt x="639088" y="17270"/>
                        <a:pt x="651638" y="14544"/>
                        <a:pt x="662508" y="11172"/>
                      </a:cubicBezTo>
                      <a:cubicBezTo>
                        <a:pt x="673378" y="7800"/>
                        <a:pt x="687093" y="4095"/>
                        <a:pt x="693563" y="0"/>
                      </a:cubicBez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43" name="Прямая со стрелкой 42">
                  <a:extLst>
                    <a:ext uri="{FF2B5EF4-FFF2-40B4-BE49-F238E27FC236}">
                      <a16:creationId xmlns:a16="http://schemas.microsoft.com/office/drawing/2014/main" id="{959D5CAF-9DC8-4CCE-9BCA-605353201F51}"/>
                    </a:ext>
                  </a:extLst>
                </p:cNvPr>
                <p:cNvCxnSpPr/>
                <p:nvPr/>
              </p:nvCxnSpPr>
              <p:spPr>
                <a:xfrm>
                  <a:off x="2836198" y="4884474"/>
                  <a:ext cx="0" cy="242362"/>
                </a:xfrm>
                <a:prstGeom prst="straightConnector1">
                  <a:avLst/>
                </a:prstGeom>
                <a:ln w="28575">
                  <a:solidFill>
                    <a:schemeClr val="accent6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43">
                  <a:extLst>
                    <a:ext uri="{FF2B5EF4-FFF2-40B4-BE49-F238E27FC236}">
                      <a16:creationId xmlns:a16="http://schemas.microsoft.com/office/drawing/2014/main" id="{DAFFDD59-7011-4388-B2D4-88E2A7576574}"/>
                    </a:ext>
                  </a:extLst>
                </p:cNvPr>
                <p:cNvCxnSpPr/>
                <p:nvPr/>
              </p:nvCxnSpPr>
              <p:spPr>
                <a:xfrm>
                  <a:off x="3419258" y="4722900"/>
                  <a:ext cx="0" cy="24236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Стрелка: вправо 44">
                  <a:extLst>
                    <a:ext uri="{FF2B5EF4-FFF2-40B4-BE49-F238E27FC236}">
                      <a16:creationId xmlns:a16="http://schemas.microsoft.com/office/drawing/2014/main" id="{63292551-A5D2-4586-8A1F-C650604CC2A3}"/>
                    </a:ext>
                  </a:extLst>
                </p:cNvPr>
                <p:cNvSpPr/>
                <p:nvPr/>
              </p:nvSpPr>
              <p:spPr>
                <a:xfrm rot="16200000">
                  <a:off x="2476736" y="5501722"/>
                  <a:ext cx="702643" cy="172781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" name="Дата 1">
            <a:extLst>
              <a:ext uri="{FF2B5EF4-FFF2-40B4-BE49-F238E27FC236}">
                <a16:creationId xmlns:a16="http://schemas.microsoft.com/office/drawing/2014/main" id="{BBF99AF8-33BE-4A0E-93F4-248DBCB8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4DD-1B39-41B9-B7D2-04936B765345}" type="datetime1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378D3F-E459-4D6B-A731-FF350EF2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099799-06BB-4825-BE00-CC9B7EB9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6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DD36CA5-3714-4418-A8A9-A3F184A1C63F}"/>
              </a:ext>
            </a:extLst>
          </p:cNvPr>
          <p:cNvGrpSpPr/>
          <p:nvPr/>
        </p:nvGrpSpPr>
        <p:grpSpPr>
          <a:xfrm>
            <a:off x="3183256" y="241866"/>
            <a:ext cx="5825488" cy="6374267"/>
            <a:chOff x="0" y="0"/>
            <a:chExt cx="5825488" cy="6632194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C604098-A491-418F-BC1A-26A68BECCCD8}"/>
                </a:ext>
              </a:extLst>
            </p:cNvPr>
            <p:cNvGrpSpPr/>
            <p:nvPr/>
          </p:nvGrpSpPr>
          <p:grpSpPr>
            <a:xfrm>
              <a:off x="0" y="0"/>
              <a:ext cx="5825488" cy="6632194"/>
              <a:chOff x="0" y="0"/>
              <a:chExt cx="5825488" cy="6632194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1EEDBF62-B220-4AEB-BC51-60461558A7B4}"/>
                  </a:ext>
                </a:extLst>
              </p:cNvPr>
              <p:cNvGrpSpPr/>
              <p:nvPr/>
            </p:nvGrpSpPr>
            <p:grpSpPr>
              <a:xfrm>
                <a:off x="0" y="560832"/>
                <a:ext cx="5825488" cy="3146455"/>
                <a:chOff x="-14545" y="0"/>
                <a:chExt cx="5826181" cy="3147229"/>
              </a:xfrm>
            </p:grpSpPr>
            <p:grpSp>
              <p:nvGrpSpPr>
                <p:cNvPr id="11" name="Группа 10">
                  <a:extLst>
                    <a:ext uri="{FF2B5EF4-FFF2-40B4-BE49-F238E27FC236}">
                      <a16:creationId xmlns:a16="http://schemas.microsoft.com/office/drawing/2014/main" id="{907DA869-DBAF-4F45-BDAF-58185E9FC12C}"/>
                    </a:ext>
                  </a:extLst>
                </p:cNvPr>
                <p:cNvGrpSpPr/>
                <p:nvPr/>
              </p:nvGrpSpPr>
              <p:grpSpPr>
                <a:xfrm>
                  <a:off x="-14545" y="0"/>
                  <a:ext cx="1868110" cy="3147229"/>
                  <a:chOff x="-15024" y="-82292"/>
                  <a:chExt cx="1929549" cy="3147684"/>
                </a:xfrm>
              </p:grpSpPr>
              <p:grpSp>
                <p:nvGrpSpPr>
                  <p:cNvPr id="28" name="Группа 27">
                    <a:extLst>
                      <a:ext uri="{FF2B5EF4-FFF2-40B4-BE49-F238E27FC236}">
                        <a16:creationId xmlns:a16="http://schemas.microsoft.com/office/drawing/2014/main" id="{1C4B3D03-DD9B-41CE-9FC2-328AF661551B}"/>
                      </a:ext>
                    </a:extLst>
                  </p:cNvPr>
                  <p:cNvGrpSpPr/>
                  <p:nvPr/>
                </p:nvGrpSpPr>
                <p:grpSpPr>
                  <a:xfrm>
                    <a:off x="-15024" y="233082"/>
                    <a:ext cx="1929549" cy="2832310"/>
                    <a:chOff x="-18402" y="0"/>
                    <a:chExt cx="2363457" cy="4119260"/>
                  </a:xfrm>
                </p:grpSpPr>
                <p:grpSp>
                  <p:nvGrpSpPr>
                    <p:cNvPr id="30" name="Группа 29">
                      <a:extLst>
                        <a:ext uri="{FF2B5EF4-FFF2-40B4-BE49-F238E27FC236}">
                          <a16:creationId xmlns:a16="http://schemas.microsoft.com/office/drawing/2014/main" id="{4D81CFB8-7912-4519-8D74-8A826A3D9A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8402" y="0"/>
                      <a:ext cx="2363457" cy="4119260"/>
                      <a:chOff x="-18406" y="0"/>
                      <a:chExt cx="2364041" cy="4825642"/>
                    </a:xfrm>
                  </p:grpSpPr>
                  <p:pic>
                    <p:nvPicPr>
                      <p:cNvPr id="33" name="Рисунок 32">
                        <a:extLst>
                          <a:ext uri="{FF2B5EF4-FFF2-40B4-BE49-F238E27FC236}">
                            <a16:creationId xmlns:a16="http://schemas.microsoft.com/office/drawing/2014/main" id="{518483B0-9ABF-485A-BD38-87531853963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88" t="12933" r="60489" b="14944"/>
                      <a:stretch>
                        <a:fillRect/>
                      </a:stretch>
                    </p:blipFill>
                    <p:spPr bwMode="auto">
                      <a:xfrm>
                        <a:off x="-18406" y="2380617"/>
                        <a:ext cx="2345635" cy="24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34" name="Рисунок 33">
                        <a:extLst>
                          <a:ext uri="{FF2B5EF4-FFF2-40B4-BE49-F238E27FC236}">
                            <a16:creationId xmlns:a16="http://schemas.microsoft.com/office/drawing/2014/main" id="{24F4E3BB-1C9E-4DC7-B036-4D03D63238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91" t="13499" r="18985" b="14656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45635" cy="2288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sp>
                  <p:nvSpPr>
                    <p:cNvPr id="31" name="Поле 66">
                      <a:extLst>
                        <a:ext uri="{FF2B5EF4-FFF2-40B4-BE49-F238E27FC236}">
                          <a16:creationId xmlns:a16="http://schemas.microsoft.com/office/drawing/2014/main" id="{C87B94B5-90DC-4BB8-98D6-8095665F88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33551" y="276225"/>
                      <a:ext cx="438150" cy="432084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</p:txBody>
                </p:sp>
                <p:sp>
                  <p:nvSpPr>
                    <p:cNvPr id="32" name="Поле 67">
                      <a:extLst>
                        <a:ext uri="{FF2B5EF4-FFF2-40B4-BE49-F238E27FC236}">
                          <a16:creationId xmlns:a16="http://schemas.microsoft.com/office/drawing/2014/main" id="{54259262-2805-4841-B39C-65E0492133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4514" y="3370402"/>
                      <a:ext cx="438150" cy="419201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</a:t>
                      </a:r>
                    </a:p>
                  </p:txBody>
                </p:sp>
              </p:grpSp>
              <p:sp>
                <p:nvSpPr>
                  <p:cNvPr id="29" name="Надпись 1867">
                    <a:extLst>
                      <a:ext uri="{FF2B5EF4-FFF2-40B4-BE49-F238E27FC236}">
                        <a16:creationId xmlns:a16="http://schemas.microsoft.com/office/drawing/2014/main" id="{B1EBABC8-D6BF-43FB-8E19-0B2694277923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" y="-82292"/>
                    <a:ext cx="1422516" cy="31537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Ar+30%C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Группа 11">
                  <a:extLst>
                    <a:ext uri="{FF2B5EF4-FFF2-40B4-BE49-F238E27FC236}">
                      <a16:creationId xmlns:a16="http://schemas.microsoft.com/office/drawing/2014/main" id="{BAD701D3-0507-4BCC-A745-BED61F64B64C}"/>
                    </a:ext>
                  </a:extLst>
                </p:cNvPr>
                <p:cNvGrpSpPr/>
                <p:nvPr/>
              </p:nvGrpSpPr>
              <p:grpSpPr>
                <a:xfrm>
                  <a:off x="2033195" y="0"/>
                  <a:ext cx="1829594" cy="3089081"/>
                  <a:chOff x="0" y="-59848"/>
                  <a:chExt cx="1889309" cy="3090255"/>
                </a:xfrm>
              </p:grpSpPr>
              <p:grpSp>
                <p:nvGrpSpPr>
                  <p:cNvPr id="21" name="Группа 20">
                    <a:extLst>
                      <a:ext uri="{FF2B5EF4-FFF2-40B4-BE49-F238E27FC236}">
                        <a16:creationId xmlns:a16="http://schemas.microsoft.com/office/drawing/2014/main" id="{CB57FD0D-C554-4768-A608-074B50E9FAF5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233082"/>
                    <a:ext cx="1889309" cy="2797325"/>
                    <a:chOff x="0" y="0"/>
                    <a:chExt cx="3078054" cy="4192885"/>
                  </a:xfrm>
                </p:grpSpPr>
                <p:grpSp>
                  <p:nvGrpSpPr>
                    <p:cNvPr id="23" name="Группа 22">
                      <a:extLst>
                        <a:ext uri="{FF2B5EF4-FFF2-40B4-BE49-F238E27FC236}">
                          <a16:creationId xmlns:a16="http://schemas.microsoft.com/office/drawing/2014/main" id="{039CA314-11CB-4CFB-8C7E-D15FFD7E8F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78054" cy="4192885"/>
                      <a:chOff x="0" y="0"/>
                      <a:chExt cx="2524539" cy="4582295"/>
                    </a:xfrm>
                  </p:grpSpPr>
                  <p:pic>
                    <p:nvPicPr>
                      <p:cNvPr id="26" name="Рисунок 25">
                        <a:extLst>
                          <a:ext uri="{FF2B5EF4-FFF2-40B4-BE49-F238E27FC236}">
                            <a16:creationId xmlns:a16="http://schemas.microsoft.com/office/drawing/2014/main" id="{4BB70CF7-128E-4BDE-9C0F-4A3E1CC5839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589" t="19333" r="17455" b="9367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24539" cy="2186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27" name="Рисунок 26">
                        <a:extLst>
                          <a:ext uri="{FF2B5EF4-FFF2-40B4-BE49-F238E27FC236}">
                            <a16:creationId xmlns:a16="http://schemas.microsoft.com/office/drawing/2014/main" id="{C017CB8B-3ED4-422E-A55F-E3183A78466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901" t="11812" r="31113" b="13823"/>
                      <a:stretch>
                        <a:fillRect/>
                      </a:stretch>
                    </p:blipFill>
                    <p:spPr bwMode="auto">
                      <a:xfrm>
                        <a:off x="19655" y="2415564"/>
                        <a:ext cx="2445026" cy="216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sp>
                  <p:nvSpPr>
                    <p:cNvPr id="24" name="Поле 55">
                      <a:extLst>
                        <a:ext uri="{FF2B5EF4-FFF2-40B4-BE49-F238E27FC236}">
                          <a16:creationId xmlns:a16="http://schemas.microsoft.com/office/drawing/2014/main" id="{66DF95B6-CA17-40D7-848F-3E34A140DE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70789" y="312473"/>
                      <a:ext cx="570596" cy="414679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</p:txBody>
                </p:sp>
                <p:sp>
                  <p:nvSpPr>
                    <p:cNvPr id="25" name="Поле 58">
                      <a:extLst>
                        <a:ext uri="{FF2B5EF4-FFF2-40B4-BE49-F238E27FC236}">
                          <a16:creationId xmlns:a16="http://schemas.microsoft.com/office/drawing/2014/main" id="{759C12B7-EAA4-40A4-979E-C280E0BB45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97751" y="2576392"/>
                      <a:ext cx="580037" cy="425124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</a:t>
                      </a:r>
                    </a:p>
                  </p:txBody>
                </p:sp>
              </p:grpSp>
              <p:sp>
                <p:nvSpPr>
                  <p:cNvPr id="22" name="Надпись 1875">
                    <a:extLst>
                      <a:ext uri="{FF2B5EF4-FFF2-40B4-BE49-F238E27FC236}">
                        <a16:creationId xmlns:a16="http://schemas.microsoft.com/office/drawing/2014/main" id="{1387F699-726A-448F-AC54-D8A5E5EFB1F5}"/>
                      </a:ext>
                    </a:extLst>
                  </p:cNvPr>
                  <p:cNvSpPr txBox="1"/>
                  <p:nvPr/>
                </p:nvSpPr>
                <p:spPr>
                  <a:xfrm>
                    <a:off x="87547" y="-59848"/>
                    <a:ext cx="1756981" cy="26875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Ar+30%CO</a:t>
                    </a:r>
                    <a:r>
                      <a:rPr lang="en-US" sz="1100" b="1" baseline="-2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+10%CF</a:t>
                    </a:r>
                    <a:r>
                      <a:rPr lang="en-US" sz="1100" b="1" baseline="-2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Группа 12">
                  <a:extLst>
                    <a:ext uri="{FF2B5EF4-FFF2-40B4-BE49-F238E27FC236}">
                      <a16:creationId xmlns:a16="http://schemas.microsoft.com/office/drawing/2014/main" id="{A15DFB67-003B-41BE-AE5B-BDA18BB251B4}"/>
                    </a:ext>
                  </a:extLst>
                </p:cNvPr>
                <p:cNvGrpSpPr/>
                <p:nvPr/>
              </p:nvGrpSpPr>
              <p:grpSpPr>
                <a:xfrm>
                  <a:off x="3991087" y="32274"/>
                  <a:ext cx="1820549" cy="3033952"/>
                  <a:chOff x="0" y="-145214"/>
                  <a:chExt cx="1880369" cy="3036854"/>
                </a:xfrm>
              </p:grpSpPr>
              <p:grpSp>
                <p:nvGrpSpPr>
                  <p:cNvPr id="14" name="Группа 13">
                    <a:extLst>
                      <a:ext uri="{FF2B5EF4-FFF2-40B4-BE49-F238E27FC236}">
                        <a16:creationId xmlns:a16="http://schemas.microsoft.com/office/drawing/2014/main" id="{EAF239FE-4D04-49AF-8A89-97FF660BE97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15935"/>
                    <a:ext cx="1880369" cy="2775705"/>
                    <a:chOff x="0" y="-118786"/>
                    <a:chExt cx="2518694" cy="4056079"/>
                  </a:xfrm>
                </p:grpSpPr>
                <p:grpSp>
                  <p:nvGrpSpPr>
                    <p:cNvPr id="16" name="Группа 15">
                      <a:extLst>
                        <a:ext uri="{FF2B5EF4-FFF2-40B4-BE49-F238E27FC236}">
                          <a16:creationId xmlns:a16="http://schemas.microsoft.com/office/drawing/2014/main" id="{4741994B-978A-40BC-B389-79250CFB95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-118786"/>
                      <a:ext cx="2518694" cy="4056079"/>
                      <a:chOff x="0" y="-137006"/>
                      <a:chExt cx="2808194" cy="4678242"/>
                    </a:xfrm>
                  </p:grpSpPr>
                  <p:pic>
                    <p:nvPicPr>
                      <p:cNvPr id="19" name="Рисунок 18">
                        <a:extLst>
                          <a:ext uri="{FF2B5EF4-FFF2-40B4-BE49-F238E27FC236}">
                            <a16:creationId xmlns:a16="http://schemas.microsoft.com/office/drawing/2014/main" id="{3A56CDEB-7491-473E-8848-A7AA244FDB3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391" t="13789" r="17897" b="14900"/>
                      <a:stretch>
                        <a:fillRect/>
                      </a:stretch>
                    </p:blipFill>
                    <p:spPr bwMode="auto">
                      <a:xfrm>
                        <a:off x="31062" y="2257249"/>
                        <a:ext cx="2777132" cy="228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20" name="Рисунок 19">
                        <a:extLst>
                          <a:ext uri="{FF2B5EF4-FFF2-40B4-BE49-F238E27FC236}">
                            <a16:creationId xmlns:a16="http://schemas.microsoft.com/office/drawing/2014/main" id="{2398C318-0FCF-45A1-8595-432977698C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7" t="16756" r="60240" b="10567"/>
                      <a:stretch>
                        <a:fillRect/>
                      </a:stretch>
                    </p:blipFill>
                    <p:spPr bwMode="auto">
                      <a:xfrm>
                        <a:off x="0" y="-137006"/>
                        <a:ext cx="2782389" cy="2264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sp>
                  <p:nvSpPr>
                    <p:cNvPr id="17" name="Поле 72">
                      <a:extLst>
                        <a:ext uri="{FF2B5EF4-FFF2-40B4-BE49-F238E27FC236}">
                          <a16:creationId xmlns:a16="http://schemas.microsoft.com/office/drawing/2014/main" id="{82B59433-CBD6-4413-835C-8744AD6A3B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8862" y="185573"/>
                      <a:ext cx="438150" cy="459851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</p:txBody>
                </p:sp>
                <p:sp>
                  <p:nvSpPr>
                    <p:cNvPr id="18" name="Поле 73">
                      <a:extLst>
                        <a:ext uri="{FF2B5EF4-FFF2-40B4-BE49-F238E27FC236}">
                          <a16:creationId xmlns:a16="http://schemas.microsoft.com/office/drawing/2014/main" id="{28A14824-2E53-4696-98DD-D0BE82A097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7113" y="2376358"/>
                      <a:ext cx="438148" cy="432221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</a:t>
                      </a:r>
                    </a:p>
                  </p:txBody>
                </p:sp>
              </p:grpSp>
              <p:sp>
                <p:nvSpPr>
                  <p:cNvPr id="15" name="Надпись 1883">
                    <a:extLst>
                      <a:ext uri="{FF2B5EF4-FFF2-40B4-BE49-F238E27FC236}">
                        <a16:creationId xmlns:a16="http://schemas.microsoft.com/office/drawing/2014/main" id="{1E2FDA23-8F63-42B2-9987-AFC27D15CBD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012" y="-145214"/>
                    <a:ext cx="1422516" cy="2611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Ar+30%CO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Надпись 2103">
                <a:extLst>
                  <a:ext uri="{FF2B5EF4-FFF2-40B4-BE49-F238E27FC236}">
                    <a16:creationId xmlns:a16="http://schemas.microsoft.com/office/drawing/2014/main" id="{13143FB1-A04D-4A4B-B518-134F8EDEA5AD}"/>
                  </a:ext>
                </a:extLst>
              </p:cNvPr>
              <p:cNvSpPr txBox="1"/>
              <p:nvPr/>
            </p:nvSpPr>
            <p:spPr>
              <a:xfrm>
                <a:off x="451104" y="0"/>
                <a:ext cx="5094515" cy="42091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Дрейфовые камеры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Стрелка: вниз 6">
                <a:extLst>
                  <a:ext uri="{FF2B5EF4-FFF2-40B4-BE49-F238E27FC236}">
                    <a16:creationId xmlns:a16="http://schemas.microsoft.com/office/drawing/2014/main" id="{131657E6-46E2-4299-A713-AEB53CE535D3}"/>
                  </a:ext>
                </a:extLst>
              </p:cNvPr>
              <p:cNvSpPr/>
              <p:nvPr/>
            </p:nvSpPr>
            <p:spPr>
              <a:xfrm rot="10800000">
                <a:off x="646176" y="3096768"/>
                <a:ext cx="53340" cy="2061845"/>
              </a:xfrm>
              <a:prstGeom prst="downArrow">
                <a:avLst>
                  <a:gd name="adj1" fmla="val 50000"/>
                  <a:gd name="adj2" fmla="val 1411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" name="Стрелка: вниз 7">
                <a:extLst>
                  <a:ext uri="{FF2B5EF4-FFF2-40B4-BE49-F238E27FC236}">
                    <a16:creationId xmlns:a16="http://schemas.microsoft.com/office/drawing/2014/main" id="{DD770E14-D7C2-41A6-ACEF-6D43C097E0F7}"/>
                  </a:ext>
                </a:extLst>
              </p:cNvPr>
              <p:cNvSpPr/>
              <p:nvPr/>
            </p:nvSpPr>
            <p:spPr>
              <a:xfrm rot="10800000">
                <a:off x="2584704" y="3230880"/>
                <a:ext cx="45085" cy="1932305"/>
              </a:xfrm>
              <a:prstGeom prst="downArrow">
                <a:avLst>
                  <a:gd name="adj1" fmla="val 50000"/>
                  <a:gd name="adj2" fmla="val 1527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Надпись 1884">
                <a:extLst>
                  <a:ext uri="{FF2B5EF4-FFF2-40B4-BE49-F238E27FC236}">
                    <a16:creationId xmlns:a16="http://schemas.microsoft.com/office/drawing/2014/main" id="{893751B5-03F9-48C4-934D-9E3FCA2D8DC8}"/>
                  </a:ext>
                </a:extLst>
              </p:cNvPr>
              <p:cNvSpPr txBox="1"/>
              <p:nvPr/>
            </p:nvSpPr>
            <p:spPr>
              <a:xfrm>
                <a:off x="134112" y="3840480"/>
                <a:ext cx="5596861" cy="92433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статистика прихода всех электронов трека частиц на анод от времени их дрейфа;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б) зависимость среднего времени дрейфа заряда частицы от ее координаты. Верхняя кривая – электроны с самой быстрой линии дрейфа; нижняя кривая – минимально возможное время дрейфа электронов. 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Надпись 74785">
                <a:extLst>
                  <a:ext uri="{FF2B5EF4-FFF2-40B4-BE49-F238E27FC236}">
                    <a16:creationId xmlns:a16="http://schemas.microsoft.com/office/drawing/2014/main" id="{C8D0399D-1939-48CA-99A4-35DAE747CCA0}"/>
                  </a:ext>
                </a:extLst>
              </p:cNvPr>
              <p:cNvSpPr txBox="1"/>
              <p:nvPr/>
            </p:nvSpPr>
            <p:spPr>
              <a:xfrm>
                <a:off x="219456" y="5145024"/>
                <a:ext cx="5188585" cy="148717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мы хотим иметь </a:t>
                </a:r>
                <a:r>
                  <a:rPr lang="ru-RU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большое время жизни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детектора, то можно пожертвовать 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прямизной (около 25%) Х-Т зависимости.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3E818C95-6F16-4791-ADA5-0171F6769154}"/>
                </a:ext>
              </a:extLst>
            </p:cNvPr>
            <p:cNvSpPr/>
            <p:nvPr/>
          </p:nvSpPr>
          <p:spPr>
            <a:xfrm>
              <a:off x="1987296" y="524256"/>
              <a:ext cx="1947799" cy="3902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5" name="Дата 34">
            <a:extLst>
              <a:ext uri="{FF2B5EF4-FFF2-40B4-BE49-F238E27FC236}">
                <a16:creationId xmlns:a16="http://schemas.microsoft.com/office/drawing/2014/main" id="{CC94202B-859C-42B8-A1F0-9A9600DF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462E-7867-463E-977C-4655D72D8D72}" type="datetime1">
              <a:rPr lang="ru-RU" smtClean="0"/>
              <a:t>03.06.2026</a:t>
            </a:fld>
            <a:endParaRPr lang="ru-RU"/>
          </a:p>
        </p:txBody>
      </p:sp>
      <p:sp>
        <p:nvSpPr>
          <p:cNvPr id="36" name="Нижний колонтитул 35">
            <a:extLst>
              <a:ext uri="{FF2B5EF4-FFF2-40B4-BE49-F238E27FC236}">
                <a16:creationId xmlns:a16="http://schemas.microsoft.com/office/drawing/2014/main" id="{CC407DFE-235A-4417-BD4E-9634676A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37" name="Номер слайда 36">
            <a:extLst>
              <a:ext uri="{FF2B5EF4-FFF2-40B4-BE49-F238E27FC236}">
                <a16:creationId xmlns:a16="http://schemas.microsoft.com/office/drawing/2014/main" id="{A52CBCD3-B695-40D8-9CEB-243147C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4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911">
            <a:extLst>
              <a:ext uri="{FF2B5EF4-FFF2-40B4-BE49-F238E27FC236}">
                <a16:creationId xmlns:a16="http://schemas.microsoft.com/office/drawing/2014/main" id="{CA1CCBF8-5B9D-4A54-9A50-5FDE915FB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940" y="1423035"/>
            <a:ext cx="5278120" cy="4011930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есть «зона прилипания», то:</a:t>
            </a:r>
            <a:endParaRPr lang="ru-RU" sz="11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жизни </a:t>
            </a: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идеальной </a:t>
            </a:r>
            <a:r>
              <a:rPr lang="ru-RU" sz="1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камеры будет </a:t>
            </a:r>
            <a:endParaRPr lang="ru-RU" sz="11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большое – более  </a:t>
            </a:r>
            <a:r>
              <a:rPr lang="ru-RU" sz="2000" b="1" u="sng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К/см </a:t>
            </a:r>
            <a:r>
              <a:rPr lang="ru-RU" sz="1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длины анодной проволочки.</a:t>
            </a:r>
            <a:endParaRPr lang="ru-RU" sz="11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очень много и это хорошо!</a:t>
            </a:r>
            <a:endParaRPr lang="ru-RU" sz="1100" b="1" dirty="0">
              <a:solidFill>
                <a:srgbClr val="2F5496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Рукотворное</a:t>
            </a:r>
            <a:r>
              <a:rPr lang="ru-RU" sz="1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время жизни камеры может быть легко (невольно) сокращено </a:t>
            </a:r>
            <a:endParaRPr lang="ru-RU" sz="11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  </a:t>
            </a:r>
            <a:r>
              <a:rPr lang="ru-RU" sz="2000" b="1" u="sng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раз и более.</a:t>
            </a:r>
            <a:endParaRPr lang="ru-RU" sz="11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– недопустимо!</a:t>
            </a:r>
            <a:endParaRPr lang="ru-RU" sz="1100" b="1" dirty="0">
              <a:solidFill>
                <a:srgbClr val="2F5496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9B28A8-30F9-4846-B4B8-B175C6B1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E761-6D44-4E7A-BD47-6EEEEC5517BF}" type="datetime1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A4408D-F344-4686-B3CF-216ACA1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775ACF-8C31-49C9-B885-B4491ECD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7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098">
            <a:extLst>
              <a:ext uri="{FF2B5EF4-FFF2-40B4-BE49-F238E27FC236}">
                <a16:creationId xmlns:a16="http://schemas.microsoft.com/office/drawing/2014/main" id="{EFD1267B-2813-4002-A85B-203E665C7B6F}"/>
              </a:ext>
            </a:extLst>
          </p:cNvPr>
          <p:cNvSpPr txBox="1"/>
          <p:nvPr/>
        </p:nvSpPr>
        <p:spPr>
          <a:xfrm>
            <a:off x="3280229" y="1935685"/>
            <a:ext cx="5062939" cy="25253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механизмов деградации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газоразрядных детекторов частиц 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интенсивных полях излучений и</a:t>
            </a: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их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предотвращение.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4171E9-7C75-480C-924D-C54614EA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D2F-8516-4B86-AE7A-C491709EFDAD}" type="datetime1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69FF0-225F-4F0F-9F1E-38F6D11C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0F53FD-BC16-4508-A2C4-6F683C8B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4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6E0E72E-9C6B-4B4C-BB56-1C8F5FE05FEC}"/>
              </a:ext>
            </a:extLst>
          </p:cNvPr>
          <p:cNvGrpSpPr/>
          <p:nvPr/>
        </p:nvGrpSpPr>
        <p:grpSpPr>
          <a:xfrm>
            <a:off x="1360515" y="247362"/>
            <a:ext cx="9166170" cy="5481493"/>
            <a:chOff x="617867" y="307902"/>
            <a:chExt cx="10523915" cy="6255345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72F50C56-D856-4EEF-BE6A-75903DB7C386}"/>
                </a:ext>
              </a:extLst>
            </p:cNvPr>
            <p:cNvGrpSpPr/>
            <p:nvPr/>
          </p:nvGrpSpPr>
          <p:grpSpPr>
            <a:xfrm>
              <a:off x="617867" y="307902"/>
              <a:ext cx="10523915" cy="6255345"/>
              <a:chOff x="617867" y="307902"/>
              <a:chExt cx="10523915" cy="6255345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AC245E6C-A3DA-481D-9BF1-7AAC8D373552}"/>
                  </a:ext>
                </a:extLst>
              </p:cNvPr>
              <p:cNvGrpSpPr/>
              <p:nvPr/>
            </p:nvGrpSpPr>
            <p:grpSpPr>
              <a:xfrm>
                <a:off x="7784979" y="342125"/>
                <a:ext cx="3356803" cy="5466742"/>
                <a:chOff x="7784979" y="342125"/>
                <a:chExt cx="3356803" cy="5466742"/>
              </a:xfrm>
            </p:grpSpPr>
            <p:grpSp>
              <p:nvGrpSpPr>
                <p:cNvPr id="31" name="Группа 30">
                  <a:extLst>
                    <a:ext uri="{FF2B5EF4-FFF2-40B4-BE49-F238E27FC236}">
                      <a16:creationId xmlns:a16="http://schemas.microsoft.com/office/drawing/2014/main" id="{765D2E7D-012D-4D40-BC8F-C52C33E2AA7E}"/>
                    </a:ext>
                  </a:extLst>
                </p:cNvPr>
                <p:cNvGrpSpPr/>
                <p:nvPr/>
              </p:nvGrpSpPr>
              <p:grpSpPr>
                <a:xfrm>
                  <a:off x="7784979" y="1204206"/>
                  <a:ext cx="3356803" cy="4604661"/>
                  <a:chOff x="7355129" y="647248"/>
                  <a:chExt cx="3356803" cy="4604661"/>
                </a:xfrm>
              </p:grpSpPr>
              <p:grpSp>
                <p:nvGrpSpPr>
                  <p:cNvPr id="5" name="Группа 4">
                    <a:extLst>
                      <a:ext uri="{FF2B5EF4-FFF2-40B4-BE49-F238E27FC236}">
                        <a16:creationId xmlns:a16="http://schemas.microsoft.com/office/drawing/2014/main" id="{AB7E8A69-E61B-4AD6-94F2-67A72B18D6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89649" y="647248"/>
                    <a:ext cx="3122283" cy="3920490"/>
                    <a:chOff x="2055" y="4175"/>
                    <a:chExt cx="5003" cy="6453"/>
                  </a:xfrm>
                </p:grpSpPr>
                <p:grpSp>
                  <p:nvGrpSpPr>
                    <p:cNvPr id="6" name="Group 98">
                      <a:extLst>
                        <a:ext uri="{FF2B5EF4-FFF2-40B4-BE49-F238E27FC236}">
                          <a16:creationId xmlns:a16="http://schemas.microsoft.com/office/drawing/2014/main" id="{F4F1103D-978E-496E-8196-F4717DC03B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9" y="4175"/>
                      <a:ext cx="4979" cy="5324"/>
                      <a:chOff x="2079" y="4175"/>
                      <a:chExt cx="4979" cy="5324"/>
                    </a:xfrm>
                  </p:grpSpPr>
                  <p:grpSp>
                    <p:nvGrpSpPr>
                      <p:cNvPr id="8" name="Group 99">
                        <a:extLst>
                          <a:ext uri="{FF2B5EF4-FFF2-40B4-BE49-F238E27FC236}">
                            <a16:creationId xmlns:a16="http://schemas.microsoft.com/office/drawing/2014/main" id="{3B08B950-265D-415C-9DF1-A42D739882D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79" y="4175"/>
                        <a:ext cx="4280" cy="5324"/>
                        <a:chOff x="2079" y="4175"/>
                        <a:chExt cx="4280" cy="5324"/>
                      </a:xfrm>
                    </p:grpSpPr>
                    <p:pic>
                      <p:nvPicPr>
                        <p:cNvPr id="10" name="Picture 100">
                          <a:extLst>
                            <a:ext uri="{FF2B5EF4-FFF2-40B4-BE49-F238E27FC236}">
                              <a16:creationId xmlns:a16="http://schemas.microsoft.com/office/drawing/2014/main" id="{6DB46846-D3B1-484E-A976-BB301F9B27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" y="4175"/>
                          <a:ext cx="3064" cy="228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1" name="Picture 101">
                          <a:extLst>
                            <a:ext uri="{FF2B5EF4-FFF2-40B4-BE49-F238E27FC236}">
                              <a16:creationId xmlns:a16="http://schemas.microsoft.com/office/drawing/2014/main" id="{A03A8AF4-72D1-42AA-BD64-4D967F4E03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lum bright="-18000" contrast="2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" y="6467"/>
                          <a:ext cx="4274" cy="303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2" name="Picture 102">
                          <a:extLst>
                            <a:ext uri="{FF2B5EF4-FFF2-40B4-BE49-F238E27FC236}">
                              <a16:creationId xmlns:a16="http://schemas.microsoft.com/office/drawing/2014/main" id="{03FD3F25-4A70-4E81-866E-47595A9B9D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5309"/>
                          <a:ext cx="2777" cy="2074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sp>
                    <p:nvSpPr>
                      <p:cNvPr id="9" name="Text Box 103">
                        <a:extLst>
                          <a:ext uri="{FF2B5EF4-FFF2-40B4-BE49-F238E27FC236}">
                            <a16:creationId xmlns:a16="http://schemas.microsoft.com/office/drawing/2014/main" id="{077D065F-51EB-4549-AEB0-D59FABFCAFD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81" y="7649"/>
                        <a:ext cx="2777" cy="5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30%Ar+70%CO</a:t>
                        </a:r>
                        <a:r>
                          <a:rPr lang="ru-RU" sz="1400" baseline="-25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2</a:t>
                        </a:r>
                        <a:endPara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" name="Text Box 104">
                      <a:extLst>
                        <a:ext uri="{FF2B5EF4-FFF2-40B4-BE49-F238E27FC236}">
                          <a16:creationId xmlns:a16="http://schemas.microsoft.com/office/drawing/2014/main" id="{7669A61E-CF72-4618-ABF1-9B2855FD34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5" y="9536"/>
                      <a:ext cx="4302" cy="10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Fig.9. General view of thick polymer coating on the wire. Silicon “nodules” covering the anode wires in the irradiation zone are presented with larger magnification.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7" name="Стрелка: вниз 26">
                    <a:extLst>
                      <a:ext uri="{FF2B5EF4-FFF2-40B4-BE49-F238E27FC236}">
                        <a16:creationId xmlns:a16="http://schemas.microsoft.com/office/drawing/2014/main" id="{776769EA-8B15-440D-A74C-5F702DD7C29A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9648161" y="3756613"/>
                    <a:ext cx="92187" cy="1196745"/>
                  </a:xfrm>
                  <a:prstGeom prst="downArrow">
                    <a:avLst>
                      <a:gd name="adj1" fmla="val 50000"/>
                      <a:gd name="adj2" fmla="val 186325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Надпись 22535">
                    <a:extLst>
                      <a:ext uri="{FF2B5EF4-FFF2-40B4-BE49-F238E27FC236}">
                        <a16:creationId xmlns:a16="http://schemas.microsoft.com/office/drawing/2014/main" id="{B4673771-73B6-488C-8931-E9490A8A19F2}"/>
                      </a:ext>
                    </a:extLst>
                  </p:cNvPr>
                  <p:cNvSpPr txBox="1"/>
                  <p:nvPr/>
                </p:nvSpPr>
                <p:spPr>
                  <a:xfrm>
                    <a:off x="7355129" y="3990130"/>
                    <a:ext cx="3220104" cy="49238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r>
                      <a: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Состав рабочего газа.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C9573F7-8BBA-47AA-9883-096E07CD7447}"/>
                      </a:ext>
                    </a:extLst>
                  </p:cNvPr>
                  <p:cNvSpPr txBox="1"/>
                  <p:nvPr/>
                </p:nvSpPr>
                <p:spPr>
                  <a:xfrm>
                    <a:off x="8653751" y="4882577"/>
                    <a:ext cx="1988820" cy="369332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/>
                      <a:t>0,75 Кулон/см</a:t>
                    </a:r>
                  </a:p>
                </p:txBody>
              </p:sp>
            </p:grpSp>
            <p:sp>
              <p:nvSpPr>
                <p:cNvPr id="34" name="Text Box 103">
                  <a:extLst>
                    <a:ext uri="{FF2B5EF4-FFF2-40B4-BE49-F238E27FC236}">
                      <a16:creationId xmlns:a16="http://schemas.microsoft.com/office/drawing/2014/main" id="{F525BEE0-8389-416E-B370-A9B40F1512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7227" y="342125"/>
                  <a:ext cx="2529343" cy="36270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Анодное старение</a:t>
                  </a:r>
                  <a:r>
                    <a:rPr lang="en-US" sz="1400" b="1" baseline="-25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43F52593-2E92-4D47-9986-7301ABC1AFC1}"/>
                  </a:ext>
                </a:extLst>
              </p:cNvPr>
              <p:cNvGrpSpPr/>
              <p:nvPr/>
            </p:nvGrpSpPr>
            <p:grpSpPr>
              <a:xfrm>
                <a:off x="617867" y="307902"/>
                <a:ext cx="6427945" cy="6255345"/>
                <a:chOff x="617867" y="307902"/>
                <a:chExt cx="6427945" cy="6255345"/>
              </a:xfrm>
            </p:grpSpPr>
            <p:grpSp>
              <p:nvGrpSpPr>
                <p:cNvPr id="33" name="Группа 32">
                  <a:extLst>
                    <a:ext uri="{FF2B5EF4-FFF2-40B4-BE49-F238E27FC236}">
                      <a16:creationId xmlns:a16="http://schemas.microsoft.com/office/drawing/2014/main" id="{464DBECC-1C3F-4D89-A3AA-AC0809C65706}"/>
                    </a:ext>
                  </a:extLst>
                </p:cNvPr>
                <p:cNvGrpSpPr/>
                <p:nvPr/>
              </p:nvGrpSpPr>
              <p:grpSpPr>
                <a:xfrm>
                  <a:off x="617867" y="647248"/>
                  <a:ext cx="6427945" cy="5915999"/>
                  <a:chOff x="429979" y="334376"/>
                  <a:chExt cx="6427945" cy="5915999"/>
                </a:xfrm>
              </p:grpSpPr>
              <p:grpSp>
                <p:nvGrpSpPr>
                  <p:cNvPr id="23" name="Группа 22">
                    <a:extLst>
                      <a:ext uri="{FF2B5EF4-FFF2-40B4-BE49-F238E27FC236}">
                        <a16:creationId xmlns:a16="http://schemas.microsoft.com/office/drawing/2014/main" id="{4D48C5C4-AB06-4B2E-A210-0DAA6EF659DF}"/>
                      </a:ext>
                    </a:extLst>
                  </p:cNvPr>
                  <p:cNvGrpSpPr/>
                  <p:nvPr/>
                </p:nvGrpSpPr>
                <p:grpSpPr>
                  <a:xfrm>
                    <a:off x="429979" y="334376"/>
                    <a:ext cx="5395287" cy="5915999"/>
                    <a:chOff x="429979" y="334376"/>
                    <a:chExt cx="5395287" cy="5915999"/>
                  </a:xfrm>
                </p:grpSpPr>
                <p:grpSp>
                  <p:nvGrpSpPr>
                    <p:cNvPr id="21" name="Группа 20">
                      <a:extLst>
                        <a:ext uri="{FF2B5EF4-FFF2-40B4-BE49-F238E27FC236}">
                          <a16:creationId xmlns:a16="http://schemas.microsoft.com/office/drawing/2014/main" id="{853D9157-06AC-4B03-B15C-4AECE5BA20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9979" y="334376"/>
                      <a:ext cx="5395287" cy="5915999"/>
                      <a:chOff x="429979" y="334376"/>
                      <a:chExt cx="5395287" cy="5915999"/>
                    </a:xfrm>
                  </p:grpSpPr>
                  <p:grpSp>
                    <p:nvGrpSpPr>
                      <p:cNvPr id="18" name="Группа 17">
                        <a:extLst>
                          <a:ext uri="{FF2B5EF4-FFF2-40B4-BE49-F238E27FC236}">
                            <a16:creationId xmlns:a16="http://schemas.microsoft.com/office/drawing/2014/main" id="{0440C91D-4875-4EE8-8904-40BB5E6680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9979" y="334376"/>
                        <a:ext cx="5395287" cy="5915999"/>
                        <a:chOff x="521419" y="365759"/>
                        <a:chExt cx="5395287" cy="5915999"/>
                      </a:xfrm>
                    </p:grpSpPr>
                    <p:grpSp>
                      <p:nvGrpSpPr>
                        <p:cNvPr id="4" name="Группа 3">
                          <a:extLst>
                            <a:ext uri="{FF2B5EF4-FFF2-40B4-BE49-F238E27FC236}">
                              <a16:creationId xmlns:a16="http://schemas.microsoft.com/office/drawing/2014/main" id="{3BFA3274-22E4-40FD-894B-7561D5007C3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1419" y="365759"/>
                          <a:ext cx="5395287" cy="5915999"/>
                          <a:chOff x="521419" y="365759"/>
                          <a:chExt cx="5395287" cy="5915999"/>
                        </a:xfrm>
                      </p:grpSpPr>
                      <p:pic>
                        <p:nvPicPr>
                          <p:cNvPr id="2" name="Рисунок 1">
                            <a:extLst>
                              <a:ext uri="{FF2B5EF4-FFF2-40B4-BE49-F238E27FC236}">
                                <a16:creationId xmlns:a16="http://schemas.microsoft.com/office/drawing/2014/main" id="{BC06C5BD-B9DC-448B-AD0B-F7DAE61BC21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21419" y="365759"/>
                            <a:ext cx="5395287" cy="5649258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3" name="Надпись 74787">
                            <a:extLst>
                              <a:ext uri="{FF2B5EF4-FFF2-40B4-BE49-F238E27FC236}">
                                <a16:creationId xmlns:a16="http://schemas.microsoft.com/office/drawing/2014/main" id="{8EA193CF-1717-4E30-89E9-3D309C4CBFE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1419" y="5527378"/>
                            <a:ext cx="5395286" cy="754380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6350">
                            <a:solidFill>
                              <a:prstClr val="black"/>
                            </a:solidFill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ru-RU" sz="800" b="1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  <a:endParaRPr lang="ru-RU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ru-RU" sz="1800" b="1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Скорость газового потока.</a:t>
                            </a:r>
                            <a:endParaRPr lang="ru-RU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ru-RU" sz="1800" b="1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  <a:endParaRPr lang="ru-RU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6" name="TextBox 15">
                          <a:extLst>
                            <a:ext uri="{FF2B5EF4-FFF2-40B4-BE49-F238E27FC236}">
                              <a16:creationId xmlns:a16="http://schemas.microsoft.com/office/drawing/2014/main" id="{3CA6D27D-E2A1-40D9-A878-51B6561DF7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06982" y="1774421"/>
                          <a:ext cx="1540576" cy="7543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TextBox 16">
                          <a:extLst>
                            <a:ext uri="{FF2B5EF4-FFF2-40B4-BE49-F238E27FC236}">
                              <a16:creationId xmlns:a16="http://schemas.microsoft.com/office/drawing/2014/main" id="{ED5E5689-9670-423B-8E82-63FF6B68BC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45919" y="4040510"/>
                          <a:ext cx="1657868" cy="8071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Облачко с текстом: прямоугольное со скругленными углами 18">
                        <a:extLst>
                          <a:ext uri="{FF2B5EF4-FFF2-40B4-BE49-F238E27FC236}">
                            <a16:creationId xmlns:a16="http://schemas.microsoft.com/office/drawing/2014/main" id="{9FE91947-EA68-4A74-92CB-FAA8603D3F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5602" y="1872546"/>
                        <a:ext cx="2219166" cy="526417"/>
                      </a:xfrm>
                      <a:prstGeom prst="wedgeRoundRectCallout">
                        <a:avLst>
                          <a:gd name="adj1" fmla="val 27392"/>
                          <a:gd name="adj2" fmla="val -250420"/>
                          <a:gd name="adj3" fmla="val 16667"/>
                        </a:avLst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a:t>75 объемов/день</a:t>
                        </a:r>
                      </a:p>
                    </p:txBody>
                  </p:sp>
                  <p:sp>
                    <p:nvSpPr>
                      <p:cNvPr id="20" name="Облачко с текстом: прямоугольное со скругленными углами 19">
                        <a:extLst>
                          <a:ext uri="{FF2B5EF4-FFF2-40B4-BE49-F238E27FC236}">
                            <a16:creationId xmlns:a16="http://schemas.microsoft.com/office/drawing/2014/main" id="{AF955467-8583-4275-8A00-18539EA232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54479" y="4107582"/>
                        <a:ext cx="2219166" cy="526417"/>
                      </a:xfrm>
                      <a:prstGeom prst="wedgeRoundRectCallout">
                        <a:avLst>
                          <a:gd name="adj1" fmla="val 84564"/>
                          <a:gd name="adj2" fmla="val -100602"/>
                          <a:gd name="adj3" fmla="val 16667"/>
                        </a:avLst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16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a:t>1 объем/день</a:t>
                        </a:r>
                      </a:p>
                    </p:txBody>
                  </p:sp>
                </p:grpSp>
                <p:sp>
                  <p:nvSpPr>
                    <p:cNvPr id="22" name="Облачко с текстом: прямоугольное со скругленными углами 21">
                      <a:extLst>
                        <a:ext uri="{FF2B5EF4-FFF2-40B4-BE49-F238E27FC236}">
                          <a16:creationId xmlns:a16="http://schemas.microsoft.com/office/drawing/2014/main" id="{18E28669-43AF-45D7-AC42-0AA2C45D5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479" y="1875405"/>
                      <a:ext cx="2219166" cy="526417"/>
                    </a:xfrm>
                    <a:prstGeom prst="wedgeRoundRectCallout">
                      <a:avLst>
                        <a:gd name="adj1" fmla="val 104651"/>
                        <a:gd name="adj2" fmla="val -237393"/>
                        <a:gd name="adj3" fmla="val 16667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6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75 объемов/день</a:t>
                      </a:r>
                    </a:p>
                  </p:txBody>
                </p:sp>
              </p:grpSp>
              <p:sp>
                <p:nvSpPr>
                  <p:cNvPr id="26" name="Text Box 103">
                    <a:extLst>
                      <a:ext uri="{FF2B5EF4-FFF2-40B4-BE49-F238E27FC236}">
                        <a16:creationId xmlns:a16="http://schemas.microsoft.com/office/drawing/2014/main" id="{9FFE65AB-99A4-4782-8A2D-3D0FD808E3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9288" y="5311328"/>
                    <a:ext cx="2529343" cy="362705"/>
                  </a:xfrm>
                  <a:prstGeom prst="rect">
                    <a:avLst/>
                  </a:prstGeom>
                  <a:solidFill>
                    <a:srgbClr val="FFFF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0%Ar+50%CО2+10%С</a:t>
                    </a:r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F4</a:t>
                    </a:r>
                    <a:r>
                      <a:rPr lang="en-US" sz="1400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Стрелка: вниз 29">
                    <a:extLst>
                      <a:ext uri="{FF2B5EF4-FFF2-40B4-BE49-F238E27FC236}">
                        <a16:creationId xmlns:a16="http://schemas.microsoft.com/office/drawing/2014/main" id="{4280AB8E-21A6-4C37-914D-9EFAB0BE9A86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4995452" y="3057761"/>
                    <a:ext cx="92187" cy="1196745"/>
                  </a:xfrm>
                  <a:prstGeom prst="downArrow">
                    <a:avLst>
                      <a:gd name="adj1" fmla="val 50000"/>
                      <a:gd name="adj2" fmla="val 186325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4845657-5EE8-42F4-83D6-F7FE36CA6D72}"/>
                      </a:ext>
                    </a:extLst>
                  </p:cNvPr>
                  <p:cNvSpPr txBox="1"/>
                  <p:nvPr/>
                </p:nvSpPr>
                <p:spPr>
                  <a:xfrm>
                    <a:off x="4869104" y="4219272"/>
                    <a:ext cx="1988820" cy="369332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/>
                      <a:t>15,5 Кулон/см</a:t>
                    </a:r>
                  </a:p>
                </p:txBody>
              </p:sp>
            </p:grpSp>
            <p:sp>
              <p:nvSpPr>
                <p:cNvPr id="35" name="Text Box 103">
                  <a:extLst>
                    <a:ext uri="{FF2B5EF4-FFF2-40B4-BE49-F238E27FC236}">
                      <a16:creationId xmlns:a16="http://schemas.microsoft.com/office/drawing/2014/main" id="{20922402-CB61-4BEE-8E2B-99EEC4BCD7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9334" y="307902"/>
                  <a:ext cx="2529343" cy="36270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Катодное старение</a:t>
                  </a:r>
                  <a:r>
                    <a:rPr lang="en-US" sz="1400" b="1" baseline="-25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1" name="Стрелка: вверх-вниз 40">
              <a:extLst>
                <a:ext uri="{FF2B5EF4-FFF2-40B4-BE49-F238E27FC236}">
                  <a16:creationId xmlns:a16="http://schemas.microsoft.com/office/drawing/2014/main" id="{6419FD96-469C-4BE6-89AB-3AD82946AD36}"/>
                </a:ext>
              </a:extLst>
            </p:cNvPr>
            <p:cNvSpPr/>
            <p:nvPr/>
          </p:nvSpPr>
          <p:spPr>
            <a:xfrm rot="16901788">
              <a:off x="7474688" y="4268196"/>
              <a:ext cx="296741" cy="2228048"/>
            </a:xfrm>
            <a:prstGeom prst="up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>
            <a:extLst>
              <a:ext uri="{FF2B5EF4-FFF2-40B4-BE49-F238E27FC236}">
                <a16:creationId xmlns:a16="http://schemas.microsoft.com/office/drawing/2014/main" id="{4CC008D3-D660-4691-9A50-64B03FC0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37AB-F3A9-4C34-9754-873ADB1F8E65}" type="datetime1">
              <a:rPr lang="ru-RU" smtClean="0"/>
              <a:t>03.06.2026</a:t>
            </a:fld>
            <a:endParaRPr lang="ru-RU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53EEC0AC-AA1F-4EF7-B959-9AA62127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А.Г.Крившич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0CEDED95-7AFD-48DE-9F5B-17F3F506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7</a:t>
            </a:fld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B99FFB-6CF2-4694-A317-744893BA6AF2}"/>
              </a:ext>
            </a:extLst>
          </p:cNvPr>
          <p:cNvSpPr txBox="1"/>
          <p:nvPr/>
        </p:nvSpPr>
        <p:spPr>
          <a:xfrm>
            <a:off x="8153400" y="5568173"/>
            <a:ext cx="291638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Проблема: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герметик с кремнием</a:t>
            </a:r>
          </a:p>
        </p:txBody>
      </p:sp>
    </p:spTree>
    <p:extLst>
      <p:ext uri="{BB962C8B-B14F-4D97-AF65-F5344CB8AC3E}">
        <p14:creationId xmlns:p14="http://schemas.microsoft.com/office/powerpoint/2010/main" val="242054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descr="Циновка">
            <a:extLst>
              <a:ext uri="{FF2B5EF4-FFF2-40B4-BE49-F238E27FC236}">
                <a16:creationId xmlns:a16="http://schemas.microsoft.com/office/drawing/2014/main" id="{C3512A7A-A1F1-4573-9B0A-2C6B25BF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696" y="232132"/>
            <a:ext cx="4912256" cy="1427213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b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ru-RU" sz="1800" b="1" kern="12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r>
              <a:rPr lang="ru-RU" sz="18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состаренных областей катодов в детекторах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GB" sz="18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(CERN)</a:t>
            </a:r>
            <a:endParaRPr lang="ru-RU" sz="1800" b="1" kern="12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sz="18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kern="12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/>
            <a:r>
              <a:rPr lang="ru-RU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газовая смесь: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+30%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7CDEFD2-A25E-421A-9114-225E434513BE}"/>
              </a:ext>
            </a:extLst>
          </p:cNvPr>
          <p:cNvGrpSpPr/>
          <p:nvPr/>
        </p:nvGrpSpPr>
        <p:grpSpPr>
          <a:xfrm>
            <a:off x="854992" y="939587"/>
            <a:ext cx="2894965" cy="1680046"/>
            <a:chOff x="0" y="0"/>
            <a:chExt cx="4077088" cy="281728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CBA3D807-BE56-4B7D-AE26-69F2AFAEF820}"/>
                </a:ext>
              </a:extLst>
            </p:cNvPr>
            <p:cNvGrpSpPr/>
            <p:nvPr/>
          </p:nvGrpSpPr>
          <p:grpSpPr bwMode="auto">
            <a:xfrm>
              <a:off x="0" y="0"/>
              <a:ext cx="4077088" cy="2817281"/>
              <a:chOff x="-303002" y="-513355"/>
              <a:chExt cx="4077818" cy="2817448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A06DDFEF-E79E-44BA-B7E6-C88675B00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3002" y="-513355"/>
                <a:ext cx="4077818" cy="281744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Выгнутая вправо стрелка 12">
                <a:extLst>
                  <a:ext uri="{FF2B5EF4-FFF2-40B4-BE49-F238E27FC236}">
                    <a16:creationId xmlns:a16="http://schemas.microsoft.com/office/drawing/2014/main" id="{32CB3D2E-EBE4-4A9B-BEF6-34821BF8B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07989">
                <a:off x="2618504" y="-37197"/>
                <a:ext cx="817096" cy="1800579"/>
              </a:xfrm>
              <a:prstGeom prst="curvedLeftArrow">
                <a:avLst>
                  <a:gd name="adj1" fmla="val 24995"/>
                  <a:gd name="adj2" fmla="val 48522"/>
                  <a:gd name="adj3" fmla="val 36806"/>
                </a:avLst>
              </a:prstGeom>
              <a:solidFill>
                <a:srgbClr val="33CC33">
                  <a:alpha val="3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5C7DADC-7C7A-4621-93AC-22197C99D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29492" y="462337"/>
              <a:ext cx="494616" cy="530194"/>
            </a:xfrm>
            <a:prstGeom prst="ellipse">
              <a:avLst/>
            </a:prstGeom>
            <a:solidFill>
              <a:srgbClr val="FFC000">
                <a:alpha val="34901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DBF50EE-695E-45A8-B100-51D24B413338}"/>
              </a:ext>
            </a:extLst>
          </p:cNvPr>
          <p:cNvGrpSpPr/>
          <p:nvPr/>
        </p:nvGrpSpPr>
        <p:grpSpPr bwMode="auto">
          <a:xfrm>
            <a:off x="689574" y="2697590"/>
            <a:ext cx="3225800" cy="2219342"/>
            <a:chOff x="-12159" y="2108200"/>
            <a:chExt cx="4257675" cy="276860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358D3911-DA56-41A5-9918-3651D5A37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59" y="2108200"/>
              <a:ext cx="4257675" cy="276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Выгнутая вправо стрелка 15">
              <a:extLst>
                <a:ext uri="{FF2B5EF4-FFF2-40B4-BE49-F238E27FC236}">
                  <a16:creationId xmlns:a16="http://schemas.microsoft.com/office/drawing/2014/main" id="{0D62CD84-6CF2-4175-AE84-13F6FD6DCA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9272">
              <a:off x="2840218" y="3811182"/>
              <a:ext cx="295773" cy="657785"/>
            </a:xfrm>
            <a:prstGeom prst="curvedLeftArrow">
              <a:avLst>
                <a:gd name="adj1" fmla="val 24999"/>
                <a:gd name="adj2" fmla="val 49998"/>
                <a:gd name="adj3" fmla="val 25000"/>
              </a:avLst>
            </a:prstGeom>
            <a:solidFill>
              <a:srgbClr val="FF0000">
                <a:alpha val="4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Выгнутая вправо стрелка 16">
              <a:extLst>
                <a:ext uri="{FF2B5EF4-FFF2-40B4-BE49-F238E27FC236}">
                  <a16:creationId xmlns:a16="http://schemas.microsoft.com/office/drawing/2014/main" id="{43D97FA6-4291-42A0-9BF9-44ED31F18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921729" flipH="1">
              <a:off x="3686885" y="3010095"/>
              <a:ext cx="339238" cy="609207"/>
            </a:xfrm>
            <a:prstGeom prst="curvedLeftArrow">
              <a:avLst>
                <a:gd name="adj1" fmla="val 25008"/>
                <a:gd name="adj2" fmla="val 50000"/>
                <a:gd name="adj3" fmla="val 25000"/>
              </a:avLst>
            </a:prstGeom>
            <a:solidFill>
              <a:srgbClr val="00B0F0">
                <a:alpha val="4509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8B23B62-C917-434F-9CB2-E08FC605486A}"/>
              </a:ext>
            </a:extLst>
          </p:cNvPr>
          <p:cNvGrpSpPr/>
          <p:nvPr/>
        </p:nvGrpSpPr>
        <p:grpSpPr>
          <a:xfrm>
            <a:off x="5003517" y="2028190"/>
            <a:ext cx="6483671" cy="3119062"/>
            <a:chOff x="5003517" y="2028190"/>
            <a:chExt cx="6483671" cy="3119062"/>
          </a:xfrm>
          <a:pattFill prst="pct80">
            <a:fgClr>
              <a:srgbClr val="FFFF99"/>
            </a:fgClr>
            <a:bgClr>
              <a:schemeClr val="bg1"/>
            </a:bgClr>
          </a:pattFill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27B9A98-64EA-410C-BD2F-F98DE1B1F44F}"/>
                </a:ext>
              </a:extLst>
            </p:cNvPr>
            <p:cNvGrpSpPr/>
            <p:nvPr/>
          </p:nvGrpSpPr>
          <p:grpSpPr>
            <a:xfrm>
              <a:off x="5003517" y="2028190"/>
              <a:ext cx="6333491" cy="1400810"/>
              <a:chOff x="-145478" y="0"/>
              <a:chExt cx="6334114" cy="1400810"/>
            </a:xfrm>
            <a:grpFill/>
          </p:grpSpPr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E0A9DF46-22A7-42D4-A3C8-38C6F87CB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665" y="0"/>
                <a:ext cx="1370330" cy="1400810"/>
              </a:xfrm>
              <a:prstGeom prst="rect">
                <a:avLst/>
              </a:prstGeom>
              <a:grpFill/>
              <a:ln w="9525">
                <a:solidFill>
                  <a:schemeClr val="tx1">
                    <a:alpha val="96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Обнаружено </a:t>
                </a:r>
                <a:r>
                  <a:rPr lang="ru-RU" b="1" kern="12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десять </a:t>
                </a: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областей с «</a:t>
                </a:r>
                <a:r>
                  <a:rPr lang="ru-RU" sz="1400" kern="1200" dirty="0" err="1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Мальтер</a:t>
                </a: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-эффектом»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00D54CAA-47B2-4EC2-964B-F19267D5F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3834" y="83127"/>
                <a:ext cx="1038283" cy="1177798"/>
              </a:xfrm>
              <a:prstGeom prst="rect">
                <a:avLst/>
              </a:prstGeom>
              <a:grpFill/>
              <a:ln w="9525">
                <a:solidFill>
                  <a:schemeClr val="tx1">
                    <a:alpha val="96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ru-RU" sz="1400" kern="1200" dirty="0" err="1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Мальтер</a:t>
                </a: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-эффект» убран 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CA644353-9A0C-427C-8C30-32B9729B4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7621" y="213756"/>
                <a:ext cx="1771015" cy="961390"/>
              </a:xfrm>
              <a:prstGeom prst="rect">
                <a:avLst/>
              </a:prstGeom>
              <a:grpFill/>
              <a:ln w="9525">
                <a:solidFill>
                  <a:schemeClr val="tx1">
                    <a:alpha val="96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ru-RU" sz="1400" kern="12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Стандартная тренировка 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ru-RU" sz="1400" b="1" kern="120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+ 2% кислорода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Стрелка вправо 9">
                <a:extLst>
                  <a:ext uri="{FF2B5EF4-FFF2-40B4-BE49-F238E27FC236}">
                    <a16:creationId xmlns:a16="http://schemas.microsoft.com/office/drawing/2014/main" id="{A8799269-6EB6-44FA-8743-F0490FACF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907" y="534390"/>
                <a:ext cx="305377" cy="2125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pFill/>
              <a:ln w="9525" algn="ctr">
                <a:solidFill>
                  <a:schemeClr val="tx1">
                    <a:alpha val="96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Стрелка вправо 11">
                <a:extLst>
                  <a:ext uri="{FF2B5EF4-FFF2-40B4-BE49-F238E27FC236}">
                    <a16:creationId xmlns:a16="http://schemas.microsoft.com/office/drawing/2014/main" id="{E820B42D-BBCF-44BC-B479-882138A3F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826" y="570016"/>
                <a:ext cx="305377" cy="2125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pFill/>
              <a:ln w="9525" algn="ctr">
                <a:solidFill>
                  <a:schemeClr val="tx1">
                    <a:alpha val="96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Стрелка вправо 13">
                <a:extLst>
                  <a:ext uri="{FF2B5EF4-FFF2-40B4-BE49-F238E27FC236}">
                    <a16:creationId xmlns:a16="http://schemas.microsoft.com/office/drawing/2014/main" id="{42CBF76F-89B2-4739-AF7D-829797CDA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085112" y="593766"/>
                <a:ext cx="427528" cy="212535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grpFill/>
              <a:ln w="9525" algn="ctr">
                <a:solidFill>
                  <a:schemeClr val="tx1">
                    <a:alpha val="96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FA95EE79-94A7-4579-BA29-FC4B20A7E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45478" y="201881"/>
                <a:ext cx="1384886" cy="920337"/>
              </a:xfrm>
              <a:prstGeom prst="rect">
                <a:avLst/>
              </a:prstGeom>
              <a:grpFill/>
              <a:ln w="9525">
                <a:solidFill>
                  <a:schemeClr val="tx1">
                    <a:alpha val="96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Восемь 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камер исследовали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B264BF50-9219-4D5B-BF67-6448AA018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068" y="3482917"/>
              <a:ext cx="6421120" cy="1664335"/>
            </a:xfrm>
            <a:prstGeom prst="rect">
              <a:avLst/>
            </a:prstGeom>
            <a:grpFill/>
            <a:ln w="9525">
              <a:solidFill>
                <a:schemeClr val="tx1">
                  <a:alpha val="96000"/>
                </a:scheme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ru-RU" sz="1400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Был обнаружен устойчивый </a:t>
              </a:r>
              <a:r>
                <a:rPr lang="ru-RU" sz="1400" b="1" kern="1200" dirty="0" err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Мальтер</a:t>
              </a:r>
              <a:r>
                <a:rPr lang="ru-RU" sz="1400" b="1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-эффект</a:t>
              </a:r>
              <a:r>
                <a:rPr lang="ru-RU" sz="1400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eaLnBrk="0" fontAlgn="base" hangingPunct="0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Тренировка в стандартной газовой смеси в течении 6 часов </a:t>
              </a:r>
              <a:r>
                <a:rPr lang="ru-RU" sz="1400" b="1" kern="1200" dirty="0">
                  <a:solidFill>
                    <a:srgbClr val="0033CC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эффекта не дала</a:t>
              </a:r>
              <a:r>
                <a:rPr lang="ru-RU" sz="1400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0" fontAlgn="base" hangingPunct="0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Тренировка с добавлением в стандартную газовую смесь </a:t>
              </a:r>
              <a:r>
                <a:rPr lang="ru-RU" sz="1400" b="1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2% кислорода </a:t>
              </a:r>
              <a:r>
                <a:rPr lang="ru-RU" sz="1400" b="1" kern="12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убрала </a:t>
              </a:r>
              <a:r>
                <a:rPr lang="ru-RU" sz="1400" b="1" kern="1200" dirty="0" err="1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Мальтер</a:t>
              </a:r>
              <a:r>
                <a:rPr lang="ru-RU" sz="1400" b="1" kern="12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-эффект в течении 4-х часов</a:t>
              </a:r>
              <a:r>
                <a:rPr lang="ru-RU" sz="1400" kern="12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Надпись 74786">
            <a:extLst>
              <a:ext uri="{FF2B5EF4-FFF2-40B4-BE49-F238E27FC236}">
                <a16:creationId xmlns:a16="http://schemas.microsoft.com/office/drawing/2014/main" id="{52032403-C182-4A99-A03D-8F6B1D4DE32D}"/>
              </a:ext>
            </a:extLst>
          </p:cNvPr>
          <p:cNvSpPr txBox="1"/>
          <p:nvPr/>
        </p:nvSpPr>
        <p:spPr>
          <a:xfrm>
            <a:off x="640247" y="5328138"/>
            <a:ext cx="3398353" cy="7543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Мальтер-эффект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Дата 22">
            <a:extLst>
              <a:ext uri="{FF2B5EF4-FFF2-40B4-BE49-F238E27FC236}">
                <a16:creationId xmlns:a16="http://schemas.microsoft.com/office/drawing/2014/main" id="{699115A6-EC7B-4BBD-9878-6DD29C4B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30E5-7611-4E3A-8537-08A0EF5A3C3B}" type="datetime1">
              <a:rPr lang="ru-RU" smtClean="0"/>
              <a:t>03.06.2026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55156D20-2589-4FA4-A13D-62395C39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0AB062A-4E87-43BA-A82E-80A3802E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8</a:t>
            </a:fld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174D32-CDB2-493A-B5F6-14EEF6E3E7A2}"/>
              </a:ext>
            </a:extLst>
          </p:cNvPr>
          <p:cNvSpPr txBox="1"/>
          <p:nvPr/>
        </p:nvSpPr>
        <p:spPr>
          <a:xfrm>
            <a:off x="8153400" y="5568173"/>
            <a:ext cx="291638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Проблема: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плохая поверхность катода</a:t>
            </a:r>
          </a:p>
        </p:txBody>
      </p:sp>
    </p:spTree>
    <p:extLst>
      <p:ext uri="{BB962C8B-B14F-4D97-AF65-F5344CB8AC3E}">
        <p14:creationId xmlns:p14="http://schemas.microsoft.com/office/powerpoint/2010/main" val="313017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9C055F-1158-4CB9-817D-D52F2268DD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7" y="308424"/>
            <a:ext cx="6736715" cy="519874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86AE4BE-842C-4431-88A5-A93787F9503F}"/>
              </a:ext>
            </a:extLst>
          </p:cNvPr>
          <p:cNvGrpSpPr/>
          <p:nvPr/>
        </p:nvGrpSpPr>
        <p:grpSpPr>
          <a:xfrm>
            <a:off x="478397" y="5031138"/>
            <a:ext cx="2575621" cy="1392240"/>
            <a:chOff x="0" y="0"/>
            <a:chExt cx="3907004" cy="1760854"/>
          </a:xfrm>
          <a:solidFill>
            <a:schemeClr val="bg1"/>
          </a:solidFill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C5D4BEBF-CDDB-45F6-A1A6-7993D09B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1350" cy="1456055"/>
            </a:xfrm>
            <a:prstGeom prst="rect">
              <a:avLst/>
            </a:prstGeom>
            <a:grp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5" name="Line 13">
              <a:extLst>
                <a:ext uri="{FF2B5EF4-FFF2-40B4-BE49-F238E27FC236}">
                  <a16:creationId xmlns:a16="http://schemas.microsoft.com/office/drawing/2014/main" id="{F4F7F100-8A2D-4EDE-81E9-A9292FDA3E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68506" y="322730"/>
              <a:ext cx="646692" cy="15875"/>
            </a:xfrm>
            <a:prstGeom prst="line">
              <a:avLst/>
            </a:prstGeom>
            <a:grpFill/>
            <a:ln w="38100">
              <a:solidFill>
                <a:srgbClr val="FFFFFF"/>
              </a:solidFill>
              <a:round/>
              <a:headEnd/>
              <a:tailEnd type="stealth" w="med" len="lg"/>
            </a:ln>
          </p:spPr>
        </p:cxnSp>
        <p:cxnSp>
          <p:nvCxnSpPr>
            <p:cNvPr id="6" name="Line 15">
              <a:extLst>
                <a:ext uri="{FF2B5EF4-FFF2-40B4-BE49-F238E27FC236}">
                  <a16:creationId xmlns:a16="http://schemas.microsoft.com/office/drawing/2014/main" id="{061CD264-9476-40E9-9AC6-33345C2C53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313330" y="322730"/>
              <a:ext cx="580800" cy="653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1845FB2-6B0C-4DCE-A6C9-343E0CC77188}"/>
                </a:ext>
              </a:extLst>
            </p:cNvPr>
            <p:cNvGrpSpPr/>
            <p:nvPr/>
          </p:nvGrpSpPr>
          <p:grpSpPr>
            <a:xfrm>
              <a:off x="461683" y="403412"/>
              <a:ext cx="1380564" cy="537173"/>
              <a:chOff x="0" y="0"/>
              <a:chExt cx="2141220" cy="389255"/>
            </a:xfrm>
            <a:grpFill/>
          </p:grpSpPr>
          <p:cxnSp>
            <p:nvCxnSpPr>
              <p:cNvPr id="14" name="Line 14">
                <a:extLst>
                  <a:ext uri="{FF2B5EF4-FFF2-40B4-BE49-F238E27FC236}">
                    <a16:creationId xmlns:a16="http://schemas.microsoft.com/office/drawing/2014/main" id="{10FF6DBD-54F5-487F-BD77-A6C59A8312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2141220" cy="389255"/>
              </a:xfrm>
              <a:prstGeom prst="line">
                <a:avLst/>
              </a:prstGeom>
              <a:grpFill/>
              <a:ln w="38100">
                <a:solidFill>
                  <a:srgbClr val="FFFFFF"/>
                </a:solidFill>
                <a:round/>
                <a:headEnd/>
                <a:tailEnd type="stealth" w="med" len="lg"/>
              </a:ln>
            </p:spPr>
          </p:cxnSp>
          <p:cxnSp>
            <p:nvCxnSpPr>
              <p:cNvPr id="15" name="Line 16">
                <a:extLst>
                  <a:ext uri="{FF2B5EF4-FFF2-40B4-BE49-F238E27FC236}">
                    <a16:creationId xmlns:a16="http://schemas.microsoft.com/office/drawing/2014/main" id="{F6E0D110-5BCB-4132-9F3F-2F46521B83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0341" y="0"/>
                <a:ext cx="2070735" cy="379095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</p:cxn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16E4EF01-383A-4EC8-8D34-DEEABAA9CCA0}"/>
                </a:ext>
              </a:extLst>
            </p:cNvPr>
            <p:cNvGrpSpPr/>
            <p:nvPr/>
          </p:nvGrpSpPr>
          <p:grpSpPr>
            <a:xfrm>
              <a:off x="331694" y="448235"/>
              <a:ext cx="1676961" cy="779930"/>
              <a:chOff x="0" y="0"/>
              <a:chExt cx="2161540" cy="704215"/>
            </a:xfrm>
            <a:grpFill/>
          </p:grpSpPr>
          <p:cxnSp>
            <p:nvCxnSpPr>
              <p:cNvPr id="12" name="Line 17">
                <a:extLst>
                  <a:ext uri="{FF2B5EF4-FFF2-40B4-BE49-F238E27FC236}">
                    <a16:creationId xmlns:a16="http://schemas.microsoft.com/office/drawing/2014/main" id="{EA72253A-6B87-40A0-A081-D30D227631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2161540" cy="704215"/>
              </a:xfrm>
              <a:prstGeom prst="line">
                <a:avLst/>
              </a:prstGeom>
              <a:grpFill/>
              <a:ln w="38100">
                <a:solidFill>
                  <a:srgbClr val="FFFFFF"/>
                </a:solidFill>
                <a:round/>
                <a:headEnd/>
                <a:tailEnd type="stealth" w="med" len="lg"/>
              </a:ln>
            </p:spPr>
          </p:cxnSp>
          <p:cxnSp>
            <p:nvCxnSpPr>
              <p:cNvPr id="13" name="Line 18">
                <a:extLst>
                  <a:ext uri="{FF2B5EF4-FFF2-40B4-BE49-F238E27FC236}">
                    <a16:creationId xmlns:a16="http://schemas.microsoft.com/office/drawing/2014/main" id="{D091DC59-9E58-4AF3-AB38-4AE57DB246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753" y="0"/>
                <a:ext cx="2097405" cy="680085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</p:cxnSp>
        </p:grpSp>
        <p:cxnSp>
          <p:nvCxnSpPr>
            <p:cNvPr id="9" name="Line 21">
              <a:extLst>
                <a:ext uri="{FF2B5EF4-FFF2-40B4-BE49-F238E27FC236}">
                  <a16:creationId xmlns:a16="http://schemas.microsoft.com/office/drawing/2014/main" id="{2BB7EC3B-AC53-4DD4-9958-9B81460FD8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62635" y="1165412"/>
              <a:ext cx="1181735" cy="130175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E44EF96A-663C-4770-91EF-19503872A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942" y="143436"/>
              <a:ext cx="1298377" cy="53063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Золото</a:t>
              </a:r>
              <a:endParaRPr lang="ru-RU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4C58738D-7BB3-4790-BA73-3578DC4B4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564" y="1039906"/>
              <a:ext cx="2145440" cy="72094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Вольфрам + золото</a:t>
              </a:r>
              <a:endParaRPr lang="ru-RU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87DB2BAE-60EA-4711-96DB-C71E86D25F6F}"/>
              </a:ext>
            </a:extLst>
          </p:cNvPr>
          <p:cNvGrpSpPr/>
          <p:nvPr/>
        </p:nvGrpSpPr>
        <p:grpSpPr>
          <a:xfrm>
            <a:off x="7338517" y="656713"/>
            <a:ext cx="4640580" cy="5244794"/>
            <a:chOff x="5224322" y="434720"/>
            <a:chExt cx="4812732" cy="5389247"/>
          </a:xfrm>
        </p:grpSpPr>
        <p:sp>
          <p:nvSpPr>
            <p:cNvPr id="183" name="Text Box 170">
              <a:extLst>
                <a:ext uri="{FF2B5EF4-FFF2-40B4-BE49-F238E27FC236}">
                  <a16:creationId xmlns:a16="http://schemas.microsoft.com/office/drawing/2014/main" id="{D183F234-2ABB-43F7-9848-EF215D2E4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136" y="5116596"/>
              <a:ext cx="2948513" cy="7073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20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Механизм распухания анодов реально существует.</a:t>
              </a:r>
              <a:endParaRPr lang="ru-RU" sz="13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A4772625-F3AB-44B4-BE49-F154A0A4912A}"/>
                </a:ext>
              </a:extLst>
            </p:cNvPr>
            <p:cNvGrpSpPr/>
            <p:nvPr/>
          </p:nvGrpSpPr>
          <p:grpSpPr>
            <a:xfrm>
              <a:off x="5224322" y="434720"/>
              <a:ext cx="4812732" cy="4473725"/>
              <a:chOff x="4955965" y="524172"/>
              <a:chExt cx="4812732" cy="4473725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26BA3AE-4762-41A1-BD11-5C7F13C9BCF7}"/>
                  </a:ext>
                </a:extLst>
              </p:cNvPr>
              <p:cNvSpPr txBox="1"/>
              <p:nvPr/>
            </p:nvSpPr>
            <p:spPr>
              <a:xfrm>
                <a:off x="4955965" y="524172"/>
                <a:ext cx="4812732" cy="4473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  <p:grpSp>
            <p:nvGrpSpPr>
              <p:cNvPr id="186" name="Group 94">
                <a:extLst>
                  <a:ext uri="{FF2B5EF4-FFF2-40B4-BE49-F238E27FC236}">
                    <a16:creationId xmlns:a16="http://schemas.microsoft.com/office/drawing/2014/main" id="{D1083A0A-3731-4497-ABDD-ECE56BF408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90806" y="1483897"/>
                <a:ext cx="1178244" cy="1161995"/>
                <a:chOff x="2790" y="4362"/>
                <a:chExt cx="2352" cy="2202"/>
              </a:xfrm>
            </p:grpSpPr>
            <p:sp>
              <p:nvSpPr>
                <p:cNvPr id="264" name="Oval 95">
                  <a:extLst>
                    <a:ext uri="{FF2B5EF4-FFF2-40B4-BE49-F238E27FC236}">
                      <a16:creationId xmlns:a16="http://schemas.microsoft.com/office/drawing/2014/main" id="{FB1AD8AE-A724-4D8E-B5CD-0057AF737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0" y="4362"/>
                  <a:ext cx="2352" cy="220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65" name="Oval 96">
                  <a:extLst>
                    <a:ext uri="{FF2B5EF4-FFF2-40B4-BE49-F238E27FC236}">
                      <a16:creationId xmlns:a16="http://schemas.microsoft.com/office/drawing/2014/main" id="{0C912960-4B05-401A-8822-ACAF52071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" y="4542"/>
                  <a:ext cx="2004" cy="1848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7" name="Group 97">
                <a:extLst>
                  <a:ext uri="{FF2B5EF4-FFF2-40B4-BE49-F238E27FC236}">
                    <a16:creationId xmlns:a16="http://schemas.microsoft.com/office/drawing/2014/main" id="{2959E61D-1AC1-4502-AF8A-67BCC4D875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11375" y="650053"/>
                <a:ext cx="937786" cy="582054"/>
                <a:chOff x="3024" y="2791"/>
                <a:chExt cx="1872" cy="1103"/>
              </a:xfrm>
            </p:grpSpPr>
            <p:grpSp>
              <p:nvGrpSpPr>
                <p:cNvPr id="256" name="Group 98">
                  <a:extLst>
                    <a:ext uri="{FF2B5EF4-FFF2-40B4-BE49-F238E27FC236}">
                      <a16:creationId xmlns:a16="http://schemas.microsoft.com/office/drawing/2014/main" id="{DAA40CE9-DEBD-4D59-AD74-C5A03DD9C5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40" y="3480"/>
                  <a:ext cx="1050" cy="414"/>
                  <a:chOff x="3540" y="3480"/>
                  <a:chExt cx="1050" cy="414"/>
                </a:xfrm>
              </p:grpSpPr>
              <p:cxnSp>
                <p:nvCxnSpPr>
                  <p:cNvPr id="258" name="Line 99">
                    <a:extLst>
                      <a:ext uri="{FF2B5EF4-FFF2-40B4-BE49-F238E27FC236}">
                        <a16:creationId xmlns:a16="http://schemas.microsoft.com/office/drawing/2014/main" id="{857E5B51-B343-4B6D-925A-ECAD08057F4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40" y="3480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9" name="Line 100">
                    <a:extLst>
                      <a:ext uri="{FF2B5EF4-FFF2-40B4-BE49-F238E27FC236}">
                        <a16:creationId xmlns:a16="http://schemas.microsoft.com/office/drawing/2014/main" id="{1CB39EB3-AAAA-4DF9-AB5E-20B2B8F9A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50" y="3504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0" name="Line 101">
                    <a:extLst>
                      <a:ext uri="{FF2B5EF4-FFF2-40B4-BE49-F238E27FC236}">
                        <a16:creationId xmlns:a16="http://schemas.microsoft.com/office/drawing/2014/main" id="{4EBC95C8-60EC-4563-B9BD-A6845659F6F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36" y="3486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1" name="Line 102">
                    <a:extLst>
                      <a:ext uri="{FF2B5EF4-FFF2-40B4-BE49-F238E27FC236}">
                        <a16:creationId xmlns:a16="http://schemas.microsoft.com/office/drawing/2014/main" id="{296C5E67-ADDF-4EEF-84E7-2B2844CC3D3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70" y="3522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2" name="Line 103">
                    <a:extLst>
                      <a:ext uri="{FF2B5EF4-FFF2-40B4-BE49-F238E27FC236}">
                        <a16:creationId xmlns:a16="http://schemas.microsoft.com/office/drawing/2014/main" id="{B71A357F-D79B-438A-B970-508DAAD0633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8" y="3522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3" name="Line 104">
                    <a:extLst>
                      <a:ext uri="{FF2B5EF4-FFF2-40B4-BE49-F238E27FC236}">
                        <a16:creationId xmlns:a16="http://schemas.microsoft.com/office/drawing/2014/main" id="{6FA34B50-DF78-4D2B-9931-A8FA488DE3A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0" y="3516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7" name="Text Box 105">
                  <a:extLst>
                    <a:ext uri="{FF2B5EF4-FFF2-40B4-BE49-F238E27FC236}">
                      <a16:creationId xmlns:a16="http://schemas.microsoft.com/office/drawing/2014/main" id="{5AB8D573-0BD8-4975-B693-F1E588003C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4" y="2791"/>
                  <a:ext cx="1872" cy="5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b="0" kern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Облучение</a:t>
                  </a:r>
                  <a:endParaRPr lang="ru-RU" sz="1000" b="1" ker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8" name="Group 106">
                <a:extLst>
                  <a:ext uri="{FF2B5EF4-FFF2-40B4-BE49-F238E27FC236}">
                    <a16:creationId xmlns:a16="http://schemas.microsoft.com/office/drawing/2014/main" id="{B594826A-E9C1-4EE4-8430-D203C11AE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40947" y="640000"/>
                <a:ext cx="988883" cy="580468"/>
                <a:chOff x="7080" y="2764"/>
                <a:chExt cx="1974" cy="1100"/>
              </a:xfrm>
            </p:grpSpPr>
            <p:grpSp>
              <p:nvGrpSpPr>
                <p:cNvPr id="248" name="Group 107">
                  <a:extLst>
                    <a:ext uri="{FF2B5EF4-FFF2-40B4-BE49-F238E27FC236}">
                      <a16:creationId xmlns:a16="http://schemas.microsoft.com/office/drawing/2014/main" id="{F88E64A3-E260-49B3-9DE0-A3709575AF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18" y="3450"/>
                  <a:ext cx="1050" cy="414"/>
                  <a:chOff x="3540" y="3480"/>
                  <a:chExt cx="1050" cy="414"/>
                </a:xfrm>
              </p:grpSpPr>
              <p:cxnSp>
                <p:nvCxnSpPr>
                  <p:cNvPr id="250" name="Line 108">
                    <a:extLst>
                      <a:ext uri="{FF2B5EF4-FFF2-40B4-BE49-F238E27FC236}">
                        <a16:creationId xmlns:a16="http://schemas.microsoft.com/office/drawing/2014/main" id="{243449A1-85AE-4794-8F71-1D043B868BA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40" y="3480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1" name="Line 109">
                    <a:extLst>
                      <a:ext uri="{FF2B5EF4-FFF2-40B4-BE49-F238E27FC236}">
                        <a16:creationId xmlns:a16="http://schemas.microsoft.com/office/drawing/2014/main" id="{D6A7A7F9-80E9-42BD-8892-FC38978AC14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50" y="3504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2" name="Line 110">
                    <a:extLst>
                      <a:ext uri="{FF2B5EF4-FFF2-40B4-BE49-F238E27FC236}">
                        <a16:creationId xmlns:a16="http://schemas.microsoft.com/office/drawing/2014/main" id="{6CB29182-55F7-476E-9D4F-5262D219D0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36" y="3486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3" name="Line 111">
                    <a:extLst>
                      <a:ext uri="{FF2B5EF4-FFF2-40B4-BE49-F238E27FC236}">
                        <a16:creationId xmlns:a16="http://schemas.microsoft.com/office/drawing/2014/main" id="{CEE78D3C-DCFD-477D-91A7-B8AE72BEE48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70" y="3522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4" name="Line 112">
                    <a:extLst>
                      <a:ext uri="{FF2B5EF4-FFF2-40B4-BE49-F238E27FC236}">
                        <a16:creationId xmlns:a16="http://schemas.microsoft.com/office/drawing/2014/main" id="{627817A9-26A7-46EE-8588-772B4CBA546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8" y="3522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5" name="Line 113">
                    <a:extLst>
                      <a:ext uri="{FF2B5EF4-FFF2-40B4-BE49-F238E27FC236}">
                        <a16:creationId xmlns:a16="http://schemas.microsoft.com/office/drawing/2014/main" id="{1E9788F5-7657-48AB-8266-FD1F2665B1B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0" y="3516"/>
                    <a:ext cx="0" cy="37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49" name="Text Box 114">
                  <a:extLst>
                    <a:ext uri="{FF2B5EF4-FFF2-40B4-BE49-F238E27FC236}">
                      <a16:creationId xmlns:a16="http://schemas.microsoft.com/office/drawing/2014/main" id="{F70097B6-CC7B-45C4-929C-CF7E399214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80" y="2764"/>
                  <a:ext cx="1974" cy="5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b="0" kern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Облучение</a:t>
                  </a:r>
                  <a:endParaRPr lang="ru-RU" sz="10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9" name="Oval 117">
                <a:extLst>
                  <a:ext uri="{FF2B5EF4-FFF2-40B4-BE49-F238E27FC236}">
                    <a16:creationId xmlns:a16="http://schemas.microsoft.com/office/drawing/2014/main" id="{2ED5AE74-61AE-4BEA-B255-FF5A1F230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7382" y="1399570"/>
                <a:ext cx="1499856" cy="152610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0" name="Oval 118">
                <a:extLst>
                  <a:ext uri="{FF2B5EF4-FFF2-40B4-BE49-F238E27FC236}">
                    <a16:creationId xmlns:a16="http://schemas.microsoft.com/office/drawing/2014/main" id="{3C41FF74-FFE7-44C6-8727-D108E58D4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7611" y="1510387"/>
                <a:ext cx="1274427" cy="1304473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91" name="Group 119">
                <a:extLst>
                  <a:ext uri="{FF2B5EF4-FFF2-40B4-BE49-F238E27FC236}">
                    <a16:creationId xmlns:a16="http://schemas.microsoft.com/office/drawing/2014/main" id="{5FD4E37E-5C53-4950-97EA-1C3A217A01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5599" y="1989537"/>
                <a:ext cx="334637" cy="369390"/>
                <a:chOff x="6282" y="5190"/>
                <a:chExt cx="668" cy="700"/>
              </a:xfrm>
              <a:solidFill>
                <a:schemeClr val="bg1"/>
              </a:solidFill>
            </p:grpSpPr>
            <p:sp>
              <p:nvSpPr>
                <p:cNvPr id="246" name="Freeform 120">
                  <a:extLst>
                    <a:ext uri="{FF2B5EF4-FFF2-40B4-BE49-F238E27FC236}">
                      <a16:creationId xmlns:a16="http://schemas.microsoft.com/office/drawing/2014/main" id="{656002B1-CB4D-4B32-B388-E82A4C0C6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0" y="5310"/>
                  <a:ext cx="390" cy="530"/>
                </a:xfrm>
                <a:custGeom>
                  <a:avLst/>
                  <a:gdLst>
                    <a:gd name="T0" fmla="*/ 60 w 390"/>
                    <a:gd name="T1" fmla="*/ 0 h 530"/>
                    <a:gd name="T2" fmla="*/ 190 w 390"/>
                    <a:gd name="T3" fmla="*/ 40 h 530"/>
                    <a:gd name="T4" fmla="*/ 310 w 390"/>
                    <a:gd name="T5" fmla="*/ 40 h 530"/>
                    <a:gd name="T6" fmla="*/ 320 w 390"/>
                    <a:gd name="T7" fmla="*/ 80 h 530"/>
                    <a:gd name="T8" fmla="*/ 350 w 390"/>
                    <a:gd name="T9" fmla="*/ 100 h 530"/>
                    <a:gd name="T10" fmla="*/ 390 w 390"/>
                    <a:gd name="T11" fmla="*/ 370 h 530"/>
                    <a:gd name="T12" fmla="*/ 350 w 390"/>
                    <a:gd name="T13" fmla="*/ 530 h 530"/>
                    <a:gd name="T14" fmla="*/ 230 w 390"/>
                    <a:gd name="T15" fmla="*/ 470 h 530"/>
                    <a:gd name="T16" fmla="*/ 200 w 390"/>
                    <a:gd name="T17" fmla="*/ 450 h 530"/>
                    <a:gd name="T18" fmla="*/ 120 w 390"/>
                    <a:gd name="T19" fmla="*/ 430 h 530"/>
                    <a:gd name="T20" fmla="*/ 40 w 390"/>
                    <a:gd name="T21" fmla="*/ 440 h 530"/>
                    <a:gd name="T22" fmla="*/ 20 w 390"/>
                    <a:gd name="T23" fmla="*/ 470 h 530"/>
                    <a:gd name="T24" fmla="*/ 30 w 390"/>
                    <a:gd name="T25" fmla="*/ 440 h 530"/>
                    <a:gd name="T26" fmla="*/ 0 w 390"/>
                    <a:gd name="T27" fmla="*/ 230 h 530"/>
                    <a:gd name="T28" fmla="*/ 10 w 390"/>
                    <a:gd name="T29" fmla="*/ 80 h 530"/>
                    <a:gd name="T30" fmla="*/ 60 w 390"/>
                    <a:gd name="T31" fmla="*/ 0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0" h="530">
                      <a:moveTo>
                        <a:pt x="60" y="0"/>
                      </a:moveTo>
                      <a:cubicBezTo>
                        <a:pt x="107" y="24"/>
                        <a:pt x="136" y="31"/>
                        <a:pt x="190" y="40"/>
                      </a:cubicBezTo>
                      <a:cubicBezTo>
                        <a:pt x="230" y="30"/>
                        <a:pt x="266" y="16"/>
                        <a:pt x="310" y="40"/>
                      </a:cubicBezTo>
                      <a:cubicBezTo>
                        <a:pt x="322" y="47"/>
                        <a:pt x="312" y="69"/>
                        <a:pt x="320" y="80"/>
                      </a:cubicBezTo>
                      <a:cubicBezTo>
                        <a:pt x="327" y="90"/>
                        <a:pt x="340" y="93"/>
                        <a:pt x="350" y="100"/>
                      </a:cubicBezTo>
                      <a:cubicBezTo>
                        <a:pt x="372" y="189"/>
                        <a:pt x="368" y="281"/>
                        <a:pt x="390" y="370"/>
                      </a:cubicBezTo>
                      <a:cubicBezTo>
                        <a:pt x="380" y="432"/>
                        <a:pt x="359" y="466"/>
                        <a:pt x="350" y="530"/>
                      </a:cubicBezTo>
                      <a:cubicBezTo>
                        <a:pt x="310" y="506"/>
                        <a:pt x="271" y="490"/>
                        <a:pt x="230" y="470"/>
                      </a:cubicBezTo>
                      <a:cubicBezTo>
                        <a:pt x="219" y="465"/>
                        <a:pt x="211" y="454"/>
                        <a:pt x="200" y="450"/>
                      </a:cubicBezTo>
                      <a:cubicBezTo>
                        <a:pt x="174" y="441"/>
                        <a:pt x="120" y="430"/>
                        <a:pt x="120" y="430"/>
                      </a:cubicBezTo>
                      <a:cubicBezTo>
                        <a:pt x="93" y="433"/>
                        <a:pt x="65" y="430"/>
                        <a:pt x="40" y="440"/>
                      </a:cubicBezTo>
                      <a:cubicBezTo>
                        <a:pt x="29" y="444"/>
                        <a:pt x="32" y="470"/>
                        <a:pt x="20" y="470"/>
                      </a:cubicBezTo>
                      <a:cubicBezTo>
                        <a:pt x="9" y="470"/>
                        <a:pt x="27" y="450"/>
                        <a:pt x="30" y="440"/>
                      </a:cubicBezTo>
                      <a:cubicBezTo>
                        <a:pt x="23" y="368"/>
                        <a:pt x="12" y="301"/>
                        <a:pt x="0" y="230"/>
                      </a:cubicBezTo>
                      <a:cubicBezTo>
                        <a:pt x="3" y="180"/>
                        <a:pt x="2" y="129"/>
                        <a:pt x="10" y="80"/>
                      </a:cubicBezTo>
                      <a:cubicBezTo>
                        <a:pt x="18" y="32"/>
                        <a:pt x="60" y="41"/>
                        <a:pt x="6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47" name="Freeform 121">
                  <a:extLst>
                    <a:ext uri="{FF2B5EF4-FFF2-40B4-BE49-F238E27FC236}">
                      <a16:creationId xmlns:a16="http://schemas.microsoft.com/office/drawing/2014/main" id="{B658402E-A030-4A4C-9C0F-8107858C3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2" y="5190"/>
                  <a:ext cx="382" cy="700"/>
                </a:xfrm>
                <a:custGeom>
                  <a:avLst/>
                  <a:gdLst>
                    <a:gd name="T0" fmla="*/ 340 w 382"/>
                    <a:gd name="T1" fmla="*/ 640 h 700"/>
                    <a:gd name="T2" fmla="*/ 370 w 382"/>
                    <a:gd name="T3" fmla="*/ 510 h 700"/>
                    <a:gd name="T4" fmla="*/ 380 w 382"/>
                    <a:gd name="T5" fmla="*/ 160 h 700"/>
                    <a:gd name="T6" fmla="*/ 370 w 382"/>
                    <a:gd name="T7" fmla="*/ 60 h 700"/>
                    <a:gd name="T8" fmla="*/ 260 w 382"/>
                    <a:gd name="T9" fmla="*/ 0 h 700"/>
                    <a:gd name="T10" fmla="*/ 180 w 382"/>
                    <a:gd name="T11" fmla="*/ 10 h 700"/>
                    <a:gd name="T12" fmla="*/ 150 w 382"/>
                    <a:gd name="T13" fmla="*/ 40 h 700"/>
                    <a:gd name="T14" fmla="*/ 60 w 382"/>
                    <a:gd name="T15" fmla="*/ 130 h 700"/>
                    <a:gd name="T16" fmla="*/ 30 w 382"/>
                    <a:gd name="T17" fmla="*/ 250 h 700"/>
                    <a:gd name="T18" fmla="*/ 10 w 382"/>
                    <a:gd name="T19" fmla="*/ 310 h 700"/>
                    <a:gd name="T20" fmla="*/ 0 w 382"/>
                    <a:gd name="T21" fmla="*/ 340 h 700"/>
                    <a:gd name="T22" fmla="*/ 10 w 382"/>
                    <a:gd name="T23" fmla="*/ 500 h 700"/>
                    <a:gd name="T24" fmla="*/ 40 w 382"/>
                    <a:gd name="T25" fmla="*/ 560 h 700"/>
                    <a:gd name="T26" fmla="*/ 290 w 382"/>
                    <a:gd name="T27" fmla="*/ 700 h 700"/>
                    <a:gd name="T28" fmla="*/ 340 w 382"/>
                    <a:gd name="T29" fmla="*/ 64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700">
                      <a:moveTo>
                        <a:pt x="340" y="640"/>
                      </a:moveTo>
                      <a:cubicBezTo>
                        <a:pt x="354" y="597"/>
                        <a:pt x="362" y="555"/>
                        <a:pt x="370" y="510"/>
                      </a:cubicBezTo>
                      <a:cubicBezTo>
                        <a:pt x="363" y="391"/>
                        <a:pt x="351" y="277"/>
                        <a:pt x="380" y="160"/>
                      </a:cubicBezTo>
                      <a:cubicBezTo>
                        <a:pt x="377" y="127"/>
                        <a:pt x="382" y="91"/>
                        <a:pt x="370" y="60"/>
                      </a:cubicBezTo>
                      <a:cubicBezTo>
                        <a:pt x="358" y="29"/>
                        <a:pt x="287" y="7"/>
                        <a:pt x="260" y="0"/>
                      </a:cubicBezTo>
                      <a:cubicBezTo>
                        <a:pt x="233" y="3"/>
                        <a:pt x="205" y="1"/>
                        <a:pt x="180" y="10"/>
                      </a:cubicBezTo>
                      <a:cubicBezTo>
                        <a:pt x="167" y="15"/>
                        <a:pt x="161" y="31"/>
                        <a:pt x="150" y="40"/>
                      </a:cubicBezTo>
                      <a:cubicBezTo>
                        <a:pt x="115" y="69"/>
                        <a:pt x="86" y="92"/>
                        <a:pt x="60" y="130"/>
                      </a:cubicBezTo>
                      <a:cubicBezTo>
                        <a:pt x="50" y="170"/>
                        <a:pt x="41" y="211"/>
                        <a:pt x="30" y="250"/>
                      </a:cubicBezTo>
                      <a:cubicBezTo>
                        <a:pt x="24" y="270"/>
                        <a:pt x="17" y="290"/>
                        <a:pt x="10" y="310"/>
                      </a:cubicBezTo>
                      <a:cubicBezTo>
                        <a:pt x="7" y="320"/>
                        <a:pt x="0" y="340"/>
                        <a:pt x="0" y="340"/>
                      </a:cubicBezTo>
                      <a:cubicBezTo>
                        <a:pt x="3" y="393"/>
                        <a:pt x="4" y="447"/>
                        <a:pt x="10" y="500"/>
                      </a:cubicBezTo>
                      <a:cubicBezTo>
                        <a:pt x="13" y="526"/>
                        <a:pt x="27" y="539"/>
                        <a:pt x="40" y="560"/>
                      </a:cubicBezTo>
                      <a:cubicBezTo>
                        <a:pt x="111" y="673"/>
                        <a:pt x="177" y="662"/>
                        <a:pt x="290" y="700"/>
                      </a:cubicBezTo>
                      <a:cubicBezTo>
                        <a:pt x="328" y="691"/>
                        <a:pt x="364" y="689"/>
                        <a:pt x="340" y="6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2" name="Group 122">
                <a:extLst>
                  <a:ext uri="{FF2B5EF4-FFF2-40B4-BE49-F238E27FC236}">
                    <a16:creationId xmlns:a16="http://schemas.microsoft.com/office/drawing/2014/main" id="{4321F10D-4C53-420E-B4FC-AAA23AAE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6284" y="2409586"/>
                <a:ext cx="336641" cy="467014"/>
                <a:chOff x="6648" y="6325"/>
                <a:chExt cx="672" cy="885"/>
              </a:xfrm>
              <a:solidFill>
                <a:schemeClr val="bg1"/>
              </a:solidFill>
            </p:grpSpPr>
            <p:sp useBgFill="1">
              <p:nvSpPr>
                <p:cNvPr id="244" name="Freeform 123">
                  <a:extLst>
                    <a:ext uri="{FF2B5EF4-FFF2-40B4-BE49-F238E27FC236}">
                      <a16:creationId xmlns:a16="http://schemas.microsoft.com/office/drawing/2014/main" id="{08E9F91A-D9FE-421F-8D07-6ACF163B9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3" y="6325"/>
                  <a:ext cx="497" cy="416"/>
                </a:xfrm>
                <a:custGeom>
                  <a:avLst/>
                  <a:gdLst>
                    <a:gd name="T0" fmla="*/ 137 w 497"/>
                    <a:gd name="T1" fmla="*/ 415 h 416"/>
                    <a:gd name="T2" fmla="*/ 187 w 497"/>
                    <a:gd name="T3" fmla="*/ 315 h 416"/>
                    <a:gd name="T4" fmla="*/ 197 w 497"/>
                    <a:gd name="T5" fmla="*/ 215 h 416"/>
                    <a:gd name="T6" fmla="*/ 227 w 497"/>
                    <a:gd name="T7" fmla="*/ 195 h 416"/>
                    <a:gd name="T8" fmla="*/ 257 w 497"/>
                    <a:gd name="T9" fmla="*/ 155 h 416"/>
                    <a:gd name="T10" fmla="*/ 407 w 497"/>
                    <a:gd name="T11" fmla="*/ 135 h 416"/>
                    <a:gd name="T12" fmla="*/ 497 w 497"/>
                    <a:gd name="T13" fmla="*/ 45 h 416"/>
                    <a:gd name="T14" fmla="*/ 407 w 497"/>
                    <a:gd name="T15" fmla="*/ 45 h 416"/>
                    <a:gd name="T16" fmla="*/ 297 w 497"/>
                    <a:gd name="T17" fmla="*/ 65 h 416"/>
                    <a:gd name="T18" fmla="*/ 207 w 497"/>
                    <a:gd name="T19" fmla="*/ 85 h 416"/>
                    <a:gd name="T20" fmla="*/ 157 w 497"/>
                    <a:gd name="T21" fmla="*/ 145 h 416"/>
                    <a:gd name="T22" fmla="*/ 147 w 497"/>
                    <a:gd name="T23" fmla="*/ 175 h 416"/>
                    <a:gd name="T24" fmla="*/ 57 w 497"/>
                    <a:gd name="T25" fmla="*/ 215 h 416"/>
                    <a:gd name="T26" fmla="*/ 27 w 497"/>
                    <a:gd name="T27" fmla="*/ 355 h 416"/>
                    <a:gd name="T28" fmla="*/ 57 w 497"/>
                    <a:gd name="T29" fmla="*/ 375 h 416"/>
                    <a:gd name="T30" fmla="*/ 147 w 497"/>
                    <a:gd name="T31" fmla="*/ 415 h 416"/>
                    <a:gd name="T32" fmla="*/ 137 w 497"/>
                    <a:gd name="T33" fmla="*/ 415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7" h="416">
                      <a:moveTo>
                        <a:pt x="137" y="415"/>
                      </a:moveTo>
                      <a:cubicBezTo>
                        <a:pt x="154" y="381"/>
                        <a:pt x="175" y="351"/>
                        <a:pt x="187" y="315"/>
                      </a:cubicBezTo>
                      <a:cubicBezTo>
                        <a:pt x="190" y="282"/>
                        <a:pt x="186" y="247"/>
                        <a:pt x="197" y="215"/>
                      </a:cubicBezTo>
                      <a:cubicBezTo>
                        <a:pt x="201" y="204"/>
                        <a:pt x="219" y="203"/>
                        <a:pt x="227" y="195"/>
                      </a:cubicBezTo>
                      <a:cubicBezTo>
                        <a:pt x="239" y="183"/>
                        <a:pt x="243" y="164"/>
                        <a:pt x="257" y="155"/>
                      </a:cubicBezTo>
                      <a:cubicBezTo>
                        <a:pt x="300" y="128"/>
                        <a:pt x="357" y="140"/>
                        <a:pt x="407" y="135"/>
                      </a:cubicBezTo>
                      <a:cubicBezTo>
                        <a:pt x="435" y="98"/>
                        <a:pt x="458" y="71"/>
                        <a:pt x="497" y="45"/>
                      </a:cubicBezTo>
                      <a:cubicBezTo>
                        <a:pt x="447" y="12"/>
                        <a:pt x="452" y="0"/>
                        <a:pt x="407" y="45"/>
                      </a:cubicBezTo>
                      <a:cubicBezTo>
                        <a:pt x="383" y="118"/>
                        <a:pt x="346" y="97"/>
                        <a:pt x="297" y="65"/>
                      </a:cubicBezTo>
                      <a:cubicBezTo>
                        <a:pt x="290" y="66"/>
                        <a:pt x="223" y="74"/>
                        <a:pt x="207" y="85"/>
                      </a:cubicBezTo>
                      <a:cubicBezTo>
                        <a:pt x="190" y="96"/>
                        <a:pt x="166" y="127"/>
                        <a:pt x="157" y="145"/>
                      </a:cubicBezTo>
                      <a:cubicBezTo>
                        <a:pt x="152" y="154"/>
                        <a:pt x="154" y="168"/>
                        <a:pt x="147" y="175"/>
                      </a:cubicBezTo>
                      <a:cubicBezTo>
                        <a:pt x="118" y="204"/>
                        <a:pt x="93" y="206"/>
                        <a:pt x="57" y="215"/>
                      </a:cubicBezTo>
                      <a:cubicBezTo>
                        <a:pt x="15" y="257"/>
                        <a:pt x="0" y="288"/>
                        <a:pt x="27" y="355"/>
                      </a:cubicBezTo>
                      <a:cubicBezTo>
                        <a:pt x="31" y="366"/>
                        <a:pt x="46" y="370"/>
                        <a:pt x="57" y="375"/>
                      </a:cubicBezTo>
                      <a:cubicBezTo>
                        <a:pt x="86" y="390"/>
                        <a:pt x="118" y="400"/>
                        <a:pt x="147" y="415"/>
                      </a:cubicBezTo>
                      <a:cubicBezTo>
                        <a:pt x="150" y="416"/>
                        <a:pt x="140" y="415"/>
                        <a:pt x="137" y="4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45" name="Freeform 124">
                  <a:extLst>
                    <a:ext uri="{FF2B5EF4-FFF2-40B4-BE49-F238E27FC236}">
                      <a16:creationId xmlns:a16="http://schemas.microsoft.com/office/drawing/2014/main" id="{7C160D66-DB0C-4C14-A17A-0DBA62FF6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8" y="6510"/>
                  <a:ext cx="382" cy="700"/>
                </a:xfrm>
                <a:custGeom>
                  <a:avLst/>
                  <a:gdLst>
                    <a:gd name="T0" fmla="*/ 340 w 382"/>
                    <a:gd name="T1" fmla="*/ 640 h 700"/>
                    <a:gd name="T2" fmla="*/ 370 w 382"/>
                    <a:gd name="T3" fmla="*/ 510 h 700"/>
                    <a:gd name="T4" fmla="*/ 380 w 382"/>
                    <a:gd name="T5" fmla="*/ 160 h 700"/>
                    <a:gd name="T6" fmla="*/ 370 w 382"/>
                    <a:gd name="T7" fmla="*/ 60 h 700"/>
                    <a:gd name="T8" fmla="*/ 260 w 382"/>
                    <a:gd name="T9" fmla="*/ 0 h 700"/>
                    <a:gd name="T10" fmla="*/ 180 w 382"/>
                    <a:gd name="T11" fmla="*/ 10 h 700"/>
                    <a:gd name="T12" fmla="*/ 150 w 382"/>
                    <a:gd name="T13" fmla="*/ 40 h 700"/>
                    <a:gd name="T14" fmla="*/ 60 w 382"/>
                    <a:gd name="T15" fmla="*/ 130 h 700"/>
                    <a:gd name="T16" fmla="*/ 30 w 382"/>
                    <a:gd name="T17" fmla="*/ 250 h 700"/>
                    <a:gd name="T18" fmla="*/ 10 w 382"/>
                    <a:gd name="T19" fmla="*/ 310 h 700"/>
                    <a:gd name="T20" fmla="*/ 0 w 382"/>
                    <a:gd name="T21" fmla="*/ 340 h 700"/>
                    <a:gd name="T22" fmla="*/ 10 w 382"/>
                    <a:gd name="T23" fmla="*/ 500 h 700"/>
                    <a:gd name="T24" fmla="*/ 40 w 382"/>
                    <a:gd name="T25" fmla="*/ 560 h 700"/>
                    <a:gd name="T26" fmla="*/ 290 w 382"/>
                    <a:gd name="T27" fmla="*/ 700 h 700"/>
                    <a:gd name="T28" fmla="*/ 340 w 382"/>
                    <a:gd name="T29" fmla="*/ 64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700">
                      <a:moveTo>
                        <a:pt x="340" y="640"/>
                      </a:moveTo>
                      <a:cubicBezTo>
                        <a:pt x="354" y="597"/>
                        <a:pt x="362" y="555"/>
                        <a:pt x="370" y="510"/>
                      </a:cubicBezTo>
                      <a:cubicBezTo>
                        <a:pt x="363" y="391"/>
                        <a:pt x="351" y="277"/>
                        <a:pt x="380" y="160"/>
                      </a:cubicBezTo>
                      <a:cubicBezTo>
                        <a:pt x="377" y="127"/>
                        <a:pt x="382" y="91"/>
                        <a:pt x="370" y="60"/>
                      </a:cubicBezTo>
                      <a:cubicBezTo>
                        <a:pt x="358" y="29"/>
                        <a:pt x="287" y="7"/>
                        <a:pt x="260" y="0"/>
                      </a:cubicBezTo>
                      <a:cubicBezTo>
                        <a:pt x="233" y="3"/>
                        <a:pt x="205" y="1"/>
                        <a:pt x="180" y="10"/>
                      </a:cubicBezTo>
                      <a:cubicBezTo>
                        <a:pt x="167" y="15"/>
                        <a:pt x="161" y="31"/>
                        <a:pt x="150" y="40"/>
                      </a:cubicBezTo>
                      <a:cubicBezTo>
                        <a:pt x="115" y="69"/>
                        <a:pt x="86" y="92"/>
                        <a:pt x="60" y="130"/>
                      </a:cubicBezTo>
                      <a:cubicBezTo>
                        <a:pt x="50" y="170"/>
                        <a:pt x="41" y="211"/>
                        <a:pt x="30" y="250"/>
                      </a:cubicBezTo>
                      <a:cubicBezTo>
                        <a:pt x="24" y="270"/>
                        <a:pt x="17" y="290"/>
                        <a:pt x="10" y="310"/>
                      </a:cubicBezTo>
                      <a:cubicBezTo>
                        <a:pt x="7" y="320"/>
                        <a:pt x="0" y="340"/>
                        <a:pt x="0" y="340"/>
                      </a:cubicBezTo>
                      <a:cubicBezTo>
                        <a:pt x="3" y="393"/>
                        <a:pt x="4" y="447"/>
                        <a:pt x="10" y="500"/>
                      </a:cubicBezTo>
                      <a:cubicBezTo>
                        <a:pt x="13" y="526"/>
                        <a:pt x="27" y="539"/>
                        <a:pt x="40" y="560"/>
                      </a:cubicBezTo>
                      <a:cubicBezTo>
                        <a:pt x="111" y="673"/>
                        <a:pt x="177" y="662"/>
                        <a:pt x="290" y="700"/>
                      </a:cubicBezTo>
                      <a:cubicBezTo>
                        <a:pt x="328" y="691"/>
                        <a:pt x="364" y="689"/>
                        <a:pt x="340" y="6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3" name="Group 125">
                <a:extLst>
                  <a:ext uri="{FF2B5EF4-FFF2-40B4-BE49-F238E27FC236}">
                    <a16:creationId xmlns:a16="http://schemas.microsoft.com/office/drawing/2014/main" id="{9DA30CD2-0BC7-4EC2-B126-74FAC14879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82390" y="1272922"/>
                <a:ext cx="569585" cy="1639034"/>
                <a:chOff x="8815" y="4026"/>
                <a:chExt cx="1137" cy="3106"/>
              </a:xfrm>
              <a:solidFill>
                <a:schemeClr val="bg1"/>
              </a:solidFill>
            </p:grpSpPr>
            <p:sp useBgFill="1">
              <p:nvSpPr>
                <p:cNvPr id="238" name="Freeform 126">
                  <a:extLst>
                    <a:ext uri="{FF2B5EF4-FFF2-40B4-BE49-F238E27FC236}">
                      <a16:creationId xmlns:a16="http://schemas.microsoft.com/office/drawing/2014/main" id="{C354E53A-4DF2-4D22-A8BE-85BF54A02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5" y="4420"/>
                  <a:ext cx="546" cy="495"/>
                </a:xfrm>
                <a:custGeom>
                  <a:avLst/>
                  <a:gdLst>
                    <a:gd name="T0" fmla="*/ 235 w 546"/>
                    <a:gd name="T1" fmla="*/ 50 h 495"/>
                    <a:gd name="T2" fmla="*/ 165 w 546"/>
                    <a:gd name="T3" fmla="*/ 70 h 495"/>
                    <a:gd name="T4" fmla="*/ 125 w 546"/>
                    <a:gd name="T5" fmla="*/ 110 h 495"/>
                    <a:gd name="T6" fmla="*/ 55 w 546"/>
                    <a:gd name="T7" fmla="*/ 230 h 495"/>
                    <a:gd name="T8" fmla="*/ 15 w 546"/>
                    <a:gd name="T9" fmla="*/ 410 h 495"/>
                    <a:gd name="T10" fmla="*/ 95 w 546"/>
                    <a:gd name="T11" fmla="*/ 390 h 495"/>
                    <a:gd name="T12" fmla="*/ 245 w 546"/>
                    <a:gd name="T13" fmla="*/ 420 h 495"/>
                    <a:gd name="T14" fmla="*/ 275 w 546"/>
                    <a:gd name="T15" fmla="*/ 460 h 495"/>
                    <a:gd name="T16" fmla="*/ 305 w 546"/>
                    <a:gd name="T17" fmla="*/ 490 h 495"/>
                    <a:gd name="T18" fmla="*/ 345 w 546"/>
                    <a:gd name="T19" fmla="*/ 410 h 495"/>
                    <a:gd name="T20" fmla="*/ 415 w 546"/>
                    <a:gd name="T21" fmla="*/ 400 h 495"/>
                    <a:gd name="T22" fmla="*/ 515 w 546"/>
                    <a:gd name="T23" fmla="*/ 300 h 495"/>
                    <a:gd name="T24" fmla="*/ 525 w 546"/>
                    <a:gd name="T25" fmla="*/ 270 h 495"/>
                    <a:gd name="T26" fmla="*/ 475 w 546"/>
                    <a:gd name="T27" fmla="*/ 30 h 495"/>
                    <a:gd name="T28" fmla="*/ 405 w 546"/>
                    <a:gd name="T29" fmla="*/ 0 h 495"/>
                    <a:gd name="T30" fmla="*/ 295 w 546"/>
                    <a:gd name="T31" fmla="*/ 20 h 495"/>
                    <a:gd name="T32" fmla="*/ 215 w 546"/>
                    <a:gd name="T33" fmla="*/ 60 h 495"/>
                    <a:gd name="T34" fmla="*/ 235 w 546"/>
                    <a:gd name="T35" fmla="*/ 5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6" h="495">
                      <a:moveTo>
                        <a:pt x="235" y="50"/>
                      </a:moveTo>
                      <a:cubicBezTo>
                        <a:pt x="235" y="50"/>
                        <a:pt x="170" y="65"/>
                        <a:pt x="165" y="70"/>
                      </a:cubicBezTo>
                      <a:cubicBezTo>
                        <a:pt x="112" y="123"/>
                        <a:pt x="205" y="83"/>
                        <a:pt x="125" y="110"/>
                      </a:cubicBezTo>
                      <a:cubicBezTo>
                        <a:pt x="92" y="143"/>
                        <a:pt x="70" y="185"/>
                        <a:pt x="55" y="230"/>
                      </a:cubicBezTo>
                      <a:cubicBezTo>
                        <a:pt x="69" y="300"/>
                        <a:pt x="54" y="351"/>
                        <a:pt x="15" y="410"/>
                      </a:cubicBezTo>
                      <a:cubicBezTo>
                        <a:pt x="0" y="433"/>
                        <a:pt x="95" y="390"/>
                        <a:pt x="95" y="390"/>
                      </a:cubicBezTo>
                      <a:cubicBezTo>
                        <a:pt x="147" y="400"/>
                        <a:pt x="192" y="412"/>
                        <a:pt x="245" y="420"/>
                      </a:cubicBezTo>
                      <a:cubicBezTo>
                        <a:pt x="255" y="433"/>
                        <a:pt x="264" y="447"/>
                        <a:pt x="275" y="460"/>
                      </a:cubicBezTo>
                      <a:cubicBezTo>
                        <a:pt x="284" y="471"/>
                        <a:pt x="292" y="495"/>
                        <a:pt x="305" y="490"/>
                      </a:cubicBezTo>
                      <a:cubicBezTo>
                        <a:pt x="333" y="479"/>
                        <a:pt x="318" y="422"/>
                        <a:pt x="345" y="410"/>
                      </a:cubicBezTo>
                      <a:cubicBezTo>
                        <a:pt x="367" y="400"/>
                        <a:pt x="392" y="403"/>
                        <a:pt x="415" y="400"/>
                      </a:cubicBezTo>
                      <a:cubicBezTo>
                        <a:pt x="470" y="363"/>
                        <a:pt x="452" y="321"/>
                        <a:pt x="515" y="300"/>
                      </a:cubicBezTo>
                      <a:cubicBezTo>
                        <a:pt x="518" y="290"/>
                        <a:pt x="525" y="281"/>
                        <a:pt x="525" y="270"/>
                      </a:cubicBezTo>
                      <a:cubicBezTo>
                        <a:pt x="525" y="215"/>
                        <a:pt x="546" y="77"/>
                        <a:pt x="475" y="30"/>
                      </a:cubicBezTo>
                      <a:cubicBezTo>
                        <a:pt x="454" y="16"/>
                        <a:pt x="428" y="11"/>
                        <a:pt x="405" y="0"/>
                      </a:cubicBezTo>
                      <a:cubicBezTo>
                        <a:pt x="390" y="2"/>
                        <a:pt x="321" y="5"/>
                        <a:pt x="295" y="20"/>
                      </a:cubicBezTo>
                      <a:cubicBezTo>
                        <a:pt x="258" y="41"/>
                        <a:pt x="260" y="60"/>
                        <a:pt x="215" y="60"/>
                      </a:cubicBezTo>
                      <a:cubicBezTo>
                        <a:pt x="208" y="60"/>
                        <a:pt x="228" y="53"/>
                        <a:pt x="235" y="5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39" name="Freeform 127">
                  <a:extLst>
                    <a:ext uri="{FF2B5EF4-FFF2-40B4-BE49-F238E27FC236}">
                      <a16:creationId xmlns:a16="http://schemas.microsoft.com/office/drawing/2014/main" id="{D0FCF807-5F20-4621-95B6-810458CEF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6" y="5586"/>
                  <a:ext cx="546" cy="495"/>
                </a:xfrm>
                <a:custGeom>
                  <a:avLst/>
                  <a:gdLst>
                    <a:gd name="T0" fmla="*/ 235 w 546"/>
                    <a:gd name="T1" fmla="*/ 50 h 495"/>
                    <a:gd name="T2" fmla="*/ 165 w 546"/>
                    <a:gd name="T3" fmla="*/ 70 h 495"/>
                    <a:gd name="T4" fmla="*/ 125 w 546"/>
                    <a:gd name="T5" fmla="*/ 110 h 495"/>
                    <a:gd name="T6" fmla="*/ 55 w 546"/>
                    <a:gd name="T7" fmla="*/ 230 h 495"/>
                    <a:gd name="T8" fmla="*/ 15 w 546"/>
                    <a:gd name="T9" fmla="*/ 410 h 495"/>
                    <a:gd name="T10" fmla="*/ 95 w 546"/>
                    <a:gd name="T11" fmla="*/ 390 h 495"/>
                    <a:gd name="T12" fmla="*/ 245 w 546"/>
                    <a:gd name="T13" fmla="*/ 420 h 495"/>
                    <a:gd name="T14" fmla="*/ 275 w 546"/>
                    <a:gd name="T15" fmla="*/ 460 h 495"/>
                    <a:gd name="T16" fmla="*/ 305 w 546"/>
                    <a:gd name="T17" fmla="*/ 490 h 495"/>
                    <a:gd name="T18" fmla="*/ 345 w 546"/>
                    <a:gd name="T19" fmla="*/ 410 h 495"/>
                    <a:gd name="T20" fmla="*/ 415 w 546"/>
                    <a:gd name="T21" fmla="*/ 400 h 495"/>
                    <a:gd name="T22" fmla="*/ 515 w 546"/>
                    <a:gd name="T23" fmla="*/ 300 h 495"/>
                    <a:gd name="T24" fmla="*/ 525 w 546"/>
                    <a:gd name="T25" fmla="*/ 270 h 495"/>
                    <a:gd name="T26" fmla="*/ 475 w 546"/>
                    <a:gd name="T27" fmla="*/ 30 h 495"/>
                    <a:gd name="T28" fmla="*/ 405 w 546"/>
                    <a:gd name="T29" fmla="*/ 0 h 495"/>
                    <a:gd name="T30" fmla="*/ 295 w 546"/>
                    <a:gd name="T31" fmla="*/ 20 h 495"/>
                    <a:gd name="T32" fmla="*/ 215 w 546"/>
                    <a:gd name="T33" fmla="*/ 60 h 495"/>
                    <a:gd name="T34" fmla="*/ 235 w 546"/>
                    <a:gd name="T35" fmla="*/ 5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6" h="495">
                      <a:moveTo>
                        <a:pt x="235" y="50"/>
                      </a:moveTo>
                      <a:cubicBezTo>
                        <a:pt x="235" y="50"/>
                        <a:pt x="170" y="65"/>
                        <a:pt x="165" y="70"/>
                      </a:cubicBezTo>
                      <a:cubicBezTo>
                        <a:pt x="112" y="123"/>
                        <a:pt x="205" y="83"/>
                        <a:pt x="125" y="110"/>
                      </a:cubicBezTo>
                      <a:cubicBezTo>
                        <a:pt x="92" y="143"/>
                        <a:pt x="70" y="185"/>
                        <a:pt x="55" y="230"/>
                      </a:cubicBezTo>
                      <a:cubicBezTo>
                        <a:pt x="69" y="300"/>
                        <a:pt x="54" y="351"/>
                        <a:pt x="15" y="410"/>
                      </a:cubicBezTo>
                      <a:cubicBezTo>
                        <a:pt x="0" y="433"/>
                        <a:pt x="95" y="390"/>
                        <a:pt x="95" y="390"/>
                      </a:cubicBezTo>
                      <a:cubicBezTo>
                        <a:pt x="147" y="400"/>
                        <a:pt x="192" y="412"/>
                        <a:pt x="245" y="420"/>
                      </a:cubicBezTo>
                      <a:cubicBezTo>
                        <a:pt x="255" y="433"/>
                        <a:pt x="264" y="447"/>
                        <a:pt x="275" y="460"/>
                      </a:cubicBezTo>
                      <a:cubicBezTo>
                        <a:pt x="284" y="471"/>
                        <a:pt x="292" y="495"/>
                        <a:pt x="305" y="490"/>
                      </a:cubicBezTo>
                      <a:cubicBezTo>
                        <a:pt x="333" y="479"/>
                        <a:pt x="318" y="422"/>
                        <a:pt x="345" y="410"/>
                      </a:cubicBezTo>
                      <a:cubicBezTo>
                        <a:pt x="367" y="400"/>
                        <a:pt x="392" y="403"/>
                        <a:pt x="415" y="400"/>
                      </a:cubicBezTo>
                      <a:cubicBezTo>
                        <a:pt x="470" y="363"/>
                        <a:pt x="452" y="321"/>
                        <a:pt x="515" y="300"/>
                      </a:cubicBezTo>
                      <a:cubicBezTo>
                        <a:pt x="518" y="290"/>
                        <a:pt x="525" y="281"/>
                        <a:pt x="525" y="270"/>
                      </a:cubicBezTo>
                      <a:cubicBezTo>
                        <a:pt x="525" y="215"/>
                        <a:pt x="546" y="77"/>
                        <a:pt x="475" y="30"/>
                      </a:cubicBezTo>
                      <a:cubicBezTo>
                        <a:pt x="454" y="16"/>
                        <a:pt x="428" y="11"/>
                        <a:pt x="405" y="0"/>
                      </a:cubicBezTo>
                      <a:cubicBezTo>
                        <a:pt x="390" y="2"/>
                        <a:pt x="321" y="5"/>
                        <a:pt x="295" y="20"/>
                      </a:cubicBezTo>
                      <a:cubicBezTo>
                        <a:pt x="258" y="41"/>
                        <a:pt x="260" y="60"/>
                        <a:pt x="215" y="60"/>
                      </a:cubicBezTo>
                      <a:cubicBezTo>
                        <a:pt x="208" y="60"/>
                        <a:pt x="228" y="53"/>
                        <a:pt x="235" y="5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40" name="Freeform 128">
                  <a:extLst>
                    <a:ext uri="{FF2B5EF4-FFF2-40B4-BE49-F238E27FC236}">
                      <a16:creationId xmlns:a16="http://schemas.microsoft.com/office/drawing/2014/main" id="{03A4B35F-3723-45B4-A015-5A7C27754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0" y="6326"/>
                  <a:ext cx="653" cy="294"/>
                </a:xfrm>
                <a:custGeom>
                  <a:avLst/>
                  <a:gdLst>
                    <a:gd name="T0" fmla="*/ 490 w 653"/>
                    <a:gd name="T1" fmla="*/ 154 h 294"/>
                    <a:gd name="T2" fmla="*/ 360 w 653"/>
                    <a:gd name="T3" fmla="*/ 184 h 294"/>
                    <a:gd name="T4" fmla="*/ 250 w 653"/>
                    <a:gd name="T5" fmla="*/ 94 h 294"/>
                    <a:gd name="T6" fmla="*/ 150 w 653"/>
                    <a:gd name="T7" fmla="*/ 4 h 294"/>
                    <a:gd name="T8" fmla="*/ 10 w 653"/>
                    <a:gd name="T9" fmla="*/ 14 h 294"/>
                    <a:gd name="T10" fmla="*/ 20 w 653"/>
                    <a:gd name="T11" fmla="*/ 44 h 294"/>
                    <a:gd name="T12" fmla="*/ 60 w 653"/>
                    <a:gd name="T13" fmla="*/ 104 h 294"/>
                    <a:gd name="T14" fmla="*/ 50 w 653"/>
                    <a:gd name="T15" fmla="*/ 154 h 294"/>
                    <a:gd name="T16" fmla="*/ 40 w 653"/>
                    <a:gd name="T17" fmla="*/ 184 h 294"/>
                    <a:gd name="T18" fmla="*/ 70 w 653"/>
                    <a:gd name="T19" fmla="*/ 254 h 294"/>
                    <a:gd name="T20" fmla="*/ 60 w 653"/>
                    <a:gd name="T21" fmla="*/ 284 h 294"/>
                    <a:gd name="T22" fmla="*/ 260 w 653"/>
                    <a:gd name="T23" fmla="*/ 254 h 294"/>
                    <a:gd name="T24" fmla="*/ 410 w 653"/>
                    <a:gd name="T25" fmla="*/ 254 h 294"/>
                    <a:gd name="T26" fmla="*/ 430 w 653"/>
                    <a:gd name="T27" fmla="*/ 284 h 294"/>
                    <a:gd name="T28" fmla="*/ 470 w 653"/>
                    <a:gd name="T29" fmla="*/ 294 h 294"/>
                    <a:gd name="T30" fmla="*/ 590 w 653"/>
                    <a:gd name="T31" fmla="*/ 284 h 294"/>
                    <a:gd name="T32" fmla="*/ 640 w 653"/>
                    <a:gd name="T33" fmla="*/ 274 h 294"/>
                    <a:gd name="T34" fmla="*/ 630 w 653"/>
                    <a:gd name="T35" fmla="*/ 194 h 294"/>
                    <a:gd name="T36" fmla="*/ 480 w 653"/>
                    <a:gd name="T37" fmla="*/ 184 h 294"/>
                    <a:gd name="T38" fmla="*/ 470 w 653"/>
                    <a:gd name="T39" fmla="*/ 154 h 294"/>
                    <a:gd name="T40" fmla="*/ 440 w 653"/>
                    <a:gd name="T41" fmla="*/ 164 h 294"/>
                    <a:gd name="T42" fmla="*/ 490 w 653"/>
                    <a:gd name="T43" fmla="*/ 154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53" h="294">
                      <a:moveTo>
                        <a:pt x="490" y="154"/>
                      </a:moveTo>
                      <a:cubicBezTo>
                        <a:pt x="447" y="165"/>
                        <a:pt x="403" y="170"/>
                        <a:pt x="360" y="184"/>
                      </a:cubicBezTo>
                      <a:cubicBezTo>
                        <a:pt x="253" y="174"/>
                        <a:pt x="208" y="198"/>
                        <a:pt x="250" y="94"/>
                      </a:cubicBezTo>
                      <a:cubicBezTo>
                        <a:pt x="234" y="14"/>
                        <a:pt x="231" y="17"/>
                        <a:pt x="150" y="4"/>
                      </a:cubicBezTo>
                      <a:cubicBezTo>
                        <a:pt x="103" y="7"/>
                        <a:pt x="55" y="0"/>
                        <a:pt x="10" y="14"/>
                      </a:cubicBezTo>
                      <a:cubicBezTo>
                        <a:pt x="0" y="17"/>
                        <a:pt x="15" y="35"/>
                        <a:pt x="20" y="44"/>
                      </a:cubicBezTo>
                      <a:cubicBezTo>
                        <a:pt x="32" y="65"/>
                        <a:pt x="60" y="104"/>
                        <a:pt x="60" y="104"/>
                      </a:cubicBezTo>
                      <a:cubicBezTo>
                        <a:pt x="57" y="121"/>
                        <a:pt x="54" y="138"/>
                        <a:pt x="50" y="154"/>
                      </a:cubicBezTo>
                      <a:cubicBezTo>
                        <a:pt x="47" y="164"/>
                        <a:pt x="39" y="174"/>
                        <a:pt x="40" y="184"/>
                      </a:cubicBezTo>
                      <a:cubicBezTo>
                        <a:pt x="44" y="209"/>
                        <a:pt x="62" y="230"/>
                        <a:pt x="70" y="254"/>
                      </a:cubicBezTo>
                      <a:cubicBezTo>
                        <a:pt x="67" y="264"/>
                        <a:pt x="50" y="281"/>
                        <a:pt x="60" y="284"/>
                      </a:cubicBezTo>
                      <a:cubicBezTo>
                        <a:pt x="82" y="290"/>
                        <a:pt x="230" y="258"/>
                        <a:pt x="260" y="254"/>
                      </a:cubicBezTo>
                      <a:cubicBezTo>
                        <a:pt x="317" y="235"/>
                        <a:pt x="322" y="229"/>
                        <a:pt x="410" y="254"/>
                      </a:cubicBezTo>
                      <a:cubicBezTo>
                        <a:pt x="422" y="257"/>
                        <a:pt x="420" y="277"/>
                        <a:pt x="430" y="284"/>
                      </a:cubicBezTo>
                      <a:cubicBezTo>
                        <a:pt x="441" y="292"/>
                        <a:pt x="457" y="291"/>
                        <a:pt x="470" y="294"/>
                      </a:cubicBezTo>
                      <a:cubicBezTo>
                        <a:pt x="510" y="291"/>
                        <a:pt x="550" y="289"/>
                        <a:pt x="590" y="284"/>
                      </a:cubicBezTo>
                      <a:cubicBezTo>
                        <a:pt x="607" y="282"/>
                        <a:pt x="633" y="290"/>
                        <a:pt x="640" y="274"/>
                      </a:cubicBezTo>
                      <a:cubicBezTo>
                        <a:pt x="651" y="249"/>
                        <a:pt x="653" y="207"/>
                        <a:pt x="630" y="194"/>
                      </a:cubicBezTo>
                      <a:cubicBezTo>
                        <a:pt x="586" y="169"/>
                        <a:pt x="530" y="187"/>
                        <a:pt x="480" y="184"/>
                      </a:cubicBezTo>
                      <a:cubicBezTo>
                        <a:pt x="477" y="174"/>
                        <a:pt x="479" y="159"/>
                        <a:pt x="470" y="154"/>
                      </a:cubicBezTo>
                      <a:cubicBezTo>
                        <a:pt x="461" y="149"/>
                        <a:pt x="429" y="164"/>
                        <a:pt x="440" y="164"/>
                      </a:cubicBezTo>
                      <a:cubicBezTo>
                        <a:pt x="457" y="164"/>
                        <a:pt x="473" y="157"/>
                        <a:pt x="490" y="15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  <p:sp useBgFill="1">
              <p:nvSpPr>
                <p:cNvPr id="241" name="Freeform 129">
                  <a:extLst>
                    <a:ext uri="{FF2B5EF4-FFF2-40B4-BE49-F238E27FC236}">
                      <a16:creationId xmlns:a16="http://schemas.microsoft.com/office/drawing/2014/main" id="{CEC81F6E-20BE-4A0B-B2BF-25749AE1D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00" y="4026"/>
                  <a:ext cx="382" cy="700"/>
                </a:xfrm>
                <a:custGeom>
                  <a:avLst/>
                  <a:gdLst>
                    <a:gd name="T0" fmla="*/ 340 w 382"/>
                    <a:gd name="T1" fmla="*/ 640 h 700"/>
                    <a:gd name="T2" fmla="*/ 370 w 382"/>
                    <a:gd name="T3" fmla="*/ 510 h 700"/>
                    <a:gd name="T4" fmla="*/ 380 w 382"/>
                    <a:gd name="T5" fmla="*/ 160 h 700"/>
                    <a:gd name="T6" fmla="*/ 370 w 382"/>
                    <a:gd name="T7" fmla="*/ 60 h 700"/>
                    <a:gd name="T8" fmla="*/ 260 w 382"/>
                    <a:gd name="T9" fmla="*/ 0 h 700"/>
                    <a:gd name="T10" fmla="*/ 180 w 382"/>
                    <a:gd name="T11" fmla="*/ 10 h 700"/>
                    <a:gd name="T12" fmla="*/ 150 w 382"/>
                    <a:gd name="T13" fmla="*/ 40 h 700"/>
                    <a:gd name="T14" fmla="*/ 60 w 382"/>
                    <a:gd name="T15" fmla="*/ 130 h 700"/>
                    <a:gd name="T16" fmla="*/ 30 w 382"/>
                    <a:gd name="T17" fmla="*/ 250 h 700"/>
                    <a:gd name="T18" fmla="*/ 10 w 382"/>
                    <a:gd name="T19" fmla="*/ 310 h 700"/>
                    <a:gd name="T20" fmla="*/ 0 w 382"/>
                    <a:gd name="T21" fmla="*/ 340 h 700"/>
                    <a:gd name="T22" fmla="*/ 10 w 382"/>
                    <a:gd name="T23" fmla="*/ 500 h 700"/>
                    <a:gd name="T24" fmla="*/ 40 w 382"/>
                    <a:gd name="T25" fmla="*/ 560 h 700"/>
                    <a:gd name="T26" fmla="*/ 290 w 382"/>
                    <a:gd name="T27" fmla="*/ 700 h 700"/>
                    <a:gd name="T28" fmla="*/ 340 w 382"/>
                    <a:gd name="T29" fmla="*/ 64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700">
                      <a:moveTo>
                        <a:pt x="340" y="640"/>
                      </a:moveTo>
                      <a:cubicBezTo>
                        <a:pt x="354" y="597"/>
                        <a:pt x="362" y="555"/>
                        <a:pt x="370" y="510"/>
                      </a:cubicBezTo>
                      <a:cubicBezTo>
                        <a:pt x="363" y="391"/>
                        <a:pt x="351" y="277"/>
                        <a:pt x="380" y="160"/>
                      </a:cubicBezTo>
                      <a:cubicBezTo>
                        <a:pt x="377" y="127"/>
                        <a:pt x="382" y="91"/>
                        <a:pt x="370" y="60"/>
                      </a:cubicBezTo>
                      <a:cubicBezTo>
                        <a:pt x="358" y="29"/>
                        <a:pt x="287" y="7"/>
                        <a:pt x="260" y="0"/>
                      </a:cubicBezTo>
                      <a:cubicBezTo>
                        <a:pt x="233" y="3"/>
                        <a:pt x="205" y="1"/>
                        <a:pt x="180" y="10"/>
                      </a:cubicBezTo>
                      <a:cubicBezTo>
                        <a:pt x="167" y="15"/>
                        <a:pt x="161" y="31"/>
                        <a:pt x="150" y="40"/>
                      </a:cubicBezTo>
                      <a:cubicBezTo>
                        <a:pt x="115" y="69"/>
                        <a:pt x="86" y="92"/>
                        <a:pt x="60" y="130"/>
                      </a:cubicBezTo>
                      <a:cubicBezTo>
                        <a:pt x="50" y="170"/>
                        <a:pt x="41" y="211"/>
                        <a:pt x="30" y="250"/>
                      </a:cubicBezTo>
                      <a:cubicBezTo>
                        <a:pt x="24" y="270"/>
                        <a:pt x="17" y="290"/>
                        <a:pt x="10" y="310"/>
                      </a:cubicBezTo>
                      <a:cubicBezTo>
                        <a:pt x="7" y="320"/>
                        <a:pt x="0" y="340"/>
                        <a:pt x="0" y="340"/>
                      </a:cubicBezTo>
                      <a:cubicBezTo>
                        <a:pt x="3" y="393"/>
                        <a:pt x="4" y="447"/>
                        <a:pt x="10" y="500"/>
                      </a:cubicBezTo>
                      <a:cubicBezTo>
                        <a:pt x="13" y="526"/>
                        <a:pt x="27" y="539"/>
                        <a:pt x="40" y="560"/>
                      </a:cubicBezTo>
                      <a:cubicBezTo>
                        <a:pt x="111" y="673"/>
                        <a:pt x="177" y="662"/>
                        <a:pt x="290" y="700"/>
                      </a:cubicBezTo>
                      <a:cubicBezTo>
                        <a:pt x="328" y="691"/>
                        <a:pt x="364" y="689"/>
                        <a:pt x="340" y="6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42" name="Freeform 130">
                  <a:extLst>
                    <a:ext uri="{FF2B5EF4-FFF2-40B4-BE49-F238E27FC236}">
                      <a16:creationId xmlns:a16="http://schemas.microsoft.com/office/drawing/2014/main" id="{DC9483D7-82FD-49FD-B787-374BB488E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" y="6432"/>
                  <a:ext cx="382" cy="700"/>
                </a:xfrm>
                <a:custGeom>
                  <a:avLst/>
                  <a:gdLst>
                    <a:gd name="T0" fmla="*/ 340 w 382"/>
                    <a:gd name="T1" fmla="*/ 640 h 700"/>
                    <a:gd name="T2" fmla="*/ 370 w 382"/>
                    <a:gd name="T3" fmla="*/ 510 h 700"/>
                    <a:gd name="T4" fmla="*/ 380 w 382"/>
                    <a:gd name="T5" fmla="*/ 160 h 700"/>
                    <a:gd name="T6" fmla="*/ 370 w 382"/>
                    <a:gd name="T7" fmla="*/ 60 h 700"/>
                    <a:gd name="T8" fmla="*/ 260 w 382"/>
                    <a:gd name="T9" fmla="*/ 0 h 700"/>
                    <a:gd name="T10" fmla="*/ 180 w 382"/>
                    <a:gd name="T11" fmla="*/ 10 h 700"/>
                    <a:gd name="T12" fmla="*/ 150 w 382"/>
                    <a:gd name="T13" fmla="*/ 40 h 700"/>
                    <a:gd name="T14" fmla="*/ 60 w 382"/>
                    <a:gd name="T15" fmla="*/ 130 h 700"/>
                    <a:gd name="T16" fmla="*/ 30 w 382"/>
                    <a:gd name="T17" fmla="*/ 250 h 700"/>
                    <a:gd name="T18" fmla="*/ 10 w 382"/>
                    <a:gd name="T19" fmla="*/ 310 h 700"/>
                    <a:gd name="T20" fmla="*/ 0 w 382"/>
                    <a:gd name="T21" fmla="*/ 340 h 700"/>
                    <a:gd name="T22" fmla="*/ 10 w 382"/>
                    <a:gd name="T23" fmla="*/ 500 h 700"/>
                    <a:gd name="T24" fmla="*/ 40 w 382"/>
                    <a:gd name="T25" fmla="*/ 560 h 700"/>
                    <a:gd name="T26" fmla="*/ 290 w 382"/>
                    <a:gd name="T27" fmla="*/ 700 h 700"/>
                    <a:gd name="T28" fmla="*/ 340 w 382"/>
                    <a:gd name="T29" fmla="*/ 64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700">
                      <a:moveTo>
                        <a:pt x="340" y="640"/>
                      </a:moveTo>
                      <a:cubicBezTo>
                        <a:pt x="354" y="597"/>
                        <a:pt x="362" y="555"/>
                        <a:pt x="370" y="510"/>
                      </a:cubicBezTo>
                      <a:cubicBezTo>
                        <a:pt x="363" y="391"/>
                        <a:pt x="351" y="277"/>
                        <a:pt x="380" y="160"/>
                      </a:cubicBezTo>
                      <a:cubicBezTo>
                        <a:pt x="377" y="127"/>
                        <a:pt x="382" y="91"/>
                        <a:pt x="370" y="60"/>
                      </a:cubicBezTo>
                      <a:cubicBezTo>
                        <a:pt x="358" y="29"/>
                        <a:pt x="287" y="7"/>
                        <a:pt x="260" y="0"/>
                      </a:cubicBezTo>
                      <a:cubicBezTo>
                        <a:pt x="233" y="3"/>
                        <a:pt x="205" y="1"/>
                        <a:pt x="180" y="10"/>
                      </a:cubicBezTo>
                      <a:cubicBezTo>
                        <a:pt x="167" y="15"/>
                        <a:pt x="161" y="31"/>
                        <a:pt x="150" y="40"/>
                      </a:cubicBezTo>
                      <a:cubicBezTo>
                        <a:pt x="115" y="69"/>
                        <a:pt x="86" y="92"/>
                        <a:pt x="60" y="130"/>
                      </a:cubicBezTo>
                      <a:cubicBezTo>
                        <a:pt x="50" y="170"/>
                        <a:pt x="41" y="211"/>
                        <a:pt x="30" y="250"/>
                      </a:cubicBezTo>
                      <a:cubicBezTo>
                        <a:pt x="24" y="270"/>
                        <a:pt x="17" y="290"/>
                        <a:pt x="10" y="310"/>
                      </a:cubicBezTo>
                      <a:cubicBezTo>
                        <a:pt x="7" y="320"/>
                        <a:pt x="0" y="340"/>
                        <a:pt x="0" y="340"/>
                      </a:cubicBezTo>
                      <a:cubicBezTo>
                        <a:pt x="3" y="393"/>
                        <a:pt x="4" y="447"/>
                        <a:pt x="10" y="500"/>
                      </a:cubicBezTo>
                      <a:cubicBezTo>
                        <a:pt x="13" y="526"/>
                        <a:pt x="27" y="539"/>
                        <a:pt x="40" y="560"/>
                      </a:cubicBezTo>
                      <a:cubicBezTo>
                        <a:pt x="111" y="673"/>
                        <a:pt x="177" y="662"/>
                        <a:pt x="290" y="700"/>
                      </a:cubicBezTo>
                      <a:cubicBezTo>
                        <a:pt x="328" y="691"/>
                        <a:pt x="364" y="689"/>
                        <a:pt x="340" y="6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43" name="Freeform 131">
                  <a:extLst>
                    <a:ext uri="{FF2B5EF4-FFF2-40B4-BE49-F238E27FC236}">
                      <a16:creationId xmlns:a16="http://schemas.microsoft.com/office/drawing/2014/main" id="{3B4B2134-0712-4883-B0B9-571E33B5B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0" y="5448"/>
                  <a:ext cx="382" cy="700"/>
                </a:xfrm>
                <a:custGeom>
                  <a:avLst/>
                  <a:gdLst>
                    <a:gd name="T0" fmla="*/ 340 w 382"/>
                    <a:gd name="T1" fmla="*/ 640 h 700"/>
                    <a:gd name="T2" fmla="*/ 370 w 382"/>
                    <a:gd name="T3" fmla="*/ 510 h 700"/>
                    <a:gd name="T4" fmla="*/ 380 w 382"/>
                    <a:gd name="T5" fmla="*/ 160 h 700"/>
                    <a:gd name="T6" fmla="*/ 370 w 382"/>
                    <a:gd name="T7" fmla="*/ 60 h 700"/>
                    <a:gd name="T8" fmla="*/ 260 w 382"/>
                    <a:gd name="T9" fmla="*/ 0 h 700"/>
                    <a:gd name="T10" fmla="*/ 180 w 382"/>
                    <a:gd name="T11" fmla="*/ 10 h 700"/>
                    <a:gd name="T12" fmla="*/ 150 w 382"/>
                    <a:gd name="T13" fmla="*/ 40 h 700"/>
                    <a:gd name="T14" fmla="*/ 60 w 382"/>
                    <a:gd name="T15" fmla="*/ 130 h 700"/>
                    <a:gd name="T16" fmla="*/ 30 w 382"/>
                    <a:gd name="T17" fmla="*/ 250 h 700"/>
                    <a:gd name="T18" fmla="*/ 10 w 382"/>
                    <a:gd name="T19" fmla="*/ 310 h 700"/>
                    <a:gd name="T20" fmla="*/ 0 w 382"/>
                    <a:gd name="T21" fmla="*/ 340 h 700"/>
                    <a:gd name="T22" fmla="*/ 10 w 382"/>
                    <a:gd name="T23" fmla="*/ 500 h 700"/>
                    <a:gd name="T24" fmla="*/ 40 w 382"/>
                    <a:gd name="T25" fmla="*/ 560 h 700"/>
                    <a:gd name="T26" fmla="*/ 290 w 382"/>
                    <a:gd name="T27" fmla="*/ 700 h 700"/>
                    <a:gd name="T28" fmla="*/ 340 w 382"/>
                    <a:gd name="T29" fmla="*/ 64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700">
                      <a:moveTo>
                        <a:pt x="340" y="640"/>
                      </a:moveTo>
                      <a:cubicBezTo>
                        <a:pt x="354" y="597"/>
                        <a:pt x="362" y="555"/>
                        <a:pt x="370" y="510"/>
                      </a:cubicBezTo>
                      <a:cubicBezTo>
                        <a:pt x="363" y="391"/>
                        <a:pt x="351" y="277"/>
                        <a:pt x="380" y="160"/>
                      </a:cubicBezTo>
                      <a:cubicBezTo>
                        <a:pt x="377" y="127"/>
                        <a:pt x="382" y="91"/>
                        <a:pt x="370" y="60"/>
                      </a:cubicBezTo>
                      <a:cubicBezTo>
                        <a:pt x="358" y="29"/>
                        <a:pt x="287" y="7"/>
                        <a:pt x="260" y="0"/>
                      </a:cubicBezTo>
                      <a:cubicBezTo>
                        <a:pt x="233" y="3"/>
                        <a:pt x="205" y="1"/>
                        <a:pt x="180" y="10"/>
                      </a:cubicBezTo>
                      <a:cubicBezTo>
                        <a:pt x="167" y="15"/>
                        <a:pt x="161" y="31"/>
                        <a:pt x="150" y="40"/>
                      </a:cubicBezTo>
                      <a:cubicBezTo>
                        <a:pt x="115" y="69"/>
                        <a:pt x="86" y="92"/>
                        <a:pt x="60" y="130"/>
                      </a:cubicBezTo>
                      <a:cubicBezTo>
                        <a:pt x="50" y="170"/>
                        <a:pt x="41" y="211"/>
                        <a:pt x="30" y="250"/>
                      </a:cubicBezTo>
                      <a:cubicBezTo>
                        <a:pt x="24" y="270"/>
                        <a:pt x="17" y="290"/>
                        <a:pt x="10" y="310"/>
                      </a:cubicBezTo>
                      <a:cubicBezTo>
                        <a:pt x="7" y="320"/>
                        <a:pt x="0" y="340"/>
                        <a:pt x="0" y="340"/>
                      </a:cubicBezTo>
                      <a:cubicBezTo>
                        <a:pt x="3" y="393"/>
                        <a:pt x="4" y="447"/>
                        <a:pt x="10" y="500"/>
                      </a:cubicBezTo>
                      <a:cubicBezTo>
                        <a:pt x="13" y="526"/>
                        <a:pt x="27" y="539"/>
                        <a:pt x="40" y="560"/>
                      </a:cubicBezTo>
                      <a:cubicBezTo>
                        <a:pt x="111" y="673"/>
                        <a:pt x="177" y="662"/>
                        <a:pt x="290" y="700"/>
                      </a:cubicBezTo>
                      <a:cubicBezTo>
                        <a:pt x="328" y="691"/>
                        <a:pt x="364" y="689"/>
                        <a:pt x="340" y="6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4" name="Group 132">
                <a:extLst>
                  <a:ext uri="{FF2B5EF4-FFF2-40B4-BE49-F238E27FC236}">
                    <a16:creationId xmlns:a16="http://schemas.microsoft.com/office/drawing/2014/main" id="{13E3C119-FF84-4B2D-96CE-244B0EA82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18365" y="1291919"/>
                <a:ext cx="879675" cy="619519"/>
                <a:chOff x="6584" y="4008"/>
                <a:chExt cx="1756" cy="1174"/>
              </a:xfrm>
              <a:solidFill>
                <a:schemeClr val="bg1"/>
              </a:solidFill>
            </p:grpSpPr>
            <p:grpSp>
              <p:nvGrpSpPr>
                <p:cNvPr id="233" name="Group 133">
                  <a:extLst>
                    <a:ext uri="{FF2B5EF4-FFF2-40B4-BE49-F238E27FC236}">
                      <a16:creationId xmlns:a16="http://schemas.microsoft.com/office/drawing/2014/main" id="{B430F2FE-21A4-4C6A-8323-1928FF4E4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14" y="4008"/>
                  <a:ext cx="626" cy="532"/>
                  <a:chOff x="7714" y="4008"/>
                  <a:chExt cx="626" cy="532"/>
                </a:xfrm>
                <a:grpFill/>
              </p:grpSpPr>
              <p:sp useBgFill="1">
                <p:nvSpPr>
                  <p:cNvPr id="236" name="Freeform 134">
                    <a:extLst>
                      <a:ext uri="{FF2B5EF4-FFF2-40B4-BE49-F238E27FC236}">
                        <a16:creationId xmlns:a16="http://schemas.microsoft.com/office/drawing/2014/main" id="{75B908FE-85EC-4137-8220-CEC61866D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7" y="4100"/>
                    <a:ext cx="563" cy="440"/>
                  </a:xfrm>
                  <a:custGeom>
                    <a:avLst/>
                    <a:gdLst>
                      <a:gd name="T0" fmla="*/ 123 w 563"/>
                      <a:gd name="T1" fmla="*/ 30 h 440"/>
                      <a:gd name="T2" fmla="*/ 73 w 563"/>
                      <a:gd name="T3" fmla="*/ 290 h 440"/>
                      <a:gd name="T4" fmla="*/ 53 w 563"/>
                      <a:gd name="T5" fmla="*/ 440 h 440"/>
                      <a:gd name="T6" fmla="*/ 83 w 563"/>
                      <a:gd name="T7" fmla="*/ 410 h 440"/>
                      <a:gd name="T8" fmla="*/ 143 w 563"/>
                      <a:gd name="T9" fmla="*/ 390 h 440"/>
                      <a:gd name="T10" fmla="*/ 243 w 563"/>
                      <a:gd name="T11" fmla="*/ 390 h 440"/>
                      <a:gd name="T12" fmla="*/ 463 w 563"/>
                      <a:gd name="T13" fmla="*/ 420 h 440"/>
                      <a:gd name="T14" fmla="*/ 563 w 563"/>
                      <a:gd name="T15" fmla="*/ 370 h 440"/>
                      <a:gd name="T16" fmla="*/ 483 w 563"/>
                      <a:gd name="T17" fmla="*/ 210 h 440"/>
                      <a:gd name="T18" fmla="*/ 493 w 563"/>
                      <a:gd name="T19" fmla="*/ 120 h 440"/>
                      <a:gd name="T20" fmla="*/ 283 w 563"/>
                      <a:gd name="T21" fmla="*/ 0 h 440"/>
                      <a:gd name="T22" fmla="*/ 243 w 563"/>
                      <a:gd name="T23" fmla="*/ 10 h 440"/>
                      <a:gd name="T24" fmla="*/ 183 w 563"/>
                      <a:gd name="T25" fmla="*/ 30 h 440"/>
                      <a:gd name="T26" fmla="*/ 123 w 563"/>
                      <a:gd name="T27" fmla="*/ 3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63" h="440">
                        <a:moveTo>
                          <a:pt x="123" y="30"/>
                        </a:moveTo>
                        <a:cubicBezTo>
                          <a:pt x="0" y="71"/>
                          <a:pt x="65" y="108"/>
                          <a:pt x="73" y="290"/>
                        </a:cubicBezTo>
                        <a:cubicBezTo>
                          <a:pt x="59" y="376"/>
                          <a:pt x="39" y="353"/>
                          <a:pt x="53" y="440"/>
                        </a:cubicBezTo>
                        <a:cubicBezTo>
                          <a:pt x="63" y="430"/>
                          <a:pt x="71" y="417"/>
                          <a:pt x="83" y="410"/>
                        </a:cubicBezTo>
                        <a:cubicBezTo>
                          <a:pt x="101" y="400"/>
                          <a:pt x="143" y="390"/>
                          <a:pt x="143" y="390"/>
                        </a:cubicBezTo>
                        <a:cubicBezTo>
                          <a:pt x="197" y="426"/>
                          <a:pt x="188" y="431"/>
                          <a:pt x="243" y="390"/>
                        </a:cubicBezTo>
                        <a:cubicBezTo>
                          <a:pt x="318" y="398"/>
                          <a:pt x="388" y="411"/>
                          <a:pt x="463" y="420"/>
                        </a:cubicBezTo>
                        <a:cubicBezTo>
                          <a:pt x="495" y="398"/>
                          <a:pt x="526" y="382"/>
                          <a:pt x="563" y="370"/>
                        </a:cubicBezTo>
                        <a:cubicBezTo>
                          <a:pt x="529" y="319"/>
                          <a:pt x="517" y="261"/>
                          <a:pt x="483" y="210"/>
                        </a:cubicBezTo>
                        <a:cubicBezTo>
                          <a:pt x="486" y="180"/>
                          <a:pt x="493" y="150"/>
                          <a:pt x="493" y="120"/>
                        </a:cubicBezTo>
                        <a:cubicBezTo>
                          <a:pt x="493" y="32"/>
                          <a:pt x="345" y="9"/>
                          <a:pt x="283" y="0"/>
                        </a:cubicBezTo>
                        <a:cubicBezTo>
                          <a:pt x="270" y="3"/>
                          <a:pt x="256" y="6"/>
                          <a:pt x="243" y="10"/>
                        </a:cubicBezTo>
                        <a:cubicBezTo>
                          <a:pt x="223" y="16"/>
                          <a:pt x="203" y="23"/>
                          <a:pt x="183" y="30"/>
                        </a:cubicBezTo>
                        <a:cubicBezTo>
                          <a:pt x="87" y="62"/>
                          <a:pt x="101" y="52"/>
                          <a:pt x="123" y="3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 useBgFill="1">
                <p:nvSpPr>
                  <p:cNvPr id="237" name="Freeform 135">
                    <a:extLst>
                      <a:ext uri="{FF2B5EF4-FFF2-40B4-BE49-F238E27FC236}">
                        <a16:creationId xmlns:a16="http://schemas.microsoft.com/office/drawing/2014/main" id="{E9445B99-229A-4098-A2E9-E523819D8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4" y="4008"/>
                    <a:ext cx="626" cy="222"/>
                  </a:xfrm>
                  <a:custGeom>
                    <a:avLst/>
                    <a:gdLst>
                      <a:gd name="T0" fmla="*/ 36 w 626"/>
                      <a:gd name="T1" fmla="*/ 12 h 222"/>
                      <a:gd name="T2" fmla="*/ 36 w 626"/>
                      <a:gd name="T3" fmla="*/ 192 h 222"/>
                      <a:gd name="T4" fmla="*/ 116 w 626"/>
                      <a:gd name="T5" fmla="*/ 222 h 222"/>
                      <a:gd name="T6" fmla="*/ 186 w 626"/>
                      <a:gd name="T7" fmla="*/ 222 h 222"/>
                      <a:gd name="T8" fmla="*/ 246 w 626"/>
                      <a:gd name="T9" fmla="*/ 202 h 222"/>
                      <a:gd name="T10" fmla="*/ 556 w 626"/>
                      <a:gd name="T11" fmla="*/ 212 h 222"/>
                      <a:gd name="T12" fmla="*/ 626 w 626"/>
                      <a:gd name="T13" fmla="*/ 142 h 222"/>
                      <a:gd name="T14" fmla="*/ 596 w 626"/>
                      <a:gd name="T15" fmla="*/ 72 h 222"/>
                      <a:gd name="T16" fmla="*/ 206 w 626"/>
                      <a:gd name="T17" fmla="*/ 2 h 222"/>
                      <a:gd name="T18" fmla="*/ 36 w 626"/>
                      <a:gd name="T19" fmla="*/ 12 h 222"/>
                      <a:gd name="T20" fmla="*/ 26 w 626"/>
                      <a:gd name="T21" fmla="*/ 42 h 222"/>
                      <a:gd name="T22" fmla="*/ 36 w 626"/>
                      <a:gd name="T23" fmla="*/ 1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26" h="222">
                        <a:moveTo>
                          <a:pt x="36" y="12"/>
                        </a:moveTo>
                        <a:cubicBezTo>
                          <a:pt x="16" y="71"/>
                          <a:pt x="0" y="131"/>
                          <a:pt x="36" y="192"/>
                        </a:cubicBezTo>
                        <a:cubicBezTo>
                          <a:pt x="39" y="197"/>
                          <a:pt x="102" y="217"/>
                          <a:pt x="116" y="222"/>
                        </a:cubicBezTo>
                        <a:cubicBezTo>
                          <a:pt x="189" y="173"/>
                          <a:pt x="97" y="222"/>
                          <a:pt x="186" y="222"/>
                        </a:cubicBezTo>
                        <a:cubicBezTo>
                          <a:pt x="207" y="222"/>
                          <a:pt x="246" y="202"/>
                          <a:pt x="246" y="202"/>
                        </a:cubicBezTo>
                        <a:cubicBezTo>
                          <a:pt x="373" y="220"/>
                          <a:pt x="398" y="220"/>
                          <a:pt x="556" y="212"/>
                        </a:cubicBezTo>
                        <a:cubicBezTo>
                          <a:pt x="597" y="198"/>
                          <a:pt x="612" y="183"/>
                          <a:pt x="626" y="142"/>
                        </a:cubicBezTo>
                        <a:cubicBezTo>
                          <a:pt x="622" y="125"/>
                          <a:pt x="616" y="83"/>
                          <a:pt x="596" y="72"/>
                        </a:cubicBezTo>
                        <a:cubicBezTo>
                          <a:pt x="481" y="9"/>
                          <a:pt x="330" y="16"/>
                          <a:pt x="206" y="2"/>
                        </a:cubicBezTo>
                        <a:cubicBezTo>
                          <a:pt x="149" y="5"/>
                          <a:pt x="91" y="0"/>
                          <a:pt x="36" y="12"/>
                        </a:cubicBezTo>
                        <a:cubicBezTo>
                          <a:pt x="26" y="14"/>
                          <a:pt x="26" y="42"/>
                          <a:pt x="26" y="42"/>
                        </a:cubicBezTo>
                        <a:cubicBezTo>
                          <a:pt x="26" y="42"/>
                          <a:pt x="33" y="22"/>
                          <a:pt x="36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 useBgFill="1">
              <p:nvSpPr>
                <p:cNvPr id="234" name="Freeform 136">
                  <a:extLst>
                    <a:ext uri="{FF2B5EF4-FFF2-40B4-BE49-F238E27FC236}">
                      <a16:creationId xmlns:a16="http://schemas.microsoft.com/office/drawing/2014/main" id="{2C7684E3-C3EF-45AA-AA9A-C77D3DCE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9" y="4320"/>
                  <a:ext cx="491" cy="862"/>
                </a:xfrm>
                <a:custGeom>
                  <a:avLst/>
                  <a:gdLst>
                    <a:gd name="T0" fmla="*/ 1 w 491"/>
                    <a:gd name="T1" fmla="*/ 250 h 862"/>
                    <a:gd name="T2" fmla="*/ 41 w 491"/>
                    <a:gd name="T3" fmla="*/ 280 h 862"/>
                    <a:gd name="T4" fmla="*/ 101 w 491"/>
                    <a:gd name="T5" fmla="*/ 300 h 862"/>
                    <a:gd name="T6" fmla="*/ 161 w 491"/>
                    <a:gd name="T7" fmla="*/ 380 h 862"/>
                    <a:gd name="T8" fmla="*/ 171 w 491"/>
                    <a:gd name="T9" fmla="*/ 410 h 862"/>
                    <a:gd name="T10" fmla="*/ 251 w 491"/>
                    <a:gd name="T11" fmla="*/ 440 h 862"/>
                    <a:gd name="T12" fmla="*/ 341 w 491"/>
                    <a:gd name="T13" fmla="*/ 640 h 862"/>
                    <a:gd name="T14" fmla="*/ 361 w 491"/>
                    <a:gd name="T15" fmla="*/ 670 h 862"/>
                    <a:gd name="T16" fmla="*/ 371 w 491"/>
                    <a:gd name="T17" fmla="*/ 740 h 862"/>
                    <a:gd name="T18" fmla="*/ 411 w 491"/>
                    <a:gd name="T19" fmla="*/ 770 h 862"/>
                    <a:gd name="T20" fmla="*/ 421 w 491"/>
                    <a:gd name="T21" fmla="*/ 850 h 862"/>
                    <a:gd name="T22" fmla="*/ 461 w 491"/>
                    <a:gd name="T23" fmla="*/ 820 h 862"/>
                    <a:gd name="T24" fmla="*/ 491 w 491"/>
                    <a:gd name="T25" fmla="*/ 750 h 862"/>
                    <a:gd name="T26" fmla="*/ 401 w 491"/>
                    <a:gd name="T27" fmla="*/ 530 h 862"/>
                    <a:gd name="T28" fmla="*/ 331 w 491"/>
                    <a:gd name="T29" fmla="*/ 280 h 862"/>
                    <a:gd name="T30" fmla="*/ 381 w 491"/>
                    <a:gd name="T31" fmla="*/ 180 h 862"/>
                    <a:gd name="T32" fmla="*/ 451 w 491"/>
                    <a:gd name="T33" fmla="*/ 130 h 862"/>
                    <a:gd name="T34" fmla="*/ 471 w 491"/>
                    <a:gd name="T35" fmla="*/ 90 h 862"/>
                    <a:gd name="T36" fmla="*/ 301 w 491"/>
                    <a:gd name="T37" fmla="*/ 0 h 862"/>
                    <a:gd name="T38" fmla="*/ 131 w 491"/>
                    <a:gd name="T39" fmla="*/ 30 h 862"/>
                    <a:gd name="T40" fmla="*/ 71 w 491"/>
                    <a:gd name="T41" fmla="*/ 70 h 862"/>
                    <a:gd name="T42" fmla="*/ 11 w 491"/>
                    <a:gd name="T43" fmla="*/ 210 h 862"/>
                    <a:gd name="T44" fmla="*/ 1 w 491"/>
                    <a:gd name="T45" fmla="*/ 250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91" h="862">
                      <a:moveTo>
                        <a:pt x="1" y="250"/>
                      </a:moveTo>
                      <a:cubicBezTo>
                        <a:pt x="14" y="260"/>
                        <a:pt x="26" y="273"/>
                        <a:pt x="41" y="280"/>
                      </a:cubicBezTo>
                      <a:cubicBezTo>
                        <a:pt x="60" y="289"/>
                        <a:pt x="101" y="300"/>
                        <a:pt x="101" y="300"/>
                      </a:cubicBezTo>
                      <a:cubicBezTo>
                        <a:pt x="121" y="327"/>
                        <a:pt x="141" y="353"/>
                        <a:pt x="161" y="380"/>
                      </a:cubicBezTo>
                      <a:cubicBezTo>
                        <a:pt x="167" y="388"/>
                        <a:pt x="164" y="403"/>
                        <a:pt x="171" y="410"/>
                      </a:cubicBezTo>
                      <a:cubicBezTo>
                        <a:pt x="188" y="427"/>
                        <a:pt x="229" y="434"/>
                        <a:pt x="251" y="440"/>
                      </a:cubicBezTo>
                      <a:cubicBezTo>
                        <a:pt x="287" y="512"/>
                        <a:pt x="270" y="593"/>
                        <a:pt x="341" y="640"/>
                      </a:cubicBezTo>
                      <a:cubicBezTo>
                        <a:pt x="348" y="650"/>
                        <a:pt x="358" y="658"/>
                        <a:pt x="361" y="670"/>
                      </a:cubicBezTo>
                      <a:cubicBezTo>
                        <a:pt x="368" y="693"/>
                        <a:pt x="360" y="719"/>
                        <a:pt x="371" y="740"/>
                      </a:cubicBezTo>
                      <a:cubicBezTo>
                        <a:pt x="378" y="755"/>
                        <a:pt x="398" y="760"/>
                        <a:pt x="411" y="770"/>
                      </a:cubicBezTo>
                      <a:cubicBezTo>
                        <a:pt x="414" y="797"/>
                        <a:pt x="402" y="831"/>
                        <a:pt x="421" y="850"/>
                      </a:cubicBezTo>
                      <a:cubicBezTo>
                        <a:pt x="433" y="862"/>
                        <a:pt x="450" y="833"/>
                        <a:pt x="461" y="820"/>
                      </a:cubicBezTo>
                      <a:cubicBezTo>
                        <a:pt x="474" y="804"/>
                        <a:pt x="484" y="770"/>
                        <a:pt x="491" y="750"/>
                      </a:cubicBezTo>
                      <a:cubicBezTo>
                        <a:pt x="479" y="668"/>
                        <a:pt x="447" y="598"/>
                        <a:pt x="401" y="530"/>
                      </a:cubicBezTo>
                      <a:cubicBezTo>
                        <a:pt x="392" y="361"/>
                        <a:pt x="420" y="369"/>
                        <a:pt x="331" y="280"/>
                      </a:cubicBezTo>
                      <a:cubicBezTo>
                        <a:pt x="384" y="245"/>
                        <a:pt x="358" y="272"/>
                        <a:pt x="381" y="180"/>
                      </a:cubicBezTo>
                      <a:cubicBezTo>
                        <a:pt x="387" y="157"/>
                        <a:pt x="435" y="138"/>
                        <a:pt x="451" y="130"/>
                      </a:cubicBezTo>
                      <a:cubicBezTo>
                        <a:pt x="458" y="117"/>
                        <a:pt x="469" y="105"/>
                        <a:pt x="471" y="90"/>
                      </a:cubicBezTo>
                      <a:cubicBezTo>
                        <a:pt x="481" y="2"/>
                        <a:pt x="361" y="20"/>
                        <a:pt x="301" y="0"/>
                      </a:cubicBezTo>
                      <a:cubicBezTo>
                        <a:pt x="255" y="5"/>
                        <a:pt x="177" y="4"/>
                        <a:pt x="131" y="30"/>
                      </a:cubicBezTo>
                      <a:cubicBezTo>
                        <a:pt x="110" y="42"/>
                        <a:pt x="71" y="70"/>
                        <a:pt x="71" y="70"/>
                      </a:cubicBezTo>
                      <a:cubicBezTo>
                        <a:pt x="29" y="132"/>
                        <a:pt x="29" y="140"/>
                        <a:pt x="11" y="210"/>
                      </a:cubicBezTo>
                      <a:cubicBezTo>
                        <a:pt x="0" y="254"/>
                        <a:pt x="1" y="226"/>
                        <a:pt x="1" y="25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 useBgFill="1">
              <p:nvSpPr>
                <p:cNvPr id="235" name="Freeform 137">
                  <a:extLst>
                    <a:ext uri="{FF2B5EF4-FFF2-40B4-BE49-F238E27FC236}">
                      <a16:creationId xmlns:a16="http://schemas.microsoft.com/office/drawing/2014/main" id="{9E7BD691-7559-4C16-B2A8-DD4F6923E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4" y="4050"/>
                  <a:ext cx="776" cy="660"/>
                </a:xfrm>
                <a:custGeom>
                  <a:avLst/>
                  <a:gdLst>
                    <a:gd name="T0" fmla="*/ 576 w 776"/>
                    <a:gd name="T1" fmla="*/ 0 h 660"/>
                    <a:gd name="T2" fmla="*/ 646 w 776"/>
                    <a:gd name="T3" fmla="*/ 140 h 660"/>
                    <a:gd name="T4" fmla="*/ 736 w 776"/>
                    <a:gd name="T5" fmla="*/ 240 h 660"/>
                    <a:gd name="T6" fmla="*/ 776 w 776"/>
                    <a:gd name="T7" fmla="*/ 340 h 660"/>
                    <a:gd name="T8" fmla="*/ 696 w 776"/>
                    <a:gd name="T9" fmla="*/ 390 h 660"/>
                    <a:gd name="T10" fmla="*/ 526 w 776"/>
                    <a:gd name="T11" fmla="*/ 550 h 660"/>
                    <a:gd name="T12" fmla="*/ 466 w 776"/>
                    <a:gd name="T13" fmla="*/ 610 h 660"/>
                    <a:gd name="T14" fmla="*/ 456 w 776"/>
                    <a:gd name="T15" fmla="*/ 640 h 660"/>
                    <a:gd name="T16" fmla="*/ 396 w 776"/>
                    <a:gd name="T17" fmla="*/ 660 h 660"/>
                    <a:gd name="T18" fmla="*/ 156 w 776"/>
                    <a:gd name="T19" fmla="*/ 620 h 660"/>
                    <a:gd name="T20" fmla="*/ 16 w 776"/>
                    <a:gd name="T21" fmla="*/ 470 h 660"/>
                    <a:gd name="T22" fmla="*/ 66 w 776"/>
                    <a:gd name="T23" fmla="*/ 240 h 660"/>
                    <a:gd name="T24" fmla="*/ 166 w 776"/>
                    <a:gd name="T25" fmla="*/ 130 h 660"/>
                    <a:gd name="T26" fmla="*/ 416 w 776"/>
                    <a:gd name="T27" fmla="*/ 80 h 660"/>
                    <a:gd name="T28" fmla="*/ 496 w 776"/>
                    <a:gd name="T29" fmla="*/ 0 h 660"/>
                    <a:gd name="T30" fmla="*/ 576 w 776"/>
                    <a:gd name="T31" fmla="*/ 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76" h="660">
                      <a:moveTo>
                        <a:pt x="576" y="0"/>
                      </a:moveTo>
                      <a:cubicBezTo>
                        <a:pt x="636" y="40"/>
                        <a:pt x="626" y="75"/>
                        <a:pt x="646" y="140"/>
                      </a:cubicBezTo>
                      <a:cubicBezTo>
                        <a:pt x="660" y="187"/>
                        <a:pt x="698" y="214"/>
                        <a:pt x="736" y="240"/>
                      </a:cubicBezTo>
                      <a:cubicBezTo>
                        <a:pt x="747" y="274"/>
                        <a:pt x="765" y="306"/>
                        <a:pt x="776" y="340"/>
                      </a:cubicBezTo>
                      <a:cubicBezTo>
                        <a:pt x="760" y="388"/>
                        <a:pt x="744" y="378"/>
                        <a:pt x="696" y="390"/>
                      </a:cubicBezTo>
                      <a:cubicBezTo>
                        <a:pt x="649" y="461"/>
                        <a:pt x="614" y="528"/>
                        <a:pt x="526" y="550"/>
                      </a:cubicBezTo>
                      <a:cubicBezTo>
                        <a:pt x="492" y="572"/>
                        <a:pt x="489" y="570"/>
                        <a:pt x="466" y="610"/>
                      </a:cubicBezTo>
                      <a:cubicBezTo>
                        <a:pt x="461" y="619"/>
                        <a:pt x="465" y="634"/>
                        <a:pt x="456" y="640"/>
                      </a:cubicBezTo>
                      <a:cubicBezTo>
                        <a:pt x="439" y="652"/>
                        <a:pt x="396" y="660"/>
                        <a:pt x="396" y="660"/>
                      </a:cubicBezTo>
                      <a:cubicBezTo>
                        <a:pt x="317" y="640"/>
                        <a:pt x="237" y="632"/>
                        <a:pt x="156" y="620"/>
                      </a:cubicBezTo>
                      <a:cubicBezTo>
                        <a:pt x="94" y="573"/>
                        <a:pt x="51" y="541"/>
                        <a:pt x="16" y="470"/>
                      </a:cubicBezTo>
                      <a:cubicBezTo>
                        <a:pt x="0" y="375"/>
                        <a:pt x="17" y="319"/>
                        <a:pt x="66" y="240"/>
                      </a:cubicBezTo>
                      <a:cubicBezTo>
                        <a:pt x="95" y="194"/>
                        <a:pt x="115" y="158"/>
                        <a:pt x="166" y="130"/>
                      </a:cubicBezTo>
                      <a:cubicBezTo>
                        <a:pt x="239" y="89"/>
                        <a:pt x="337" y="106"/>
                        <a:pt x="416" y="80"/>
                      </a:cubicBezTo>
                      <a:cubicBezTo>
                        <a:pt x="439" y="45"/>
                        <a:pt x="461" y="23"/>
                        <a:pt x="496" y="0"/>
                      </a:cubicBezTo>
                      <a:cubicBezTo>
                        <a:pt x="582" y="22"/>
                        <a:pt x="576" y="47"/>
                        <a:pt x="5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5" name="Group 138">
                <a:extLst>
                  <a:ext uri="{FF2B5EF4-FFF2-40B4-BE49-F238E27FC236}">
                    <a16:creationId xmlns:a16="http://schemas.microsoft.com/office/drawing/2014/main" id="{0B4387D1-0E4A-4750-A71F-D91C1B238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93269" y="2767367"/>
                <a:ext cx="410782" cy="366223"/>
                <a:chOff x="7390" y="6750"/>
                <a:chExt cx="820" cy="694"/>
              </a:xfrm>
            </p:grpSpPr>
            <p:sp>
              <p:nvSpPr>
                <p:cNvPr id="231" name="Freeform 139">
                  <a:extLst>
                    <a:ext uri="{FF2B5EF4-FFF2-40B4-BE49-F238E27FC236}">
                      <a16:creationId xmlns:a16="http://schemas.microsoft.com/office/drawing/2014/main" id="{851AB637-4E9E-418F-A639-845C45246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5" y="6750"/>
                  <a:ext cx="485" cy="524"/>
                </a:xfrm>
                <a:custGeom>
                  <a:avLst/>
                  <a:gdLst>
                    <a:gd name="T0" fmla="*/ 305 w 485"/>
                    <a:gd name="T1" fmla="*/ 330 h 524"/>
                    <a:gd name="T2" fmla="*/ 325 w 485"/>
                    <a:gd name="T3" fmla="*/ 220 h 524"/>
                    <a:gd name="T4" fmla="*/ 355 w 485"/>
                    <a:gd name="T5" fmla="*/ 200 h 524"/>
                    <a:gd name="T6" fmla="*/ 485 w 485"/>
                    <a:gd name="T7" fmla="*/ 130 h 524"/>
                    <a:gd name="T8" fmla="*/ 345 w 485"/>
                    <a:gd name="T9" fmla="*/ 0 h 524"/>
                    <a:gd name="T10" fmla="*/ 185 w 485"/>
                    <a:gd name="T11" fmla="*/ 10 h 524"/>
                    <a:gd name="T12" fmla="*/ 145 w 485"/>
                    <a:gd name="T13" fmla="*/ 30 h 524"/>
                    <a:gd name="T14" fmla="*/ 85 w 485"/>
                    <a:gd name="T15" fmla="*/ 50 h 524"/>
                    <a:gd name="T16" fmla="*/ 35 w 485"/>
                    <a:gd name="T17" fmla="*/ 210 h 524"/>
                    <a:gd name="T18" fmla="*/ 5 w 485"/>
                    <a:gd name="T19" fmla="*/ 390 h 524"/>
                    <a:gd name="T20" fmla="*/ 85 w 485"/>
                    <a:gd name="T21" fmla="*/ 520 h 524"/>
                    <a:gd name="T22" fmla="*/ 245 w 485"/>
                    <a:gd name="T23" fmla="*/ 510 h 524"/>
                    <a:gd name="T24" fmla="*/ 265 w 485"/>
                    <a:gd name="T25" fmla="*/ 470 h 524"/>
                    <a:gd name="T26" fmla="*/ 305 w 485"/>
                    <a:gd name="T27" fmla="*/ 33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5" h="524">
                      <a:moveTo>
                        <a:pt x="305" y="330"/>
                      </a:moveTo>
                      <a:cubicBezTo>
                        <a:pt x="310" y="293"/>
                        <a:pt x="302" y="249"/>
                        <a:pt x="325" y="220"/>
                      </a:cubicBezTo>
                      <a:cubicBezTo>
                        <a:pt x="333" y="211"/>
                        <a:pt x="346" y="208"/>
                        <a:pt x="355" y="200"/>
                      </a:cubicBezTo>
                      <a:cubicBezTo>
                        <a:pt x="401" y="161"/>
                        <a:pt x="425" y="145"/>
                        <a:pt x="485" y="130"/>
                      </a:cubicBezTo>
                      <a:cubicBezTo>
                        <a:pt x="463" y="63"/>
                        <a:pt x="408" y="25"/>
                        <a:pt x="345" y="0"/>
                      </a:cubicBezTo>
                      <a:cubicBezTo>
                        <a:pt x="292" y="3"/>
                        <a:pt x="238" y="2"/>
                        <a:pt x="185" y="10"/>
                      </a:cubicBezTo>
                      <a:cubicBezTo>
                        <a:pt x="170" y="12"/>
                        <a:pt x="159" y="24"/>
                        <a:pt x="145" y="30"/>
                      </a:cubicBezTo>
                      <a:cubicBezTo>
                        <a:pt x="125" y="38"/>
                        <a:pt x="85" y="50"/>
                        <a:pt x="85" y="50"/>
                      </a:cubicBezTo>
                      <a:cubicBezTo>
                        <a:pt x="67" y="103"/>
                        <a:pt x="49" y="156"/>
                        <a:pt x="35" y="210"/>
                      </a:cubicBezTo>
                      <a:cubicBezTo>
                        <a:pt x="58" y="300"/>
                        <a:pt x="29" y="318"/>
                        <a:pt x="5" y="390"/>
                      </a:cubicBezTo>
                      <a:cubicBezTo>
                        <a:pt x="17" y="501"/>
                        <a:pt x="0" y="477"/>
                        <a:pt x="85" y="520"/>
                      </a:cubicBezTo>
                      <a:cubicBezTo>
                        <a:pt x="138" y="517"/>
                        <a:pt x="194" y="524"/>
                        <a:pt x="245" y="510"/>
                      </a:cubicBezTo>
                      <a:cubicBezTo>
                        <a:pt x="259" y="506"/>
                        <a:pt x="260" y="484"/>
                        <a:pt x="265" y="470"/>
                      </a:cubicBezTo>
                      <a:cubicBezTo>
                        <a:pt x="282" y="426"/>
                        <a:pt x="305" y="375"/>
                        <a:pt x="305" y="3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2" name="Freeform 140">
                  <a:extLst>
                    <a:ext uri="{FF2B5EF4-FFF2-40B4-BE49-F238E27FC236}">
                      <a16:creationId xmlns:a16="http://schemas.microsoft.com/office/drawing/2014/main" id="{997DA6E5-982D-4532-9E5E-3E8C5DAE4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0" y="7020"/>
                  <a:ext cx="766" cy="424"/>
                </a:xfrm>
                <a:custGeom>
                  <a:avLst/>
                  <a:gdLst>
                    <a:gd name="T0" fmla="*/ 140 w 766"/>
                    <a:gd name="T1" fmla="*/ 50 h 424"/>
                    <a:gd name="T2" fmla="*/ 290 w 766"/>
                    <a:gd name="T3" fmla="*/ 70 h 424"/>
                    <a:gd name="T4" fmla="*/ 410 w 766"/>
                    <a:gd name="T5" fmla="*/ 40 h 424"/>
                    <a:gd name="T6" fmla="*/ 380 w 766"/>
                    <a:gd name="T7" fmla="*/ 50 h 424"/>
                    <a:gd name="T8" fmla="*/ 350 w 766"/>
                    <a:gd name="T9" fmla="*/ 40 h 424"/>
                    <a:gd name="T10" fmla="*/ 390 w 766"/>
                    <a:gd name="T11" fmla="*/ 0 h 424"/>
                    <a:gd name="T12" fmla="*/ 550 w 766"/>
                    <a:gd name="T13" fmla="*/ 10 h 424"/>
                    <a:gd name="T14" fmla="*/ 610 w 766"/>
                    <a:gd name="T15" fmla="*/ 30 h 424"/>
                    <a:gd name="T16" fmla="*/ 650 w 766"/>
                    <a:gd name="T17" fmla="*/ 90 h 424"/>
                    <a:gd name="T18" fmla="*/ 760 w 766"/>
                    <a:gd name="T19" fmla="*/ 230 h 424"/>
                    <a:gd name="T20" fmla="*/ 740 w 766"/>
                    <a:gd name="T21" fmla="*/ 340 h 424"/>
                    <a:gd name="T22" fmla="*/ 380 w 766"/>
                    <a:gd name="T23" fmla="*/ 410 h 424"/>
                    <a:gd name="T24" fmla="*/ 250 w 766"/>
                    <a:gd name="T25" fmla="*/ 340 h 424"/>
                    <a:gd name="T26" fmla="*/ 110 w 766"/>
                    <a:gd name="T27" fmla="*/ 300 h 424"/>
                    <a:gd name="T28" fmla="*/ 0 w 766"/>
                    <a:gd name="T29" fmla="*/ 210 h 424"/>
                    <a:gd name="T30" fmla="*/ 270 w 766"/>
                    <a:gd name="T31" fmla="*/ 60 h 424"/>
                    <a:gd name="T32" fmla="*/ 140 w 766"/>
                    <a:gd name="T33" fmla="*/ 50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6" h="424">
                      <a:moveTo>
                        <a:pt x="140" y="50"/>
                      </a:moveTo>
                      <a:cubicBezTo>
                        <a:pt x="190" y="56"/>
                        <a:pt x="240" y="70"/>
                        <a:pt x="290" y="70"/>
                      </a:cubicBezTo>
                      <a:cubicBezTo>
                        <a:pt x="332" y="70"/>
                        <a:pt x="369" y="40"/>
                        <a:pt x="410" y="40"/>
                      </a:cubicBezTo>
                      <a:cubicBezTo>
                        <a:pt x="421" y="40"/>
                        <a:pt x="390" y="47"/>
                        <a:pt x="380" y="50"/>
                      </a:cubicBezTo>
                      <a:cubicBezTo>
                        <a:pt x="370" y="47"/>
                        <a:pt x="355" y="49"/>
                        <a:pt x="350" y="40"/>
                      </a:cubicBezTo>
                      <a:cubicBezTo>
                        <a:pt x="335" y="10"/>
                        <a:pt x="379" y="4"/>
                        <a:pt x="390" y="0"/>
                      </a:cubicBezTo>
                      <a:cubicBezTo>
                        <a:pt x="443" y="3"/>
                        <a:pt x="497" y="3"/>
                        <a:pt x="550" y="10"/>
                      </a:cubicBezTo>
                      <a:cubicBezTo>
                        <a:pt x="571" y="13"/>
                        <a:pt x="610" y="30"/>
                        <a:pt x="610" y="30"/>
                      </a:cubicBezTo>
                      <a:cubicBezTo>
                        <a:pt x="623" y="50"/>
                        <a:pt x="637" y="70"/>
                        <a:pt x="650" y="90"/>
                      </a:cubicBezTo>
                      <a:cubicBezTo>
                        <a:pt x="700" y="165"/>
                        <a:pt x="735" y="154"/>
                        <a:pt x="760" y="230"/>
                      </a:cubicBezTo>
                      <a:cubicBezTo>
                        <a:pt x="755" y="267"/>
                        <a:pt x="766" y="314"/>
                        <a:pt x="740" y="340"/>
                      </a:cubicBezTo>
                      <a:cubicBezTo>
                        <a:pt x="656" y="424"/>
                        <a:pt x="476" y="405"/>
                        <a:pt x="380" y="410"/>
                      </a:cubicBezTo>
                      <a:cubicBezTo>
                        <a:pt x="325" y="396"/>
                        <a:pt x="306" y="360"/>
                        <a:pt x="250" y="340"/>
                      </a:cubicBezTo>
                      <a:cubicBezTo>
                        <a:pt x="204" y="324"/>
                        <a:pt x="157" y="313"/>
                        <a:pt x="110" y="300"/>
                      </a:cubicBezTo>
                      <a:cubicBezTo>
                        <a:pt x="65" y="273"/>
                        <a:pt x="29" y="254"/>
                        <a:pt x="0" y="210"/>
                      </a:cubicBezTo>
                      <a:cubicBezTo>
                        <a:pt x="28" y="68"/>
                        <a:pt x="146" y="60"/>
                        <a:pt x="270" y="60"/>
                      </a:cubicBezTo>
                      <a:lnTo>
                        <a:pt x="140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6" name="Freeform 141">
                <a:extLst>
                  <a:ext uri="{FF2B5EF4-FFF2-40B4-BE49-F238E27FC236}">
                    <a16:creationId xmlns:a16="http://schemas.microsoft.com/office/drawing/2014/main" id="{9F47641E-5D9E-4D6E-8F93-D56A5CDF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3622" y="1600096"/>
                <a:ext cx="1222327" cy="1160939"/>
              </a:xfrm>
              <a:custGeom>
                <a:avLst/>
                <a:gdLst>
                  <a:gd name="T0" fmla="*/ 250 w 2440"/>
                  <a:gd name="T1" fmla="*/ 490 h 2200"/>
                  <a:gd name="T2" fmla="*/ 520 w 2440"/>
                  <a:gd name="T3" fmla="*/ 410 h 2200"/>
                  <a:gd name="T4" fmla="*/ 710 w 2440"/>
                  <a:gd name="T5" fmla="*/ 250 h 2200"/>
                  <a:gd name="T6" fmla="*/ 830 w 2440"/>
                  <a:gd name="T7" fmla="*/ 90 h 2200"/>
                  <a:gd name="T8" fmla="*/ 990 w 2440"/>
                  <a:gd name="T9" fmla="*/ 0 h 2200"/>
                  <a:gd name="T10" fmla="*/ 1150 w 2440"/>
                  <a:gd name="T11" fmla="*/ 130 h 2200"/>
                  <a:gd name="T12" fmla="*/ 1320 w 2440"/>
                  <a:gd name="T13" fmla="*/ 70 h 2200"/>
                  <a:gd name="T14" fmla="*/ 1510 w 2440"/>
                  <a:gd name="T15" fmla="*/ 150 h 2200"/>
                  <a:gd name="T16" fmla="*/ 1730 w 2440"/>
                  <a:gd name="T17" fmla="*/ 270 h 2200"/>
                  <a:gd name="T18" fmla="*/ 2030 w 2440"/>
                  <a:gd name="T19" fmla="*/ 270 h 2200"/>
                  <a:gd name="T20" fmla="*/ 2080 w 2440"/>
                  <a:gd name="T21" fmla="*/ 320 h 2200"/>
                  <a:gd name="T22" fmla="*/ 2170 w 2440"/>
                  <a:gd name="T23" fmla="*/ 540 h 2200"/>
                  <a:gd name="T24" fmla="*/ 2280 w 2440"/>
                  <a:gd name="T25" fmla="*/ 610 h 2200"/>
                  <a:gd name="T26" fmla="*/ 2280 w 2440"/>
                  <a:gd name="T27" fmla="*/ 670 h 2200"/>
                  <a:gd name="T28" fmla="*/ 2230 w 2440"/>
                  <a:gd name="T29" fmla="*/ 800 h 2200"/>
                  <a:gd name="T30" fmla="*/ 2190 w 2440"/>
                  <a:gd name="T31" fmla="*/ 1020 h 2200"/>
                  <a:gd name="T32" fmla="*/ 2270 w 2440"/>
                  <a:gd name="T33" fmla="*/ 1130 h 2200"/>
                  <a:gd name="T34" fmla="*/ 2440 w 2440"/>
                  <a:gd name="T35" fmla="*/ 1540 h 2200"/>
                  <a:gd name="T36" fmla="*/ 2160 w 2440"/>
                  <a:gd name="T37" fmla="*/ 1390 h 2200"/>
                  <a:gd name="T38" fmla="*/ 2110 w 2440"/>
                  <a:gd name="T39" fmla="*/ 1570 h 2200"/>
                  <a:gd name="T40" fmla="*/ 2110 w 2440"/>
                  <a:gd name="T41" fmla="*/ 1630 h 2200"/>
                  <a:gd name="T42" fmla="*/ 2090 w 2440"/>
                  <a:gd name="T43" fmla="*/ 1870 h 2200"/>
                  <a:gd name="T44" fmla="*/ 1970 w 2440"/>
                  <a:gd name="T45" fmla="*/ 1930 h 2200"/>
                  <a:gd name="T46" fmla="*/ 1770 w 2440"/>
                  <a:gd name="T47" fmla="*/ 2080 h 2200"/>
                  <a:gd name="T48" fmla="*/ 1500 w 2440"/>
                  <a:gd name="T49" fmla="*/ 2110 h 2200"/>
                  <a:gd name="T50" fmla="*/ 1460 w 2440"/>
                  <a:gd name="T51" fmla="*/ 2160 h 2200"/>
                  <a:gd name="T52" fmla="*/ 1360 w 2440"/>
                  <a:gd name="T53" fmla="*/ 1970 h 2200"/>
                  <a:gd name="T54" fmla="*/ 1190 w 2440"/>
                  <a:gd name="T55" fmla="*/ 2070 h 2200"/>
                  <a:gd name="T56" fmla="*/ 1090 w 2440"/>
                  <a:gd name="T57" fmla="*/ 2140 h 2200"/>
                  <a:gd name="T58" fmla="*/ 790 w 2440"/>
                  <a:gd name="T59" fmla="*/ 2120 h 2200"/>
                  <a:gd name="T60" fmla="*/ 830 w 2440"/>
                  <a:gd name="T61" fmla="*/ 1950 h 2200"/>
                  <a:gd name="T62" fmla="*/ 390 w 2440"/>
                  <a:gd name="T63" fmla="*/ 1850 h 2200"/>
                  <a:gd name="T64" fmla="*/ 430 w 2440"/>
                  <a:gd name="T65" fmla="*/ 1670 h 2200"/>
                  <a:gd name="T66" fmla="*/ 580 w 2440"/>
                  <a:gd name="T67" fmla="*/ 1510 h 2200"/>
                  <a:gd name="T68" fmla="*/ 10 w 2440"/>
                  <a:gd name="T69" fmla="*/ 1400 h 2200"/>
                  <a:gd name="T70" fmla="*/ 80 w 2440"/>
                  <a:gd name="T71" fmla="*/ 1270 h 2200"/>
                  <a:gd name="T72" fmla="*/ 30 w 2440"/>
                  <a:gd name="T73" fmla="*/ 1200 h 2200"/>
                  <a:gd name="T74" fmla="*/ 0 w 2440"/>
                  <a:gd name="T75" fmla="*/ 1110 h 2200"/>
                  <a:gd name="T76" fmla="*/ 160 w 2440"/>
                  <a:gd name="T77" fmla="*/ 1050 h 2200"/>
                  <a:gd name="T78" fmla="*/ 140 w 2440"/>
                  <a:gd name="T79" fmla="*/ 980 h 2200"/>
                  <a:gd name="T80" fmla="*/ 150 w 2440"/>
                  <a:gd name="T81" fmla="*/ 760 h 2200"/>
                  <a:gd name="T82" fmla="*/ 250 w 2440"/>
                  <a:gd name="T83" fmla="*/ 690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40" h="2200">
                    <a:moveTo>
                      <a:pt x="170" y="460"/>
                    </a:moveTo>
                    <a:cubicBezTo>
                      <a:pt x="237" y="494"/>
                      <a:pt x="182" y="470"/>
                      <a:pt x="250" y="490"/>
                    </a:cubicBezTo>
                    <a:cubicBezTo>
                      <a:pt x="270" y="496"/>
                      <a:pt x="310" y="510"/>
                      <a:pt x="310" y="510"/>
                    </a:cubicBezTo>
                    <a:cubicBezTo>
                      <a:pt x="392" y="428"/>
                      <a:pt x="401" y="422"/>
                      <a:pt x="520" y="410"/>
                    </a:cubicBezTo>
                    <a:cubicBezTo>
                      <a:pt x="582" y="318"/>
                      <a:pt x="495" y="345"/>
                      <a:pt x="650" y="330"/>
                    </a:cubicBezTo>
                    <a:cubicBezTo>
                      <a:pt x="730" y="310"/>
                      <a:pt x="678" y="306"/>
                      <a:pt x="710" y="250"/>
                    </a:cubicBezTo>
                    <a:cubicBezTo>
                      <a:pt x="730" y="216"/>
                      <a:pt x="778" y="191"/>
                      <a:pt x="810" y="170"/>
                    </a:cubicBezTo>
                    <a:cubicBezTo>
                      <a:pt x="817" y="143"/>
                      <a:pt x="823" y="117"/>
                      <a:pt x="830" y="90"/>
                    </a:cubicBezTo>
                    <a:cubicBezTo>
                      <a:pt x="835" y="70"/>
                      <a:pt x="872" y="82"/>
                      <a:pt x="890" y="70"/>
                    </a:cubicBezTo>
                    <a:cubicBezTo>
                      <a:pt x="926" y="46"/>
                      <a:pt x="948" y="14"/>
                      <a:pt x="990" y="0"/>
                    </a:cubicBezTo>
                    <a:cubicBezTo>
                      <a:pt x="1010" y="3"/>
                      <a:pt x="1032" y="0"/>
                      <a:pt x="1050" y="10"/>
                    </a:cubicBezTo>
                    <a:cubicBezTo>
                      <a:pt x="1102" y="39"/>
                      <a:pt x="1081" y="107"/>
                      <a:pt x="1150" y="130"/>
                    </a:cubicBezTo>
                    <a:cubicBezTo>
                      <a:pt x="1180" y="118"/>
                      <a:pt x="1209" y="100"/>
                      <a:pt x="1240" y="90"/>
                    </a:cubicBezTo>
                    <a:cubicBezTo>
                      <a:pt x="1266" y="81"/>
                      <a:pt x="1294" y="79"/>
                      <a:pt x="1320" y="70"/>
                    </a:cubicBezTo>
                    <a:cubicBezTo>
                      <a:pt x="1350" y="85"/>
                      <a:pt x="1398" y="135"/>
                      <a:pt x="1420" y="140"/>
                    </a:cubicBezTo>
                    <a:cubicBezTo>
                      <a:pt x="1449" y="147"/>
                      <a:pt x="1480" y="147"/>
                      <a:pt x="1510" y="150"/>
                    </a:cubicBezTo>
                    <a:cubicBezTo>
                      <a:pt x="1553" y="179"/>
                      <a:pt x="1552" y="190"/>
                      <a:pt x="1540" y="240"/>
                    </a:cubicBezTo>
                    <a:cubicBezTo>
                      <a:pt x="1565" y="341"/>
                      <a:pt x="1534" y="270"/>
                      <a:pt x="1730" y="270"/>
                    </a:cubicBezTo>
                    <a:cubicBezTo>
                      <a:pt x="1770" y="270"/>
                      <a:pt x="1810" y="277"/>
                      <a:pt x="1850" y="280"/>
                    </a:cubicBezTo>
                    <a:cubicBezTo>
                      <a:pt x="1910" y="277"/>
                      <a:pt x="1970" y="276"/>
                      <a:pt x="2030" y="270"/>
                    </a:cubicBezTo>
                    <a:cubicBezTo>
                      <a:pt x="2040" y="269"/>
                      <a:pt x="2053" y="253"/>
                      <a:pt x="2060" y="260"/>
                    </a:cubicBezTo>
                    <a:cubicBezTo>
                      <a:pt x="2075" y="275"/>
                      <a:pt x="2073" y="300"/>
                      <a:pt x="2080" y="320"/>
                    </a:cubicBezTo>
                    <a:cubicBezTo>
                      <a:pt x="2096" y="368"/>
                      <a:pt x="2161" y="404"/>
                      <a:pt x="2200" y="430"/>
                    </a:cubicBezTo>
                    <a:cubicBezTo>
                      <a:pt x="2177" y="520"/>
                      <a:pt x="2189" y="484"/>
                      <a:pt x="2170" y="540"/>
                    </a:cubicBezTo>
                    <a:cubicBezTo>
                      <a:pt x="2188" y="567"/>
                      <a:pt x="2188" y="576"/>
                      <a:pt x="2220" y="590"/>
                    </a:cubicBezTo>
                    <a:cubicBezTo>
                      <a:pt x="2239" y="599"/>
                      <a:pt x="2280" y="610"/>
                      <a:pt x="2280" y="610"/>
                    </a:cubicBezTo>
                    <a:cubicBezTo>
                      <a:pt x="2287" y="620"/>
                      <a:pt x="2300" y="628"/>
                      <a:pt x="2300" y="640"/>
                    </a:cubicBezTo>
                    <a:cubicBezTo>
                      <a:pt x="2300" y="652"/>
                      <a:pt x="2287" y="660"/>
                      <a:pt x="2280" y="670"/>
                    </a:cubicBezTo>
                    <a:cubicBezTo>
                      <a:pt x="2252" y="709"/>
                      <a:pt x="2216" y="731"/>
                      <a:pt x="2190" y="770"/>
                    </a:cubicBezTo>
                    <a:cubicBezTo>
                      <a:pt x="2203" y="780"/>
                      <a:pt x="2219" y="787"/>
                      <a:pt x="2230" y="800"/>
                    </a:cubicBezTo>
                    <a:cubicBezTo>
                      <a:pt x="2263" y="840"/>
                      <a:pt x="2223" y="920"/>
                      <a:pt x="2210" y="960"/>
                    </a:cubicBezTo>
                    <a:cubicBezTo>
                      <a:pt x="2203" y="980"/>
                      <a:pt x="2190" y="1020"/>
                      <a:pt x="2190" y="1020"/>
                    </a:cubicBezTo>
                    <a:cubicBezTo>
                      <a:pt x="2197" y="1043"/>
                      <a:pt x="2196" y="1070"/>
                      <a:pt x="2210" y="1090"/>
                    </a:cubicBezTo>
                    <a:cubicBezTo>
                      <a:pt x="2224" y="1109"/>
                      <a:pt x="2270" y="1130"/>
                      <a:pt x="2270" y="1130"/>
                    </a:cubicBezTo>
                    <a:cubicBezTo>
                      <a:pt x="2240" y="1282"/>
                      <a:pt x="2294" y="1351"/>
                      <a:pt x="2370" y="1470"/>
                    </a:cubicBezTo>
                    <a:cubicBezTo>
                      <a:pt x="2394" y="1507"/>
                      <a:pt x="2399" y="1526"/>
                      <a:pt x="2440" y="1540"/>
                    </a:cubicBezTo>
                    <a:cubicBezTo>
                      <a:pt x="2348" y="1558"/>
                      <a:pt x="2327" y="1562"/>
                      <a:pt x="2240" y="1540"/>
                    </a:cubicBezTo>
                    <a:cubicBezTo>
                      <a:pt x="2229" y="1484"/>
                      <a:pt x="2219" y="1410"/>
                      <a:pt x="2160" y="1390"/>
                    </a:cubicBezTo>
                    <a:cubicBezTo>
                      <a:pt x="2117" y="1444"/>
                      <a:pt x="2120" y="1451"/>
                      <a:pt x="2100" y="1510"/>
                    </a:cubicBezTo>
                    <a:cubicBezTo>
                      <a:pt x="2103" y="1530"/>
                      <a:pt x="2104" y="1551"/>
                      <a:pt x="2110" y="1570"/>
                    </a:cubicBezTo>
                    <a:cubicBezTo>
                      <a:pt x="2114" y="1581"/>
                      <a:pt x="2130" y="1588"/>
                      <a:pt x="2130" y="1600"/>
                    </a:cubicBezTo>
                    <a:cubicBezTo>
                      <a:pt x="2130" y="1612"/>
                      <a:pt x="2115" y="1619"/>
                      <a:pt x="2110" y="1630"/>
                    </a:cubicBezTo>
                    <a:cubicBezTo>
                      <a:pt x="2097" y="1655"/>
                      <a:pt x="2091" y="1684"/>
                      <a:pt x="2080" y="1710"/>
                    </a:cubicBezTo>
                    <a:cubicBezTo>
                      <a:pt x="2083" y="1763"/>
                      <a:pt x="2080" y="1818"/>
                      <a:pt x="2090" y="1870"/>
                    </a:cubicBezTo>
                    <a:cubicBezTo>
                      <a:pt x="2093" y="1886"/>
                      <a:pt x="2112" y="1896"/>
                      <a:pt x="2120" y="1910"/>
                    </a:cubicBezTo>
                    <a:cubicBezTo>
                      <a:pt x="2167" y="1992"/>
                      <a:pt x="2040" y="1934"/>
                      <a:pt x="1970" y="1930"/>
                    </a:cubicBezTo>
                    <a:cubicBezTo>
                      <a:pt x="1883" y="1908"/>
                      <a:pt x="1809" y="1912"/>
                      <a:pt x="1720" y="1920"/>
                    </a:cubicBezTo>
                    <a:cubicBezTo>
                      <a:pt x="1735" y="1979"/>
                      <a:pt x="1748" y="2025"/>
                      <a:pt x="1770" y="2080"/>
                    </a:cubicBezTo>
                    <a:cubicBezTo>
                      <a:pt x="1753" y="2184"/>
                      <a:pt x="1736" y="2151"/>
                      <a:pt x="1620" y="2140"/>
                    </a:cubicBezTo>
                    <a:cubicBezTo>
                      <a:pt x="1579" y="2132"/>
                      <a:pt x="1541" y="2120"/>
                      <a:pt x="1500" y="2110"/>
                    </a:cubicBezTo>
                    <a:cubicBezTo>
                      <a:pt x="1490" y="2117"/>
                      <a:pt x="1478" y="2121"/>
                      <a:pt x="1470" y="2130"/>
                    </a:cubicBezTo>
                    <a:cubicBezTo>
                      <a:pt x="1463" y="2138"/>
                      <a:pt x="1469" y="2166"/>
                      <a:pt x="1460" y="2160"/>
                    </a:cubicBezTo>
                    <a:cubicBezTo>
                      <a:pt x="1445" y="2150"/>
                      <a:pt x="1445" y="2127"/>
                      <a:pt x="1440" y="2110"/>
                    </a:cubicBezTo>
                    <a:cubicBezTo>
                      <a:pt x="1418" y="2026"/>
                      <a:pt x="1444" y="1991"/>
                      <a:pt x="1360" y="1970"/>
                    </a:cubicBezTo>
                    <a:cubicBezTo>
                      <a:pt x="1340" y="1973"/>
                      <a:pt x="1318" y="1971"/>
                      <a:pt x="1300" y="1980"/>
                    </a:cubicBezTo>
                    <a:cubicBezTo>
                      <a:pt x="1274" y="1993"/>
                      <a:pt x="1216" y="2040"/>
                      <a:pt x="1190" y="2070"/>
                    </a:cubicBezTo>
                    <a:cubicBezTo>
                      <a:pt x="1179" y="2083"/>
                      <a:pt x="1173" y="2099"/>
                      <a:pt x="1160" y="2110"/>
                    </a:cubicBezTo>
                    <a:cubicBezTo>
                      <a:pt x="1140" y="2126"/>
                      <a:pt x="1112" y="2127"/>
                      <a:pt x="1090" y="2140"/>
                    </a:cubicBezTo>
                    <a:cubicBezTo>
                      <a:pt x="1031" y="2174"/>
                      <a:pt x="966" y="2183"/>
                      <a:pt x="900" y="2200"/>
                    </a:cubicBezTo>
                    <a:cubicBezTo>
                      <a:pt x="823" y="2187"/>
                      <a:pt x="824" y="2188"/>
                      <a:pt x="790" y="2120"/>
                    </a:cubicBezTo>
                    <a:cubicBezTo>
                      <a:pt x="797" y="2083"/>
                      <a:pt x="801" y="2046"/>
                      <a:pt x="810" y="2010"/>
                    </a:cubicBezTo>
                    <a:cubicBezTo>
                      <a:pt x="815" y="1990"/>
                      <a:pt x="830" y="1950"/>
                      <a:pt x="830" y="1950"/>
                    </a:cubicBezTo>
                    <a:cubicBezTo>
                      <a:pt x="724" y="1870"/>
                      <a:pt x="830" y="1938"/>
                      <a:pt x="560" y="1910"/>
                    </a:cubicBezTo>
                    <a:cubicBezTo>
                      <a:pt x="503" y="1904"/>
                      <a:pt x="446" y="1864"/>
                      <a:pt x="390" y="1850"/>
                    </a:cubicBezTo>
                    <a:cubicBezTo>
                      <a:pt x="350" y="1810"/>
                      <a:pt x="332" y="1748"/>
                      <a:pt x="380" y="1700"/>
                    </a:cubicBezTo>
                    <a:cubicBezTo>
                      <a:pt x="394" y="1686"/>
                      <a:pt x="414" y="1680"/>
                      <a:pt x="430" y="1670"/>
                    </a:cubicBezTo>
                    <a:cubicBezTo>
                      <a:pt x="450" y="1657"/>
                      <a:pt x="490" y="1630"/>
                      <a:pt x="490" y="1630"/>
                    </a:cubicBezTo>
                    <a:cubicBezTo>
                      <a:pt x="520" y="1585"/>
                      <a:pt x="543" y="1547"/>
                      <a:pt x="580" y="1510"/>
                    </a:cubicBezTo>
                    <a:cubicBezTo>
                      <a:pt x="519" y="1464"/>
                      <a:pt x="456" y="1468"/>
                      <a:pt x="380" y="1460"/>
                    </a:cubicBezTo>
                    <a:cubicBezTo>
                      <a:pt x="265" y="1403"/>
                      <a:pt x="136" y="1410"/>
                      <a:pt x="10" y="1400"/>
                    </a:cubicBezTo>
                    <a:cubicBezTo>
                      <a:pt x="49" y="1370"/>
                      <a:pt x="84" y="1348"/>
                      <a:pt x="100" y="1300"/>
                    </a:cubicBezTo>
                    <a:cubicBezTo>
                      <a:pt x="93" y="1290"/>
                      <a:pt x="89" y="1278"/>
                      <a:pt x="80" y="1270"/>
                    </a:cubicBezTo>
                    <a:cubicBezTo>
                      <a:pt x="69" y="1260"/>
                      <a:pt x="49" y="1262"/>
                      <a:pt x="40" y="1250"/>
                    </a:cubicBezTo>
                    <a:cubicBezTo>
                      <a:pt x="30" y="1236"/>
                      <a:pt x="34" y="1216"/>
                      <a:pt x="30" y="1200"/>
                    </a:cubicBezTo>
                    <a:cubicBezTo>
                      <a:pt x="24" y="1180"/>
                      <a:pt x="17" y="1160"/>
                      <a:pt x="10" y="1140"/>
                    </a:cubicBezTo>
                    <a:cubicBezTo>
                      <a:pt x="7" y="1130"/>
                      <a:pt x="0" y="1110"/>
                      <a:pt x="0" y="1110"/>
                    </a:cubicBezTo>
                    <a:cubicBezTo>
                      <a:pt x="14" y="1067"/>
                      <a:pt x="44" y="1054"/>
                      <a:pt x="80" y="1030"/>
                    </a:cubicBezTo>
                    <a:cubicBezTo>
                      <a:pt x="95" y="1035"/>
                      <a:pt x="150" y="1055"/>
                      <a:pt x="160" y="1050"/>
                    </a:cubicBezTo>
                    <a:cubicBezTo>
                      <a:pt x="172" y="1044"/>
                      <a:pt x="167" y="1023"/>
                      <a:pt x="170" y="1010"/>
                    </a:cubicBezTo>
                    <a:cubicBezTo>
                      <a:pt x="160" y="1000"/>
                      <a:pt x="147" y="992"/>
                      <a:pt x="140" y="980"/>
                    </a:cubicBezTo>
                    <a:cubicBezTo>
                      <a:pt x="130" y="962"/>
                      <a:pt x="120" y="920"/>
                      <a:pt x="120" y="920"/>
                    </a:cubicBezTo>
                    <a:cubicBezTo>
                      <a:pt x="113" y="864"/>
                      <a:pt x="81" y="783"/>
                      <a:pt x="150" y="760"/>
                    </a:cubicBezTo>
                    <a:cubicBezTo>
                      <a:pt x="193" y="696"/>
                      <a:pt x="140" y="760"/>
                      <a:pt x="220" y="720"/>
                    </a:cubicBezTo>
                    <a:cubicBezTo>
                      <a:pt x="233" y="714"/>
                      <a:pt x="240" y="700"/>
                      <a:pt x="250" y="690"/>
                    </a:cubicBezTo>
                    <a:cubicBezTo>
                      <a:pt x="287" y="579"/>
                      <a:pt x="262" y="529"/>
                      <a:pt x="170" y="46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197" name="Line 142">
                <a:extLst>
                  <a:ext uri="{FF2B5EF4-FFF2-40B4-BE49-F238E27FC236}">
                    <a16:creationId xmlns:a16="http://schemas.microsoft.com/office/drawing/2014/main" id="{6B7997EC-A1E2-4E67-B2BF-E9F32F636AB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75234" y="1611705"/>
                <a:ext cx="81155" cy="1519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8" name="Line 143">
                <a:extLst>
                  <a:ext uri="{FF2B5EF4-FFF2-40B4-BE49-F238E27FC236}">
                    <a16:creationId xmlns:a16="http://schemas.microsoft.com/office/drawing/2014/main" id="{21DB4731-260B-4EAC-93A3-DE67315724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502047" y="1548381"/>
                <a:ext cx="75143" cy="1424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Line 144">
                <a:extLst>
                  <a:ext uri="{FF2B5EF4-FFF2-40B4-BE49-F238E27FC236}">
                    <a16:creationId xmlns:a16="http://schemas.microsoft.com/office/drawing/2014/main" id="{A0867628-A493-4FE3-A908-DB32F335D3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04719" y="1909327"/>
                <a:ext cx="195372" cy="569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Line 145">
                <a:extLst>
                  <a:ext uri="{FF2B5EF4-FFF2-40B4-BE49-F238E27FC236}">
                    <a16:creationId xmlns:a16="http://schemas.microsoft.com/office/drawing/2014/main" id="{F1902613-28C0-4283-B5D8-E91C223A40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832677" y="2007480"/>
                <a:ext cx="150286" cy="474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Line 146">
                <a:extLst>
                  <a:ext uri="{FF2B5EF4-FFF2-40B4-BE49-F238E27FC236}">
                    <a16:creationId xmlns:a16="http://schemas.microsoft.com/office/drawing/2014/main" id="{E39C5DEC-2AAE-4F68-B5D9-0280F58418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748516" y="1763682"/>
                <a:ext cx="135258" cy="1203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" name="Line 147">
                <a:extLst>
                  <a:ext uri="{FF2B5EF4-FFF2-40B4-BE49-F238E27FC236}">
                    <a16:creationId xmlns:a16="http://schemas.microsoft.com/office/drawing/2014/main" id="{CA5173F0-999F-4772-BEAC-E58EF659C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75234" y="1611705"/>
                <a:ext cx="81155" cy="1519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" name="Line 148">
                <a:extLst>
                  <a:ext uri="{FF2B5EF4-FFF2-40B4-BE49-F238E27FC236}">
                    <a16:creationId xmlns:a16="http://schemas.microsoft.com/office/drawing/2014/main" id="{D902B720-CD7A-4B0E-9ED0-4DC797EA4E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640310" y="2564730"/>
                <a:ext cx="81155" cy="1519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Line 149">
                <a:extLst>
                  <a:ext uri="{FF2B5EF4-FFF2-40B4-BE49-F238E27FC236}">
                    <a16:creationId xmlns:a16="http://schemas.microsoft.com/office/drawing/2014/main" id="{AE758557-17BC-4FD5-9F44-D3F228BFD6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787591" y="2396922"/>
                <a:ext cx="129246" cy="1171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Line 150">
                <a:extLst>
                  <a:ext uri="{FF2B5EF4-FFF2-40B4-BE49-F238E27FC236}">
                    <a16:creationId xmlns:a16="http://schemas.microsoft.com/office/drawing/2014/main" id="{11C32E3E-1107-47BA-8771-1E6780DDD4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465978" y="2624888"/>
                <a:ext cx="15029" cy="1741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sm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06" name="Group 151">
                <a:extLst>
                  <a:ext uri="{FF2B5EF4-FFF2-40B4-BE49-F238E27FC236}">
                    <a16:creationId xmlns:a16="http://schemas.microsoft.com/office/drawing/2014/main" id="{282C3D8A-0256-4391-B80E-A6772522F0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85028" y="2267512"/>
                <a:ext cx="1737813" cy="980467"/>
                <a:chOff x="4557" y="5850"/>
                <a:chExt cx="3469" cy="1858"/>
              </a:xfrm>
              <a:solidFill>
                <a:schemeClr val="bg1"/>
              </a:solidFill>
            </p:grpSpPr>
            <p:sp useBgFill="1">
              <p:nvSpPr>
                <p:cNvPr id="226" name="Freeform 152">
                  <a:extLst>
                    <a:ext uri="{FF2B5EF4-FFF2-40B4-BE49-F238E27FC236}">
                      <a16:creationId xmlns:a16="http://schemas.microsoft.com/office/drawing/2014/main" id="{D36D99C8-D403-41B2-8BDD-20B040FEF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4" y="7008"/>
                  <a:ext cx="382" cy="700"/>
                </a:xfrm>
                <a:custGeom>
                  <a:avLst/>
                  <a:gdLst>
                    <a:gd name="T0" fmla="*/ 340 w 382"/>
                    <a:gd name="T1" fmla="*/ 640 h 700"/>
                    <a:gd name="T2" fmla="*/ 370 w 382"/>
                    <a:gd name="T3" fmla="*/ 510 h 700"/>
                    <a:gd name="T4" fmla="*/ 380 w 382"/>
                    <a:gd name="T5" fmla="*/ 160 h 700"/>
                    <a:gd name="T6" fmla="*/ 370 w 382"/>
                    <a:gd name="T7" fmla="*/ 60 h 700"/>
                    <a:gd name="T8" fmla="*/ 260 w 382"/>
                    <a:gd name="T9" fmla="*/ 0 h 700"/>
                    <a:gd name="T10" fmla="*/ 180 w 382"/>
                    <a:gd name="T11" fmla="*/ 10 h 700"/>
                    <a:gd name="T12" fmla="*/ 150 w 382"/>
                    <a:gd name="T13" fmla="*/ 40 h 700"/>
                    <a:gd name="T14" fmla="*/ 60 w 382"/>
                    <a:gd name="T15" fmla="*/ 130 h 700"/>
                    <a:gd name="T16" fmla="*/ 30 w 382"/>
                    <a:gd name="T17" fmla="*/ 250 h 700"/>
                    <a:gd name="T18" fmla="*/ 10 w 382"/>
                    <a:gd name="T19" fmla="*/ 310 h 700"/>
                    <a:gd name="T20" fmla="*/ 0 w 382"/>
                    <a:gd name="T21" fmla="*/ 340 h 700"/>
                    <a:gd name="T22" fmla="*/ 10 w 382"/>
                    <a:gd name="T23" fmla="*/ 500 h 700"/>
                    <a:gd name="T24" fmla="*/ 40 w 382"/>
                    <a:gd name="T25" fmla="*/ 560 h 700"/>
                    <a:gd name="T26" fmla="*/ 290 w 382"/>
                    <a:gd name="T27" fmla="*/ 700 h 700"/>
                    <a:gd name="T28" fmla="*/ 340 w 382"/>
                    <a:gd name="T29" fmla="*/ 64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700">
                      <a:moveTo>
                        <a:pt x="340" y="640"/>
                      </a:moveTo>
                      <a:cubicBezTo>
                        <a:pt x="354" y="597"/>
                        <a:pt x="362" y="555"/>
                        <a:pt x="370" y="510"/>
                      </a:cubicBezTo>
                      <a:cubicBezTo>
                        <a:pt x="363" y="391"/>
                        <a:pt x="351" y="277"/>
                        <a:pt x="380" y="160"/>
                      </a:cubicBezTo>
                      <a:cubicBezTo>
                        <a:pt x="377" y="127"/>
                        <a:pt x="382" y="91"/>
                        <a:pt x="370" y="60"/>
                      </a:cubicBezTo>
                      <a:cubicBezTo>
                        <a:pt x="358" y="29"/>
                        <a:pt x="287" y="7"/>
                        <a:pt x="260" y="0"/>
                      </a:cubicBezTo>
                      <a:cubicBezTo>
                        <a:pt x="233" y="3"/>
                        <a:pt x="205" y="1"/>
                        <a:pt x="180" y="10"/>
                      </a:cubicBezTo>
                      <a:cubicBezTo>
                        <a:pt x="167" y="15"/>
                        <a:pt x="161" y="31"/>
                        <a:pt x="150" y="40"/>
                      </a:cubicBezTo>
                      <a:cubicBezTo>
                        <a:pt x="115" y="69"/>
                        <a:pt x="86" y="92"/>
                        <a:pt x="60" y="130"/>
                      </a:cubicBezTo>
                      <a:cubicBezTo>
                        <a:pt x="50" y="170"/>
                        <a:pt x="41" y="211"/>
                        <a:pt x="30" y="250"/>
                      </a:cubicBezTo>
                      <a:cubicBezTo>
                        <a:pt x="24" y="270"/>
                        <a:pt x="17" y="290"/>
                        <a:pt x="10" y="310"/>
                      </a:cubicBezTo>
                      <a:cubicBezTo>
                        <a:pt x="7" y="320"/>
                        <a:pt x="0" y="340"/>
                        <a:pt x="0" y="340"/>
                      </a:cubicBezTo>
                      <a:cubicBezTo>
                        <a:pt x="3" y="393"/>
                        <a:pt x="4" y="447"/>
                        <a:pt x="10" y="500"/>
                      </a:cubicBezTo>
                      <a:cubicBezTo>
                        <a:pt x="13" y="526"/>
                        <a:pt x="27" y="539"/>
                        <a:pt x="40" y="560"/>
                      </a:cubicBezTo>
                      <a:cubicBezTo>
                        <a:pt x="111" y="673"/>
                        <a:pt x="177" y="662"/>
                        <a:pt x="290" y="700"/>
                      </a:cubicBezTo>
                      <a:cubicBezTo>
                        <a:pt x="328" y="691"/>
                        <a:pt x="364" y="689"/>
                        <a:pt x="340" y="6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27" name="Line 153">
                  <a:extLst>
                    <a:ext uri="{FF2B5EF4-FFF2-40B4-BE49-F238E27FC236}">
                      <a16:creationId xmlns:a16="http://schemas.microsoft.com/office/drawing/2014/main" id="{31DF7633-31C8-4C95-AD6B-059B7C394E8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014" y="5850"/>
                  <a:ext cx="390" cy="204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 type="stealth" w="sm" len="med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8" name="Line 154">
                  <a:extLst>
                    <a:ext uri="{FF2B5EF4-FFF2-40B4-BE49-F238E27FC236}">
                      <a16:creationId xmlns:a16="http://schemas.microsoft.com/office/drawing/2014/main" id="{4BF374EF-08B1-4B1E-82D6-699367EB9F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482" y="6336"/>
                  <a:ext cx="168" cy="294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 type="stealth" w="sm" len="med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9" name="AutoShape 155">
                  <a:extLst>
                    <a:ext uri="{FF2B5EF4-FFF2-40B4-BE49-F238E27FC236}">
                      <a16:creationId xmlns:a16="http://schemas.microsoft.com/office/drawing/2014/main" id="{6F7E696F-7D18-4C18-A175-E75503FE3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8" y="6834"/>
                  <a:ext cx="1026" cy="390"/>
                </a:xfrm>
                <a:prstGeom prst="wedgeRoundRectCallout">
                  <a:avLst>
                    <a:gd name="adj1" fmla="val -126218"/>
                    <a:gd name="adj2" fmla="val -294616"/>
                    <a:gd name="adj3" fmla="val 16667"/>
                  </a:avLst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30" name="AutoShape 156">
                  <a:extLst>
                    <a:ext uri="{FF2B5EF4-FFF2-40B4-BE49-F238E27FC236}">
                      <a16:creationId xmlns:a16="http://schemas.microsoft.com/office/drawing/2014/main" id="{B8CF8DFA-9F1D-42A8-A112-51EE76826D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7" y="6816"/>
                  <a:ext cx="1695" cy="607"/>
                </a:xfrm>
                <a:prstGeom prst="wedgeRoundRectCallout">
                  <a:avLst>
                    <a:gd name="adj1" fmla="val 151255"/>
                    <a:gd name="adj2" fmla="val -178940"/>
                    <a:gd name="adj3" fmla="val 16667"/>
                  </a:avLst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Вольфрам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" name="Group 157">
                <a:extLst>
                  <a:ext uri="{FF2B5EF4-FFF2-40B4-BE49-F238E27FC236}">
                    <a16:creationId xmlns:a16="http://schemas.microsoft.com/office/drawing/2014/main" id="{54CF6F66-7A5B-403D-B96F-6F15FEBB5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7856" y="1927674"/>
                <a:ext cx="764958" cy="393663"/>
                <a:chOff x="5077" y="5337"/>
                <a:chExt cx="1382" cy="746"/>
              </a:xfrm>
            </p:grpSpPr>
            <p:sp>
              <p:nvSpPr>
                <p:cNvPr id="224" name="AutoShape 158">
                  <a:extLst>
                    <a:ext uri="{FF2B5EF4-FFF2-40B4-BE49-F238E27FC236}">
                      <a16:creationId xmlns:a16="http://schemas.microsoft.com/office/drawing/2014/main" id="{C824B1DD-EBB9-43AE-9F72-46BF99916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6" y="5370"/>
                  <a:ext cx="768" cy="420"/>
                </a:xfrm>
                <a:prstGeom prst="wedgeRoundRectCallout">
                  <a:avLst>
                    <a:gd name="adj1" fmla="val -115927"/>
                    <a:gd name="adj2" fmla="val -134332"/>
                    <a:gd name="adj3" fmla="val 16667"/>
                  </a:avLst>
                </a:prstGeom>
                <a:solidFill>
                  <a:srgbClr val="FFCC66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AutoShape 159">
                  <a:extLst>
                    <a:ext uri="{FF2B5EF4-FFF2-40B4-BE49-F238E27FC236}">
                      <a16:creationId xmlns:a16="http://schemas.microsoft.com/office/drawing/2014/main" id="{E3B2B0BD-1EB3-4C31-8318-36D824416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7" y="5337"/>
                  <a:ext cx="1382" cy="746"/>
                </a:xfrm>
                <a:prstGeom prst="wedgeRoundRectCallout">
                  <a:avLst>
                    <a:gd name="adj1" fmla="val 61147"/>
                    <a:gd name="adj2" fmla="val -71715"/>
                    <a:gd name="adj3" fmla="val 16667"/>
                  </a:avLst>
                </a:prstGeom>
                <a:solidFill>
                  <a:srgbClr val="FFCC66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Золото</a:t>
                  </a:r>
                  <a:endParaRPr lang="ru-RU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8" name="AutoShape 160">
                <a:extLst>
                  <a:ext uri="{FF2B5EF4-FFF2-40B4-BE49-F238E27FC236}">
                    <a16:creationId xmlns:a16="http://schemas.microsoft.com/office/drawing/2014/main" id="{6FFCE7E3-0325-4D10-9066-57224B8FE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5134" y="3102393"/>
                <a:ext cx="1358587" cy="581526"/>
              </a:xfrm>
              <a:prstGeom prst="wedgeRoundRectCallout">
                <a:avLst>
                  <a:gd name="adj1" fmla="val 1221"/>
                  <a:gd name="adj2" fmla="val -223935"/>
                  <a:gd name="adj3" fmla="val 16667"/>
                </a:avLst>
              </a:prstGeom>
              <a:solidFill>
                <a:srgbClr val="FFFF99"/>
              </a:solidFill>
              <a:ln w="22225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Вольфрам + кислород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9" name="Freeform 161">
                <a:extLst>
                  <a:ext uri="{FF2B5EF4-FFF2-40B4-BE49-F238E27FC236}">
                    <a16:creationId xmlns:a16="http://schemas.microsoft.com/office/drawing/2014/main" id="{C17F7743-8C70-4AC9-9960-A2318233D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266" y="1383433"/>
                <a:ext cx="562571" cy="378888"/>
              </a:xfrm>
              <a:custGeom>
                <a:avLst/>
                <a:gdLst>
                  <a:gd name="T0" fmla="*/ 1106 w 1123"/>
                  <a:gd name="T1" fmla="*/ 0 h 718"/>
                  <a:gd name="T2" fmla="*/ 1123 w 1123"/>
                  <a:gd name="T3" fmla="*/ 70 h 718"/>
                  <a:gd name="T4" fmla="*/ 969 w 1123"/>
                  <a:gd name="T5" fmla="*/ 211 h 718"/>
                  <a:gd name="T6" fmla="*/ 834 w 1123"/>
                  <a:gd name="T7" fmla="*/ 201 h 718"/>
                  <a:gd name="T8" fmla="*/ 613 w 1123"/>
                  <a:gd name="T9" fmla="*/ 242 h 718"/>
                  <a:gd name="T10" fmla="*/ 476 w 1123"/>
                  <a:gd name="T11" fmla="*/ 332 h 718"/>
                  <a:gd name="T12" fmla="*/ 298 w 1123"/>
                  <a:gd name="T13" fmla="*/ 538 h 718"/>
                  <a:gd name="T14" fmla="*/ 148 w 1123"/>
                  <a:gd name="T15" fmla="*/ 658 h 718"/>
                  <a:gd name="T16" fmla="*/ 9 w 1123"/>
                  <a:gd name="T17" fmla="*/ 684 h 718"/>
                  <a:gd name="T18" fmla="*/ 88 w 1123"/>
                  <a:gd name="T19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3" h="718">
                    <a:moveTo>
                      <a:pt x="1106" y="0"/>
                    </a:moveTo>
                    <a:cubicBezTo>
                      <a:pt x="1112" y="23"/>
                      <a:pt x="1123" y="47"/>
                      <a:pt x="1123" y="70"/>
                    </a:cubicBezTo>
                    <a:cubicBezTo>
                      <a:pt x="1123" y="128"/>
                      <a:pt x="1060" y="193"/>
                      <a:pt x="969" y="211"/>
                    </a:cubicBezTo>
                    <a:cubicBezTo>
                      <a:pt x="925" y="208"/>
                      <a:pt x="879" y="201"/>
                      <a:pt x="834" y="201"/>
                    </a:cubicBezTo>
                    <a:cubicBezTo>
                      <a:pt x="761" y="201"/>
                      <a:pt x="683" y="231"/>
                      <a:pt x="613" y="242"/>
                    </a:cubicBezTo>
                    <a:cubicBezTo>
                      <a:pt x="549" y="266"/>
                      <a:pt x="522" y="296"/>
                      <a:pt x="476" y="332"/>
                    </a:cubicBezTo>
                    <a:cubicBezTo>
                      <a:pt x="423" y="426"/>
                      <a:pt x="439" y="496"/>
                      <a:pt x="298" y="538"/>
                    </a:cubicBezTo>
                    <a:cubicBezTo>
                      <a:pt x="264" y="568"/>
                      <a:pt x="174" y="622"/>
                      <a:pt x="148" y="658"/>
                    </a:cubicBezTo>
                    <a:cubicBezTo>
                      <a:pt x="141" y="668"/>
                      <a:pt x="18" y="675"/>
                      <a:pt x="9" y="684"/>
                    </a:cubicBezTo>
                    <a:cubicBezTo>
                      <a:pt x="0" y="690"/>
                      <a:pt x="72" y="711"/>
                      <a:pt x="88" y="718"/>
                    </a:cubicBezTo>
                  </a:path>
                </a:pathLst>
              </a:custGeom>
              <a:noFill/>
              <a:ln w="2540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0" name="Freeform 162">
                <a:extLst>
                  <a:ext uri="{FF2B5EF4-FFF2-40B4-BE49-F238E27FC236}">
                    <a16:creationId xmlns:a16="http://schemas.microsoft.com/office/drawing/2014/main" id="{6320EEB0-1454-4615-B6C0-D04B09BEF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573" y="1333201"/>
                <a:ext cx="533516" cy="435353"/>
              </a:xfrm>
              <a:custGeom>
                <a:avLst/>
                <a:gdLst>
                  <a:gd name="T0" fmla="*/ 0 w 1065"/>
                  <a:gd name="T1" fmla="*/ 0 h 825"/>
                  <a:gd name="T2" fmla="*/ 105 w 1065"/>
                  <a:gd name="T3" fmla="*/ 225 h 825"/>
                  <a:gd name="T4" fmla="*/ 255 w 1065"/>
                  <a:gd name="T5" fmla="*/ 285 h 825"/>
                  <a:gd name="T6" fmla="*/ 555 w 1065"/>
                  <a:gd name="T7" fmla="*/ 450 h 825"/>
                  <a:gd name="T8" fmla="*/ 655 w 1065"/>
                  <a:gd name="T9" fmla="*/ 570 h 825"/>
                  <a:gd name="T10" fmla="*/ 735 w 1065"/>
                  <a:gd name="T11" fmla="*/ 680 h 825"/>
                  <a:gd name="T12" fmla="*/ 855 w 1065"/>
                  <a:gd name="T13" fmla="*/ 825 h 825"/>
                  <a:gd name="T14" fmla="*/ 945 w 1065"/>
                  <a:gd name="T15" fmla="*/ 780 h 825"/>
                  <a:gd name="T16" fmla="*/ 1065 w 1065"/>
                  <a:gd name="T17" fmla="*/ 630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825">
                    <a:moveTo>
                      <a:pt x="0" y="0"/>
                    </a:moveTo>
                    <a:cubicBezTo>
                      <a:pt x="16" y="47"/>
                      <a:pt x="50" y="197"/>
                      <a:pt x="105" y="225"/>
                    </a:cubicBezTo>
                    <a:cubicBezTo>
                      <a:pt x="193" y="269"/>
                      <a:pt x="144" y="248"/>
                      <a:pt x="255" y="285"/>
                    </a:cubicBezTo>
                    <a:cubicBezTo>
                      <a:pt x="346" y="315"/>
                      <a:pt x="467" y="401"/>
                      <a:pt x="555" y="450"/>
                    </a:cubicBezTo>
                    <a:cubicBezTo>
                      <a:pt x="608" y="479"/>
                      <a:pt x="617" y="522"/>
                      <a:pt x="655" y="570"/>
                    </a:cubicBezTo>
                    <a:cubicBezTo>
                      <a:pt x="677" y="598"/>
                      <a:pt x="735" y="680"/>
                      <a:pt x="735" y="680"/>
                    </a:cubicBezTo>
                    <a:cubicBezTo>
                      <a:pt x="759" y="775"/>
                      <a:pt x="775" y="772"/>
                      <a:pt x="855" y="825"/>
                    </a:cubicBezTo>
                    <a:cubicBezTo>
                      <a:pt x="892" y="813"/>
                      <a:pt x="916" y="809"/>
                      <a:pt x="945" y="780"/>
                    </a:cubicBezTo>
                    <a:cubicBezTo>
                      <a:pt x="984" y="741"/>
                      <a:pt x="1040" y="661"/>
                      <a:pt x="1065" y="630"/>
                    </a:cubicBezTo>
                  </a:path>
                </a:pathLst>
              </a:custGeom>
              <a:noFill/>
              <a:ln w="2540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1" name="Text Box 163">
                <a:extLst>
                  <a:ext uri="{FF2B5EF4-FFF2-40B4-BE49-F238E27FC236}">
                    <a16:creationId xmlns:a16="http://schemas.microsoft.com/office/drawing/2014/main" id="{E16251FE-68E6-412A-A3C6-71A02955A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8790" y="1132275"/>
                <a:ext cx="907083" cy="326119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Кислород</a:t>
                </a:r>
                <a:endParaRPr lang="ru-RU" sz="1300" b="1" dirty="0">
                  <a:solidFill>
                    <a:srgbClr val="2F5496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164">
                <a:extLst>
                  <a:ext uri="{FF2B5EF4-FFF2-40B4-BE49-F238E27FC236}">
                    <a16:creationId xmlns:a16="http://schemas.microsoft.com/office/drawing/2014/main" id="{054C4DE8-42D2-4E50-A67F-0693E9FC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5024" y="1192553"/>
                <a:ext cx="309589" cy="484429"/>
              </a:xfrm>
              <a:custGeom>
                <a:avLst/>
                <a:gdLst>
                  <a:gd name="T0" fmla="*/ 768 w 768"/>
                  <a:gd name="T1" fmla="*/ 0 h 1008"/>
                  <a:gd name="T2" fmla="*/ 638 w 768"/>
                  <a:gd name="T3" fmla="*/ 40 h 1008"/>
                  <a:gd name="T4" fmla="*/ 568 w 768"/>
                  <a:gd name="T5" fmla="*/ 160 h 1008"/>
                  <a:gd name="T6" fmla="*/ 558 w 768"/>
                  <a:gd name="T7" fmla="*/ 190 h 1008"/>
                  <a:gd name="T8" fmla="*/ 548 w 768"/>
                  <a:gd name="T9" fmla="*/ 220 h 1008"/>
                  <a:gd name="T10" fmla="*/ 488 w 768"/>
                  <a:gd name="T11" fmla="*/ 480 h 1008"/>
                  <a:gd name="T12" fmla="*/ 382 w 768"/>
                  <a:gd name="T13" fmla="*/ 560 h 1008"/>
                  <a:gd name="T14" fmla="*/ 272 w 768"/>
                  <a:gd name="T15" fmla="*/ 640 h 1008"/>
                  <a:gd name="T16" fmla="*/ 262 w 768"/>
                  <a:gd name="T17" fmla="*/ 720 h 1008"/>
                  <a:gd name="T18" fmla="*/ 288 w 768"/>
                  <a:gd name="T19" fmla="*/ 770 h 1008"/>
                  <a:gd name="T20" fmla="*/ 228 w 768"/>
                  <a:gd name="T21" fmla="*/ 810 h 1008"/>
                  <a:gd name="T22" fmla="*/ 198 w 768"/>
                  <a:gd name="T23" fmla="*/ 830 h 1008"/>
                  <a:gd name="T24" fmla="*/ 138 w 768"/>
                  <a:gd name="T25" fmla="*/ 870 h 1008"/>
                  <a:gd name="T26" fmla="*/ 118 w 768"/>
                  <a:gd name="T27" fmla="*/ 900 h 1008"/>
                  <a:gd name="T28" fmla="*/ 28 w 768"/>
                  <a:gd name="T29" fmla="*/ 970 h 1008"/>
                  <a:gd name="T30" fmla="*/ 8 w 768"/>
                  <a:gd name="T31" fmla="*/ 1000 h 1008"/>
                  <a:gd name="T32" fmla="*/ 38 w 768"/>
                  <a:gd name="T33" fmla="*/ 980 h 1008"/>
                  <a:gd name="T34" fmla="*/ 68 w 768"/>
                  <a:gd name="T35" fmla="*/ 920 h 1008"/>
                  <a:gd name="T36" fmla="*/ 48 w 768"/>
                  <a:gd name="T37" fmla="*/ 92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" h="1008">
                    <a:moveTo>
                      <a:pt x="768" y="0"/>
                    </a:moveTo>
                    <a:cubicBezTo>
                      <a:pt x="725" y="28"/>
                      <a:pt x="689" y="32"/>
                      <a:pt x="638" y="40"/>
                    </a:cubicBezTo>
                    <a:cubicBezTo>
                      <a:pt x="597" y="81"/>
                      <a:pt x="587" y="103"/>
                      <a:pt x="568" y="160"/>
                    </a:cubicBezTo>
                    <a:cubicBezTo>
                      <a:pt x="565" y="170"/>
                      <a:pt x="561" y="180"/>
                      <a:pt x="558" y="190"/>
                    </a:cubicBezTo>
                    <a:cubicBezTo>
                      <a:pt x="555" y="200"/>
                      <a:pt x="548" y="220"/>
                      <a:pt x="548" y="220"/>
                    </a:cubicBezTo>
                    <a:cubicBezTo>
                      <a:pt x="541" y="358"/>
                      <a:pt x="582" y="417"/>
                      <a:pt x="488" y="480"/>
                    </a:cubicBezTo>
                    <a:cubicBezTo>
                      <a:pt x="459" y="524"/>
                      <a:pt x="405" y="514"/>
                      <a:pt x="382" y="560"/>
                    </a:cubicBezTo>
                    <a:cubicBezTo>
                      <a:pt x="364" y="596"/>
                      <a:pt x="304" y="618"/>
                      <a:pt x="272" y="640"/>
                    </a:cubicBezTo>
                    <a:cubicBezTo>
                      <a:pt x="215" y="726"/>
                      <a:pt x="331" y="665"/>
                      <a:pt x="262" y="720"/>
                    </a:cubicBezTo>
                    <a:cubicBezTo>
                      <a:pt x="253" y="728"/>
                      <a:pt x="297" y="762"/>
                      <a:pt x="288" y="770"/>
                    </a:cubicBezTo>
                    <a:cubicBezTo>
                      <a:pt x="270" y="786"/>
                      <a:pt x="248" y="797"/>
                      <a:pt x="228" y="810"/>
                    </a:cubicBezTo>
                    <a:cubicBezTo>
                      <a:pt x="218" y="817"/>
                      <a:pt x="198" y="830"/>
                      <a:pt x="198" y="830"/>
                    </a:cubicBezTo>
                    <a:cubicBezTo>
                      <a:pt x="148" y="905"/>
                      <a:pt x="215" y="818"/>
                      <a:pt x="138" y="870"/>
                    </a:cubicBezTo>
                    <a:cubicBezTo>
                      <a:pt x="128" y="877"/>
                      <a:pt x="126" y="892"/>
                      <a:pt x="118" y="900"/>
                    </a:cubicBezTo>
                    <a:cubicBezTo>
                      <a:pt x="93" y="925"/>
                      <a:pt x="58" y="950"/>
                      <a:pt x="28" y="970"/>
                    </a:cubicBezTo>
                    <a:cubicBezTo>
                      <a:pt x="21" y="980"/>
                      <a:pt x="0" y="992"/>
                      <a:pt x="8" y="1000"/>
                    </a:cubicBezTo>
                    <a:cubicBezTo>
                      <a:pt x="16" y="1008"/>
                      <a:pt x="30" y="988"/>
                      <a:pt x="38" y="980"/>
                    </a:cubicBezTo>
                    <a:cubicBezTo>
                      <a:pt x="43" y="975"/>
                      <a:pt x="72" y="932"/>
                      <a:pt x="68" y="920"/>
                    </a:cubicBezTo>
                    <a:cubicBezTo>
                      <a:pt x="66" y="914"/>
                      <a:pt x="55" y="920"/>
                      <a:pt x="48" y="920"/>
                    </a:cubicBez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3" name="Text Box 165">
                <a:extLst>
                  <a:ext uri="{FF2B5EF4-FFF2-40B4-BE49-F238E27FC236}">
                    <a16:creationId xmlns:a16="http://schemas.microsoft.com/office/drawing/2014/main" id="{C7DA771E-9B56-44BE-8698-7D754BEAF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86675" y="961488"/>
                <a:ext cx="815816" cy="46807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ru-RU" sz="1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Активные радикалы</a:t>
                </a:r>
                <a:endParaRPr lang="ru-RU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4" name="Text Box 166">
                <a:extLst>
                  <a:ext uri="{FF2B5EF4-FFF2-40B4-BE49-F238E27FC236}">
                    <a16:creationId xmlns:a16="http://schemas.microsoft.com/office/drawing/2014/main" id="{C81102D5-7A4A-4099-A0B0-9ECA55C4BC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5826" y="1233093"/>
                <a:ext cx="943691" cy="436935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ru-RU" sz="1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Активные радикалы</a:t>
                </a:r>
                <a:endParaRPr lang="ru-RU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" name="Freeform 167">
                <a:extLst>
                  <a:ext uri="{FF2B5EF4-FFF2-40B4-BE49-F238E27FC236}">
                    <a16:creationId xmlns:a16="http://schemas.microsoft.com/office/drawing/2014/main" id="{0F68709E-B88D-49F1-B630-063AA8763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143" y="1634592"/>
                <a:ext cx="245468" cy="249074"/>
              </a:xfrm>
              <a:custGeom>
                <a:avLst/>
                <a:gdLst>
                  <a:gd name="T0" fmla="*/ 0 w 490"/>
                  <a:gd name="T1" fmla="*/ 0 h 472"/>
                  <a:gd name="T2" fmla="*/ 30 w 490"/>
                  <a:gd name="T3" fmla="*/ 150 h 472"/>
                  <a:gd name="T4" fmla="*/ 40 w 490"/>
                  <a:gd name="T5" fmla="*/ 180 h 472"/>
                  <a:gd name="T6" fmla="*/ 110 w 490"/>
                  <a:gd name="T7" fmla="*/ 210 h 472"/>
                  <a:gd name="T8" fmla="*/ 260 w 490"/>
                  <a:gd name="T9" fmla="*/ 280 h 472"/>
                  <a:gd name="T10" fmla="*/ 360 w 490"/>
                  <a:gd name="T11" fmla="*/ 350 h 472"/>
                  <a:gd name="T12" fmla="*/ 390 w 490"/>
                  <a:gd name="T13" fmla="*/ 360 h 472"/>
                  <a:gd name="T14" fmla="*/ 470 w 490"/>
                  <a:gd name="T15" fmla="*/ 470 h 472"/>
                  <a:gd name="T16" fmla="*/ 490 w 490"/>
                  <a:gd name="T17" fmla="*/ 47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0" h="472">
                    <a:moveTo>
                      <a:pt x="0" y="0"/>
                    </a:moveTo>
                    <a:cubicBezTo>
                      <a:pt x="17" y="50"/>
                      <a:pt x="20" y="99"/>
                      <a:pt x="30" y="150"/>
                    </a:cubicBezTo>
                    <a:cubicBezTo>
                      <a:pt x="32" y="160"/>
                      <a:pt x="33" y="173"/>
                      <a:pt x="40" y="180"/>
                    </a:cubicBezTo>
                    <a:cubicBezTo>
                      <a:pt x="52" y="192"/>
                      <a:pt x="92" y="204"/>
                      <a:pt x="110" y="210"/>
                    </a:cubicBezTo>
                    <a:cubicBezTo>
                      <a:pt x="170" y="301"/>
                      <a:pt x="126" y="268"/>
                      <a:pt x="260" y="280"/>
                    </a:cubicBezTo>
                    <a:cubicBezTo>
                      <a:pt x="288" y="365"/>
                      <a:pt x="259" y="337"/>
                      <a:pt x="360" y="350"/>
                    </a:cubicBezTo>
                    <a:cubicBezTo>
                      <a:pt x="370" y="353"/>
                      <a:pt x="384" y="351"/>
                      <a:pt x="390" y="360"/>
                    </a:cubicBezTo>
                    <a:cubicBezTo>
                      <a:pt x="430" y="416"/>
                      <a:pt x="386" y="442"/>
                      <a:pt x="470" y="470"/>
                    </a:cubicBezTo>
                    <a:cubicBezTo>
                      <a:pt x="476" y="472"/>
                      <a:pt x="483" y="470"/>
                      <a:pt x="490" y="470"/>
                    </a:cubicBez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6" name="Text Box 168">
                <a:extLst>
                  <a:ext uri="{FF2B5EF4-FFF2-40B4-BE49-F238E27FC236}">
                    <a16:creationId xmlns:a16="http://schemas.microsoft.com/office/drawing/2014/main" id="{125B1789-B2C5-420B-B051-41543701F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1375" y="3844787"/>
                <a:ext cx="1094083" cy="540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 kern="0" dirty="0">
                    <a:latin typeface="Times New Roman" panose="02020603050405020304" pitchFamily="18" charset="0"/>
                  </a:rPr>
                  <a:t>Перед </a:t>
                </a:r>
                <a:r>
                  <a:rPr lang="ru-RU" sz="1200" kern="0" dirty="0">
                    <a:latin typeface="Times New Roman" panose="02020603050405020304" pitchFamily="18" charset="0"/>
                  </a:rPr>
                  <a:t>облучением</a:t>
                </a:r>
              </a:p>
            </p:txBody>
          </p:sp>
          <p:sp>
            <p:nvSpPr>
              <p:cNvPr id="217" name="Text Box 169">
                <a:extLst>
                  <a:ext uri="{FF2B5EF4-FFF2-40B4-BE49-F238E27FC236}">
                    <a16:creationId xmlns:a16="http://schemas.microsoft.com/office/drawing/2014/main" id="{03490BA3-A5D6-41C2-996F-2CF2D8767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2226" y="3884971"/>
                <a:ext cx="1000405" cy="560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 kern="0" dirty="0">
                    <a:latin typeface="Times New Roman" panose="02020603050405020304" pitchFamily="18" charset="0"/>
                  </a:rPr>
                  <a:t>После </a:t>
                </a:r>
                <a:r>
                  <a:rPr lang="ru-RU" sz="1200" kern="0" dirty="0">
                    <a:latin typeface="Times New Roman" panose="02020603050405020304" pitchFamily="18" charset="0"/>
                  </a:rPr>
                  <a:t>облучения</a:t>
                </a:r>
              </a:p>
            </p:txBody>
          </p:sp>
          <p:grpSp>
            <p:nvGrpSpPr>
              <p:cNvPr id="218" name="Группа 217">
                <a:extLst>
                  <a:ext uri="{FF2B5EF4-FFF2-40B4-BE49-F238E27FC236}">
                    <a16:creationId xmlns:a16="http://schemas.microsoft.com/office/drawing/2014/main" id="{2E70C9AA-C30D-4384-8B53-5011220E3F8E}"/>
                  </a:ext>
                </a:extLst>
              </p:cNvPr>
              <p:cNvGrpSpPr/>
              <p:nvPr/>
            </p:nvGrpSpPr>
            <p:grpSpPr>
              <a:xfrm>
                <a:off x="8889253" y="2042779"/>
                <a:ext cx="248536" cy="667880"/>
                <a:chOff x="6147481" y="2575810"/>
                <a:chExt cx="248536" cy="667880"/>
              </a:xfrm>
            </p:grpSpPr>
            <p:sp>
              <p:nvSpPr>
                <p:cNvPr id="220" name="Полилиния: фигура 219">
                  <a:extLst>
                    <a:ext uri="{FF2B5EF4-FFF2-40B4-BE49-F238E27FC236}">
                      <a16:creationId xmlns:a16="http://schemas.microsoft.com/office/drawing/2014/main" id="{96000FBA-0C21-4429-AD1D-734A8EB2EE38}"/>
                    </a:ext>
                  </a:extLst>
                </p:cNvPr>
                <p:cNvSpPr/>
                <p:nvPr/>
              </p:nvSpPr>
              <p:spPr>
                <a:xfrm>
                  <a:off x="6225916" y="3054747"/>
                  <a:ext cx="69954" cy="45719"/>
                </a:xfrm>
                <a:custGeom>
                  <a:avLst/>
                  <a:gdLst>
                    <a:gd name="connsiteX0" fmla="*/ 0 w 77449"/>
                    <a:gd name="connsiteY0" fmla="*/ 32479 h 32479"/>
                    <a:gd name="connsiteX1" fmla="*/ 42472 w 77449"/>
                    <a:gd name="connsiteY1" fmla="*/ 19987 h 32479"/>
                    <a:gd name="connsiteX2" fmla="*/ 59960 w 77449"/>
                    <a:gd name="connsiteY2" fmla="*/ 9993 h 32479"/>
                    <a:gd name="connsiteX3" fmla="*/ 77449 w 77449"/>
                    <a:gd name="connsiteY3" fmla="*/ 7495 h 32479"/>
                    <a:gd name="connsiteX4" fmla="*/ 67455 w 77449"/>
                    <a:gd name="connsiteY4" fmla="*/ 0 h 3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49" h="32479">
                      <a:moveTo>
                        <a:pt x="0" y="32479"/>
                      </a:moveTo>
                      <a:cubicBezTo>
                        <a:pt x="23515" y="13667"/>
                        <a:pt x="1175" y="27730"/>
                        <a:pt x="42472" y="19987"/>
                      </a:cubicBezTo>
                      <a:cubicBezTo>
                        <a:pt x="62758" y="16183"/>
                        <a:pt x="43233" y="15011"/>
                        <a:pt x="59960" y="9993"/>
                      </a:cubicBezTo>
                      <a:cubicBezTo>
                        <a:pt x="65600" y="8301"/>
                        <a:pt x="71619" y="8328"/>
                        <a:pt x="77449" y="7495"/>
                      </a:cubicBezTo>
                      <a:cubicBezTo>
                        <a:pt x="68974" y="1845"/>
                        <a:pt x="72078" y="4621"/>
                        <a:pt x="674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Полилиния: фигура 220">
                  <a:extLst>
                    <a:ext uri="{FF2B5EF4-FFF2-40B4-BE49-F238E27FC236}">
                      <a16:creationId xmlns:a16="http://schemas.microsoft.com/office/drawing/2014/main" id="{60C92257-DF3C-4F55-AF5E-F3717A248C80}"/>
                    </a:ext>
                  </a:extLst>
                </p:cNvPr>
                <p:cNvSpPr/>
                <p:nvPr/>
              </p:nvSpPr>
              <p:spPr>
                <a:xfrm>
                  <a:off x="6147481" y="3148752"/>
                  <a:ext cx="30109" cy="94938"/>
                </a:xfrm>
                <a:custGeom>
                  <a:avLst/>
                  <a:gdLst>
                    <a:gd name="connsiteX0" fmla="*/ 27482 w 30109"/>
                    <a:gd name="connsiteY0" fmla="*/ 0 h 94938"/>
                    <a:gd name="connsiteX1" fmla="*/ 27482 w 30109"/>
                    <a:gd name="connsiteY1" fmla="*/ 54964 h 94938"/>
                    <a:gd name="connsiteX2" fmla="*/ 24983 w 30109"/>
                    <a:gd name="connsiteY2" fmla="*/ 77449 h 94938"/>
                    <a:gd name="connsiteX3" fmla="*/ 9993 w 30109"/>
                    <a:gd name="connsiteY3" fmla="*/ 92439 h 94938"/>
                    <a:gd name="connsiteX4" fmla="*/ 0 w 30109"/>
                    <a:gd name="connsiteY4" fmla="*/ 94938 h 9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09" h="94938">
                      <a:moveTo>
                        <a:pt x="27482" y="0"/>
                      </a:moveTo>
                      <a:cubicBezTo>
                        <a:pt x="30610" y="43805"/>
                        <a:pt x="31342" y="22154"/>
                        <a:pt x="27482" y="54964"/>
                      </a:cubicBezTo>
                      <a:cubicBezTo>
                        <a:pt x="26601" y="62453"/>
                        <a:pt x="28172" y="70615"/>
                        <a:pt x="24983" y="77449"/>
                      </a:cubicBezTo>
                      <a:cubicBezTo>
                        <a:pt x="21995" y="83852"/>
                        <a:pt x="16848" y="90725"/>
                        <a:pt x="9993" y="92439"/>
                      </a:cubicBezTo>
                      <a:lnTo>
                        <a:pt x="0" y="949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" name="Полилиния: фигура 221">
                  <a:extLst>
                    <a:ext uri="{FF2B5EF4-FFF2-40B4-BE49-F238E27FC236}">
                      <a16:creationId xmlns:a16="http://schemas.microsoft.com/office/drawing/2014/main" id="{15C62F0B-DBBA-4F5C-9B43-B21B367DC6D0}"/>
                    </a:ext>
                  </a:extLst>
                </p:cNvPr>
                <p:cNvSpPr/>
                <p:nvPr/>
              </p:nvSpPr>
              <p:spPr>
                <a:xfrm>
                  <a:off x="6350833" y="2575810"/>
                  <a:ext cx="45184" cy="49967"/>
                </a:xfrm>
                <a:custGeom>
                  <a:avLst/>
                  <a:gdLst>
                    <a:gd name="connsiteX0" fmla="*/ 0 w 45184"/>
                    <a:gd name="connsiteY0" fmla="*/ 49967 h 49967"/>
                    <a:gd name="connsiteX1" fmla="*/ 4997 w 45184"/>
                    <a:gd name="connsiteY1" fmla="*/ 37475 h 49967"/>
                    <a:gd name="connsiteX2" fmla="*/ 7495 w 45184"/>
                    <a:gd name="connsiteY2" fmla="*/ 27482 h 49967"/>
                    <a:gd name="connsiteX3" fmla="*/ 17488 w 45184"/>
                    <a:gd name="connsiteY3" fmla="*/ 22485 h 49967"/>
                    <a:gd name="connsiteX4" fmla="*/ 42472 w 45184"/>
                    <a:gd name="connsiteY4" fmla="*/ 17488 h 49967"/>
                    <a:gd name="connsiteX5" fmla="*/ 44970 w 45184"/>
                    <a:gd name="connsiteY5" fmla="*/ 9993 h 49967"/>
                    <a:gd name="connsiteX6" fmla="*/ 37475 w 45184"/>
                    <a:gd name="connsiteY6" fmla="*/ 4997 h 49967"/>
                    <a:gd name="connsiteX7" fmla="*/ 34977 w 45184"/>
                    <a:gd name="connsiteY7" fmla="*/ 0 h 49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184" h="49967">
                      <a:moveTo>
                        <a:pt x="0" y="49967"/>
                      </a:moveTo>
                      <a:cubicBezTo>
                        <a:pt x="1666" y="45803"/>
                        <a:pt x="3579" y="41730"/>
                        <a:pt x="4997" y="37475"/>
                      </a:cubicBezTo>
                      <a:cubicBezTo>
                        <a:pt x="6083" y="34218"/>
                        <a:pt x="5297" y="30120"/>
                        <a:pt x="7495" y="27482"/>
                      </a:cubicBezTo>
                      <a:cubicBezTo>
                        <a:pt x="9879" y="24621"/>
                        <a:pt x="14065" y="23952"/>
                        <a:pt x="17488" y="22485"/>
                      </a:cubicBezTo>
                      <a:cubicBezTo>
                        <a:pt x="26206" y="18748"/>
                        <a:pt x="32133" y="18965"/>
                        <a:pt x="42472" y="17488"/>
                      </a:cubicBezTo>
                      <a:cubicBezTo>
                        <a:pt x="43305" y="14990"/>
                        <a:pt x="45948" y="12438"/>
                        <a:pt x="44970" y="9993"/>
                      </a:cubicBezTo>
                      <a:cubicBezTo>
                        <a:pt x="43855" y="7205"/>
                        <a:pt x="39598" y="7120"/>
                        <a:pt x="37475" y="4997"/>
                      </a:cubicBezTo>
                      <a:cubicBezTo>
                        <a:pt x="36158" y="3680"/>
                        <a:pt x="35810" y="1666"/>
                        <a:pt x="3497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" name="Полилиния: фигура 222">
                  <a:extLst>
                    <a:ext uri="{FF2B5EF4-FFF2-40B4-BE49-F238E27FC236}">
                      <a16:creationId xmlns:a16="http://schemas.microsoft.com/office/drawing/2014/main" id="{489C3B83-AAD7-4688-BD53-69954C0FBB3A}"/>
                    </a:ext>
                  </a:extLst>
                </p:cNvPr>
                <p:cNvSpPr/>
                <p:nvPr/>
              </p:nvSpPr>
              <p:spPr>
                <a:xfrm>
                  <a:off x="6320852" y="2845633"/>
                  <a:ext cx="44971" cy="39974"/>
                </a:xfrm>
                <a:custGeom>
                  <a:avLst/>
                  <a:gdLst>
                    <a:gd name="connsiteX0" fmla="*/ 0 w 44971"/>
                    <a:gd name="connsiteY0" fmla="*/ 0 h 39974"/>
                    <a:gd name="connsiteX1" fmla="*/ 7496 w 44971"/>
                    <a:gd name="connsiteY1" fmla="*/ 12492 h 39974"/>
                    <a:gd name="connsiteX2" fmla="*/ 32479 w 44971"/>
                    <a:gd name="connsiteY2" fmla="*/ 32478 h 39974"/>
                    <a:gd name="connsiteX3" fmla="*/ 44971 w 44971"/>
                    <a:gd name="connsiteY3" fmla="*/ 39974 h 3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971" h="39974">
                      <a:moveTo>
                        <a:pt x="0" y="0"/>
                      </a:moveTo>
                      <a:cubicBezTo>
                        <a:pt x="2499" y="4164"/>
                        <a:pt x="4421" y="8734"/>
                        <a:pt x="7496" y="12492"/>
                      </a:cubicBezTo>
                      <a:cubicBezTo>
                        <a:pt x="22502" y="30832"/>
                        <a:pt x="17545" y="23944"/>
                        <a:pt x="32479" y="32478"/>
                      </a:cubicBezTo>
                      <a:cubicBezTo>
                        <a:pt x="53608" y="44551"/>
                        <a:pt x="29793" y="32384"/>
                        <a:pt x="44971" y="39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9" name="Полилиния: фигура 218">
                <a:extLst>
                  <a:ext uri="{FF2B5EF4-FFF2-40B4-BE49-F238E27FC236}">
                    <a16:creationId xmlns:a16="http://schemas.microsoft.com/office/drawing/2014/main" id="{297D0121-3395-416C-8EA0-9C21F65A8241}"/>
                  </a:ext>
                </a:extLst>
              </p:cNvPr>
              <p:cNvSpPr/>
              <p:nvPr/>
            </p:nvSpPr>
            <p:spPr>
              <a:xfrm>
                <a:off x="8206787" y="2875830"/>
                <a:ext cx="75112" cy="29392"/>
              </a:xfrm>
              <a:custGeom>
                <a:avLst/>
                <a:gdLst>
                  <a:gd name="connsiteX0" fmla="*/ 0 w 75112"/>
                  <a:gd name="connsiteY0" fmla="*/ 29392 h 29392"/>
                  <a:gd name="connsiteX1" fmla="*/ 16329 w 75112"/>
                  <a:gd name="connsiteY1" fmla="*/ 19595 h 29392"/>
                  <a:gd name="connsiteX2" fmla="*/ 26126 w 75112"/>
                  <a:gd name="connsiteY2" fmla="*/ 16329 h 29392"/>
                  <a:gd name="connsiteX3" fmla="*/ 52252 w 75112"/>
                  <a:gd name="connsiteY3" fmla="*/ 6532 h 29392"/>
                  <a:gd name="connsiteX4" fmla="*/ 75112 w 75112"/>
                  <a:gd name="connsiteY4" fmla="*/ 0 h 2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12" h="29392">
                    <a:moveTo>
                      <a:pt x="0" y="29392"/>
                    </a:moveTo>
                    <a:cubicBezTo>
                      <a:pt x="5443" y="26126"/>
                      <a:pt x="10652" y="22434"/>
                      <a:pt x="16329" y="19595"/>
                    </a:cubicBezTo>
                    <a:cubicBezTo>
                      <a:pt x="19408" y="18056"/>
                      <a:pt x="22903" y="17538"/>
                      <a:pt x="26126" y="16329"/>
                    </a:cubicBezTo>
                    <a:cubicBezTo>
                      <a:pt x="32120" y="14081"/>
                      <a:pt x="44839" y="8385"/>
                      <a:pt x="52252" y="6532"/>
                    </a:cubicBezTo>
                    <a:cubicBezTo>
                      <a:pt x="74710" y="917"/>
                      <a:pt x="61974" y="6569"/>
                      <a:pt x="7511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D2FAA8-378C-423B-A42B-28DFE5ABF3C5}"/>
              </a:ext>
            </a:extLst>
          </p:cNvPr>
          <p:cNvSpPr txBox="1"/>
          <p:nvPr/>
        </p:nvSpPr>
        <p:spPr>
          <a:xfrm>
            <a:off x="3183818" y="5490920"/>
            <a:ext cx="3894667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Качество нанесения золота на анод: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- металлизация;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- гальваническое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(хуже).</a:t>
            </a:r>
          </a:p>
        </p:txBody>
      </p:sp>
      <p:sp>
        <p:nvSpPr>
          <p:cNvPr id="17" name="Дата 16">
            <a:extLst>
              <a:ext uri="{FF2B5EF4-FFF2-40B4-BE49-F238E27FC236}">
                <a16:creationId xmlns:a16="http://schemas.microsoft.com/office/drawing/2014/main" id="{E73120EE-2CE9-474A-98CD-1BBE31AC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4932-D057-41D0-B7FE-11AF2AE91D86}" type="datetime1">
              <a:rPr lang="ru-RU" smtClean="0"/>
              <a:t>03.06.2026</a:t>
            </a:fld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773A803A-1D5C-4E2B-9AA6-51B04DBD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А.Г.Крившич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9F543E3D-E352-40E4-8976-B47C6F70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28C6-CB95-4A39-B311-EEC6490861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95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1175</Words>
  <Application>Microsoft Office PowerPoint</Application>
  <PresentationFormat>Широкоэкранный</PresentationFormat>
  <Paragraphs>268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Kriv</cp:lastModifiedBy>
  <cp:revision>73</cp:revision>
  <dcterms:created xsi:type="dcterms:W3CDTF">2026-05-27T12:27:31Z</dcterms:created>
  <dcterms:modified xsi:type="dcterms:W3CDTF">2026-06-03T18:13:51Z</dcterms:modified>
</cp:coreProperties>
</file>