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2" r:id="rId1"/>
  </p:sldMasterIdLst>
  <p:notesMasterIdLst>
    <p:notesMasterId r:id="rId48"/>
  </p:notesMasterIdLst>
  <p:sldIdLst>
    <p:sldId id="676" r:id="rId2"/>
    <p:sldId id="669" r:id="rId3"/>
    <p:sldId id="671" r:id="rId4"/>
    <p:sldId id="633" r:id="rId5"/>
    <p:sldId id="673" r:id="rId6"/>
    <p:sldId id="710" r:id="rId7"/>
    <p:sldId id="670" r:id="rId8"/>
    <p:sldId id="675" r:id="rId9"/>
    <p:sldId id="677" r:id="rId10"/>
    <p:sldId id="678" r:id="rId11"/>
    <p:sldId id="711" r:id="rId12"/>
    <p:sldId id="679" r:id="rId13"/>
    <p:sldId id="680" r:id="rId14"/>
    <p:sldId id="681" r:id="rId15"/>
    <p:sldId id="687" r:id="rId16"/>
    <p:sldId id="682" r:id="rId17"/>
    <p:sldId id="686" r:id="rId18"/>
    <p:sldId id="717" r:id="rId19"/>
    <p:sldId id="716" r:id="rId20"/>
    <p:sldId id="684" r:id="rId21"/>
    <p:sldId id="712" r:id="rId22"/>
    <p:sldId id="691" r:id="rId23"/>
    <p:sldId id="674" r:id="rId24"/>
    <p:sldId id="693" r:id="rId25"/>
    <p:sldId id="692" r:id="rId26"/>
    <p:sldId id="698" r:id="rId27"/>
    <p:sldId id="694" r:id="rId28"/>
    <p:sldId id="696" r:id="rId29"/>
    <p:sldId id="697" r:id="rId30"/>
    <p:sldId id="703" r:id="rId31"/>
    <p:sldId id="705" r:id="rId32"/>
    <p:sldId id="713" r:id="rId33"/>
    <p:sldId id="700" r:id="rId34"/>
    <p:sldId id="706" r:id="rId35"/>
    <p:sldId id="714" r:id="rId36"/>
    <p:sldId id="715" r:id="rId37"/>
    <p:sldId id="685" r:id="rId38"/>
    <p:sldId id="709" r:id="rId39"/>
    <p:sldId id="701" r:id="rId40"/>
    <p:sldId id="689" r:id="rId41"/>
    <p:sldId id="695" r:id="rId42"/>
    <p:sldId id="707" r:id="rId43"/>
    <p:sldId id="683" r:id="rId44"/>
    <p:sldId id="704" r:id="rId45"/>
    <p:sldId id="688" r:id="rId46"/>
    <p:sldId id="702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ri" initials="Y" lastIdx="1" clrIdx="0">
    <p:extLst>
      <p:ext uri="{19B8F6BF-5375-455C-9EA6-DF929625EA0E}">
        <p15:presenceInfo xmlns:p15="http://schemas.microsoft.com/office/powerpoint/2012/main" userId="Yur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23" autoAdjust="0"/>
    <p:restoredTop sz="94660"/>
  </p:normalViewPr>
  <p:slideViewPr>
    <p:cSldViewPr snapToGrid="0">
      <p:cViewPr varScale="1">
        <p:scale>
          <a:sx n="61" d="100"/>
          <a:sy n="61" d="100"/>
        </p:scale>
        <p:origin x="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7" d="100"/>
        <a:sy n="37" d="100"/>
      </p:scale>
      <p:origin x="0" y="-9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5-31T09:01:49.730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27BCC8-0367-45B3-9783-7D3183879B73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5B10C-0F7E-4929-B202-FB44A8881E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833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84E03-1DA4-492B-85AA-9265AF2CB00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095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5B10C-0F7E-4929-B202-FB44A8881E9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530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84E03-1DA4-492B-85AA-9265AF2CB00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958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5721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5" name="Google Shape;1285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89679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2A6DE-1034-4086-AF13-2B31A53A66F6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869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914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695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605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563" y="273353"/>
            <a:ext cx="10971684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563" y="1604841"/>
            <a:ext cx="10971684" cy="397748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928876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F6BCE-1996-4164-9384-DEEDBB22AB12}" type="datetime1">
              <a:rPr lang="ru-RU" smtClean="0"/>
              <a:t>03.06.2026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Артем </a:t>
            </a:r>
            <a:r>
              <a:rPr lang="en-US" dirty="0" err="1"/>
              <a:t>KsK</a:t>
            </a:r>
            <a:r>
              <a:rPr lang="el-GR" sz="1089" b="1" dirty="0">
                <a:latin typeface="Segoe UI" panose="020B0502040204020203" pitchFamily="34" charset="0"/>
                <a:cs typeface="Segoe UI" panose="020B0502040204020203" pitchFamily="34" charset="0"/>
              </a:rPr>
              <a:t>π</a:t>
            </a:r>
            <a:r>
              <a:rPr lang="en-US" dirty="0"/>
              <a:t> 2019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3E750-CB44-4518-B1BA-067890EFC981}" type="slidenum">
              <a:rPr lang="ru-RU" smtClean="0"/>
              <a:pPr/>
              <a:t>‹#›</a:t>
            </a:fld>
            <a:r>
              <a:rPr lang="ru-RU" dirty="0"/>
              <a:t> из 9</a:t>
            </a:r>
          </a:p>
        </p:txBody>
      </p:sp>
    </p:spTree>
    <p:extLst>
      <p:ext uri="{BB962C8B-B14F-4D97-AF65-F5344CB8AC3E}">
        <p14:creationId xmlns:p14="http://schemas.microsoft.com/office/powerpoint/2010/main" val="951551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605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563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551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601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582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201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157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494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98D76-E925-4834-9252-CB507BD6F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646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50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8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nspirehep.net/literature/523208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7" Type="http://schemas.openxmlformats.org/officeDocument/2006/relationships/image" Target="../media/image12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66.emf"/><Relationship Id="rId4" Type="http://schemas.openxmlformats.org/officeDocument/2006/relationships/image" Target="../media/image1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8" Type="http://schemas.openxmlformats.org/officeDocument/2006/relationships/image" Target="../media/image101.png"/><Relationship Id="rId3" Type="http://schemas.openxmlformats.org/officeDocument/2006/relationships/image" Target="../media/image5.png"/><Relationship Id="rId21" Type="http://schemas.openxmlformats.org/officeDocument/2006/relationships/image" Target="../media/image150.png"/><Relationship Id="rId7" Type="http://schemas.openxmlformats.org/officeDocument/2006/relationships/image" Target="../media/image80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20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6.emf"/><Relationship Id="rId24" Type="http://schemas.openxmlformats.org/officeDocument/2006/relationships/image" Target="../media/image110.png"/><Relationship Id="rId23" Type="http://schemas.openxmlformats.org/officeDocument/2006/relationships/image" Target="../media/image10.png"/><Relationship Id="rId10" Type="http://schemas.openxmlformats.org/officeDocument/2006/relationships/image" Target="../media/image9.png"/><Relationship Id="rId19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60.png"/><Relationship Id="rId22" Type="http://schemas.openxmlformats.org/officeDocument/2006/relationships/image" Target="../media/image16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27.png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4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9800" y="504825"/>
            <a:ext cx="10515600" cy="1325563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A</a:t>
            </a:r>
            <a:r>
              <a:rPr lang="ru-RU" sz="3200" b="1" dirty="0" err="1" smtClean="0">
                <a:solidFill>
                  <a:srgbClr val="C00000"/>
                </a:solidFill>
              </a:rPr>
              <a:t>дронная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>
                <a:solidFill>
                  <a:srgbClr val="C00000"/>
                </a:solidFill>
              </a:rPr>
              <a:t>спектроскопия в экспериментах на </a:t>
            </a:r>
            <a:r>
              <a:rPr lang="ru-RU" sz="3200" b="1" dirty="0" err="1">
                <a:solidFill>
                  <a:srgbClr val="C00000"/>
                </a:solidFill>
              </a:rPr>
              <a:t>коллайдерах</a:t>
            </a:r>
            <a:r>
              <a:rPr lang="ru-RU" sz="3200" b="1" dirty="0">
                <a:solidFill>
                  <a:srgbClr val="C00000"/>
                </a:solidFill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</a:rPr>
              <a:t>    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>
                <a:solidFill>
                  <a:srgbClr val="C00000"/>
                </a:solidFill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</a:rPr>
              <a:t>                ВЭПП-2000 </a:t>
            </a:r>
            <a:r>
              <a:rPr lang="ru-RU" sz="3200" b="1" dirty="0">
                <a:solidFill>
                  <a:srgbClr val="C00000"/>
                </a:solidFill>
              </a:rPr>
              <a:t>и ВЭПП-4М </a:t>
            </a:r>
            <a:r>
              <a:rPr lang="ru-RU" sz="3200" b="1" dirty="0" smtClean="0">
                <a:solidFill>
                  <a:srgbClr val="C00000"/>
                </a:solidFill>
              </a:rPr>
              <a:t>в </a:t>
            </a:r>
            <a:r>
              <a:rPr lang="ru-RU" sz="3200" b="1" dirty="0">
                <a:solidFill>
                  <a:srgbClr val="C00000"/>
                </a:solidFill>
              </a:rPr>
              <a:t> ИЯФ СО РАН 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                                     </a:t>
            </a:r>
            <a:r>
              <a:rPr lang="ru-RU" sz="2800" b="1" dirty="0" err="1" smtClean="0"/>
              <a:t>Ю.А.Тихонов</a:t>
            </a:r>
            <a:r>
              <a:rPr lang="ru-RU" sz="2800" b="1" dirty="0" smtClean="0"/>
              <a:t> (</a:t>
            </a:r>
            <a:r>
              <a:rPr lang="ru-RU" sz="2400" b="1" dirty="0" err="1" smtClean="0"/>
              <a:t>ияф</a:t>
            </a:r>
            <a:r>
              <a:rPr lang="ru-RU" sz="2400" b="1" dirty="0" smtClean="0"/>
              <a:t> со ран</a:t>
            </a:r>
            <a:r>
              <a:rPr lang="ru-RU" sz="2800" b="1" dirty="0" smtClean="0"/>
              <a:t>)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1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137243" y="2223512"/>
            <a:ext cx="7000186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err="1" smtClean="0">
                <a:solidFill>
                  <a:srgbClr val="0070C0"/>
                </a:solidFill>
              </a:rPr>
              <a:t>Коллайдеры</a:t>
            </a:r>
            <a:r>
              <a:rPr lang="ru-RU" sz="2400" b="1" dirty="0" smtClean="0">
                <a:solidFill>
                  <a:srgbClr val="0070C0"/>
                </a:solidFill>
              </a:rPr>
              <a:t> ИЯФ СО РАН:  ВЭПП-2000, ВЭПП-4М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70C0"/>
                </a:solidFill>
              </a:rPr>
              <a:t>Детекторы: СНД, КМД-3, КЕДР  </a:t>
            </a:r>
          </a:p>
          <a:p>
            <a:pPr lvl="0">
              <a:buSzPct val="45000"/>
              <a:buFont typeface="StarSymbol"/>
              <a:buChar char="●"/>
              <a:defRPr/>
            </a:pPr>
            <a:r>
              <a:rPr lang="ru-RU" sz="2400" dirty="0">
                <a:highlight>
                  <a:scrgbClr r="0" g="0" b="0">
                    <a:alpha val="0"/>
                  </a:scrgbClr>
                </a:highlight>
              </a:rPr>
              <a:t> </a:t>
            </a:r>
            <a:r>
              <a:rPr lang="ru-RU" sz="2400" dirty="0" smtClean="0">
                <a:highlight>
                  <a:scrgbClr r="0" g="0" b="0">
                    <a:alpha val="0"/>
                  </a:scrgbClr>
                </a:highlight>
              </a:rPr>
              <a:t>  </a:t>
            </a:r>
            <a:r>
              <a:rPr lang="ru-RU" sz="2400" b="1" dirty="0" smtClean="0">
                <a:solidFill>
                  <a:srgbClr val="0070C0"/>
                </a:solidFill>
                <a:highlight>
                  <a:scrgbClr r="0" g="0" b="0">
                    <a:alpha val="0"/>
                  </a:scrgbClr>
                </a:highlight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Три </a:t>
            </a:r>
            <a:r>
              <a:rPr lang="ru-RU" sz="2400" b="1" dirty="0">
                <a:solidFill>
                  <a:srgbClr val="0070C0"/>
                </a:solidFill>
                <a:highlight>
                  <a:scrgbClr r="0" g="0" b="0">
                    <a:alpha val="0"/>
                  </a:scrgbClr>
                </a:highlight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семейства векторных резонансов</a:t>
            </a:r>
            <a:r>
              <a:rPr lang="ru-RU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:</a:t>
            </a:r>
          </a:p>
          <a:p>
            <a:pPr lvl="0">
              <a:buSzPct val="45000"/>
              <a:defRPr/>
            </a:pPr>
            <a:r>
              <a:rPr lang="ru-RU" sz="2400" b="1" dirty="0" smtClean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   </a:t>
            </a:r>
            <a:r>
              <a:rPr lang="en-US" sz="2400" b="1" dirty="0" smtClean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  <a:ea typeface="DejaVu LGC Sans" pitchFamily="2"/>
                <a:cs typeface="DejaVu LGC Sans" pitchFamily="2"/>
              </a:rPr>
              <a:t>ρ</a:t>
            </a:r>
            <a:r>
              <a:rPr lang="en-US" sz="2400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  <a:cs typeface="DejaVu LGC Sans" pitchFamily="2"/>
              </a:rPr>
              <a:t>(770)</a:t>
            </a:r>
            <a:r>
              <a:rPr lang="en-US" sz="2400" b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  <a:cs typeface="DejaVu LGC Sans" pitchFamily="2"/>
              </a:rPr>
              <a:t>, </a:t>
            </a:r>
            <a:r>
              <a:rPr lang="ru-RU" sz="2400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  <a:ea typeface="DejaVu LGC Sans" pitchFamily="2"/>
                <a:cs typeface="DejaVu LGC Sans" pitchFamily="2"/>
              </a:rPr>
              <a:t>ρ</a:t>
            </a:r>
            <a:r>
              <a:rPr lang="en-US" sz="2400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  <a:cs typeface="DejaVu LGC Sans" pitchFamily="2"/>
              </a:rPr>
              <a:t>(1450)</a:t>
            </a:r>
            <a:r>
              <a:rPr lang="en-US" sz="2400" b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  <a:cs typeface="DejaVu LGC Sans" pitchFamily="2"/>
              </a:rPr>
              <a:t>, </a:t>
            </a:r>
            <a:r>
              <a:rPr lang="ru-RU" sz="2400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  <a:ea typeface="DejaVu LGC Sans" pitchFamily="2"/>
                <a:cs typeface="DejaVu LGC Sans" pitchFamily="2"/>
              </a:rPr>
              <a:t>ρ</a:t>
            </a:r>
            <a:r>
              <a:rPr lang="en-US" sz="2400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  <a:cs typeface="DejaVu LGC Sans" pitchFamily="2"/>
              </a:rPr>
              <a:t>(1700</a:t>
            </a:r>
            <a:r>
              <a:rPr lang="en-US" sz="2400" b="1" i="1" dirty="0" smtClean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  <a:cs typeface="DejaVu LGC Sans" pitchFamily="2"/>
              </a:rPr>
              <a:t>)</a:t>
            </a:r>
            <a:endParaRPr lang="en-US" sz="2400" b="1" dirty="0">
              <a:solidFill>
                <a:srgbClr val="FF0000"/>
              </a:solidFill>
              <a:highlight>
                <a:scrgbClr r="0" g="0" b="0">
                  <a:alpha val="0"/>
                </a:scrgbClr>
              </a:highlight>
              <a:latin typeface="Liberation Serif" pitchFamily="18"/>
              <a:ea typeface="ＭＳ Ｐゴシック"/>
              <a:cs typeface="DejaVu LGC Sans" pitchFamily="2"/>
            </a:endParaRPr>
          </a:p>
          <a:p>
            <a:pPr lvl="0">
              <a:buSzPct val="45000"/>
              <a:defRPr/>
            </a:pPr>
            <a:r>
              <a:rPr lang="ru-RU" sz="2400" b="1" dirty="0" smtClean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    </a:t>
            </a:r>
            <a:r>
              <a:rPr lang="ru-RU" sz="2400" b="1" i="1" dirty="0" smtClean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  <a:ea typeface="DejaVu LGC Sans" pitchFamily="2"/>
                <a:cs typeface="DejaVu LGC Sans" pitchFamily="2"/>
              </a:rPr>
              <a:t>ω</a:t>
            </a:r>
            <a:r>
              <a:rPr lang="en-US" sz="2400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  <a:cs typeface="DejaVu LGC Sans" pitchFamily="2"/>
              </a:rPr>
              <a:t>(782)</a:t>
            </a:r>
            <a:r>
              <a:rPr lang="en-US" sz="2400" b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  <a:cs typeface="DejaVu LGC Sans" pitchFamily="2"/>
              </a:rPr>
              <a:t>, </a:t>
            </a:r>
            <a:r>
              <a:rPr lang="ru-RU" sz="2400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  <a:ea typeface="DejaVu LGC Sans" pitchFamily="2"/>
                <a:cs typeface="DejaVu LGC Sans" pitchFamily="2"/>
              </a:rPr>
              <a:t>ω</a:t>
            </a:r>
            <a:r>
              <a:rPr lang="en-US" sz="2400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  <a:cs typeface="DejaVu LGC Sans" pitchFamily="2"/>
              </a:rPr>
              <a:t>(1420)</a:t>
            </a:r>
            <a:r>
              <a:rPr lang="en-US" sz="2400" b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  <a:cs typeface="DejaVu LGC Sans" pitchFamily="2"/>
              </a:rPr>
              <a:t>, </a:t>
            </a:r>
            <a:r>
              <a:rPr lang="ru-RU" sz="2400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  <a:ea typeface="DejaVu LGC Sans" pitchFamily="2"/>
                <a:cs typeface="DejaVu LGC Sans" pitchFamily="2"/>
              </a:rPr>
              <a:t>ω</a:t>
            </a:r>
            <a:r>
              <a:rPr lang="en-US" sz="2400" b="1" i="1" dirty="0" smtClean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  <a:cs typeface="DejaVu LGC Sans" pitchFamily="2"/>
              </a:rPr>
              <a:t>(1650)</a:t>
            </a:r>
            <a:endParaRPr lang="en-US" sz="2400" b="1" dirty="0">
              <a:solidFill>
                <a:srgbClr val="FF0000"/>
              </a:solidFill>
              <a:highlight>
                <a:scrgbClr r="0" g="0" b="0">
                  <a:alpha val="0"/>
                </a:scrgbClr>
              </a:highlight>
              <a:latin typeface="Liberation Serif" pitchFamily="18"/>
              <a:ea typeface="ＭＳ Ｐゴシック"/>
              <a:cs typeface="DejaVu LGC Sans" pitchFamily="2"/>
            </a:endParaRPr>
          </a:p>
          <a:p>
            <a:pPr lvl="0">
              <a:buSzPct val="45000"/>
              <a:defRPr/>
            </a:pPr>
            <a:r>
              <a:rPr lang="ru-RU" sz="2400" b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   </a:t>
            </a:r>
            <a:r>
              <a:rPr lang="en-US" sz="2400" b="1" i="1" dirty="0" smtClean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  <a:ea typeface="DejaVu LGC Sans" pitchFamily="2"/>
                <a:cs typeface="DejaVu LGC Sans" pitchFamily="2"/>
              </a:rPr>
              <a:t>ϕ</a:t>
            </a:r>
            <a:r>
              <a:rPr lang="en-US" sz="2400" b="1" i="1" dirty="0" smtClean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  <a:cs typeface="DejaVu LGC Sans" pitchFamily="2"/>
              </a:rPr>
              <a:t>(1020</a:t>
            </a:r>
            <a:r>
              <a:rPr lang="en-US" sz="2400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  <a:cs typeface="DejaVu LGC Sans" pitchFamily="2"/>
              </a:rPr>
              <a:t>)</a:t>
            </a:r>
            <a:r>
              <a:rPr lang="en-US" sz="2400" b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  <a:cs typeface="DejaVu LGC Sans" pitchFamily="2"/>
              </a:rPr>
              <a:t>, </a:t>
            </a:r>
            <a:r>
              <a:rPr lang="en-US" sz="2400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  <a:ea typeface="DejaVu LGC Sans" pitchFamily="2"/>
                <a:cs typeface="DejaVu LGC Sans" pitchFamily="2"/>
              </a:rPr>
              <a:t>ϕ</a:t>
            </a:r>
            <a:r>
              <a:rPr lang="en-US" sz="2400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  <a:cs typeface="DejaVu LGC Sans" pitchFamily="2"/>
              </a:rPr>
              <a:t>(1680</a:t>
            </a:r>
            <a:r>
              <a:rPr lang="en-US" sz="2400" b="1" i="1" dirty="0" smtClean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  <a:cs typeface="DejaVu LGC Sans" pitchFamily="2"/>
              </a:rPr>
              <a:t>)</a:t>
            </a:r>
            <a:endParaRPr lang="en-US" sz="2400" b="1" dirty="0">
              <a:solidFill>
                <a:srgbClr val="FF0000"/>
              </a:solidFill>
              <a:highlight>
                <a:scrgbClr r="0" g="0" b="0">
                  <a:alpha val="0"/>
                </a:scrgbClr>
              </a:highlight>
              <a:latin typeface="Liberation Serif" pitchFamily="18"/>
              <a:ea typeface="ＭＳ Ｐゴシック"/>
              <a:cs typeface="DejaVu LGC Sans" pitchFamily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err="1" smtClean="0">
                <a:solidFill>
                  <a:srgbClr val="0070C0"/>
                </a:solidFill>
              </a:rPr>
              <a:t>Чармоний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dirty="0" smtClean="0"/>
              <a:t>     </a:t>
            </a:r>
            <a:r>
              <a:rPr lang="en-US" sz="2400" b="1" i="1" dirty="0" smtClean="0">
                <a:solidFill>
                  <a:srgbClr val="FF0000"/>
                </a:solidFill>
              </a:rPr>
              <a:t>J/</a:t>
            </a:r>
            <a:r>
              <a:rPr lang="el-GR" sz="2400" b="1" i="1" dirty="0">
                <a:solidFill>
                  <a:srgbClr val="FF0000"/>
                </a:solidFill>
              </a:rPr>
              <a:t>ψ</a:t>
            </a:r>
            <a:r>
              <a:rPr lang="en-US" sz="2400" b="1" i="1" dirty="0" smtClean="0">
                <a:solidFill>
                  <a:srgbClr val="FF0000"/>
                </a:solidFill>
              </a:rPr>
              <a:t>, </a:t>
            </a:r>
            <a:r>
              <a:rPr lang="el-GR" sz="2400" b="1" i="1" dirty="0" smtClean="0">
                <a:solidFill>
                  <a:srgbClr val="FF0000"/>
                </a:solidFill>
              </a:rPr>
              <a:t>ψ</a:t>
            </a:r>
            <a:r>
              <a:rPr lang="en-US" sz="2400" b="1" i="1" dirty="0" smtClean="0">
                <a:solidFill>
                  <a:srgbClr val="FF0000"/>
                </a:solidFill>
              </a:rPr>
              <a:t>(2S),</a:t>
            </a:r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el-GR" sz="2400" b="1" i="1" dirty="0">
                <a:solidFill>
                  <a:srgbClr val="FF0000"/>
                </a:solidFill>
              </a:rPr>
              <a:t>ψ</a:t>
            </a:r>
            <a:r>
              <a:rPr lang="en-US" sz="2400" b="1" i="1" dirty="0" smtClean="0">
                <a:solidFill>
                  <a:srgbClr val="FF0000"/>
                </a:solidFill>
              </a:rPr>
              <a:t>(3S),</a:t>
            </a:r>
            <a:r>
              <a:rPr lang="ru-RU" sz="2400" b="1" i="1" dirty="0" smtClean="0">
                <a:solidFill>
                  <a:srgbClr val="FF0000"/>
                </a:solidFill>
              </a:rPr>
              <a:t> </a:t>
            </a:r>
            <a:r>
              <a:rPr lang="el-GR" sz="2800" b="1" i="1" dirty="0" smtClean="0">
                <a:solidFill>
                  <a:srgbClr val="FF0000"/>
                </a:solidFill>
              </a:rPr>
              <a:t>η</a:t>
            </a:r>
            <a:r>
              <a:rPr lang="ru-RU" sz="2400" b="1" baseline="-25000" dirty="0" smtClean="0">
                <a:solidFill>
                  <a:srgbClr val="FF0000"/>
                </a:solidFill>
              </a:rPr>
              <a:t>с</a:t>
            </a:r>
            <a:r>
              <a:rPr lang="en-US" sz="2400" b="1" i="1" dirty="0" smtClean="0">
                <a:solidFill>
                  <a:srgbClr val="FF0000"/>
                </a:solidFill>
              </a:rPr>
              <a:t> (+D </a:t>
            </a:r>
            <a:r>
              <a:rPr lang="ru-RU" sz="2400" b="1" i="1" dirty="0" smtClean="0">
                <a:solidFill>
                  <a:srgbClr val="FF0000"/>
                </a:solidFill>
              </a:rPr>
              <a:t>мезоны)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err="1" smtClean="0">
                <a:solidFill>
                  <a:srgbClr val="0070C0"/>
                </a:solidFill>
              </a:rPr>
              <a:t>Боттомоний</a:t>
            </a:r>
            <a:r>
              <a:rPr lang="ru-RU" sz="2400" dirty="0" smtClean="0"/>
              <a:t>: </a:t>
            </a:r>
            <a:r>
              <a:rPr lang="el-GR" sz="2400" b="1" i="1" dirty="0" smtClean="0">
                <a:solidFill>
                  <a:srgbClr val="FF0000"/>
                </a:solidFill>
              </a:rPr>
              <a:t>ϒ</a:t>
            </a:r>
            <a:r>
              <a:rPr lang="en-US" sz="2400" b="1" i="1" dirty="0" smtClean="0">
                <a:solidFill>
                  <a:srgbClr val="FF0000"/>
                </a:solidFill>
              </a:rPr>
              <a:t>(1S), </a:t>
            </a:r>
            <a:r>
              <a:rPr lang="el-GR" sz="2400" b="1" i="1" dirty="0">
                <a:solidFill>
                  <a:srgbClr val="FF0000"/>
                </a:solidFill>
              </a:rPr>
              <a:t>ϒ</a:t>
            </a:r>
            <a:r>
              <a:rPr lang="en-US" sz="2400" b="1" i="1" dirty="0" smtClean="0">
                <a:solidFill>
                  <a:srgbClr val="FF0000"/>
                </a:solidFill>
              </a:rPr>
              <a:t>(2S), </a:t>
            </a:r>
            <a:r>
              <a:rPr lang="el-GR" sz="2400" b="1" i="1" dirty="0">
                <a:solidFill>
                  <a:srgbClr val="FF0000"/>
                </a:solidFill>
              </a:rPr>
              <a:t>ϒ</a:t>
            </a:r>
            <a:r>
              <a:rPr lang="en-US" sz="2400" b="1" i="1" dirty="0" smtClean="0">
                <a:solidFill>
                  <a:srgbClr val="FF0000"/>
                </a:solidFill>
              </a:rPr>
              <a:t>(3S)</a:t>
            </a:r>
            <a:r>
              <a:rPr lang="en-US" sz="2400" dirty="0" smtClean="0"/>
              <a:t> </a:t>
            </a:r>
            <a:r>
              <a:rPr lang="ru-RU" sz="2400" dirty="0" smtClean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4688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688383" y="0"/>
            <a:ext cx="989280" cy="10558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3708400" y="109584"/>
            <a:ext cx="6908799" cy="836712"/>
          </a:xfrm>
        </p:spPr>
        <p:txBody>
          <a:bodyPr vert="horz"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ru-RU" sz="4000" b="1" dirty="0" err="1">
                <a:solidFill>
                  <a:srgbClr val="C00000"/>
                </a:solidFill>
                <a:latin typeface="Liberation Serif" pitchFamily="18"/>
              </a:rPr>
              <a:t>e</a:t>
            </a:r>
            <a:r>
              <a:rPr lang="ru-RU" sz="4000" b="1" baseline="30000" dirty="0" err="1">
                <a:solidFill>
                  <a:srgbClr val="C00000"/>
                </a:solidFill>
                <a:latin typeface="Liberation Serif" pitchFamily="18"/>
              </a:rPr>
              <a:t>+</a:t>
            </a:r>
            <a:r>
              <a:rPr lang="ru-RU" sz="4000" b="1" dirty="0" err="1">
                <a:solidFill>
                  <a:srgbClr val="C00000"/>
                </a:solidFill>
                <a:latin typeface="Liberation Serif" pitchFamily="18"/>
              </a:rPr>
              <a:t>e</a:t>
            </a:r>
            <a:r>
              <a:rPr lang="ru-RU" sz="4000" b="1" baseline="30000" dirty="0">
                <a:solidFill>
                  <a:srgbClr val="C00000"/>
                </a:solidFill>
                <a:latin typeface="Liberation Serif" pitchFamily="18"/>
              </a:rPr>
              <a:t>– </a:t>
            </a:r>
            <a:r>
              <a:rPr lang="ru-RU" sz="4000" b="1" dirty="0">
                <a:solidFill>
                  <a:srgbClr val="C00000"/>
                </a:solidFill>
                <a:latin typeface="Liberation Serif" pitchFamily="18"/>
              </a:rPr>
              <a:t> </a:t>
            </a:r>
            <a:r>
              <a:rPr lang="ru-RU" sz="4000" b="1" dirty="0" smtClean="0">
                <a:solidFill>
                  <a:srgbClr val="C00000"/>
                </a:solidFill>
                <a:latin typeface="Standard Symbols L" pitchFamily="18"/>
              </a:rPr>
              <a:t>→ </a:t>
            </a:r>
            <a:r>
              <a:rPr lang="ru-RU" sz="4000" b="1" i="1" dirty="0">
                <a:solidFill>
                  <a:srgbClr val="C00000"/>
                </a:solidFill>
                <a:latin typeface="Liberation Serif" pitchFamily="18"/>
              </a:rPr>
              <a:t>π</a:t>
            </a:r>
            <a:r>
              <a:rPr lang="ru-RU" sz="4000" b="1" baseline="30000" dirty="0">
                <a:solidFill>
                  <a:srgbClr val="C00000"/>
                </a:solidFill>
                <a:latin typeface="Liberation Serif" pitchFamily="18"/>
              </a:rPr>
              <a:t>+</a:t>
            </a:r>
            <a:r>
              <a:rPr lang="ru-RU" sz="4000" b="1" i="1" dirty="0">
                <a:solidFill>
                  <a:srgbClr val="C00000"/>
                </a:solidFill>
                <a:latin typeface="Liberation Serif" pitchFamily="18"/>
              </a:rPr>
              <a:t>π</a:t>
            </a:r>
            <a:r>
              <a:rPr lang="ru-RU" sz="4000" b="1" baseline="30000" dirty="0">
                <a:solidFill>
                  <a:srgbClr val="C00000"/>
                </a:solidFill>
                <a:latin typeface="Liberation Serif" pitchFamily="18"/>
              </a:rPr>
              <a:t>– </a:t>
            </a:r>
            <a:r>
              <a:rPr lang="ru-RU" sz="4000" b="1" dirty="0" smtClean="0">
                <a:solidFill>
                  <a:srgbClr val="C00000"/>
                </a:solidFill>
                <a:latin typeface="Standard Symbols L" pitchFamily="18"/>
              </a:rPr>
              <a:t>(</a:t>
            </a:r>
            <a:r>
              <a:rPr lang="el-GR" sz="4000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lang="ru-RU" sz="4000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ru-RU" sz="3100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мезоны)</a:t>
            </a:r>
            <a:r>
              <a:rPr lang="ru-RU" sz="4000" i="1" dirty="0" smtClean="0">
                <a:solidFill>
                  <a:srgbClr val="C00000"/>
                </a:solidFill>
                <a:latin typeface="Liberation Serif" pitchFamily="18"/>
              </a:rPr>
              <a:t> </a:t>
            </a:r>
            <a:r>
              <a:rPr lang="ru-RU" sz="4000" b="1" dirty="0">
                <a:solidFill>
                  <a:srgbClr val="C00000"/>
                </a:solidFill>
                <a:latin typeface="Liberation Serif" pitchFamily="18"/>
              </a:rPr>
              <a:t/>
            </a:r>
            <a:br>
              <a:rPr lang="ru-RU" sz="4000" b="1" dirty="0">
                <a:solidFill>
                  <a:srgbClr val="C00000"/>
                </a:solidFill>
                <a:latin typeface="Liberation Serif" pitchFamily="18"/>
              </a:rPr>
            </a:br>
            <a:endParaRPr lang="ru-RU" sz="4000" b="1" dirty="0">
              <a:solidFill>
                <a:srgbClr val="C00000"/>
              </a:solidFill>
              <a:latin typeface="Liberation Serif" pitchFamily="1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553" y="1412777"/>
            <a:ext cx="8000017" cy="442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302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BA35CC-6E26-4C84-B5F7-51D824BEC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0674" y="647442"/>
            <a:ext cx="1343027" cy="365125"/>
          </a:xfrm>
        </p:spPr>
        <p:txBody>
          <a:bodyPr/>
          <a:lstStyle/>
          <a:p>
            <a:fld id="{6189BA97-3331-4610-B898-56901437632C}" type="slidenum">
              <a:rPr lang="ru-RU" smtClean="0">
                <a:solidFill>
                  <a:schemeClr val="tx1"/>
                </a:solidFill>
              </a:rPr>
              <a:t>11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526" y="1393506"/>
            <a:ext cx="3968543" cy="25130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678" y="1424933"/>
            <a:ext cx="4071164" cy="25700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607" y="4177941"/>
            <a:ext cx="2455452" cy="5729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509256" y="4887143"/>
                <a:ext cx="25781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The pion FF model includes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en-US" dirty="0"/>
                  <a:t> with GS energy dependence. The masses and widths for the excitations are fixed</a:t>
                </a:r>
                <a:endParaRPr lang="ru-RU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256" y="4887143"/>
                <a:ext cx="2578100" cy="1754326"/>
              </a:xfrm>
              <a:prstGeom prst="rect">
                <a:avLst/>
              </a:prstGeom>
              <a:blipFill>
                <a:blip r:embed="rId5"/>
                <a:stretch>
                  <a:fillRect l="-2133" t="-2091" r="-1896"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Группа 23"/>
          <p:cNvGrpSpPr/>
          <p:nvPr/>
        </p:nvGrpSpPr>
        <p:grpSpPr>
          <a:xfrm>
            <a:off x="4024059" y="4194783"/>
            <a:ext cx="5295414" cy="2446686"/>
            <a:chOff x="3374455" y="4076103"/>
            <a:chExt cx="5295414" cy="2446686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4455" y="4102998"/>
              <a:ext cx="5295414" cy="2419791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3594100" y="4169309"/>
              <a:ext cx="977899" cy="1605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с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291659" y="4177781"/>
              <a:ext cx="1231908" cy="1521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с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09426" y="4080331"/>
              <a:ext cx="9485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</a:rPr>
                <a:t>Parameter</a:t>
              </a:r>
              <a:endParaRPr lang="ru-RU" sz="1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384789" y="4076103"/>
              <a:ext cx="8851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</a:rPr>
                <a:t>This work</a:t>
              </a:r>
              <a:endParaRPr lang="ru-RU" sz="1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4038600" y="4366947"/>
              <a:ext cx="419355" cy="7511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004730" y="4303146"/>
              <a:ext cx="5309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</a:rPr>
                <a:t>MeV</a:t>
              </a:r>
              <a:endParaRPr lang="ru-RU" sz="1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025900" y="4476711"/>
              <a:ext cx="5309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</a:rPr>
                <a:t>MeV</a:t>
              </a:r>
              <a:endParaRPr lang="ru-RU" sz="1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008967" y="4662981"/>
              <a:ext cx="5309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</a:rPr>
                <a:t>MeV</a:t>
              </a:r>
              <a:endParaRPr lang="ru-RU" sz="1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013200" y="4849245"/>
              <a:ext cx="5309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</a:rPr>
                <a:t>MeV</a:t>
              </a:r>
              <a:endParaRPr lang="ru-RU" sz="1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4116915" y="5720569"/>
              <a:ext cx="488950" cy="532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048512" y="5629453"/>
              <a:ext cx="4246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</a:rPr>
                <a:t>rad</a:t>
              </a:r>
              <a:endParaRPr lang="ru-RU" sz="1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52749" y="5811484"/>
              <a:ext cx="4246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</a:rPr>
                <a:t>rad</a:t>
              </a:r>
              <a:endParaRPr lang="ru-RU" sz="1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6981" y="6001981"/>
              <a:ext cx="4246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</a:rPr>
                <a:t>rad</a:t>
              </a:r>
              <a:endParaRPr lang="ru-RU" sz="1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221020" y="3022600"/>
            <a:ext cx="1786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Systematics 0.7%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5517483" y="905203"/>
            <a:ext cx="5144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from 2017-2018, 100 points, luminosity 65</a:t>
            </a:r>
            <a:r>
              <a:rPr lang="ru-RU" dirty="0"/>
              <a:t> </a:t>
            </a:r>
            <a:r>
              <a:rPr lang="en-US" dirty="0"/>
              <a:t>pb</a:t>
            </a:r>
            <a:r>
              <a:rPr lang="en-US" baseline="30000" dirty="0"/>
              <a:t>-1</a:t>
            </a:r>
            <a:endParaRPr lang="ru-RU" baseline="30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9340643" y="4048911"/>
            <a:ext cx="27249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baseline="30000" dirty="0" smtClean="0">
                <a:latin typeface="Liberation Serif" pitchFamily="18"/>
              </a:rPr>
              <a:t>          </a:t>
            </a:r>
            <a:r>
              <a:rPr lang="en-US" sz="2400" b="1" baseline="30000" dirty="0" smtClean="0">
                <a:latin typeface="Liberation Serif" pitchFamily="18"/>
              </a:rPr>
              <a:t>PDG</a:t>
            </a:r>
            <a:endParaRPr lang="en-US" sz="2400" b="1" dirty="0">
              <a:latin typeface="Liberation Serif" pitchFamily="18"/>
            </a:endParaRPr>
          </a:p>
          <a:p>
            <a:r>
              <a:rPr lang="en-US" sz="1200" b="1" dirty="0">
                <a:latin typeface="Liberation Serif" pitchFamily="18"/>
              </a:rPr>
              <a:t>M = </a:t>
            </a:r>
            <a:r>
              <a:rPr lang="ru-RU" sz="1200" b="1" dirty="0">
                <a:latin typeface="Liberation Serif" pitchFamily="18"/>
              </a:rPr>
              <a:t>7</a:t>
            </a:r>
            <a:r>
              <a:rPr lang="en-US" sz="1200" b="1" dirty="0">
                <a:latin typeface="Liberation Serif" pitchFamily="18"/>
              </a:rPr>
              <a:t>75,</a:t>
            </a:r>
            <a:r>
              <a:rPr lang="ru-RU" sz="1200" b="1" dirty="0">
                <a:latin typeface="Liberation Serif" pitchFamily="18"/>
              </a:rPr>
              <a:t>4</a:t>
            </a:r>
            <a:r>
              <a:rPr lang="en-US" sz="1200" b="1" dirty="0">
                <a:latin typeface="Liberation Serif" pitchFamily="18"/>
              </a:rPr>
              <a:t>9 ± 0,34  </a:t>
            </a:r>
            <a:r>
              <a:rPr lang="ru-RU" sz="1200" b="1" dirty="0">
                <a:latin typeface="Liberation Serif" pitchFamily="18"/>
              </a:rPr>
              <a:t>МэВ</a:t>
            </a:r>
          </a:p>
          <a:p>
            <a:r>
              <a:rPr lang="ru-RU" sz="1200" b="1" dirty="0">
                <a:latin typeface="Liberation Serif" pitchFamily="18"/>
              </a:rPr>
              <a:t> Г = </a:t>
            </a:r>
            <a:r>
              <a:rPr lang="en-US" sz="1200" b="1" dirty="0">
                <a:latin typeface="Liberation Serif" pitchFamily="18"/>
              </a:rPr>
              <a:t>149,1 ± 0,8 </a:t>
            </a:r>
            <a:r>
              <a:rPr lang="ru-RU" sz="1200" b="1" dirty="0">
                <a:latin typeface="Liberation Serif" pitchFamily="18"/>
              </a:rPr>
              <a:t>МэВ</a:t>
            </a:r>
            <a:endParaRPr lang="en-US" sz="1200" b="1" baseline="30000" dirty="0">
              <a:latin typeface="Liberation Serif" pitchFamily="18"/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4020616" y="-82190"/>
            <a:ext cx="3595373" cy="717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defPPr lvl="0">
              <a:buSzPct val="45000"/>
              <a:buFont typeface="StarSymbol"/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SzPct val="45000"/>
              <a:buFont typeface="StarSymbol"/>
              <a:buChar char="●"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Font typeface="StarSymbol"/>
              <a:buNone/>
            </a:pPr>
            <a:r>
              <a:rPr lang="ru-RU" b="1" dirty="0" err="1" smtClean="0">
                <a:solidFill>
                  <a:srgbClr val="C00000"/>
                </a:solidFill>
                <a:latin typeface="Liberation Serif" pitchFamily="18"/>
              </a:rPr>
              <a:t>e</a:t>
            </a:r>
            <a:r>
              <a:rPr lang="ru-RU" b="1" baseline="30000" dirty="0" err="1" smtClean="0">
                <a:solidFill>
                  <a:srgbClr val="C00000"/>
                </a:solidFill>
                <a:latin typeface="Liberation Serif" pitchFamily="18"/>
              </a:rPr>
              <a:t>+</a:t>
            </a:r>
            <a:r>
              <a:rPr lang="ru-RU" b="1" dirty="0" err="1" smtClean="0">
                <a:solidFill>
                  <a:srgbClr val="C00000"/>
                </a:solidFill>
                <a:latin typeface="Liberation Serif" pitchFamily="18"/>
              </a:rPr>
              <a:t>e</a:t>
            </a:r>
            <a:r>
              <a:rPr lang="ru-RU" b="1" baseline="30000" dirty="0" smtClean="0">
                <a:solidFill>
                  <a:srgbClr val="C00000"/>
                </a:solidFill>
                <a:latin typeface="Liberation Serif" pitchFamily="18"/>
              </a:rPr>
              <a:t>– </a:t>
            </a:r>
            <a:r>
              <a:rPr lang="ru-RU" b="1" dirty="0" smtClean="0">
                <a:solidFill>
                  <a:srgbClr val="C00000"/>
                </a:solidFill>
                <a:latin typeface="Liberation Serif" pitchFamily="18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Standard Symbols L" pitchFamily="18"/>
              </a:rPr>
              <a:t>→</a:t>
            </a:r>
            <a:r>
              <a:rPr lang="ru-RU" b="1" dirty="0" smtClean="0">
                <a:solidFill>
                  <a:srgbClr val="C00000"/>
                </a:solidFill>
                <a:latin typeface="Liberation Serif" pitchFamily="18"/>
              </a:rPr>
              <a:t> </a:t>
            </a:r>
            <a:r>
              <a:rPr lang="ru-RU" b="1" i="1" dirty="0" smtClean="0">
                <a:solidFill>
                  <a:srgbClr val="C00000"/>
                </a:solidFill>
                <a:latin typeface="Liberation Serif" pitchFamily="18"/>
              </a:rPr>
              <a:t>π</a:t>
            </a:r>
            <a:r>
              <a:rPr lang="ru-RU" b="1" baseline="30000" dirty="0" smtClean="0">
                <a:solidFill>
                  <a:srgbClr val="C00000"/>
                </a:solidFill>
                <a:latin typeface="Liberation Serif" pitchFamily="18"/>
              </a:rPr>
              <a:t>+</a:t>
            </a:r>
            <a:r>
              <a:rPr lang="ru-RU" b="1" i="1" dirty="0" smtClean="0">
                <a:solidFill>
                  <a:srgbClr val="C00000"/>
                </a:solidFill>
                <a:latin typeface="Liberation Serif" pitchFamily="18"/>
              </a:rPr>
              <a:t>π (</a:t>
            </a:r>
            <a:r>
              <a:rPr lang="el-GR" sz="3800" b="1" i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lang="ru-RU" sz="3800" b="1" i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-мезон</a:t>
            </a:r>
            <a:r>
              <a:rPr lang="ru-RU" b="1" i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ru-RU" b="1" dirty="0" smtClean="0">
                <a:solidFill>
                  <a:srgbClr val="C00000"/>
                </a:solidFill>
                <a:latin typeface="Liberation Serif" pitchFamily="18"/>
              </a:rPr>
              <a:t> </a:t>
            </a:r>
            <a:endParaRPr lang="ru-RU" b="1" dirty="0">
              <a:solidFill>
                <a:srgbClr val="C00000"/>
              </a:solidFill>
              <a:latin typeface="Liberation Serif" pitchFamily="18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alphaModFix/>
            <a:lum/>
          </a:blip>
          <a:srcRect/>
          <a:stretch>
            <a:fillRect/>
          </a:stretch>
        </p:blipFill>
        <p:spPr>
          <a:xfrm>
            <a:off x="0" y="33989"/>
            <a:ext cx="989280" cy="10558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29"/>
          <p:cNvSpPr txBox="1"/>
          <p:nvPr/>
        </p:nvSpPr>
        <p:spPr>
          <a:xfrm>
            <a:off x="232252" y="2265309"/>
            <a:ext cx="22172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Ключевой диапазон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для определения</a:t>
            </a:r>
          </a:p>
          <a:p>
            <a:r>
              <a:rPr lang="ru-RU" b="1" dirty="0" err="1">
                <a:solidFill>
                  <a:srgbClr val="FF0000"/>
                </a:solidFill>
              </a:rPr>
              <a:t>а</a:t>
            </a:r>
            <a:r>
              <a:rPr lang="ru-RU" b="1" dirty="0" err="1" smtClean="0">
                <a:solidFill>
                  <a:srgbClr val="FF0000"/>
                </a:solidFill>
              </a:rPr>
              <a:t>дронного</a:t>
            </a:r>
            <a:r>
              <a:rPr lang="ru-RU" b="1" dirty="0" smtClean="0">
                <a:solidFill>
                  <a:srgbClr val="FF0000"/>
                </a:solidFill>
              </a:rPr>
              <a:t> вклада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в </a:t>
            </a:r>
            <a:r>
              <a:rPr lang="en-US" b="1" dirty="0" smtClean="0">
                <a:solidFill>
                  <a:srgbClr val="FF0000"/>
                </a:solidFill>
              </a:rPr>
              <a:t>g-2 </a:t>
            </a:r>
            <a:r>
              <a:rPr lang="ru-RU" b="1" dirty="0" smtClean="0">
                <a:solidFill>
                  <a:srgbClr val="FF0000"/>
                </a:solidFill>
              </a:rPr>
              <a:t>мюона!  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73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1578720" y="37080"/>
            <a:ext cx="989280" cy="10558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3287688" y="0"/>
            <a:ext cx="6192688" cy="980728"/>
          </a:xfrm>
        </p:spPr>
        <p:txBody>
          <a:bodyPr vert="horz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4000" b="1" i="1" dirty="0">
                <a:solidFill>
                  <a:srgbClr val="FF00CC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  <a:ea typeface="DejaVu LGC Sans" pitchFamily="2"/>
                <a:cs typeface="DejaVu LGC Sans" pitchFamily="2"/>
              </a:rPr>
              <a:t>Семейство </a:t>
            </a:r>
            <a:r>
              <a:rPr lang="ru-RU" sz="4000" b="1" i="1" dirty="0" err="1">
                <a:solidFill>
                  <a:srgbClr val="FF00CC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  <a:ea typeface="DejaVu LGC Sans" pitchFamily="2"/>
                <a:cs typeface="DejaVu LGC Sans" pitchFamily="2"/>
              </a:rPr>
              <a:t>ρ-мезонов</a:t>
            </a:r>
            <a:endParaRPr lang="ru-RU" sz="4000" b="1" dirty="0">
              <a:solidFill>
                <a:srgbClr val="FF00FF"/>
              </a:solidFill>
              <a:latin typeface="Liberation Serif" pitchFamily="18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371756" y="1390350"/>
            <a:ext cx="4392488" cy="49685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ru-RU" sz="2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ru-RU" sz="24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en-US" sz="2400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</a:rPr>
              <a:t>   </a:t>
            </a:r>
            <a:r>
              <a:rPr lang="ru-RU" sz="2400" b="1" i="1" dirty="0" err="1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</a:rPr>
              <a:t>ρ</a:t>
            </a:r>
            <a:r>
              <a:rPr lang="ru-RU" sz="2400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</a:rPr>
              <a:t>(770)</a:t>
            </a:r>
            <a:endParaRPr lang="ru-RU" sz="2400" b="1" dirty="0">
              <a:solidFill>
                <a:srgbClr val="FF0000"/>
              </a:solidFill>
              <a:highlight>
                <a:scrgbClr r="0" g="0" b="0">
                  <a:alpha val="0"/>
                </a:scrgbClr>
              </a:highlight>
              <a:latin typeface="Liberation Serif" pitchFamily="18"/>
              <a:ea typeface="ＭＳ Ｐゴシック"/>
            </a:endParaRPr>
          </a:p>
          <a:p>
            <a:pPr marL="0" indent="0">
              <a:spcAft>
                <a:spcPts val="0"/>
              </a:spcAft>
            </a:pPr>
            <a:r>
              <a:rPr lang="ru-RU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</a:t>
            </a:r>
            <a:r>
              <a:rPr lang="ru-RU" sz="26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600" b="1" baseline="30000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+</a:t>
            </a:r>
            <a:r>
              <a:rPr lang="ru-RU" sz="26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600" b="1" baseline="30000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–</a:t>
            </a:r>
            <a:r>
              <a:rPr lang="ru-RU" sz="26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 </a:t>
            </a:r>
            <a:r>
              <a:rPr lang="ru-RU" sz="26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6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Standard Symbols L"/>
              </a:rPr>
              <a:t> </a:t>
            </a:r>
            <a:r>
              <a:rPr lang="ru-RU" sz="26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600" b="1" baseline="30000" dirty="0">
                <a:solidFill>
                  <a:srgbClr val="0000FF"/>
                </a:solidFill>
                <a:latin typeface="Liberation Serif" pitchFamily="18"/>
              </a:rPr>
              <a:t>0</a:t>
            </a:r>
            <a:r>
              <a:rPr lang="el-GR" sz="2600" b="1" dirty="0">
                <a:solidFill>
                  <a:srgbClr val="0000FF"/>
                </a:solidFill>
                <a:latin typeface="Liberation Serif" pitchFamily="18"/>
                <a:cs typeface="Times New Roman"/>
              </a:rPr>
              <a:t>γ</a:t>
            </a:r>
            <a:endParaRPr lang="ru-RU" sz="2600" b="1" dirty="0">
              <a:solidFill>
                <a:srgbClr val="0000FF"/>
              </a:solidFill>
              <a:latin typeface="Liberation Serif" pitchFamily="18"/>
              <a:cs typeface="Times New Roman"/>
            </a:endParaRPr>
          </a:p>
          <a:p>
            <a:pPr marL="0" indent="0">
              <a:spcAft>
                <a:spcPts val="0"/>
              </a:spcAft>
            </a:pPr>
            <a:r>
              <a:rPr lang="ru-RU" sz="26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</a:t>
            </a:r>
            <a:r>
              <a:rPr lang="ru-RU" sz="26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600" b="1" baseline="30000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+</a:t>
            </a:r>
            <a:r>
              <a:rPr lang="ru-RU" sz="26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600" b="1" baseline="30000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– </a:t>
            </a:r>
            <a:r>
              <a:rPr lang="ru-RU" sz="26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6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Standard Symbols L"/>
              </a:rPr>
              <a:t> </a:t>
            </a:r>
            <a:r>
              <a:rPr lang="ru-RU" sz="26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η</a:t>
            </a:r>
            <a:r>
              <a:rPr lang="el-GR" sz="2600" b="1" dirty="0">
                <a:solidFill>
                  <a:srgbClr val="0000FF"/>
                </a:solidFill>
                <a:latin typeface="Liberation Serif" pitchFamily="18"/>
                <a:cs typeface="Times New Roman"/>
              </a:rPr>
              <a:t>γ</a:t>
            </a:r>
            <a:endParaRPr lang="ru-RU" sz="2600" b="1" dirty="0">
              <a:solidFill>
                <a:srgbClr val="0000FF"/>
              </a:solidFill>
              <a:latin typeface="Liberation Serif" pitchFamily="18"/>
              <a:cs typeface="Times New Roman"/>
            </a:endParaRPr>
          </a:p>
          <a:p>
            <a:pPr marL="0" indent="0">
              <a:spcAft>
                <a:spcPts val="0"/>
              </a:spcAft>
            </a:pPr>
            <a:r>
              <a:rPr lang="ru-RU" sz="2600" b="1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ru-RU" sz="2600" b="1" dirty="0" err="1">
                <a:solidFill>
                  <a:srgbClr val="0000FF"/>
                </a:solidFill>
                <a:latin typeface="Liberation Serif" pitchFamily="18"/>
              </a:rPr>
              <a:t>e</a:t>
            </a:r>
            <a:r>
              <a:rPr lang="ru-RU" sz="2600" b="1" baseline="30000" dirty="0" err="1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600" b="1" dirty="0" err="1">
                <a:solidFill>
                  <a:srgbClr val="0000FF"/>
                </a:solidFill>
                <a:latin typeface="Liberation Serif" pitchFamily="18"/>
              </a:rPr>
              <a:t>e</a:t>
            </a:r>
            <a:r>
              <a:rPr lang="ru-RU" sz="2600" b="1" baseline="30000" dirty="0">
                <a:solidFill>
                  <a:srgbClr val="0000FF"/>
                </a:solidFill>
                <a:latin typeface="Liberation Serif" pitchFamily="18"/>
              </a:rPr>
              <a:t>– </a:t>
            </a:r>
            <a:r>
              <a:rPr lang="ru-RU" sz="26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600" b="1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ru-RU" sz="26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600" b="1" baseline="30000" dirty="0" err="1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6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600" b="1" baseline="30000" dirty="0" err="1">
                <a:solidFill>
                  <a:srgbClr val="0000FF"/>
                </a:solidFill>
                <a:latin typeface="Liberation Serif" pitchFamily="18"/>
              </a:rPr>
              <a:t>–</a:t>
            </a:r>
            <a:r>
              <a:rPr lang="ru-RU" sz="2600" b="1" baseline="30000" dirty="0">
                <a:solidFill>
                  <a:srgbClr val="0000FF"/>
                </a:solidFill>
                <a:latin typeface="Liberation Serif" pitchFamily="18"/>
              </a:rPr>
              <a:t> </a:t>
            </a:r>
          </a:p>
          <a:p>
            <a:pPr marL="0" indent="0">
              <a:spcAft>
                <a:spcPts val="0"/>
              </a:spcAft>
            </a:pPr>
            <a:r>
              <a:rPr lang="ru-RU" sz="26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</a:t>
            </a:r>
            <a:r>
              <a:rPr lang="ru-RU" sz="26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600" b="1" baseline="30000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+</a:t>
            </a:r>
            <a:r>
              <a:rPr lang="ru-RU" sz="26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600" b="1" baseline="30000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– </a:t>
            </a:r>
            <a:r>
              <a:rPr lang="ru-RU" sz="26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6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Standard Symbols L"/>
              </a:rPr>
              <a:t> </a:t>
            </a:r>
            <a:r>
              <a:rPr lang="el-GR" sz="26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Times New Roman"/>
                <a:cs typeface="Times New Roman"/>
              </a:rPr>
              <a:t>ω</a:t>
            </a:r>
            <a:r>
              <a:rPr lang="ru-RU" sz="26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600" b="1" baseline="30000" dirty="0">
                <a:solidFill>
                  <a:srgbClr val="0000FF"/>
                </a:solidFill>
                <a:latin typeface="Liberation Serif" pitchFamily="18"/>
              </a:rPr>
              <a:t>0 </a:t>
            </a:r>
            <a:r>
              <a:rPr lang="ru-RU" sz="2600" b="1" dirty="0">
                <a:solidFill>
                  <a:srgbClr val="0000FF"/>
                </a:solidFill>
                <a:latin typeface="Standard Symbols L" pitchFamily="18"/>
              </a:rPr>
              <a:t>→ </a:t>
            </a:r>
            <a:r>
              <a:rPr lang="ru-RU" sz="26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600" b="1" baseline="30000" dirty="0">
                <a:solidFill>
                  <a:srgbClr val="0000FF"/>
                </a:solidFill>
                <a:latin typeface="Liberation Serif" pitchFamily="18"/>
              </a:rPr>
              <a:t>0</a:t>
            </a:r>
            <a:r>
              <a:rPr lang="ru-RU" sz="26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600" b="1" baseline="30000" dirty="0">
                <a:solidFill>
                  <a:srgbClr val="0000FF"/>
                </a:solidFill>
                <a:latin typeface="Liberation Serif" pitchFamily="18"/>
              </a:rPr>
              <a:t>0 </a:t>
            </a:r>
            <a:r>
              <a:rPr lang="el-GR" sz="2600" b="1" dirty="0">
                <a:solidFill>
                  <a:srgbClr val="0000FF"/>
                </a:solidFill>
                <a:latin typeface="Liberation Serif" pitchFamily="18"/>
                <a:cs typeface="Times New Roman"/>
              </a:rPr>
              <a:t>γ</a:t>
            </a:r>
            <a:endParaRPr lang="ru-RU" sz="2600" b="1" dirty="0">
              <a:solidFill>
                <a:srgbClr val="0000FF"/>
              </a:solidFill>
              <a:latin typeface="Liberation Serif" pitchFamily="18"/>
              <a:cs typeface="Times New Roman"/>
            </a:endParaRPr>
          </a:p>
          <a:p>
            <a:pPr marL="0" indent="0">
              <a:spcAft>
                <a:spcPts val="0"/>
              </a:spcAft>
            </a:pPr>
            <a:r>
              <a:rPr lang="ru-RU" sz="2600" b="1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ru-RU" sz="2600" b="1" dirty="0" err="1">
                <a:solidFill>
                  <a:srgbClr val="0000FF"/>
                </a:solidFill>
                <a:latin typeface="Liberation Serif" pitchFamily="18"/>
              </a:rPr>
              <a:t>e</a:t>
            </a:r>
            <a:r>
              <a:rPr lang="ru-RU" sz="2600" b="1" baseline="30000" dirty="0" err="1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600" b="1" dirty="0" err="1">
                <a:solidFill>
                  <a:srgbClr val="0000FF"/>
                </a:solidFill>
                <a:latin typeface="Liberation Serif" pitchFamily="18"/>
              </a:rPr>
              <a:t>e</a:t>
            </a:r>
            <a:r>
              <a:rPr lang="ru-RU" sz="2600" b="1" baseline="30000" dirty="0">
                <a:solidFill>
                  <a:srgbClr val="0000FF"/>
                </a:solidFill>
                <a:latin typeface="Liberation Serif" pitchFamily="18"/>
              </a:rPr>
              <a:t>– </a:t>
            </a:r>
            <a:r>
              <a:rPr lang="ru-RU" sz="2600" b="1" dirty="0">
                <a:solidFill>
                  <a:srgbClr val="0000FF"/>
                </a:solidFill>
                <a:latin typeface="Standard Symbols L" pitchFamily="18"/>
              </a:rPr>
              <a:t>→ </a:t>
            </a:r>
            <a:r>
              <a:rPr lang="el-GR" sz="26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Times New Roman"/>
                <a:cs typeface="Times New Roman"/>
              </a:rPr>
              <a:t>ω</a:t>
            </a:r>
            <a:r>
              <a:rPr lang="ru-RU" sz="26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600" b="1" baseline="30000" dirty="0">
                <a:solidFill>
                  <a:srgbClr val="0000FF"/>
                </a:solidFill>
                <a:latin typeface="Liberation Serif" pitchFamily="18"/>
              </a:rPr>
              <a:t>0 </a:t>
            </a:r>
            <a:r>
              <a:rPr lang="ru-RU" sz="26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600" b="1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ru-RU" sz="26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600" b="1" baseline="30000" dirty="0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6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600" b="1" baseline="30000" dirty="0">
                <a:solidFill>
                  <a:srgbClr val="0000FF"/>
                </a:solidFill>
                <a:latin typeface="Liberation Serif" pitchFamily="18"/>
              </a:rPr>
              <a:t>–</a:t>
            </a:r>
            <a:r>
              <a:rPr lang="ru-RU" sz="26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600" b="1" baseline="30000" dirty="0">
                <a:solidFill>
                  <a:srgbClr val="0000FF"/>
                </a:solidFill>
                <a:latin typeface="Liberation Serif" pitchFamily="18"/>
              </a:rPr>
              <a:t>0</a:t>
            </a:r>
          </a:p>
          <a:p>
            <a:pPr marL="0" indent="0">
              <a:spcAft>
                <a:spcPts val="0"/>
              </a:spcAft>
            </a:pPr>
            <a:r>
              <a:rPr lang="ru-RU" sz="26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</a:t>
            </a:r>
            <a:r>
              <a:rPr lang="ru-RU" sz="26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600" b="1" baseline="30000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+</a:t>
            </a:r>
            <a:r>
              <a:rPr lang="ru-RU" sz="26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600" b="1" baseline="30000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– </a:t>
            </a:r>
            <a:r>
              <a:rPr lang="ru-RU" sz="26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6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Standard Symbols L"/>
              </a:rPr>
              <a:t> </a:t>
            </a:r>
            <a:r>
              <a:rPr lang="ru-RU" sz="26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η</a:t>
            </a:r>
            <a:r>
              <a:rPr lang="el-GR" sz="26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Times New Roman"/>
                <a:cs typeface="Times New Roman"/>
              </a:rPr>
              <a:t>ρ</a:t>
            </a:r>
            <a:r>
              <a:rPr lang="ru-RU" sz="2600" b="1" dirty="0">
                <a:solidFill>
                  <a:srgbClr val="0000FF"/>
                </a:solidFill>
                <a:latin typeface="Standard Symbols L" pitchFamily="18"/>
              </a:rPr>
              <a:t>→ </a:t>
            </a:r>
            <a:r>
              <a:rPr lang="ru-RU" sz="26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η</a:t>
            </a:r>
            <a:r>
              <a:rPr lang="ru-RU" sz="26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600" b="1" baseline="30000" dirty="0" err="1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6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600" b="1" baseline="30000" dirty="0" err="1">
                <a:solidFill>
                  <a:srgbClr val="0000FF"/>
                </a:solidFill>
                <a:latin typeface="Liberation Serif" pitchFamily="18"/>
              </a:rPr>
              <a:t>–</a:t>
            </a:r>
            <a:endParaRPr lang="ru-RU" sz="2600" b="1" baseline="30000" dirty="0">
              <a:solidFill>
                <a:srgbClr val="0000FF"/>
              </a:solidFill>
              <a:latin typeface="Liberation Serif" pitchFamily="18"/>
            </a:endParaRPr>
          </a:p>
          <a:p>
            <a:pPr marL="0" indent="0">
              <a:spcAft>
                <a:spcPts val="0"/>
              </a:spcAft>
            </a:pPr>
            <a:r>
              <a:rPr lang="ru-RU" sz="2600" b="1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ru-RU" sz="2600" b="1" dirty="0" err="1">
                <a:solidFill>
                  <a:srgbClr val="0000FF"/>
                </a:solidFill>
                <a:latin typeface="Liberation Serif" pitchFamily="18"/>
              </a:rPr>
              <a:t>e</a:t>
            </a:r>
            <a:r>
              <a:rPr lang="ru-RU" sz="2600" b="1" baseline="30000" dirty="0" err="1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600" b="1" dirty="0" err="1">
                <a:solidFill>
                  <a:srgbClr val="0000FF"/>
                </a:solidFill>
                <a:latin typeface="Liberation Serif" pitchFamily="18"/>
              </a:rPr>
              <a:t>e</a:t>
            </a:r>
            <a:r>
              <a:rPr lang="ru-RU" sz="2600" b="1" baseline="30000" dirty="0">
                <a:solidFill>
                  <a:srgbClr val="0000FF"/>
                </a:solidFill>
                <a:latin typeface="Liberation Serif" pitchFamily="18"/>
              </a:rPr>
              <a:t>– </a:t>
            </a:r>
            <a:r>
              <a:rPr lang="ru-RU" sz="2600" b="1" dirty="0">
                <a:solidFill>
                  <a:srgbClr val="0000FF"/>
                </a:solidFill>
                <a:latin typeface="Standard Symbols L" pitchFamily="18"/>
              </a:rPr>
              <a:t>→ </a:t>
            </a:r>
            <a:r>
              <a:rPr lang="el-GR" sz="26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Times New Roman"/>
                <a:cs typeface="Times New Roman"/>
              </a:rPr>
              <a:t>ω</a:t>
            </a:r>
            <a:r>
              <a:rPr lang="ru-RU" sz="26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600" b="1" baseline="30000" dirty="0">
                <a:solidFill>
                  <a:srgbClr val="0000FF"/>
                </a:solidFill>
                <a:latin typeface="Liberation Serif" pitchFamily="18"/>
              </a:rPr>
              <a:t>0 </a:t>
            </a:r>
            <a:r>
              <a:rPr lang="ru-RU" sz="26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600" b="1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ru-RU" sz="26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600" b="1" baseline="30000" dirty="0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6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600" b="1" baseline="30000" dirty="0">
                <a:solidFill>
                  <a:srgbClr val="0000FF"/>
                </a:solidFill>
                <a:latin typeface="Liberation Serif" pitchFamily="18"/>
              </a:rPr>
              <a:t>–</a:t>
            </a:r>
            <a:r>
              <a:rPr lang="ru-RU" sz="26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600" b="1" baseline="30000" dirty="0">
                <a:solidFill>
                  <a:srgbClr val="0000FF"/>
                </a:solidFill>
                <a:latin typeface="Liberation Serif" pitchFamily="18"/>
              </a:rPr>
              <a:t>0</a:t>
            </a:r>
            <a:r>
              <a:rPr lang="ru-RU" sz="26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600" b="1" baseline="30000" dirty="0">
                <a:solidFill>
                  <a:srgbClr val="0000FF"/>
                </a:solidFill>
                <a:latin typeface="Liberation Serif" pitchFamily="18"/>
              </a:rPr>
              <a:t>0</a:t>
            </a:r>
          </a:p>
          <a:p>
            <a:pPr marL="0" indent="0">
              <a:spcAft>
                <a:spcPts val="0"/>
              </a:spcAft>
              <a:buNone/>
            </a:pPr>
            <a:endParaRPr lang="en-US" sz="1900" b="1" dirty="0">
              <a:solidFill>
                <a:srgbClr val="FF0000"/>
              </a:solidFill>
              <a:latin typeface="Liberation Serif" pitchFamily="18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1400" b="1" dirty="0">
                <a:solidFill>
                  <a:srgbClr val="FF0000"/>
                </a:solidFill>
                <a:latin typeface="Liberation Serif" pitchFamily="18"/>
              </a:rPr>
              <a:t>M = </a:t>
            </a:r>
            <a:r>
              <a:rPr lang="ru-RU" sz="1400" b="1" dirty="0">
                <a:solidFill>
                  <a:srgbClr val="FF0000"/>
                </a:solidFill>
                <a:latin typeface="Liberation Serif" pitchFamily="18"/>
              </a:rPr>
              <a:t>7</a:t>
            </a:r>
            <a:r>
              <a:rPr lang="en-US" sz="1400" b="1" dirty="0">
                <a:solidFill>
                  <a:srgbClr val="FF0000"/>
                </a:solidFill>
                <a:latin typeface="Liberation Serif" pitchFamily="18"/>
              </a:rPr>
              <a:t>75,</a:t>
            </a:r>
            <a:r>
              <a:rPr lang="ru-RU" sz="1400" b="1" dirty="0">
                <a:solidFill>
                  <a:srgbClr val="FF0000"/>
                </a:solidFill>
                <a:latin typeface="Liberation Serif" pitchFamily="18"/>
              </a:rPr>
              <a:t>4</a:t>
            </a:r>
            <a:r>
              <a:rPr lang="en-US" sz="1400" b="1" dirty="0">
                <a:solidFill>
                  <a:srgbClr val="FF0000"/>
                </a:solidFill>
                <a:latin typeface="Liberation Serif" pitchFamily="18"/>
              </a:rPr>
              <a:t>3 ± 0,</a:t>
            </a:r>
            <a:r>
              <a:rPr lang="ru-RU" sz="1400" b="1" dirty="0">
                <a:solidFill>
                  <a:srgbClr val="FF0000"/>
                </a:solidFill>
                <a:latin typeface="Liberation Serif" pitchFamily="18"/>
              </a:rPr>
              <a:t>086</a:t>
            </a:r>
            <a:r>
              <a:rPr lang="en-US" sz="1400" b="1" dirty="0">
                <a:solidFill>
                  <a:srgbClr val="FF0000"/>
                </a:solidFill>
                <a:latin typeface="Liberation Serif" pitchFamily="18"/>
              </a:rPr>
              <a:t> </a:t>
            </a:r>
            <a:r>
              <a:rPr lang="ru-RU" sz="1400" b="1" baseline="30000" dirty="0">
                <a:solidFill>
                  <a:srgbClr val="FF0000"/>
                </a:solidFill>
                <a:latin typeface="Liberation Serif" pitchFamily="18"/>
              </a:rPr>
              <a:t>+0</a:t>
            </a:r>
            <a:r>
              <a:rPr lang="en-US" sz="1400" b="1" baseline="30000" dirty="0">
                <a:solidFill>
                  <a:srgbClr val="FF0000"/>
                </a:solidFill>
                <a:latin typeface="Liberation Serif" pitchFamily="18"/>
              </a:rPr>
              <a:t>,52</a:t>
            </a:r>
            <a:r>
              <a:rPr lang="en-US" sz="1400" b="1" baseline="-26000" dirty="0">
                <a:solidFill>
                  <a:srgbClr val="FF0000"/>
                </a:solidFill>
                <a:latin typeface="Liberation Serif" pitchFamily="18"/>
              </a:rPr>
              <a:t>-0,11</a:t>
            </a:r>
            <a:r>
              <a:rPr lang="en-US" sz="1400" b="1" dirty="0">
                <a:solidFill>
                  <a:srgbClr val="FF0000"/>
                </a:solidFill>
                <a:latin typeface="Liberation Serif" pitchFamily="18"/>
              </a:rPr>
              <a:t> </a:t>
            </a:r>
            <a:r>
              <a:rPr lang="ru-RU" sz="1400" b="1" dirty="0">
                <a:solidFill>
                  <a:srgbClr val="FF0000"/>
                </a:solidFill>
                <a:latin typeface="Liberation Serif" pitchFamily="18"/>
              </a:rPr>
              <a:t>МэВ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1400" b="1" dirty="0">
                <a:solidFill>
                  <a:srgbClr val="FF0000"/>
                </a:solidFill>
                <a:latin typeface="Liberation Serif" pitchFamily="18"/>
              </a:rPr>
              <a:t> Г = </a:t>
            </a:r>
            <a:r>
              <a:rPr lang="en-US" sz="1400" b="1" dirty="0">
                <a:solidFill>
                  <a:srgbClr val="FF0000"/>
                </a:solidFill>
                <a:latin typeface="Liberation Serif" pitchFamily="18"/>
              </a:rPr>
              <a:t>149,4 ± 0,2 </a:t>
            </a:r>
            <a:r>
              <a:rPr lang="en-US" sz="1400" b="1" baseline="30000" dirty="0">
                <a:solidFill>
                  <a:srgbClr val="FF0000"/>
                </a:solidFill>
                <a:latin typeface="Liberation Serif" pitchFamily="18"/>
              </a:rPr>
              <a:t>+0,7</a:t>
            </a:r>
            <a:r>
              <a:rPr lang="en-US" sz="1400" b="1" baseline="-25000" dirty="0">
                <a:solidFill>
                  <a:srgbClr val="FF0000"/>
                </a:solidFill>
                <a:latin typeface="Liberation Serif" pitchFamily="18"/>
              </a:rPr>
              <a:t>-0,1</a:t>
            </a:r>
            <a:r>
              <a:rPr lang="en-US" sz="1400" b="1" dirty="0">
                <a:solidFill>
                  <a:srgbClr val="FF0000"/>
                </a:solidFill>
                <a:latin typeface="Liberation Serif" pitchFamily="18"/>
              </a:rPr>
              <a:t> </a:t>
            </a:r>
            <a:r>
              <a:rPr lang="ru-RU" sz="1400" b="1" dirty="0">
                <a:solidFill>
                  <a:srgbClr val="FF0000"/>
                </a:solidFill>
                <a:latin typeface="Liberation Serif" pitchFamily="18"/>
              </a:rPr>
              <a:t>МэВ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1400" b="1" dirty="0">
                <a:solidFill>
                  <a:srgbClr val="FF0000"/>
                </a:solidFill>
                <a:latin typeface="Liberation Serif" pitchFamily="18"/>
              </a:rPr>
              <a:t>        для канала </a:t>
            </a:r>
            <a:r>
              <a:rPr lang="ru-RU" sz="1400" b="1" dirty="0" err="1">
                <a:solidFill>
                  <a:srgbClr val="FF0000"/>
                </a:solidFill>
                <a:latin typeface="Liberation Serif" pitchFamily="18"/>
              </a:rPr>
              <a:t>e</a:t>
            </a:r>
            <a:r>
              <a:rPr lang="ru-RU" sz="1400" b="1" baseline="30000" dirty="0" err="1">
                <a:solidFill>
                  <a:srgbClr val="FF0000"/>
                </a:solidFill>
                <a:latin typeface="Liberation Serif" pitchFamily="18"/>
              </a:rPr>
              <a:t>+</a:t>
            </a:r>
            <a:r>
              <a:rPr lang="ru-RU" sz="1400" b="1" dirty="0" err="1">
                <a:solidFill>
                  <a:srgbClr val="FF0000"/>
                </a:solidFill>
                <a:latin typeface="Liberation Serif" pitchFamily="18"/>
              </a:rPr>
              <a:t>e</a:t>
            </a:r>
            <a:r>
              <a:rPr lang="ru-RU" sz="1400" b="1" baseline="30000" dirty="0">
                <a:solidFill>
                  <a:srgbClr val="FF0000"/>
                </a:solidFill>
                <a:latin typeface="Liberation Serif" pitchFamily="18"/>
              </a:rPr>
              <a:t>– </a:t>
            </a:r>
            <a:r>
              <a:rPr lang="ru-RU" sz="1400" b="1" dirty="0">
                <a:solidFill>
                  <a:srgbClr val="FF0000"/>
                </a:solidFill>
                <a:latin typeface="Standard Symbols L" pitchFamily="18"/>
              </a:rPr>
              <a:t>→</a:t>
            </a:r>
            <a:r>
              <a:rPr lang="ru-RU" sz="1400" b="1" dirty="0">
                <a:solidFill>
                  <a:srgbClr val="FF0000"/>
                </a:solidFill>
                <a:latin typeface="Liberation Serif" pitchFamily="18"/>
              </a:rPr>
              <a:t> π</a:t>
            </a:r>
            <a:r>
              <a:rPr lang="ru-RU" sz="1400" b="1" baseline="30000" dirty="0">
                <a:solidFill>
                  <a:srgbClr val="FF0000"/>
                </a:solidFill>
                <a:latin typeface="Liberation Serif" pitchFamily="18"/>
              </a:rPr>
              <a:t>+</a:t>
            </a:r>
            <a:r>
              <a:rPr lang="ru-RU" sz="1400" b="1" dirty="0">
                <a:solidFill>
                  <a:srgbClr val="FF0000"/>
                </a:solidFill>
                <a:latin typeface="Liberation Serif" pitchFamily="18"/>
              </a:rPr>
              <a:t>π</a:t>
            </a:r>
            <a:r>
              <a:rPr lang="ru-RU" sz="1400" b="1" baseline="30000" dirty="0" smtClean="0">
                <a:solidFill>
                  <a:srgbClr val="FF0000"/>
                </a:solidFill>
                <a:latin typeface="Liberation Serif" pitchFamily="18"/>
              </a:rPr>
              <a:t>–</a:t>
            </a:r>
            <a:endParaRPr lang="en-US" sz="1400" b="1" baseline="30000" dirty="0" smtClean="0">
              <a:solidFill>
                <a:srgbClr val="FF0000"/>
              </a:solidFill>
              <a:latin typeface="Liberation Serif" pitchFamily="18"/>
            </a:endParaRPr>
          </a:p>
          <a:p>
            <a:pPr marL="0" indent="0">
              <a:spcAft>
                <a:spcPts val="0"/>
              </a:spcAft>
              <a:buNone/>
            </a:pPr>
            <a:endParaRPr lang="ru-RU" sz="1400" b="1" baseline="30000" dirty="0">
              <a:solidFill>
                <a:srgbClr val="FF0000"/>
              </a:solidFill>
              <a:latin typeface="Liberation Serif" pitchFamily="18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2000" b="1" baseline="30000" dirty="0" smtClean="0">
                <a:latin typeface="Liberation Serif" pitchFamily="18"/>
              </a:rPr>
              <a:t>PDG</a:t>
            </a:r>
            <a:endParaRPr lang="en-US" sz="2000" b="1" dirty="0" smtClean="0">
              <a:latin typeface="Liberation Serif" pitchFamily="18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1600" b="1" dirty="0" smtClean="0">
                <a:latin typeface="Liberation Serif" pitchFamily="18"/>
              </a:rPr>
              <a:t>M </a:t>
            </a:r>
            <a:r>
              <a:rPr lang="en-US" sz="1600" b="1" dirty="0">
                <a:latin typeface="Liberation Serif" pitchFamily="18"/>
              </a:rPr>
              <a:t>= </a:t>
            </a:r>
            <a:r>
              <a:rPr lang="ru-RU" sz="1600" b="1" dirty="0">
                <a:latin typeface="Liberation Serif" pitchFamily="18"/>
              </a:rPr>
              <a:t>7</a:t>
            </a:r>
            <a:r>
              <a:rPr lang="en-US" sz="1600" b="1" dirty="0">
                <a:latin typeface="Liberation Serif" pitchFamily="18"/>
              </a:rPr>
              <a:t>75,</a:t>
            </a:r>
            <a:r>
              <a:rPr lang="ru-RU" sz="1600" b="1" dirty="0" smtClean="0">
                <a:latin typeface="Liberation Serif" pitchFamily="18"/>
              </a:rPr>
              <a:t>4</a:t>
            </a:r>
            <a:r>
              <a:rPr lang="en-US" sz="1600" b="1" dirty="0" smtClean="0">
                <a:latin typeface="Liberation Serif" pitchFamily="18"/>
              </a:rPr>
              <a:t>9 </a:t>
            </a:r>
            <a:r>
              <a:rPr lang="en-US" sz="1600" b="1" dirty="0">
                <a:latin typeface="Liberation Serif" pitchFamily="18"/>
              </a:rPr>
              <a:t>± </a:t>
            </a:r>
            <a:r>
              <a:rPr lang="en-US" sz="1600" b="1" dirty="0" smtClean="0">
                <a:latin typeface="Liberation Serif" pitchFamily="18"/>
              </a:rPr>
              <a:t>0,34  </a:t>
            </a:r>
            <a:r>
              <a:rPr lang="ru-RU" sz="1600" b="1" dirty="0">
                <a:latin typeface="Liberation Serif" pitchFamily="18"/>
              </a:rPr>
              <a:t>МэВ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1600" b="1" dirty="0">
                <a:latin typeface="Liberation Serif" pitchFamily="18"/>
              </a:rPr>
              <a:t> Г = </a:t>
            </a:r>
            <a:r>
              <a:rPr lang="en-US" sz="1600" b="1" dirty="0" smtClean="0">
                <a:latin typeface="Liberation Serif" pitchFamily="18"/>
              </a:rPr>
              <a:t>149,1 </a:t>
            </a:r>
            <a:r>
              <a:rPr lang="en-US" sz="1600" b="1" dirty="0">
                <a:latin typeface="Liberation Serif" pitchFamily="18"/>
              </a:rPr>
              <a:t>± </a:t>
            </a:r>
            <a:r>
              <a:rPr lang="en-US" sz="1600" b="1" dirty="0" smtClean="0">
                <a:latin typeface="Liberation Serif" pitchFamily="18"/>
              </a:rPr>
              <a:t>0,8 </a:t>
            </a:r>
            <a:r>
              <a:rPr lang="ru-RU" sz="1600" b="1" dirty="0" smtClean="0">
                <a:latin typeface="Liberation Serif" pitchFamily="18"/>
              </a:rPr>
              <a:t>МэВ</a:t>
            </a:r>
            <a:endParaRPr lang="en-US" sz="1600" b="1" baseline="30000" dirty="0">
              <a:latin typeface="Liberation Serif" pitchFamily="18"/>
            </a:endParaRPr>
          </a:p>
          <a:p>
            <a:pPr marL="0" indent="0">
              <a:spcAft>
                <a:spcPts val="0"/>
              </a:spcAft>
              <a:buNone/>
            </a:pPr>
            <a:endParaRPr lang="ru-RU" sz="2800" b="1" baseline="30000" dirty="0">
              <a:solidFill>
                <a:srgbClr val="FF00FF"/>
              </a:solidFill>
              <a:latin typeface="Liberation Serif" pitchFamily="18"/>
            </a:endParaRPr>
          </a:p>
        </p:txBody>
      </p:sp>
      <p:sp>
        <p:nvSpPr>
          <p:cNvPr id="7" name="Текст 1"/>
          <p:cNvSpPr txBox="1">
            <a:spLocks/>
          </p:cNvSpPr>
          <p:nvPr/>
        </p:nvSpPr>
        <p:spPr>
          <a:xfrm>
            <a:off x="4132608" y="1390350"/>
            <a:ext cx="4464496" cy="3528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ru-RU" sz="2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ru-RU" sz="24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en-US" sz="2400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</a:rPr>
              <a:t>   </a:t>
            </a:r>
            <a:r>
              <a:rPr lang="ru-RU" sz="2400" b="1" i="1" dirty="0" err="1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</a:rPr>
              <a:t>ρ</a:t>
            </a:r>
            <a:r>
              <a:rPr lang="ru-RU" sz="2400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</a:rPr>
              <a:t>(1450)</a:t>
            </a:r>
            <a:endParaRPr lang="ru-RU" sz="2400" b="1" dirty="0">
              <a:solidFill>
                <a:srgbClr val="FF0000"/>
              </a:solidFill>
              <a:highlight>
                <a:scrgbClr r="0" g="0" b="0">
                  <a:alpha val="0"/>
                </a:scrgbClr>
              </a:highlight>
              <a:latin typeface="Liberation Serif" pitchFamily="18"/>
              <a:ea typeface="ＭＳ Ｐゴシック"/>
            </a:endParaRPr>
          </a:p>
          <a:p>
            <a:pPr marL="0" indent="0">
              <a:spcAft>
                <a:spcPts val="0"/>
              </a:spcAft>
            </a:pPr>
            <a:r>
              <a:rPr lang="ru-RU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– 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Standard Symbols L"/>
              </a:rPr>
              <a:t> 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0</a:t>
            </a:r>
            <a:r>
              <a:rPr lang="el-GR" sz="2400" b="1" dirty="0">
                <a:solidFill>
                  <a:srgbClr val="0000FF"/>
                </a:solidFill>
                <a:latin typeface="Liberation Serif" pitchFamily="18"/>
                <a:cs typeface="Times New Roman"/>
              </a:rPr>
              <a:t>γ</a:t>
            </a:r>
            <a:endParaRPr lang="ru-RU" sz="2400" b="1" dirty="0">
              <a:solidFill>
                <a:srgbClr val="0000FF"/>
              </a:solidFill>
              <a:latin typeface="Liberation Serif" pitchFamily="18"/>
              <a:cs typeface="Times New Roman"/>
            </a:endParaRPr>
          </a:p>
          <a:p>
            <a:pPr marL="0" indent="0">
              <a:spcAft>
                <a:spcPts val="0"/>
              </a:spcAft>
            </a:pP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e</a:t>
            </a:r>
            <a:r>
              <a:rPr lang="ru-RU" sz="2400" b="1" baseline="30000" dirty="0" err="1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e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– 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 err="1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 err="1">
                <a:solidFill>
                  <a:srgbClr val="0000FF"/>
                </a:solidFill>
                <a:latin typeface="Liberation Serif" pitchFamily="18"/>
              </a:rPr>
              <a:t>–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 </a:t>
            </a:r>
          </a:p>
          <a:p>
            <a:pPr marL="0" indent="0">
              <a:spcAft>
                <a:spcPts val="0"/>
              </a:spcAft>
            </a:pPr>
            <a:r>
              <a:rPr lang="ru-RU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– 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Standard Symbols L"/>
              </a:rPr>
              <a:t> </a:t>
            </a:r>
            <a:r>
              <a:rPr lang="el-GR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Times New Roman"/>
                <a:cs typeface="Times New Roman"/>
              </a:rPr>
              <a:t>ω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0</a:t>
            </a:r>
            <a:r>
              <a:rPr lang="ru-RU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Standard Symbols L"/>
              </a:rPr>
              <a:t> 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 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0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0</a:t>
            </a:r>
            <a:r>
              <a:rPr lang="el-GR" sz="2400" b="1" dirty="0">
                <a:solidFill>
                  <a:srgbClr val="0000FF"/>
                </a:solidFill>
                <a:latin typeface="Liberation Serif" pitchFamily="18"/>
                <a:cs typeface="Times New Roman"/>
              </a:rPr>
              <a:t>γ</a:t>
            </a:r>
            <a:endParaRPr lang="ru-RU" sz="2400" b="1" dirty="0">
              <a:solidFill>
                <a:srgbClr val="0000FF"/>
              </a:solidFill>
              <a:latin typeface="Liberation Serif" pitchFamily="18"/>
              <a:cs typeface="Times New Roman"/>
            </a:endParaRPr>
          </a:p>
          <a:p>
            <a:pPr marL="0" indent="0">
              <a:spcAft>
                <a:spcPts val="0"/>
              </a:spcAft>
            </a:pP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e</a:t>
            </a:r>
            <a:r>
              <a:rPr lang="ru-RU" sz="2400" b="1" baseline="30000" dirty="0" err="1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e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– 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Standard Symbols L"/>
              </a:rPr>
              <a:t> </a:t>
            </a:r>
            <a:r>
              <a:rPr lang="el-GR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Times New Roman"/>
                <a:cs typeface="Times New Roman"/>
              </a:rPr>
              <a:t>ω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0</a:t>
            </a:r>
            <a:r>
              <a:rPr lang="ru-RU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Standard Symbols L"/>
              </a:rPr>
              <a:t> 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–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0</a:t>
            </a:r>
          </a:p>
          <a:p>
            <a:pPr marL="0" indent="0">
              <a:spcAft>
                <a:spcPts val="0"/>
              </a:spcAft>
            </a:pPr>
            <a:r>
              <a:rPr lang="ru-RU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– 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Standard Symbols L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η</a:t>
            </a:r>
            <a:r>
              <a:rPr lang="el-GR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Times New Roman"/>
                <a:cs typeface="Times New Roman"/>
              </a:rPr>
              <a:t>ρ</a:t>
            </a:r>
            <a:r>
              <a:rPr lang="ru-RU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Times New Roman"/>
                <a:cs typeface="Times New Roman"/>
              </a:rPr>
              <a:t> 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Standard Symbols L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η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 err="1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 err="1">
                <a:solidFill>
                  <a:srgbClr val="0000FF"/>
                </a:solidFill>
                <a:latin typeface="Liberation Serif" pitchFamily="18"/>
              </a:rPr>
              <a:t>–</a:t>
            </a:r>
            <a:endParaRPr lang="ru-RU" sz="2400" b="1" baseline="30000" dirty="0">
              <a:solidFill>
                <a:srgbClr val="0000FF"/>
              </a:solidFill>
              <a:latin typeface="Liberation Serif" pitchFamily="18"/>
            </a:endParaRPr>
          </a:p>
          <a:p>
            <a:pPr marL="0" indent="0">
              <a:spcAft>
                <a:spcPts val="0"/>
              </a:spcAft>
            </a:pP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e</a:t>
            </a:r>
            <a:r>
              <a:rPr lang="ru-RU" sz="2400" b="1" baseline="30000" dirty="0" err="1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e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– 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Standard Symbols L"/>
              </a:rPr>
              <a:t> </a:t>
            </a:r>
            <a:r>
              <a:rPr lang="el-GR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Times New Roman"/>
                <a:cs typeface="Times New Roman"/>
              </a:rPr>
              <a:t>ω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0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–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0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0</a:t>
            </a:r>
          </a:p>
          <a:p>
            <a:pPr marL="0" indent="0">
              <a:spcAft>
                <a:spcPts val="0"/>
              </a:spcAft>
            </a:pPr>
            <a:r>
              <a:rPr lang="ru-RU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</a:t>
            </a:r>
            <a:r>
              <a:rPr lang="ru-RU" sz="1800" b="1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возможно</a:t>
            </a:r>
            <a:r>
              <a:rPr lang="ru-RU" sz="2400" b="1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 err="1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– </a:t>
            </a:r>
            <a:r>
              <a:rPr lang="ru-RU" sz="2400" b="1" dirty="0">
                <a:solidFill>
                  <a:srgbClr val="7030A0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Standard Symbols L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η</a:t>
            </a:r>
            <a:r>
              <a:rPr lang="el-GR" sz="2400" b="1" dirty="0">
                <a:solidFill>
                  <a:srgbClr val="7030A0"/>
                </a:solidFill>
                <a:latin typeface="Liberation Serif" pitchFamily="18"/>
                <a:cs typeface="Times New Roman"/>
              </a:rPr>
              <a:t>γ</a:t>
            </a:r>
            <a:endParaRPr lang="ru-RU" sz="2400" b="1" dirty="0">
              <a:solidFill>
                <a:srgbClr val="7030A0"/>
              </a:solidFill>
              <a:latin typeface="Liberation Serif" pitchFamily="18"/>
              <a:cs typeface="Times New Roman"/>
            </a:endParaRPr>
          </a:p>
          <a:p>
            <a:pPr marL="0" indent="0">
              <a:spcAft>
                <a:spcPts val="0"/>
              </a:spcAft>
            </a:pPr>
            <a:r>
              <a:rPr lang="ru-RU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</a:t>
            </a:r>
            <a:r>
              <a:rPr lang="ru-RU" sz="1800" b="1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возможно</a:t>
            </a:r>
            <a:r>
              <a:rPr lang="ru-RU" sz="2400" b="1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 err="1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– </a:t>
            </a:r>
            <a:r>
              <a:rPr lang="ru-RU" sz="2400" b="1" dirty="0">
                <a:solidFill>
                  <a:srgbClr val="7030A0"/>
                </a:solidFill>
                <a:latin typeface="Standard Symbols L" pitchFamily="18"/>
              </a:rPr>
              <a:t>→ </a:t>
            </a:r>
            <a:r>
              <a:rPr lang="el-GR" sz="2400" b="1" dirty="0">
                <a:solidFill>
                  <a:srgbClr val="7030A0"/>
                </a:solidFill>
                <a:latin typeface="Times New Roman"/>
                <a:cs typeface="Times New Roman"/>
              </a:rPr>
              <a:t>ϕ</a:t>
            </a:r>
            <a:r>
              <a:rPr lang="ru-RU" sz="2400" b="1" dirty="0">
                <a:solidFill>
                  <a:srgbClr val="7030A0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7030A0"/>
                </a:solidFill>
                <a:latin typeface="Liberation Serif" pitchFamily="18"/>
              </a:rPr>
              <a:t>0 </a:t>
            </a:r>
            <a:r>
              <a:rPr lang="ru-RU" sz="2400" b="1" dirty="0">
                <a:solidFill>
                  <a:srgbClr val="7030A0"/>
                </a:solidFill>
                <a:latin typeface="Standard Symbols L" pitchFamily="18"/>
              </a:rPr>
              <a:t>→ </a:t>
            </a:r>
            <a:r>
              <a:rPr lang="en-US" sz="2400" b="1" dirty="0">
                <a:solidFill>
                  <a:srgbClr val="7030A0"/>
                </a:solidFill>
                <a:latin typeface="Standard Symbols L" pitchFamily="18"/>
              </a:rPr>
              <a:t>K</a:t>
            </a:r>
            <a:r>
              <a:rPr lang="en-US" sz="2400" b="1" baseline="30000" dirty="0">
                <a:solidFill>
                  <a:srgbClr val="7030A0"/>
                </a:solidFill>
                <a:latin typeface="Standard Symbols L" pitchFamily="18"/>
              </a:rPr>
              <a:t>+</a:t>
            </a:r>
            <a:r>
              <a:rPr lang="en-US" sz="2400" b="1" dirty="0">
                <a:solidFill>
                  <a:srgbClr val="7030A0"/>
                </a:solidFill>
                <a:latin typeface="Standard Symbols L" pitchFamily="18"/>
              </a:rPr>
              <a:t>K</a:t>
            </a:r>
            <a:r>
              <a:rPr lang="en-US" sz="2400" b="1" baseline="30000" dirty="0">
                <a:solidFill>
                  <a:srgbClr val="7030A0"/>
                </a:solidFill>
                <a:latin typeface="Standard Symbols L" pitchFamily="18"/>
              </a:rPr>
              <a:t>-</a:t>
            </a:r>
            <a:r>
              <a:rPr lang="ru-RU" sz="2400" b="1" dirty="0">
                <a:solidFill>
                  <a:srgbClr val="7030A0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7030A0"/>
                </a:solidFill>
                <a:latin typeface="Liberation Serif" pitchFamily="18"/>
              </a:rPr>
              <a:t>0</a:t>
            </a:r>
          </a:p>
          <a:p>
            <a:pPr marL="0" indent="0">
              <a:spcAft>
                <a:spcPts val="0"/>
              </a:spcAft>
            </a:pPr>
            <a:endParaRPr lang="ru-RU" sz="2800" b="1" baseline="30000" dirty="0">
              <a:solidFill>
                <a:srgbClr val="FF00FF"/>
              </a:solidFill>
              <a:latin typeface="Liberation Serif" pitchFamily="18"/>
            </a:endParaRPr>
          </a:p>
        </p:txBody>
      </p:sp>
      <p:pic>
        <p:nvPicPr>
          <p:cNvPr id="8" name="Google Shape;1290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55963" y="798428"/>
            <a:ext cx="3734873" cy="275990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89;p42"/>
          <p:cNvSpPr txBox="1"/>
          <p:nvPr/>
        </p:nvSpPr>
        <p:spPr>
          <a:xfrm>
            <a:off x="9200266" y="385947"/>
            <a:ext cx="1354196" cy="594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376092"/>
              </a:buClr>
              <a:buSzPts val="3200"/>
            </a:pPr>
            <a:r>
              <a:rPr lang="en-US" sz="2400" dirty="0">
                <a:solidFill>
                  <a:srgbClr val="37609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Mass </a:t>
            </a:r>
            <a:r>
              <a:rPr lang="en-US" sz="2400" dirty="0">
                <a:solidFill>
                  <a:srgbClr val="C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ρ</a:t>
            </a:r>
            <a:r>
              <a:rPr lang="en-US" sz="2400" b="1" dirty="0">
                <a:solidFill>
                  <a:srgbClr val="C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'</a:t>
            </a:r>
            <a:r>
              <a:rPr lang="en-US" sz="2400" dirty="0">
                <a:solidFill>
                  <a:srgbClr val="37609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 sz="2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1298;p43"/>
          <p:cNvPicPr preferRelativeResize="0"/>
          <p:nvPr/>
        </p:nvPicPr>
        <p:blipFill rotWithShape="1">
          <a:blip r:embed="rId4">
            <a:alphaModFix/>
          </a:blip>
          <a:srcRect l="12351" b="4834"/>
          <a:stretch/>
        </p:blipFill>
        <p:spPr>
          <a:xfrm>
            <a:off x="8254624" y="3840853"/>
            <a:ext cx="3245480" cy="297502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299;p43"/>
          <p:cNvSpPr txBox="1"/>
          <p:nvPr/>
        </p:nvSpPr>
        <p:spPr>
          <a:xfrm>
            <a:off x="9193742" y="3327764"/>
            <a:ext cx="1551125" cy="64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376092"/>
              </a:buClr>
              <a:buSzPts val="3200"/>
            </a:pPr>
            <a:r>
              <a:rPr lang="en-US" sz="2400" b="1" dirty="0">
                <a:solidFill>
                  <a:srgbClr val="376092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Width </a:t>
            </a:r>
            <a:r>
              <a:rPr lang="en-US" sz="2400" b="1" dirty="0">
                <a:solidFill>
                  <a:srgbClr val="C00000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ρ</a:t>
            </a:r>
            <a:r>
              <a:rPr lang="en-US" sz="2800" dirty="0">
                <a:solidFill>
                  <a:srgbClr val="C00000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'</a:t>
            </a:r>
            <a:endParaRPr sz="2800" dirty="0">
              <a:solidFill>
                <a:srgbClr val="376092"/>
              </a:solidFill>
              <a:latin typeface="+mj-lt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382001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1578720" y="37080"/>
            <a:ext cx="989280" cy="10558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3287688" y="0"/>
            <a:ext cx="6192688" cy="980728"/>
          </a:xfrm>
        </p:spPr>
        <p:txBody>
          <a:bodyPr vert="horz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4000" b="1" i="1" dirty="0">
                <a:solidFill>
                  <a:srgbClr val="FF00CC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  <a:ea typeface="DejaVu LGC Sans" pitchFamily="2"/>
                <a:cs typeface="DejaVu LGC Sans" pitchFamily="2"/>
              </a:rPr>
              <a:t>Семейство </a:t>
            </a:r>
            <a:r>
              <a:rPr lang="ru-RU" sz="4000" b="1" i="1" dirty="0" err="1">
                <a:solidFill>
                  <a:srgbClr val="FF00CC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  <a:ea typeface="DejaVu LGC Sans" pitchFamily="2"/>
                <a:cs typeface="DejaVu LGC Sans" pitchFamily="2"/>
              </a:rPr>
              <a:t>ρ-мезонов</a:t>
            </a:r>
            <a:endParaRPr lang="ru-RU" sz="4000" b="1" dirty="0">
              <a:solidFill>
                <a:srgbClr val="FF00FF"/>
              </a:solidFill>
              <a:latin typeface="Liberation Serif" pitchFamily="18"/>
            </a:endParaRPr>
          </a:p>
        </p:txBody>
      </p:sp>
      <p:sp>
        <p:nvSpPr>
          <p:cNvPr id="10" name="Текст 1"/>
          <p:cNvSpPr txBox="1">
            <a:spLocks/>
          </p:cNvSpPr>
          <p:nvPr/>
        </p:nvSpPr>
        <p:spPr>
          <a:xfrm>
            <a:off x="2999656" y="980728"/>
            <a:ext cx="5616624" cy="3960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ru-RU" sz="2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ru-RU" sz="24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en-US" sz="2400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</a:rPr>
              <a:t>   </a:t>
            </a:r>
            <a:r>
              <a:rPr lang="ru-RU" sz="2400" b="1" i="1" dirty="0" err="1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</a:rPr>
              <a:t>ρ</a:t>
            </a:r>
            <a:r>
              <a:rPr lang="ru-RU" sz="2400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</a:rPr>
              <a:t>(1</a:t>
            </a:r>
            <a:r>
              <a:rPr lang="en-US" sz="2400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</a:rPr>
              <a:t>70</a:t>
            </a:r>
            <a:r>
              <a:rPr lang="ru-RU" sz="2400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</a:rPr>
              <a:t>0)</a:t>
            </a:r>
            <a:endParaRPr lang="ru-RU" sz="2400" b="1" dirty="0">
              <a:solidFill>
                <a:srgbClr val="FF0000"/>
              </a:solidFill>
              <a:highlight>
                <a:scrgbClr r="0" g="0" b="0">
                  <a:alpha val="0"/>
                </a:scrgbClr>
              </a:highlight>
              <a:latin typeface="Liberation Serif" pitchFamily="18"/>
              <a:ea typeface="ＭＳ Ｐゴシック"/>
            </a:endParaRPr>
          </a:p>
          <a:p>
            <a:pPr marL="0" indent="0">
              <a:spcAft>
                <a:spcPts val="0"/>
              </a:spcAft>
            </a:pPr>
            <a:r>
              <a:rPr lang="ru-RU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– 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Standard Symbols L"/>
              </a:rPr>
              <a:t> </a:t>
            </a:r>
            <a:r>
              <a:rPr lang="el-GR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Times New Roman"/>
                <a:cs typeface="Times New Roman"/>
              </a:rPr>
              <a:t>ω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0 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Standard Symbols L"/>
              </a:rPr>
              <a:t> 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0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0</a:t>
            </a:r>
            <a:r>
              <a:rPr lang="el-GR" sz="2400" b="1" dirty="0">
                <a:solidFill>
                  <a:srgbClr val="0000FF"/>
                </a:solidFill>
                <a:latin typeface="Liberation Serif" pitchFamily="18"/>
                <a:cs typeface="Times New Roman"/>
              </a:rPr>
              <a:t>γ</a:t>
            </a:r>
            <a:endParaRPr lang="ru-RU" sz="2400" b="1" dirty="0">
              <a:solidFill>
                <a:srgbClr val="0000FF"/>
              </a:solidFill>
              <a:latin typeface="Liberation Serif" pitchFamily="18"/>
              <a:cs typeface="Times New Roman"/>
            </a:endParaRPr>
          </a:p>
          <a:p>
            <a:pPr marL="0" indent="0">
              <a:spcAft>
                <a:spcPts val="0"/>
              </a:spcAft>
            </a:pP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e</a:t>
            </a:r>
            <a:r>
              <a:rPr lang="ru-RU" sz="2400" b="1" baseline="30000" dirty="0" err="1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e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– 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Standard Symbols L"/>
              </a:rPr>
              <a:t> </a:t>
            </a:r>
            <a:r>
              <a:rPr lang="el-GR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Times New Roman"/>
                <a:cs typeface="Times New Roman"/>
              </a:rPr>
              <a:t>ω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0 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–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0</a:t>
            </a:r>
          </a:p>
          <a:p>
            <a:pPr marL="0" indent="0">
              <a:spcAft>
                <a:spcPts val="0"/>
              </a:spcAft>
            </a:pPr>
            <a:r>
              <a:rPr lang="ru-RU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– 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Standard Symbols L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η</a:t>
            </a:r>
            <a:r>
              <a:rPr lang="el-GR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Times New Roman"/>
                <a:cs typeface="Times New Roman"/>
              </a:rPr>
              <a:t>ρ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η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 err="1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 err="1">
                <a:solidFill>
                  <a:srgbClr val="0000FF"/>
                </a:solidFill>
                <a:latin typeface="Liberation Serif" pitchFamily="18"/>
              </a:rPr>
              <a:t>–</a:t>
            </a:r>
            <a:endParaRPr lang="ru-RU" sz="2400" b="1" dirty="0">
              <a:solidFill>
                <a:srgbClr val="0000FF"/>
              </a:solidFill>
              <a:latin typeface="Liberation Serif" pitchFamily="18"/>
              <a:cs typeface="Times New Roman"/>
            </a:endParaRPr>
          </a:p>
          <a:p>
            <a:pPr marL="0" indent="0">
              <a:spcAft>
                <a:spcPts val="0"/>
              </a:spcAft>
            </a:pP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e</a:t>
            </a:r>
            <a:r>
              <a:rPr lang="ru-RU" sz="2400" b="1" baseline="30000" dirty="0" err="1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e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– 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el-GR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ϕ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0 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 </a:t>
            </a:r>
            <a:r>
              <a:rPr lang="en-US" sz="2400" b="1" dirty="0">
                <a:solidFill>
                  <a:srgbClr val="0000FF"/>
                </a:solidFill>
                <a:latin typeface="Liberation Serif" pitchFamily="18"/>
              </a:rPr>
              <a:t>K</a:t>
            </a:r>
            <a:r>
              <a:rPr lang="en-US" sz="2400" b="1" baseline="30000" dirty="0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en-US" sz="2400" b="1" dirty="0">
                <a:solidFill>
                  <a:srgbClr val="0000FF"/>
                </a:solidFill>
                <a:latin typeface="Liberation Serif" pitchFamily="18"/>
              </a:rPr>
              <a:t>K</a:t>
            </a:r>
            <a:r>
              <a:rPr lang="en-US" sz="2400" b="1" baseline="30000" dirty="0">
                <a:solidFill>
                  <a:srgbClr val="0000FF"/>
                </a:solidFill>
                <a:latin typeface="Liberation Serif" pitchFamily="18"/>
              </a:rPr>
              <a:t>-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 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0</a:t>
            </a:r>
          </a:p>
          <a:p>
            <a:pPr marL="0" indent="0">
              <a:spcAft>
                <a:spcPts val="0"/>
              </a:spcAft>
            </a:pPr>
            <a:r>
              <a:rPr lang="ru-RU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– 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Standard Symbols L"/>
              </a:rPr>
              <a:t> </a:t>
            </a:r>
            <a:r>
              <a:rPr lang="el-GR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Times New Roman"/>
                <a:cs typeface="Times New Roman"/>
              </a:rPr>
              <a:t>ω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0 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–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0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0</a:t>
            </a:r>
            <a:endParaRPr lang="en-US" sz="2400" b="1" baseline="30000" dirty="0">
              <a:solidFill>
                <a:srgbClr val="0000FF"/>
              </a:solidFill>
              <a:latin typeface="Liberation Serif" pitchFamily="18"/>
            </a:endParaRPr>
          </a:p>
          <a:p>
            <a:pPr marL="0" indent="0">
              <a:spcAft>
                <a:spcPts val="0"/>
              </a:spcAft>
            </a:pPr>
            <a:r>
              <a:rPr lang="ru-RU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– 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el-GR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Times New Roman"/>
                <a:cs typeface="Times New Roman"/>
              </a:rPr>
              <a:t>ω</a:t>
            </a:r>
            <a:r>
              <a:rPr lang="ru-RU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η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0 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 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η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–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0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0</a:t>
            </a:r>
            <a:endParaRPr lang="en-US" sz="2400" b="1" dirty="0">
              <a:solidFill>
                <a:srgbClr val="0000FF"/>
              </a:solidFill>
              <a:latin typeface="Standard Symbols L" pitchFamily="18"/>
            </a:endParaRPr>
          </a:p>
          <a:p>
            <a:pPr marL="0" indent="0">
              <a:spcAft>
                <a:spcPts val="0"/>
              </a:spcAft>
            </a:pPr>
            <a:r>
              <a:rPr lang="en-US" sz="2400" b="1" baseline="30000" dirty="0">
                <a:solidFill>
                  <a:srgbClr val="0000FF"/>
                </a:solidFill>
                <a:latin typeface="Standard Symbols L" pitchFamily="18"/>
              </a:rPr>
              <a:t> </a:t>
            </a:r>
            <a:r>
              <a:rPr lang="ru-RU" sz="1800" b="1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возможно</a:t>
            </a:r>
            <a:r>
              <a:rPr lang="ru-RU" sz="2400" b="1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 err="1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– </a:t>
            </a:r>
            <a:r>
              <a:rPr lang="ru-RU" sz="2400" b="1" dirty="0">
                <a:solidFill>
                  <a:srgbClr val="7030A0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Standard Symbols L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η</a:t>
            </a:r>
            <a:r>
              <a:rPr lang="el-GR" sz="2400" b="1" dirty="0">
                <a:solidFill>
                  <a:srgbClr val="7030A0"/>
                </a:solidFill>
                <a:latin typeface="Liberation Serif" pitchFamily="18"/>
                <a:cs typeface="Times New Roman"/>
              </a:rPr>
              <a:t>γ</a:t>
            </a:r>
            <a:endParaRPr lang="ru-RU" sz="2400" b="1" baseline="30000" dirty="0">
              <a:solidFill>
                <a:srgbClr val="0000FF"/>
              </a:solidFill>
              <a:latin typeface="Liberation Serif" pitchFamily="18"/>
            </a:endParaRPr>
          </a:p>
          <a:p>
            <a:pPr marL="0" indent="0">
              <a:spcAft>
                <a:spcPts val="0"/>
              </a:spcAft>
            </a:pPr>
            <a:r>
              <a:rPr lang="ru-RU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</a:t>
            </a:r>
            <a:r>
              <a:rPr lang="ru-RU" sz="1800" b="1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возможно</a:t>
            </a:r>
            <a:r>
              <a:rPr lang="ru-RU" sz="2400" b="1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 err="1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– </a:t>
            </a:r>
            <a:r>
              <a:rPr lang="ru-RU" sz="2400" b="1" dirty="0">
                <a:solidFill>
                  <a:srgbClr val="7030A0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Standard Symbols L"/>
              </a:rPr>
              <a:t> </a:t>
            </a:r>
            <a:r>
              <a:rPr lang="el-GR" sz="2400" b="1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Times New Roman"/>
                <a:cs typeface="Times New Roman"/>
              </a:rPr>
              <a:t>ϕ</a:t>
            </a:r>
            <a:r>
              <a:rPr lang="ru-RU" sz="2400" b="1" dirty="0" err="1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η</a:t>
            </a:r>
            <a:r>
              <a:rPr lang="ru-RU" sz="2400" b="1" dirty="0" err="1">
                <a:solidFill>
                  <a:srgbClr val="7030A0"/>
                </a:solidFill>
                <a:latin typeface="Standard Symbols L" pitchFamily="18"/>
              </a:rPr>
              <a:t>→ </a:t>
            </a:r>
            <a:r>
              <a:rPr lang="ru-RU" sz="2400" b="1" dirty="0" err="1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ηη</a:t>
            </a:r>
            <a:r>
              <a:rPr lang="el-GR" sz="2400" b="1" dirty="0">
                <a:solidFill>
                  <a:srgbClr val="7030A0"/>
                </a:solidFill>
                <a:latin typeface="Liberation Serif" pitchFamily="18"/>
                <a:cs typeface="Times New Roman"/>
              </a:rPr>
              <a:t>γ</a:t>
            </a:r>
            <a:endParaRPr lang="ru-RU" sz="2400" b="1" dirty="0">
              <a:solidFill>
                <a:srgbClr val="7030A0"/>
              </a:solidFill>
              <a:latin typeface="Liberation Serif" pitchFamily="18"/>
              <a:cs typeface="Times New Roman"/>
            </a:endParaRPr>
          </a:p>
          <a:p>
            <a:pPr marL="0" indent="0">
              <a:spcAft>
                <a:spcPts val="0"/>
              </a:spcAft>
            </a:pPr>
            <a:r>
              <a:rPr lang="ru-RU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</a:t>
            </a:r>
            <a:r>
              <a:rPr lang="ru-RU" sz="1800" b="1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возможно</a:t>
            </a:r>
            <a:r>
              <a:rPr lang="ru-RU" sz="2400" b="1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 err="1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– </a:t>
            </a:r>
            <a:r>
              <a:rPr lang="ru-RU" sz="2400" b="1" dirty="0">
                <a:solidFill>
                  <a:srgbClr val="7030A0"/>
                </a:solidFill>
                <a:latin typeface="Standard Symbols L" pitchFamily="18"/>
              </a:rPr>
              <a:t>→</a:t>
            </a:r>
            <a:r>
              <a:rPr lang="el-GR" sz="2400" b="1" dirty="0">
                <a:solidFill>
                  <a:srgbClr val="7030A0"/>
                </a:solidFill>
                <a:latin typeface="Times New Roman"/>
                <a:cs typeface="Times New Roman"/>
              </a:rPr>
              <a:t> ω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cs typeface="Times New Roman"/>
              </a:rPr>
              <a:t>a</a:t>
            </a:r>
            <a:r>
              <a:rPr lang="en-US" sz="2400" b="1" baseline="-25000" dirty="0">
                <a:solidFill>
                  <a:srgbClr val="7030A0"/>
                </a:solidFill>
                <a:latin typeface="Times New Roman"/>
                <a:cs typeface="Times New Roman"/>
              </a:rPr>
              <a:t>0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cs typeface="Times New Roman"/>
              </a:rPr>
              <a:t>(980)</a:t>
            </a:r>
            <a:r>
              <a:rPr lang="ru-RU" sz="2400" b="1" dirty="0">
                <a:solidFill>
                  <a:srgbClr val="7030A0"/>
                </a:solidFill>
                <a:latin typeface="Standard Symbols L" pitchFamily="18"/>
              </a:rPr>
              <a:t> → </a:t>
            </a:r>
            <a:r>
              <a:rPr lang="el-GR" sz="2400" b="1" dirty="0">
                <a:solidFill>
                  <a:srgbClr val="7030A0"/>
                </a:solidFill>
                <a:latin typeface="Times New Roman"/>
                <a:cs typeface="Times New Roman"/>
              </a:rPr>
              <a:t>ω</a:t>
            </a:r>
            <a:r>
              <a:rPr lang="ru-RU" sz="2400" b="1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η</a:t>
            </a:r>
            <a:r>
              <a:rPr lang="ru-RU" sz="2400" b="1" dirty="0">
                <a:solidFill>
                  <a:srgbClr val="7030A0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7030A0"/>
                </a:solidFill>
                <a:latin typeface="Liberation Serif" pitchFamily="18"/>
              </a:rPr>
              <a:t>0</a:t>
            </a:r>
          </a:p>
          <a:p>
            <a:pPr marL="0" indent="0">
              <a:spcAft>
                <a:spcPts val="0"/>
              </a:spcAft>
            </a:pPr>
            <a:endParaRPr lang="ru-RU" sz="2800" b="1" baseline="30000" dirty="0">
              <a:solidFill>
                <a:srgbClr val="FF00FF"/>
              </a:solidFill>
              <a:latin typeface="Liberation Serif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6368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3287689" y="0"/>
            <a:ext cx="5867735" cy="843840"/>
          </a:xfrm>
        </p:spPr>
        <p:txBody>
          <a:bodyPr vert="horz"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lnSpc>
                <a:spcPct val="150000"/>
              </a:lnSpc>
              <a:buNone/>
            </a:pPr>
            <a:r>
              <a:rPr lang="ru-RU" sz="4000" b="1" dirty="0" err="1">
                <a:solidFill>
                  <a:srgbClr val="FF00FF"/>
                </a:solidFill>
                <a:latin typeface="Liberation Serif" pitchFamily="18"/>
              </a:rPr>
              <a:t>e</a:t>
            </a:r>
            <a:r>
              <a:rPr lang="ru-RU" sz="4000" b="1" baseline="30000" dirty="0" err="1">
                <a:solidFill>
                  <a:srgbClr val="FF00FF"/>
                </a:solidFill>
                <a:latin typeface="Liberation Serif" pitchFamily="18"/>
              </a:rPr>
              <a:t>+</a:t>
            </a:r>
            <a:r>
              <a:rPr lang="ru-RU" sz="4000" b="1" dirty="0" err="1">
                <a:solidFill>
                  <a:srgbClr val="FF00FF"/>
                </a:solidFill>
                <a:latin typeface="Liberation Serif" pitchFamily="18"/>
              </a:rPr>
              <a:t>e</a:t>
            </a:r>
            <a:r>
              <a:rPr lang="ru-RU" sz="4000" b="1" baseline="30000" dirty="0">
                <a:solidFill>
                  <a:srgbClr val="FF00FF"/>
                </a:solidFill>
                <a:latin typeface="Liberation Serif" pitchFamily="18"/>
              </a:rPr>
              <a:t>– </a:t>
            </a:r>
            <a:r>
              <a:rPr lang="ru-RU" sz="4000" b="1" dirty="0">
                <a:solidFill>
                  <a:srgbClr val="FF00FF"/>
                </a:solidFill>
                <a:latin typeface="Liberation Serif" pitchFamily="18"/>
              </a:rPr>
              <a:t>→ </a:t>
            </a:r>
            <a:r>
              <a:rPr lang="ru-RU" sz="4000" b="1" i="1" dirty="0" smtClean="0">
                <a:solidFill>
                  <a:srgbClr val="FF00FF"/>
                </a:solidFill>
                <a:latin typeface="Liberation Serif" pitchFamily="18"/>
              </a:rPr>
              <a:t>π</a:t>
            </a:r>
            <a:r>
              <a:rPr lang="ru-RU" sz="4000" b="1" baseline="33000" dirty="0" smtClean="0">
                <a:solidFill>
                  <a:srgbClr val="FF00FF"/>
                </a:solidFill>
                <a:latin typeface="Liberation Serif" pitchFamily="18"/>
              </a:rPr>
              <a:t>+</a:t>
            </a:r>
            <a:r>
              <a:rPr lang="ru-RU" sz="4000" b="1" i="1" dirty="0" smtClean="0">
                <a:solidFill>
                  <a:srgbClr val="FF00FF"/>
                </a:solidFill>
                <a:latin typeface="Liberation Serif" pitchFamily="18"/>
              </a:rPr>
              <a:t>π</a:t>
            </a:r>
            <a:r>
              <a:rPr lang="ru-RU" sz="4000" b="1" baseline="33000" dirty="0" smtClean="0">
                <a:solidFill>
                  <a:srgbClr val="FF00FF"/>
                </a:solidFill>
                <a:latin typeface="Liberation Serif" pitchFamily="18"/>
              </a:rPr>
              <a:t>–</a:t>
            </a:r>
            <a:r>
              <a:rPr lang="ru-RU" sz="4000" b="1" i="1" dirty="0" smtClean="0">
                <a:solidFill>
                  <a:srgbClr val="FF00FF"/>
                </a:solidFill>
                <a:latin typeface="Liberation Serif" pitchFamily="18"/>
              </a:rPr>
              <a:t>π</a:t>
            </a:r>
            <a:r>
              <a:rPr lang="ru-RU" sz="4000" b="1" i="1" baseline="33000" dirty="0" smtClean="0">
                <a:solidFill>
                  <a:srgbClr val="FF00FF"/>
                </a:solidFill>
                <a:latin typeface="Liberation Serif" pitchFamily="18"/>
              </a:rPr>
              <a:t>0 </a:t>
            </a:r>
            <a:r>
              <a:rPr lang="ru-RU" sz="4000" b="1" i="1" dirty="0" smtClean="0">
                <a:solidFill>
                  <a:srgbClr val="FF00FF"/>
                </a:solidFill>
                <a:latin typeface="Liberation Serif" pitchFamily="18"/>
              </a:rPr>
              <a:t>(</a:t>
            </a:r>
            <a:r>
              <a:rPr lang="el-GR" sz="3100" b="1" i="1" dirty="0" smtClean="0">
                <a:solidFill>
                  <a:srgbClr val="FF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ru-RU" sz="3100" b="1" i="1" dirty="0" smtClean="0">
                <a:solidFill>
                  <a:srgbClr val="FF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-мезон</a:t>
            </a:r>
            <a:r>
              <a:rPr lang="ru-RU" sz="4000" b="1" i="1" dirty="0" smtClean="0">
                <a:solidFill>
                  <a:srgbClr val="FF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4000" b="1" dirty="0">
              <a:solidFill>
                <a:srgbClr val="FF00FF"/>
              </a:solidFill>
              <a:latin typeface="Liberation Serif" pitchFamily="18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1578720" y="37080"/>
            <a:ext cx="989280" cy="10558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Группа 7"/>
          <p:cNvGrpSpPr/>
          <p:nvPr/>
        </p:nvGrpSpPr>
        <p:grpSpPr>
          <a:xfrm>
            <a:off x="2568000" y="1092960"/>
            <a:ext cx="7938640" cy="5584701"/>
            <a:chOff x="882329" y="1052736"/>
            <a:chExt cx="7938640" cy="558470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82329" y="1124744"/>
              <a:ext cx="7938640" cy="5512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Прямоугольник 6"/>
            <p:cNvSpPr/>
            <p:nvPr/>
          </p:nvSpPr>
          <p:spPr>
            <a:xfrm>
              <a:off x="899592" y="1052736"/>
              <a:ext cx="792088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51690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cs_comp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1"/>
            <a:ext cx="1146456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 title="mass_omega.png"/>
          <p:cNvPicPr preferRelativeResize="0"/>
          <p:nvPr/>
        </p:nvPicPr>
        <p:blipFill rotWithShape="1">
          <a:blip r:embed="rId4">
            <a:alphaModFix/>
          </a:blip>
          <a:srcRect t="7467"/>
          <a:stretch/>
        </p:blipFill>
        <p:spPr>
          <a:xfrm>
            <a:off x="1174691" y="681317"/>
            <a:ext cx="2782200" cy="2826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 title="width_omega.png"/>
          <p:cNvPicPr preferRelativeResize="0"/>
          <p:nvPr/>
        </p:nvPicPr>
        <p:blipFill rotWithShape="1">
          <a:blip r:embed="rId5">
            <a:alphaModFix/>
          </a:blip>
          <a:srcRect t="6847"/>
          <a:stretch/>
        </p:blipFill>
        <p:spPr>
          <a:xfrm>
            <a:off x="3807543" y="671785"/>
            <a:ext cx="2782200" cy="2845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 title="cs_omega_3pi.png"/>
          <p:cNvPicPr preferRelativeResize="0"/>
          <p:nvPr/>
        </p:nvPicPr>
        <p:blipFill rotWithShape="1">
          <a:blip r:embed="rId6">
            <a:alphaModFix/>
          </a:blip>
          <a:srcRect l="11634" t="7613" r="6553"/>
          <a:stretch/>
        </p:blipFill>
        <p:spPr>
          <a:xfrm>
            <a:off x="8591405" y="671785"/>
            <a:ext cx="2295027" cy="2845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95050" y="0"/>
            <a:ext cx="9969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oogle Shape;96;p18" title="image_030.png"/>
          <p:cNvPicPr preferRelativeResize="0"/>
          <p:nvPr/>
        </p:nvPicPr>
        <p:blipFill rotWithShape="1">
          <a:blip r:embed="rId8">
            <a:alphaModFix/>
          </a:blip>
          <a:srcRect l="11479" t="6274" r="3379" b="2315"/>
          <a:stretch/>
        </p:blipFill>
        <p:spPr>
          <a:xfrm>
            <a:off x="7817476" y="3515932"/>
            <a:ext cx="3065171" cy="14553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8062175" y="3580329"/>
            <a:ext cx="1300769" cy="321969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087930" y="3541688"/>
            <a:ext cx="1242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,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nb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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interference 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in 3</a:t>
            </a:r>
            <a:r>
              <a:rPr lang="el-GR" sz="1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π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channel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1320797" y="7659"/>
                <a:ext cx="9492345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8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Study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𝑡h𝑒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sz="2800">
                            <a:solidFill>
                              <a:srgbClr val="C0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sz="2800">
                            <a:solidFill>
                              <a:srgbClr val="C0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US" sz="2800">
                        <a:solidFill>
                          <a:srgbClr val="C00000"/>
                        </a:solidFill>
                        <a:latin typeface="Cambria Math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  <m:t></m:t>
                        </m:r>
                      </m:e>
                      <m:sup>
                        <m:r>
                          <a:rPr lang="en-US" sz="2800">
                            <a:solidFill>
                              <a:srgbClr val="C0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  <m:t></m:t>
                        </m:r>
                      </m:e>
                      <m:sup>
                        <m:r>
                          <a:rPr lang="en-US" sz="2800">
                            <a:solidFill>
                              <a:srgbClr val="C0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</a:t>
                </a:r>
                <a:r>
                  <a:rPr lang="en-US" sz="28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process. Experiments comparison</a:t>
                </a:r>
                <a:endParaRPr lang="ru-RU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797" y="7659"/>
                <a:ext cx="9492345" cy="523220"/>
              </a:xfrm>
              <a:prstGeom prst="rect">
                <a:avLst/>
              </a:prstGeom>
              <a:blipFill rotWithShape="0">
                <a:blip r:embed="rId9"/>
                <a:stretch>
                  <a:fillRect l="-1349" t="-13953" b="-302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293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1578720" y="37080"/>
            <a:ext cx="989280" cy="10558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3287688" y="0"/>
            <a:ext cx="6192688" cy="980728"/>
          </a:xfrm>
        </p:spPr>
        <p:txBody>
          <a:bodyPr vert="horz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4000" b="1" i="1" dirty="0">
                <a:solidFill>
                  <a:srgbClr val="FF00CC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  <a:ea typeface="DejaVu LGC Sans" pitchFamily="2"/>
                <a:cs typeface="DejaVu LGC Sans" pitchFamily="2"/>
              </a:rPr>
              <a:t>Семейство </a:t>
            </a:r>
            <a:r>
              <a:rPr lang="ru-RU" sz="4000" b="1" i="1" dirty="0" err="1">
                <a:solidFill>
                  <a:srgbClr val="FF00CC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  <a:ea typeface="DejaVu LGC Sans" pitchFamily="2"/>
                <a:cs typeface="DejaVu LGC Sans" pitchFamily="2"/>
              </a:rPr>
              <a:t>ω-мезонов</a:t>
            </a:r>
            <a:endParaRPr lang="ru-RU" sz="4000" b="1" dirty="0">
              <a:solidFill>
                <a:srgbClr val="FF00FF"/>
              </a:solidFill>
              <a:latin typeface="Liberation Serif" pitchFamily="18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1847528" y="1484784"/>
            <a:ext cx="4320480" cy="36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ru-RU" sz="2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ru-RU" sz="24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en-US" sz="2400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</a:rPr>
              <a:t>   </a:t>
            </a:r>
            <a:r>
              <a:rPr lang="ru-RU" sz="2800" b="1" i="1" dirty="0" err="1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  <a:cs typeface="Times New Roman"/>
              </a:rPr>
              <a:t>ω</a:t>
            </a:r>
            <a:r>
              <a:rPr lang="ru-RU" sz="2800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</a:rPr>
              <a:t>(7</a:t>
            </a:r>
            <a:r>
              <a:rPr lang="en-US" sz="2800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</a:rPr>
              <a:t>82</a:t>
            </a:r>
            <a:r>
              <a:rPr lang="ru-RU" sz="2800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</a:rPr>
              <a:t>)</a:t>
            </a:r>
            <a:endParaRPr lang="ru-RU" sz="2800" b="1" dirty="0">
              <a:solidFill>
                <a:srgbClr val="FF0000"/>
              </a:solidFill>
              <a:highlight>
                <a:scrgbClr r="0" g="0" b="0">
                  <a:alpha val="0"/>
                </a:scrgbClr>
              </a:highlight>
              <a:latin typeface="Liberation Serif" pitchFamily="18"/>
              <a:ea typeface="ＭＳ Ｐゴシック"/>
            </a:endParaRPr>
          </a:p>
          <a:p>
            <a:pPr marL="0" indent="0">
              <a:spcAft>
                <a:spcPts val="0"/>
              </a:spcAft>
            </a:pPr>
            <a:r>
              <a:rPr lang="ru-RU" sz="28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–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en-US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Standard Symbols L"/>
              </a:rPr>
              <a:t> 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0</a:t>
            </a:r>
            <a:r>
              <a:rPr lang="el-GR" sz="2400" b="1" dirty="0">
                <a:solidFill>
                  <a:srgbClr val="0000FF"/>
                </a:solidFill>
                <a:latin typeface="Liberation Serif" pitchFamily="18"/>
                <a:cs typeface="Times New Roman"/>
              </a:rPr>
              <a:t>γ</a:t>
            </a:r>
            <a:endParaRPr lang="ru-RU" sz="2400" b="1" dirty="0">
              <a:solidFill>
                <a:srgbClr val="0000FF"/>
              </a:solidFill>
              <a:latin typeface="Liberation Serif" pitchFamily="18"/>
              <a:cs typeface="Times New Roman"/>
            </a:endParaRPr>
          </a:p>
          <a:p>
            <a:pPr marL="0" indent="0">
              <a:spcAft>
                <a:spcPts val="0"/>
              </a:spcAft>
            </a:pPr>
            <a:r>
              <a:rPr lang="ru-RU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– 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Standard Symbols L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η</a:t>
            </a:r>
            <a:r>
              <a:rPr lang="el-GR" sz="2400" b="1" dirty="0">
                <a:solidFill>
                  <a:srgbClr val="0000FF"/>
                </a:solidFill>
                <a:latin typeface="Liberation Serif" pitchFamily="18"/>
                <a:cs typeface="Times New Roman"/>
              </a:rPr>
              <a:t>γ</a:t>
            </a:r>
            <a:endParaRPr lang="ru-RU" sz="2400" b="1" dirty="0">
              <a:solidFill>
                <a:srgbClr val="0000FF"/>
              </a:solidFill>
              <a:latin typeface="Liberation Serif" pitchFamily="18"/>
              <a:cs typeface="Times New Roman"/>
            </a:endParaRPr>
          </a:p>
          <a:p>
            <a:pPr marL="0" indent="0">
              <a:spcAft>
                <a:spcPts val="0"/>
              </a:spcAft>
            </a:pP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e</a:t>
            </a:r>
            <a:r>
              <a:rPr lang="ru-RU" sz="2400" b="1" baseline="30000" dirty="0" err="1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e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– 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 err="1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 err="1">
                <a:solidFill>
                  <a:srgbClr val="0000FF"/>
                </a:solidFill>
                <a:latin typeface="Liberation Serif" pitchFamily="18"/>
              </a:rPr>
              <a:t>–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 </a:t>
            </a:r>
            <a:endParaRPr lang="ru-RU" sz="2400" b="1" dirty="0">
              <a:solidFill>
                <a:srgbClr val="0000FF"/>
              </a:solidFill>
              <a:latin typeface="Liberation Serif" pitchFamily="18"/>
              <a:cs typeface="Times New Roman"/>
            </a:endParaRPr>
          </a:p>
          <a:p>
            <a:pPr marL="0" indent="0">
              <a:spcAft>
                <a:spcPts val="0"/>
              </a:spcAft>
            </a:pP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e</a:t>
            </a:r>
            <a:r>
              <a:rPr lang="ru-RU" sz="2400" b="1" baseline="30000" dirty="0" err="1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e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– 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el-GR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ρ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dirty="0" err="1">
                <a:solidFill>
                  <a:srgbClr val="0000FF"/>
                </a:solidFill>
                <a:latin typeface="Standard Symbols L" pitchFamily="18"/>
              </a:rPr>
              <a:t>→ 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 err="1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 err="1">
                <a:solidFill>
                  <a:srgbClr val="0000FF"/>
                </a:solidFill>
                <a:latin typeface="Liberation Serif" pitchFamily="18"/>
              </a:rPr>
              <a:t>–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 err="1">
                <a:solidFill>
                  <a:srgbClr val="0000FF"/>
                </a:solidFill>
                <a:latin typeface="Liberation Serif" pitchFamily="18"/>
              </a:rPr>
              <a:t>0</a:t>
            </a:r>
            <a:endParaRPr lang="ru-RU" sz="2400" b="1" baseline="30000" dirty="0">
              <a:solidFill>
                <a:srgbClr val="0000FF"/>
              </a:solidFill>
              <a:latin typeface="Liberation Serif" pitchFamily="18"/>
            </a:endParaRPr>
          </a:p>
          <a:p>
            <a:pPr marL="0" indent="0">
              <a:spcAft>
                <a:spcPts val="0"/>
              </a:spcAft>
            </a:pPr>
            <a:endParaRPr lang="ru-RU" sz="2400" b="1" baseline="30000" dirty="0">
              <a:solidFill>
                <a:srgbClr val="0000FF"/>
              </a:solidFill>
              <a:latin typeface="Liberation Serif" pitchFamily="18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latin typeface="Liberation Serif" pitchFamily="18"/>
              </a:rPr>
              <a:t>M = </a:t>
            </a:r>
            <a:r>
              <a:rPr lang="ru-RU" sz="1800" b="1" dirty="0">
                <a:solidFill>
                  <a:srgbClr val="FF0000"/>
                </a:solidFill>
                <a:latin typeface="Liberation Serif" pitchFamily="18"/>
              </a:rPr>
              <a:t>782</a:t>
            </a:r>
            <a:r>
              <a:rPr lang="en-US" sz="1800" b="1" dirty="0">
                <a:solidFill>
                  <a:srgbClr val="FF0000"/>
                </a:solidFill>
                <a:latin typeface="Liberation Serif" pitchFamily="18"/>
              </a:rPr>
              <a:t>,703 ± 0,011 ± 0,047 </a:t>
            </a:r>
            <a:r>
              <a:rPr lang="ru-RU" sz="1800" b="1" dirty="0">
                <a:solidFill>
                  <a:srgbClr val="FF0000"/>
                </a:solidFill>
                <a:latin typeface="Liberation Serif" pitchFamily="18"/>
              </a:rPr>
              <a:t>МэВ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1800" b="1" dirty="0">
                <a:solidFill>
                  <a:srgbClr val="FF0000"/>
                </a:solidFill>
                <a:latin typeface="Liberation Serif" pitchFamily="18"/>
              </a:rPr>
              <a:t> Г = </a:t>
            </a:r>
            <a:r>
              <a:rPr lang="en-US" sz="1800" b="1" dirty="0">
                <a:solidFill>
                  <a:srgbClr val="FF0000"/>
                </a:solidFill>
                <a:latin typeface="Liberation Serif" pitchFamily="18"/>
              </a:rPr>
              <a:t>8,598 ± 0,023 ± 0,004 </a:t>
            </a:r>
            <a:r>
              <a:rPr lang="ru-RU" sz="1800" b="1" dirty="0">
                <a:solidFill>
                  <a:srgbClr val="FF0000"/>
                </a:solidFill>
                <a:latin typeface="Liberation Serif" pitchFamily="18"/>
              </a:rPr>
              <a:t>МэВ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1800" b="1" dirty="0">
                <a:solidFill>
                  <a:srgbClr val="FF0000"/>
                </a:solidFill>
                <a:latin typeface="Liberation Serif" pitchFamily="18"/>
              </a:rPr>
              <a:t>        для канала </a:t>
            </a:r>
            <a:r>
              <a:rPr lang="ru-RU" sz="1800" b="1" dirty="0" err="1">
                <a:solidFill>
                  <a:srgbClr val="FF0000"/>
                </a:solidFill>
                <a:latin typeface="Liberation Serif" pitchFamily="18"/>
              </a:rPr>
              <a:t>e</a:t>
            </a:r>
            <a:r>
              <a:rPr lang="ru-RU" sz="1800" b="1" baseline="30000" dirty="0" err="1">
                <a:solidFill>
                  <a:srgbClr val="FF0000"/>
                </a:solidFill>
                <a:latin typeface="Liberation Serif" pitchFamily="18"/>
              </a:rPr>
              <a:t>+</a:t>
            </a:r>
            <a:r>
              <a:rPr lang="ru-RU" sz="1800" b="1" dirty="0" err="1">
                <a:solidFill>
                  <a:srgbClr val="FF0000"/>
                </a:solidFill>
                <a:latin typeface="Liberation Serif" pitchFamily="18"/>
              </a:rPr>
              <a:t>e</a:t>
            </a:r>
            <a:r>
              <a:rPr lang="ru-RU" sz="1800" b="1" baseline="30000" dirty="0">
                <a:solidFill>
                  <a:srgbClr val="FF0000"/>
                </a:solidFill>
                <a:latin typeface="Liberation Serif" pitchFamily="18"/>
              </a:rPr>
              <a:t>– </a:t>
            </a:r>
            <a:r>
              <a:rPr lang="ru-RU" sz="1800" b="1" dirty="0">
                <a:solidFill>
                  <a:srgbClr val="FF0000"/>
                </a:solidFill>
                <a:latin typeface="Standard Symbols L" pitchFamily="18"/>
              </a:rPr>
              <a:t>→</a:t>
            </a:r>
            <a:r>
              <a:rPr lang="ru-RU" sz="1800" b="1" dirty="0">
                <a:solidFill>
                  <a:srgbClr val="FF0000"/>
                </a:solidFill>
                <a:latin typeface="Liberation Serif" pitchFamily="18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Liberation Serif" pitchFamily="18"/>
              </a:rPr>
              <a:t>π</a:t>
            </a:r>
            <a:r>
              <a:rPr lang="ru-RU" sz="1800" b="1" baseline="30000" dirty="0">
                <a:solidFill>
                  <a:srgbClr val="FF0000"/>
                </a:solidFill>
                <a:latin typeface="Liberation Serif" pitchFamily="18"/>
              </a:rPr>
              <a:t>+</a:t>
            </a:r>
            <a:r>
              <a:rPr lang="ru-RU" sz="1800" b="1" dirty="0" err="1">
                <a:solidFill>
                  <a:srgbClr val="FF0000"/>
                </a:solidFill>
                <a:latin typeface="Liberation Serif" pitchFamily="18"/>
              </a:rPr>
              <a:t>π</a:t>
            </a:r>
            <a:r>
              <a:rPr lang="ru-RU" sz="1800" b="1" baseline="30000" dirty="0">
                <a:solidFill>
                  <a:srgbClr val="FF0000"/>
                </a:solidFill>
                <a:latin typeface="Liberation Serif" pitchFamily="18"/>
              </a:rPr>
              <a:t>–</a:t>
            </a:r>
            <a:r>
              <a:rPr lang="ru-RU" sz="1800" b="1" dirty="0">
                <a:solidFill>
                  <a:srgbClr val="FF0000"/>
                </a:solidFill>
                <a:latin typeface="Liberation Serif" pitchFamily="18"/>
              </a:rPr>
              <a:t>π</a:t>
            </a:r>
            <a:r>
              <a:rPr lang="ru-RU" sz="1800" b="1" baseline="30000" dirty="0">
                <a:solidFill>
                  <a:srgbClr val="FF0000"/>
                </a:solidFill>
                <a:latin typeface="Liberation Serif" pitchFamily="18"/>
              </a:rPr>
              <a:t>0</a:t>
            </a:r>
          </a:p>
        </p:txBody>
      </p:sp>
      <p:sp>
        <p:nvSpPr>
          <p:cNvPr id="7" name="Текст 1"/>
          <p:cNvSpPr txBox="1">
            <a:spLocks/>
          </p:cNvSpPr>
          <p:nvPr/>
        </p:nvSpPr>
        <p:spPr>
          <a:xfrm>
            <a:off x="5303912" y="1484784"/>
            <a:ext cx="5544616" cy="2304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ru-RU" sz="2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ru-RU" sz="24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en-US" sz="2800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</a:rPr>
              <a:t>   </a:t>
            </a:r>
            <a:r>
              <a:rPr lang="ru-RU" sz="2800" b="1" i="1" dirty="0" err="1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  <a:cs typeface="Times New Roman"/>
              </a:rPr>
              <a:t>ω</a:t>
            </a:r>
            <a:r>
              <a:rPr lang="en-US" sz="2800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  <a:cs typeface="Times New Roman"/>
              </a:rPr>
              <a:t>(1420</a:t>
            </a:r>
            <a:r>
              <a:rPr lang="ru-RU" sz="2800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</a:rPr>
              <a:t>)</a:t>
            </a:r>
            <a:endParaRPr lang="ru-RU" sz="2800" b="1" dirty="0">
              <a:solidFill>
                <a:srgbClr val="FF0000"/>
              </a:solidFill>
              <a:highlight>
                <a:scrgbClr r="0" g="0" b="0">
                  <a:alpha val="0"/>
                </a:scrgbClr>
              </a:highlight>
              <a:latin typeface="Liberation Serif" pitchFamily="18"/>
              <a:ea typeface="ＭＳ Ｐゴシック"/>
            </a:endParaRPr>
          </a:p>
          <a:p>
            <a:pPr marL="0" indent="0">
              <a:spcAft>
                <a:spcPts val="0"/>
              </a:spcAft>
            </a:pPr>
            <a:r>
              <a:rPr lang="ru-RU" sz="28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– 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Standard Symbols L"/>
              </a:rPr>
              <a:t> 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0</a:t>
            </a:r>
            <a:r>
              <a:rPr lang="el-GR" sz="2400" b="1" dirty="0">
                <a:solidFill>
                  <a:srgbClr val="0000FF"/>
                </a:solidFill>
                <a:latin typeface="Liberation Serif" pitchFamily="18"/>
                <a:cs typeface="Times New Roman"/>
              </a:rPr>
              <a:t>γ</a:t>
            </a:r>
            <a:endParaRPr lang="ru-RU" sz="2400" b="1" dirty="0">
              <a:solidFill>
                <a:srgbClr val="0000FF"/>
              </a:solidFill>
              <a:latin typeface="Liberation Serif" pitchFamily="18"/>
              <a:cs typeface="Times New Roman"/>
            </a:endParaRPr>
          </a:p>
          <a:p>
            <a:pPr marL="0" indent="0">
              <a:spcAft>
                <a:spcPts val="0"/>
              </a:spcAft>
            </a:pPr>
            <a:r>
              <a:rPr lang="ru-RU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– 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Standard Symbols L"/>
              </a:rPr>
              <a:t> </a:t>
            </a:r>
            <a:r>
              <a:rPr lang="el-GR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Times New Roman"/>
                <a:cs typeface="Times New Roman"/>
              </a:rPr>
              <a:t>ρ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η</a:t>
            </a:r>
            <a:r>
              <a:rPr lang="en-US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 , </a:t>
            </a:r>
            <a:r>
              <a:rPr lang="el-GR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Times New Roman"/>
                <a:cs typeface="Times New Roman"/>
              </a:rPr>
              <a:t>ω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η</a:t>
            </a:r>
            <a:r>
              <a:rPr lang="en-US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 , </a:t>
            </a:r>
            <a:r>
              <a:rPr lang="el-GR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Times New Roman"/>
                <a:cs typeface="Times New Roman"/>
              </a:rPr>
              <a:t>ϕ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0</a:t>
            </a:r>
            <a:r>
              <a:rPr lang="en-US" sz="2400" b="1" baseline="30000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Liberation Serif" pitchFamily="18"/>
              </a:rPr>
              <a:t>,</a:t>
            </a:r>
            <a:r>
              <a:rPr lang="el-GR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Times New Roman"/>
                <a:cs typeface="Times New Roman"/>
              </a:rPr>
              <a:t> ω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0</a:t>
            </a:r>
            <a:r>
              <a:rPr lang="el-GR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Times New Roman"/>
                <a:cs typeface="Times New Roman"/>
              </a:rPr>
              <a:t> 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 </a:t>
            </a:r>
            <a:r>
              <a:rPr lang="ru-RU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η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0 </a:t>
            </a:r>
            <a:r>
              <a:rPr lang="el-GR" sz="2400" b="1" dirty="0">
                <a:solidFill>
                  <a:srgbClr val="0000FF"/>
                </a:solidFill>
                <a:latin typeface="Liberation Serif" pitchFamily="18"/>
                <a:cs typeface="Times New Roman"/>
              </a:rPr>
              <a:t>γ</a:t>
            </a:r>
            <a:endParaRPr lang="ru-RU" sz="2400" b="1" dirty="0">
              <a:solidFill>
                <a:srgbClr val="0000FF"/>
              </a:solidFill>
              <a:latin typeface="Liberation Serif" pitchFamily="18"/>
              <a:cs typeface="Times New Roman"/>
            </a:endParaRPr>
          </a:p>
          <a:p>
            <a:pPr marL="0" indent="0">
              <a:spcAft>
                <a:spcPts val="0"/>
              </a:spcAft>
            </a:pP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e</a:t>
            </a:r>
            <a:r>
              <a:rPr lang="ru-RU" sz="2400" b="1" baseline="30000" dirty="0" err="1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e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– 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el-GR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ρ</a:t>
            </a:r>
            <a:r>
              <a:rPr lang="ru-RU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(770)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 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–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0</a:t>
            </a:r>
          </a:p>
          <a:p>
            <a:pPr marL="0" indent="0">
              <a:spcAft>
                <a:spcPts val="0"/>
              </a:spcAft>
            </a:pP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e</a:t>
            </a:r>
            <a:r>
              <a:rPr lang="ru-RU" sz="2400" b="1" baseline="30000" dirty="0" err="1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e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– 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el-GR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Times New Roman"/>
                <a:cs typeface="Times New Roman"/>
              </a:rPr>
              <a:t>ϕ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η</a:t>
            </a:r>
            <a:r>
              <a:rPr lang="en-US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 , </a:t>
            </a:r>
            <a:r>
              <a:rPr lang="el-GR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Times New Roman"/>
                <a:cs typeface="Times New Roman"/>
              </a:rPr>
              <a:t>ω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η</a:t>
            </a:r>
            <a:r>
              <a:rPr lang="en-US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 , a</a:t>
            </a:r>
            <a:r>
              <a:rPr lang="en-US" sz="2400" b="1" baseline="-25000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0</a:t>
            </a:r>
            <a:r>
              <a:rPr lang="en-US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(980)</a:t>
            </a:r>
            <a:r>
              <a:rPr lang="el-GR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Times New Roman"/>
                <a:cs typeface="Times New Roman"/>
              </a:rPr>
              <a:t>ρ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 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η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 err="1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 err="1">
                <a:solidFill>
                  <a:srgbClr val="0000FF"/>
                </a:solidFill>
                <a:latin typeface="Liberation Serif" pitchFamily="18"/>
              </a:rPr>
              <a:t>–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 err="1">
                <a:solidFill>
                  <a:srgbClr val="0000FF"/>
                </a:solidFill>
                <a:latin typeface="Liberation Serif" pitchFamily="18"/>
              </a:rPr>
              <a:t>0</a:t>
            </a:r>
            <a:endParaRPr lang="ru-RU" sz="2400" b="1" baseline="30000" dirty="0">
              <a:solidFill>
                <a:srgbClr val="0000FF"/>
              </a:solidFill>
              <a:latin typeface="Liberation Serif" pitchFamily="18"/>
            </a:endParaRPr>
          </a:p>
          <a:p>
            <a:pPr marL="0" indent="0">
              <a:spcAft>
                <a:spcPts val="0"/>
              </a:spcAft>
            </a:pPr>
            <a:endParaRPr lang="ru-RU" sz="2800" b="1" baseline="30000" dirty="0">
              <a:solidFill>
                <a:srgbClr val="FF00FF"/>
              </a:solidFill>
              <a:latin typeface="Liberation Serif" pitchFamily="18"/>
            </a:endParaRPr>
          </a:p>
        </p:txBody>
      </p:sp>
      <p:sp>
        <p:nvSpPr>
          <p:cNvPr id="8" name="Текст 1"/>
          <p:cNvSpPr txBox="1">
            <a:spLocks/>
          </p:cNvSpPr>
          <p:nvPr/>
        </p:nvSpPr>
        <p:spPr>
          <a:xfrm>
            <a:off x="2855640" y="4869160"/>
            <a:ext cx="6768752" cy="158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ru-RU" sz="2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ru-RU" sz="24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en-US" sz="2800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</a:rPr>
              <a:t>   </a:t>
            </a:r>
            <a:r>
              <a:rPr lang="ru-RU" sz="2800" b="1" i="1" dirty="0" err="1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  <a:cs typeface="Times New Roman"/>
              </a:rPr>
              <a:t>ω</a:t>
            </a:r>
            <a:r>
              <a:rPr lang="en-US" sz="2800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  <a:cs typeface="Times New Roman"/>
              </a:rPr>
              <a:t>(1650</a:t>
            </a:r>
            <a:r>
              <a:rPr lang="ru-RU" sz="2800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</a:rPr>
              <a:t>)</a:t>
            </a:r>
            <a:endParaRPr lang="ru-RU" sz="2800" b="1" dirty="0">
              <a:solidFill>
                <a:srgbClr val="FF0000"/>
              </a:solidFill>
              <a:highlight>
                <a:scrgbClr r="0" g="0" b="0">
                  <a:alpha val="0"/>
                </a:scrgbClr>
              </a:highlight>
              <a:latin typeface="Liberation Serif" pitchFamily="18"/>
              <a:ea typeface="ＭＳ Ｐゴシック"/>
            </a:endParaRPr>
          </a:p>
          <a:p>
            <a:pPr marL="0" indent="0">
              <a:spcAft>
                <a:spcPts val="0"/>
              </a:spcAft>
            </a:pPr>
            <a:r>
              <a:rPr lang="ru-RU" sz="28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</a:t>
            </a:r>
            <a:r>
              <a:rPr lang="ru-RU" sz="2800" b="1" dirty="0" err="1">
                <a:solidFill>
                  <a:srgbClr val="0000FF"/>
                </a:solidFill>
                <a:latin typeface="Liberation Serif" pitchFamily="18"/>
              </a:rPr>
              <a:t>e</a:t>
            </a:r>
            <a:r>
              <a:rPr lang="ru-RU" sz="2800" b="1" baseline="30000" dirty="0" err="1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800" b="1" dirty="0" err="1">
                <a:solidFill>
                  <a:srgbClr val="0000FF"/>
                </a:solidFill>
                <a:latin typeface="Liberation Serif" pitchFamily="18"/>
              </a:rPr>
              <a:t>e</a:t>
            </a:r>
            <a:r>
              <a:rPr lang="ru-RU" sz="2800" b="1" baseline="30000" dirty="0">
                <a:solidFill>
                  <a:srgbClr val="0000FF"/>
                </a:solidFill>
                <a:latin typeface="Liberation Serif" pitchFamily="18"/>
              </a:rPr>
              <a:t>– </a:t>
            </a:r>
            <a:r>
              <a:rPr lang="ru-RU" sz="28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el-GR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ρ</a:t>
            </a:r>
            <a:r>
              <a:rPr lang="ru-RU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(1450)</a:t>
            </a:r>
            <a:r>
              <a:rPr lang="ru-RU" sz="28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800" b="1" dirty="0">
                <a:solidFill>
                  <a:srgbClr val="0000FF"/>
                </a:solidFill>
                <a:latin typeface="Standard Symbols L" pitchFamily="18"/>
              </a:rPr>
              <a:t>→ </a:t>
            </a:r>
            <a:r>
              <a:rPr lang="ru-RU" sz="28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800" b="1" baseline="30000" dirty="0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8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800" b="1" baseline="30000" dirty="0">
                <a:solidFill>
                  <a:srgbClr val="0000FF"/>
                </a:solidFill>
                <a:latin typeface="Liberation Serif" pitchFamily="18"/>
              </a:rPr>
              <a:t>–</a:t>
            </a:r>
            <a:r>
              <a:rPr lang="ru-RU" sz="28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800" b="1" baseline="30000" dirty="0">
                <a:solidFill>
                  <a:srgbClr val="0000FF"/>
                </a:solidFill>
                <a:latin typeface="Liberation Serif" pitchFamily="18"/>
              </a:rPr>
              <a:t>0</a:t>
            </a:r>
          </a:p>
          <a:p>
            <a:pPr marL="0" indent="0">
              <a:spcAft>
                <a:spcPts val="0"/>
              </a:spcAft>
            </a:pPr>
            <a:r>
              <a:rPr lang="ru-RU" sz="2800" b="1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ru-RU" sz="2800" b="1" dirty="0" err="1">
                <a:solidFill>
                  <a:srgbClr val="0000FF"/>
                </a:solidFill>
                <a:latin typeface="Liberation Serif" pitchFamily="18"/>
              </a:rPr>
              <a:t>e</a:t>
            </a:r>
            <a:r>
              <a:rPr lang="ru-RU" sz="2800" b="1" baseline="30000" dirty="0" err="1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800" b="1" dirty="0" err="1">
                <a:solidFill>
                  <a:srgbClr val="0000FF"/>
                </a:solidFill>
                <a:latin typeface="Liberation Serif" pitchFamily="18"/>
              </a:rPr>
              <a:t>e</a:t>
            </a:r>
            <a:r>
              <a:rPr lang="ru-RU" sz="2800" b="1" baseline="30000" dirty="0">
                <a:solidFill>
                  <a:srgbClr val="0000FF"/>
                </a:solidFill>
                <a:latin typeface="Liberation Serif" pitchFamily="18"/>
              </a:rPr>
              <a:t>– </a:t>
            </a:r>
            <a:r>
              <a:rPr lang="ru-RU" sz="28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800" b="1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el-GR" sz="28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Times New Roman"/>
                <a:cs typeface="Times New Roman"/>
              </a:rPr>
              <a:t>ϕ</a:t>
            </a:r>
            <a:r>
              <a:rPr lang="ru-RU" sz="28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η</a:t>
            </a:r>
            <a:r>
              <a:rPr lang="en-US" sz="28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 , </a:t>
            </a:r>
            <a:r>
              <a:rPr lang="el-GR" sz="28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Times New Roman"/>
                <a:cs typeface="Times New Roman"/>
              </a:rPr>
              <a:t>ω</a:t>
            </a:r>
            <a:r>
              <a:rPr lang="ru-RU" sz="28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η</a:t>
            </a:r>
            <a:r>
              <a:rPr lang="en-US" sz="28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 , a</a:t>
            </a:r>
            <a:r>
              <a:rPr lang="en-US" sz="2800" b="1" baseline="-25000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0</a:t>
            </a:r>
            <a:r>
              <a:rPr lang="en-US" sz="28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(980)</a:t>
            </a:r>
            <a:r>
              <a:rPr lang="el-GR" sz="28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Times New Roman"/>
                <a:cs typeface="Times New Roman"/>
              </a:rPr>
              <a:t>ρ</a:t>
            </a:r>
            <a:r>
              <a:rPr lang="ru-RU" sz="28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800" b="1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ru-RU" sz="28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η</a:t>
            </a:r>
            <a:r>
              <a:rPr lang="ru-RU" sz="28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800" b="1" baseline="30000" dirty="0" err="1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8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800" b="1" baseline="30000" dirty="0" err="1">
                <a:solidFill>
                  <a:srgbClr val="0000FF"/>
                </a:solidFill>
                <a:latin typeface="Liberation Serif" pitchFamily="18"/>
              </a:rPr>
              <a:t>–</a:t>
            </a:r>
            <a:r>
              <a:rPr lang="ru-RU" sz="28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800" b="1" baseline="30000" dirty="0" err="1">
                <a:solidFill>
                  <a:srgbClr val="0000FF"/>
                </a:solidFill>
                <a:latin typeface="Liberation Serif" pitchFamily="18"/>
              </a:rPr>
              <a:t>0</a:t>
            </a:r>
            <a:endParaRPr lang="ru-RU" sz="2800" b="1" baseline="30000" dirty="0">
              <a:solidFill>
                <a:srgbClr val="0000FF"/>
              </a:solidFill>
              <a:latin typeface="Liberation Serif" pitchFamily="18"/>
            </a:endParaRPr>
          </a:p>
          <a:p>
            <a:pPr marL="0" indent="0">
              <a:spcAft>
                <a:spcPts val="0"/>
              </a:spcAft>
            </a:pPr>
            <a:endParaRPr lang="ru-RU" sz="2800" b="1" baseline="30000" dirty="0">
              <a:solidFill>
                <a:srgbClr val="FF00FF"/>
              </a:solidFill>
              <a:latin typeface="Liberation Serif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89335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28192" y="661153"/>
            <a:ext cx="6364152" cy="445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2400" spc="-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direct |F</a:t>
            </a:r>
            <a:r>
              <a:rPr lang="en-GB" sz="2400" spc="-1" baseline="-33000" dirty="0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π</a:t>
            </a:r>
            <a:r>
              <a:rPr lang="en-GB" sz="2400" spc="-1" dirty="0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|</a:t>
            </a:r>
            <a:r>
              <a:rPr lang="en-GB" sz="2400" spc="-1" baseline="33000" dirty="0">
                <a:solidFill>
                  <a:srgbClr val="C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</a:rPr>
              <a:t>2 </a:t>
            </a:r>
            <a:r>
              <a:rPr lang="en-GB" sz="2400" spc="-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measurement around </a:t>
            </a:r>
            <a:r>
              <a:rPr lang="en-GB" sz="2400" spc="-1" dirty="0">
                <a:solidFill>
                  <a:srgbClr val="C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</a:rPr>
              <a:t>φ resonance</a:t>
            </a:r>
            <a:endParaRPr lang="en-GB" sz="2400" spc="-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>
            <a:alphaModFix amt="50000"/>
          </a:blip>
          <a:stretch/>
        </p:blipFill>
        <p:spPr>
          <a:xfrm>
            <a:off x="145774" y="1166399"/>
            <a:ext cx="6513266" cy="3909183"/>
          </a:xfrm>
          <a:prstGeom prst="rect">
            <a:avLst/>
          </a:prstGeom>
          <a:ln w="0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264840" y="1552679"/>
            <a:ext cx="5595856" cy="3271111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</a:rPr>
              <a:t>ψ</a:t>
            </a:r>
            <a:r>
              <a:rPr lang="en-GB" sz="2400" spc="-1" baseline="-3300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π</a:t>
            </a:r>
            <a:r>
              <a:rPr lang="en-GB" sz="2400" spc="-1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= (-21.3 </a:t>
            </a:r>
            <a:r>
              <a:rPr lang="en-GB" sz="2400" spc="-1" dirty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</a:rPr>
              <a:t>± 2.0 ± 10.0)°  (CMD-3)</a:t>
            </a:r>
            <a:endParaRPr lang="en-GB" sz="24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spc="-1" dirty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</a:rPr>
              <a:t>B(</a:t>
            </a:r>
            <a:r>
              <a:rPr lang="en-GB" sz="2400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</a:rPr>
              <a:t>φ→e</a:t>
            </a:r>
            <a:r>
              <a:rPr lang="en-GB" sz="2400" spc="-1" baseline="33000" dirty="0" err="1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</a:rPr>
              <a:t>+</a:t>
            </a:r>
            <a:r>
              <a:rPr lang="en-GB" sz="2400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</a:rPr>
              <a:t>e</a:t>
            </a:r>
            <a:r>
              <a:rPr lang="en-GB" sz="2400" spc="-1" baseline="33000" dirty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</a:rPr>
              <a:t>-</a:t>
            </a:r>
            <a:r>
              <a:rPr lang="en-GB" sz="2400" spc="-1" dirty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</a:rPr>
              <a:t>)B(φ→π</a:t>
            </a:r>
            <a:r>
              <a:rPr lang="en-GB" sz="2400" spc="-1" baseline="33000" dirty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</a:rPr>
              <a:t>+</a:t>
            </a:r>
            <a:r>
              <a:rPr lang="en-GB" sz="2400" spc="-1" dirty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</a:rPr>
              <a:t>π</a:t>
            </a:r>
            <a:r>
              <a:rPr lang="en-GB" sz="2400" spc="-1" baseline="33000" dirty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</a:rPr>
              <a:t>-</a:t>
            </a:r>
            <a:r>
              <a:rPr lang="en-GB" sz="2400" spc="-1" dirty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</a:rPr>
              <a:t>) = (3.5 ± 0.3 ± 0.2)</a:t>
            </a:r>
            <a:r>
              <a:rPr lang="en-GB" sz="2400" spc="-1" dirty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en-GB" sz="2400" spc="-1" dirty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</a:rPr>
              <a:t>10</a:t>
            </a:r>
            <a:r>
              <a:rPr lang="en-GB" sz="2400" spc="-1" baseline="33000" dirty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</a:rPr>
              <a:t>-8</a:t>
            </a:r>
            <a:endParaRPr lang="en-GB" sz="24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4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spc="-1" dirty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</a:rPr>
              <a:t>Previous measurement using detected N</a:t>
            </a:r>
            <a:r>
              <a:rPr lang="en-GB" sz="2400" spc="-1" baseline="-33000" dirty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</a:rPr>
              <a:t>π+π-</a:t>
            </a:r>
            <a:endParaRPr lang="en-GB" sz="24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spc="-1" dirty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</a:rPr>
              <a:t>or visible cross-section by OLYA, ND,</a:t>
            </a:r>
            <a:r>
              <a:rPr lang="en-GB" sz="2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spc="-1" dirty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</a:rPr>
              <a:t>SND</a:t>
            </a:r>
            <a:r>
              <a:rPr lang="en-GB" sz="2400" spc="-1" baseline="33000" dirty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</a:rPr>
              <a:t>  </a:t>
            </a:r>
            <a:r>
              <a:rPr lang="en-GB" sz="2400" spc="-1" dirty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hlinkClick r:id="rId3"/>
              </a:rPr>
              <a:t>(Phys.Lett.B474:188-193,2000)</a:t>
            </a:r>
            <a:endParaRPr lang="en-GB" sz="24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spc="-1" dirty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</a:rPr>
              <a:t>ψ</a:t>
            </a:r>
            <a:r>
              <a:rPr lang="en-GB" sz="2400" spc="-1" baseline="-3300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π</a:t>
            </a:r>
            <a:r>
              <a:rPr lang="en-GB" sz="2400" spc="-1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 = (-34 </a:t>
            </a:r>
            <a:r>
              <a:rPr lang="en-GB" sz="2400" spc="-1" dirty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</a:rPr>
              <a:t>± 5)°</a:t>
            </a:r>
          </a:p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</a:rPr>
              <a:t>B(</a:t>
            </a:r>
            <a:r>
              <a:rPr lang="en-GB" sz="2400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</a:rPr>
              <a:t>φ→e</a:t>
            </a:r>
            <a:r>
              <a:rPr lang="en-GB" sz="2400" spc="-1" baseline="33000" dirty="0" err="1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</a:rPr>
              <a:t>+</a:t>
            </a:r>
            <a:r>
              <a:rPr lang="en-GB" sz="2400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</a:rPr>
              <a:t>e</a:t>
            </a:r>
            <a:r>
              <a:rPr lang="en-GB" sz="2400" spc="-1" baseline="33000" dirty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</a:rPr>
              <a:t>-</a:t>
            </a:r>
            <a:r>
              <a:rPr lang="en-GB" sz="2400" spc="-1" dirty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</a:rPr>
              <a:t>)B(φ→π</a:t>
            </a:r>
            <a:r>
              <a:rPr lang="en-GB" sz="2400" spc="-1" baseline="33000" dirty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</a:rPr>
              <a:t>+</a:t>
            </a:r>
            <a:r>
              <a:rPr lang="en-GB" sz="2400" spc="-1" dirty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</a:rPr>
              <a:t>π</a:t>
            </a:r>
            <a:r>
              <a:rPr lang="en-GB" sz="2400" spc="-1" baseline="33000" dirty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</a:rPr>
              <a:t>-</a:t>
            </a:r>
            <a:r>
              <a:rPr lang="en-GB" sz="2400" spc="-1" dirty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</a:rPr>
              <a:t>) = (2.1 ± 0.4)x10</a:t>
            </a:r>
            <a:r>
              <a:rPr lang="en-GB" sz="2400" spc="-1" baseline="33000" dirty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</a:rPr>
              <a:t>-8</a:t>
            </a:r>
            <a:endParaRPr lang="en-GB" sz="24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95050" y="0"/>
            <a:ext cx="9969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524000" y="0"/>
            <a:ext cx="8147050" cy="620688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00FF00"/>
              </a:gs>
            </a:gsLst>
            <a:lin ang="18900000" scaled="1"/>
          </a:gradFill>
        </p:spPr>
        <p:txBody>
          <a:bodyPr/>
          <a:lstStyle/>
          <a:p>
            <a:pPr algn="ctr"/>
            <a:r>
              <a:rPr lang="en-GB" sz="3200" spc="-1" dirty="0" smtClean="0">
                <a:solidFill>
                  <a:srgbClr val="000000"/>
                </a:solidFill>
                <a:ea typeface="Arial"/>
              </a:rPr>
              <a:t> </a:t>
            </a:r>
            <a:r>
              <a:rPr lang="en-GB" sz="4000" spc="-1" dirty="0">
                <a:solidFill>
                  <a:srgbClr val="C00000"/>
                </a:solidFill>
                <a:ea typeface="Arial"/>
              </a:rPr>
              <a:t>φ → </a:t>
            </a:r>
            <a:r>
              <a:rPr lang="en-GB" sz="4000" spc="-1" dirty="0">
                <a:solidFill>
                  <a:srgbClr val="C00000"/>
                </a:solidFill>
                <a:ea typeface="Comic Sans MS"/>
              </a:rPr>
              <a:t>π+π-</a:t>
            </a:r>
            <a:endParaRPr lang="en-GB" sz="4000" dirty="0">
              <a:solidFill>
                <a:srgbClr val="C00000"/>
              </a:solidFill>
              <a:ea typeface="Adobe Ming Std L" pitchFamily="18" charset="-128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24566" y="5295381"/>
            <a:ext cx="55068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Liberation Serif" pitchFamily="18"/>
              </a:rPr>
              <a:t>Распад запрещен по </a:t>
            </a:r>
            <a:r>
              <a:rPr lang="en-US" b="1" dirty="0" smtClean="0">
                <a:solidFill>
                  <a:srgbClr val="C00000"/>
                </a:solidFill>
                <a:latin typeface="Liberation Serif" pitchFamily="18"/>
              </a:rPr>
              <a:t>G</a:t>
            </a:r>
            <a:r>
              <a:rPr lang="ru-RU" b="1" dirty="0" smtClean="0">
                <a:solidFill>
                  <a:srgbClr val="C00000"/>
                </a:solidFill>
                <a:latin typeface="Liberation Serif" pitchFamily="18"/>
              </a:rPr>
              <a:t>-четности и правилу </a:t>
            </a:r>
            <a:r>
              <a:rPr lang="en-US" b="1" dirty="0" smtClean="0">
                <a:solidFill>
                  <a:srgbClr val="C00000"/>
                </a:solidFill>
                <a:latin typeface="Liberation Serif" pitchFamily="18"/>
              </a:rPr>
              <a:t>OZI !!!!</a:t>
            </a:r>
            <a:endParaRPr lang="ru-RU" b="1" dirty="0">
              <a:solidFill>
                <a:srgbClr val="C00000"/>
              </a:solidFill>
              <a:latin typeface="Liberation Serif" pitchFamily="18"/>
            </a:endParaRPr>
          </a:p>
          <a:p>
            <a:r>
              <a:rPr lang="ru-RU" b="1" dirty="0">
                <a:solidFill>
                  <a:srgbClr val="FF0000"/>
                </a:solidFill>
                <a:latin typeface="Liberation Serif" pitchFamily="18"/>
              </a:rPr>
              <a:t>    </a:t>
            </a:r>
            <a:endParaRPr lang="ru-RU" b="1" baseline="30000" dirty="0">
              <a:solidFill>
                <a:srgbClr val="FF0000"/>
              </a:solidFill>
              <a:latin typeface="Liberation Serif" pitchFamily="18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052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Заголовок 6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CMD-3 ongoing analysis</a:t>
                </a:r>
                <a:br>
                  <a:rPr lang="en-US" dirty="0"/>
                </a:br>
                <a:r>
                  <a:rPr lang="en-US" dirty="0"/>
                  <a:t>(</a:t>
                </a:r>
                <a:r>
                  <a:rPr lang="en-US" dirty="0">
                    <a:latin typeface="Symbol" pitchFamily="2" charset="2"/>
                  </a:rPr>
                  <a:t>w, f </a:t>
                </a:r>
                <a:r>
                  <a:rPr lang="en-US" dirty="0"/>
                  <a:t>region)</a:t>
                </a:r>
                <a:endParaRPr lang="ru-RU" dirty="0"/>
              </a:p>
            </p:txBody>
          </p:sp>
        </mc:Choice>
        <mc:Fallback xmlns="">
          <p:sp>
            <p:nvSpPr>
              <p:cNvPr id="7" name="Заголовок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171" t="-15238" b="-36190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DB97E94-F306-8B4B-A34A-C8905F94DB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395" y="678254"/>
            <a:ext cx="4109724" cy="3544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BF2675-C8A4-5843-90A8-5EF4B76F68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864" y="678254"/>
            <a:ext cx="4049217" cy="33389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D3BC074-6B11-5C43-9F02-B63B4BB6D2C5}"/>
                  </a:ext>
                </a:extLst>
              </p:cNvPr>
              <p:cNvSpPr txBox="1"/>
              <p:nvPr/>
            </p:nvSpPr>
            <p:spPr>
              <a:xfrm>
                <a:off x="4108657" y="3678694"/>
                <a:ext cx="6098803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>
                    <a:solidFill>
                      <a:srgbClr val="FF0000"/>
                    </a:solidFill>
                    <a:effectLst/>
                    <a:latin typeface="Helvetica" pitchFamily="2" charset="0"/>
                  </a:rPr>
                  <a:t>B(</a:t>
                </a:r>
                <a:r>
                  <a:rPr lang="en-US" sz="2800" dirty="0">
                    <a:solidFill>
                      <a:srgbClr val="FF0000"/>
                    </a:solidFill>
                    <a:latin typeface="Symbol" pitchFamily="2" charset="2"/>
                  </a:rPr>
                  <a:t>f </a:t>
                </a:r>
                <a:r>
                  <a:rPr lang="el-GR" sz="2400" dirty="0">
                    <a:solidFill>
                      <a:srgbClr val="FF0000"/>
                    </a:solidFill>
                    <a:effectLst/>
                    <a:latin typeface="Helvetica" pitchFamily="2" charset="0"/>
                  </a:rPr>
                  <a:t>→</a:t>
                </a:r>
                <a:r>
                  <a:rPr lang="en-US" sz="7200" b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l-GR" sz="2400" dirty="0">
                    <a:solidFill>
                      <a:srgbClr val="FF0000"/>
                    </a:solidFill>
                    <a:effectLst/>
                    <a:latin typeface="Helvetica" pitchFamily="2" charset="0"/>
                  </a:rPr>
                  <a:t>) = (4.5 ±1.3) ∗10</a:t>
                </a:r>
                <a:r>
                  <a:rPr lang="el-GR" sz="2400" baseline="30000" dirty="0">
                    <a:solidFill>
                      <a:srgbClr val="FF0000"/>
                    </a:solidFill>
                    <a:effectLst/>
                    <a:latin typeface="Helvetica" pitchFamily="2" charset="0"/>
                  </a:rPr>
                  <a:t>−6</a:t>
                </a:r>
                <a:endParaRPr lang="en-US" sz="2400" baseline="30000" dirty="0">
                  <a:solidFill>
                    <a:srgbClr val="FF0000"/>
                  </a:solidFill>
                  <a:effectLst/>
                  <a:latin typeface="Helvetica" pitchFamily="2" charset="0"/>
                </a:endParaRPr>
              </a:p>
              <a:p>
                <a:r>
                  <a:rPr lang="en-GB" sz="2400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PDG data (3.9+2.8−2.2) ∗10</a:t>
                </a:r>
                <a:r>
                  <a:rPr lang="en-GB" sz="2400" baseline="30000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−6</a:t>
                </a:r>
              </a:p>
              <a:p>
                <a:r>
                  <a:rPr lang="en-RU" sz="2400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CMD-3 2017 - (6.5±2.7±1.6) ∗10</a:t>
                </a:r>
                <a:r>
                  <a:rPr lang="en-RU" sz="2400" baseline="30000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−6</a:t>
                </a:r>
              </a:p>
              <a:p>
                <a:r>
                  <a:rPr lang="en-GB" sz="2400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Analysis in progress with more recent data</a:t>
                </a:r>
              </a:p>
              <a:p>
                <a:r>
                  <a:rPr lang="en-GB" sz="2400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work on systematic uncertainties</a:t>
                </a:r>
                <a:endParaRPr lang="el-GR" sz="2400" dirty="0">
                  <a:solidFill>
                    <a:srgbClr val="000000"/>
                  </a:solidFill>
                  <a:effectLst/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D3BC074-6B11-5C43-9F02-B63B4BB6D2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8657" y="3678694"/>
                <a:ext cx="6098803" cy="2677656"/>
              </a:xfrm>
              <a:prstGeom prst="rect">
                <a:avLst/>
              </a:prstGeom>
              <a:blipFill>
                <a:blip r:embed="rId5"/>
                <a:stretch>
                  <a:fillRect l="-1663" b="-4717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E394ED0-25A7-A840-8D44-C31E8E258B20}"/>
              </a:ext>
            </a:extLst>
          </p:cNvPr>
          <p:cNvSpPr txBox="1"/>
          <p:nvPr/>
        </p:nvSpPr>
        <p:spPr>
          <a:xfrm>
            <a:off x="4787757" y="119783"/>
            <a:ext cx="2135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sz="3200" dirty="0"/>
              <a:t>Preliminary</a:t>
            </a:r>
            <a:endParaRPr lang="en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6DA37F4-81D5-0A49-AC92-3A74420FA292}"/>
                  </a:ext>
                </a:extLst>
              </p:cNvPr>
              <p:cNvSpPr txBox="1"/>
              <p:nvPr/>
            </p:nvSpPr>
            <p:spPr>
              <a:xfrm>
                <a:off x="4344863" y="980078"/>
                <a:ext cx="201189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RU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6DA37F4-81D5-0A49-AC92-3A74420FA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4863" y="980078"/>
                <a:ext cx="2011897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556DEC-1883-3A46-AD9D-541A170CE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08.06.2026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32518-3AE0-8443-9D0E-AD5A703A8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14th International Workshop from Phi to Psi</a:t>
            </a:r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3F4937-F433-8C4E-B9AD-F94FB2932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585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670AC-2868-3C44-AE05-6C15925B6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New </a:t>
            </a:r>
            <a:br>
              <a:rPr lang="en-US" dirty="0"/>
            </a:br>
            <a:r>
              <a:rPr lang="en-US" dirty="0"/>
              <a:t>resonance</a:t>
            </a:r>
            <a:br>
              <a:rPr lang="en-US" dirty="0"/>
            </a:br>
            <a:r>
              <a:rPr lang="en-US" dirty="0"/>
              <a:t>is required!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Missing </a:t>
            </a:r>
            <a:r>
              <a:rPr lang="en-US" dirty="0">
                <a:solidFill>
                  <a:srgbClr val="FF0000"/>
                </a:solidFill>
                <a:latin typeface="Symbol" pitchFamily="2" charset="2"/>
              </a:rPr>
              <a:t>f</a:t>
            </a:r>
            <a:r>
              <a:rPr lang="en-US" dirty="0">
                <a:solidFill>
                  <a:srgbClr val="FF0000"/>
                </a:solidFill>
              </a:rPr>
              <a:t>’’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is found!</a:t>
            </a:r>
            <a:endParaRPr lang="en-RU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D9700DB-4DDA-EB42-93A6-4C0E272C53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651" y="-126233"/>
            <a:ext cx="3723928" cy="5121275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07D722-F166-6047-B053-40590B0FC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970" y="5406114"/>
            <a:ext cx="9095362" cy="6378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8BEAFC-6A23-6D45-835B-DC55B0DB4F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970" y="3951971"/>
            <a:ext cx="3723928" cy="10180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85707D-410F-F943-BD11-987BC449BD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970" y="887449"/>
            <a:ext cx="4547681" cy="27472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C8AEFED-40B0-C14D-805A-B9C43E24F93A}"/>
              </a:ext>
            </a:extLst>
          </p:cNvPr>
          <p:cNvSpPr txBox="1"/>
          <p:nvPr/>
        </p:nvSpPr>
        <p:spPr>
          <a:xfrm>
            <a:off x="3519653" y="3586440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/>
              <a:t>Fixed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1CCE9C-8F12-8248-97C7-4407D95F70D8}"/>
              </a:ext>
            </a:extLst>
          </p:cNvPr>
          <p:cNvSpPr txBox="1"/>
          <p:nvPr/>
        </p:nvSpPr>
        <p:spPr>
          <a:xfrm>
            <a:off x="3564537" y="5047869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/>
              <a:t>Free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D59C12-3C85-314B-8AE9-97FA681E86B5}"/>
              </a:ext>
            </a:extLst>
          </p:cNvPr>
          <p:cNvSpPr txBox="1"/>
          <p:nvPr/>
        </p:nvSpPr>
        <p:spPr>
          <a:xfrm>
            <a:off x="3748897" y="250377"/>
            <a:ext cx="2024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sz="2800" dirty="0">
                <a:solidFill>
                  <a:srgbClr val="FF0000"/>
                </a:solidFill>
              </a:rPr>
              <a:t>PRELIMARY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F8D103A3-7F37-C74F-B0D3-8A6B6B19C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08.06.2026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D6CD065A-D6DF-E149-801B-38ECCCEC7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14th International Workshop from Phi to Psi</a:t>
            </a:r>
            <a:endParaRPr lang="ru-RU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E5AA43BD-F7CC-DC4F-B711-CCB6A3504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19</a:t>
            </a:fld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9E2446-824A-5F4D-BA9B-AF3D9891AC0F}"/>
              </a:ext>
            </a:extLst>
          </p:cNvPr>
          <p:cNvSpPr txBox="1"/>
          <p:nvPr/>
        </p:nvSpPr>
        <p:spPr>
          <a:xfrm>
            <a:off x="5663490" y="327321"/>
            <a:ext cx="2323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Paper is in preparation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366859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378" y="167549"/>
            <a:ext cx="10515600" cy="510861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История </a:t>
            </a:r>
            <a:r>
              <a:rPr lang="ru-RU" sz="2800" b="1" dirty="0" err="1" smtClean="0">
                <a:solidFill>
                  <a:srgbClr val="C00000"/>
                </a:solidFill>
              </a:rPr>
              <a:t>коллайдеров</a:t>
            </a:r>
            <a:r>
              <a:rPr lang="ru-RU" sz="2800" b="1" dirty="0" smtClean="0">
                <a:solidFill>
                  <a:srgbClr val="C00000"/>
                </a:solidFill>
              </a:rPr>
              <a:t> ИЯФ СО РАН</a:t>
            </a:r>
            <a:endParaRPr lang="ru-RU" sz="28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Объект 5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83300744"/>
                  </p:ext>
                </p:extLst>
              </p:nvPr>
            </p:nvGraphicFramePr>
            <p:xfrm>
              <a:off x="344378" y="2948885"/>
              <a:ext cx="6631596" cy="3134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95682">
                      <a:extLst>
                        <a:ext uri="{9D8B030D-6E8A-4147-A177-3AD203B41FA5}">
                          <a16:colId xmlns:a16="http://schemas.microsoft.com/office/drawing/2014/main" val="60103439"/>
                        </a:ext>
                      </a:extLst>
                    </a:gridCol>
                    <a:gridCol w="1908699">
                      <a:extLst>
                        <a:ext uri="{9D8B030D-6E8A-4147-A177-3AD203B41FA5}">
                          <a16:colId xmlns:a16="http://schemas.microsoft.com/office/drawing/2014/main" val="75271046"/>
                        </a:ext>
                      </a:extLst>
                    </a:gridCol>
                    <a:gridCol w="1953087">
                      <a:extLst>
                        <a:ext uri="{9D8B030D-6E8A-4147-A177-3AD203B41FA5}">
                          <a16:colId xmlns:a16="http://schemas.microsoft.com/office/drawing/2014/main" val="798177619"/>
                        </a:ext>
                      </a:extLst>
                    </a:gridCol>
                    <a:gridCol w="1274128">
                      <a:extLst>
                        <a:ext uri="{9D8B030D-6E8A-4147-A177-3AD203B41FA5}">
                          <a16:colId xmlns:a16="http://schemas.microsoft.com/office/drawing/2014/main" val="417408371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dirty="0" err="1" smtClean="0"/>
                            <a:t>Коллайдер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Макс. энергия,</a:t>
                          </a:r>
                          <a:r>
                            <a:rPr lang="ru-RU" baseline="0" dirty="0" smtClean="0"/>
                            <a:t> 2Е, ГэВ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Детекторы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Годы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848484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ВЭП-1 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0.32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2 детектора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1965-67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067499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ВЭПП-2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1.4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3 детектора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b="1" dirty="0" smtClean="0">
                              <a:solidFill>
                                <a:srgbClr val="FF0000"/>
                              </a:solidFill>
                            </a:rPr>
                            <a:t>1967</a:t>
                          </a:r>
                          <a:r>
                            <a:rPr lang="ru-RU" dirty="0" smtClean="0"/>
                            <a:t>-72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270404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ВЭПП-4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11.0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ОЛЯ, МД-1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1980-85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427061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ВЭПП-2М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1.4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ОЛЯ, НД,</a:t>
                          </a:r>
                          <a:r>
                            <a:rPr lang="ru-RU" baseline="0" dirty="0" smtClean="0"/>
                            <a:t> КМД, СНД, КМД-2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1974-2000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549923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b="1" dirty="0" smtClean="0"/>
                            <a:t>ВЭПП-4М*</a:t>
                          </a:r>
                          <a:endParaRPr lang="ru-RU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b="1" dirty="0" smtClean="0"/>
                            <a:t>11.0</a:t>
                          </a:r>
                          <a:endParaRPr lang="ru-RU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b="1" dirty="0" smtClean="0"/>
                            <a:t>КЕДР</a:t>
                          </a:r>
                          <a:endParaRPr lang="ru-RU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b="1" dirty="0" smtClean="0"/>
                            <a:t>2000-</a:t>
                          </a:r>
                          <a:endParaRPr lang="ru-RU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943142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b="1" dirty="0" smtClean="0"/>
                            <a:t>ВЭПП-2000*</a:t>
                          </a:r>
                          <a:endParaRPr lang="ru-RU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b="1" dirty="0" smtClean="0"/>
                            <a:t>2.0</a:t>
                          </a:r>
                          <a:endParaRPr lang="ru-RU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b="1" dirty="0" smtClean="0"/>
                            <a:t>СНД, КМД-3</a:t>
                          </a:r>
                          <a:endParaRPr lang="ru-RU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b="1" dirty="0" smtClean="0"/>
                            <a:t>2010-</a:t>
                          </a:r>
                          <a:endParaRPr lang="ru-RU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93229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Объект 5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83300744"/>
                  </p:ext>
                </p:extLst>
              </p:nvPr>
            </p:nvGraphicFramePr>
            <p:xfrm>
              <a:off x="344378" y="2948885"/>
              <a:ext cx="6631596" cy="3134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95682">
                      <a:extLst>
                        <a:ext uri="{9D8B030D-6E8A-4147-A177-3AD203B41FA5}">
                          <a16:colId xmlns:a16="http://schemas.microsoft.com/office/drawing/2014/main" val="60103439"/>
                        </a:ext>
                      </a:extLst>
                    </a:gridCol>
                    <a:gridCol w="1908699">
                      <a:extLst>
                        <a:ext uri="{9D8B030D-6E8A-4147-A177-3AD203B41FA5}">
                          <a16:colId xmlns:a16="http://schemas.microsoft.com/office/drawing/2014/main" val="75271046"/>
                        </a:ext>
                      </a:extLst>
                    </a:gridCol>
                    <a:gridCol w="1953087">
                      <a:extLst>
                        <a:ext uri="{9D8B030D-6E8A-4147-A177-3AD203B41FA5}">
                          <a16:colId xmlns:a16="http://schemas.microsoft.com/office/drawing/2014/main" val="798177619"/>
                        </a:ext>
                      </a:extLst>
                    </a:gridCol>
                    <a:gridCol w="1274128">
                      <a:extLst>
                        <a:ext uri="{9D8B030D-6E8A-4147-A177-3AD203B41FA5}">
                          <a16:colId xmlns:a16="http://schemas.microsoft.com/office/drawing/2014/main" val="4174083712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r>
                            <a:rPr lang="ru-RU" dirty="0" err="1" smtClean="0"/>
                            <a:t>Коллайдер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Макс. энергия,</a:t>
                          </a:r>
                          <a:r>
                            <a:rPr lang="ru-RU" baseline="0" dirty="0" smtClean="0"/>
                            <a:t> 2Е, ГэВ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Детекторы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Годы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848484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7" t="-180328" r="-344309" b="-5967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0.32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2 детектора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1965-67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067499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ВЭПП-2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1.4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3 детектора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b="1" dirty="0" smtClean="0">
                              <a:solidFill>
                                <a:srgbClr val="FF0000"/>
                              </a:solidFill>
                            </a:rPr>
                            <a:t>1967</a:t>
                          </a:r>
                          <a:r>
                            <a:rPr lang="ru-RU" dirty="0" smtClean="0"/>
                            <a:t>-72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270404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ВЭПП-4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11.0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ОЛЯ, МД-1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1980-85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42706143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ВЭПП-2М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1.4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ОЛЯ, НД,</a:t>
                          </a:r>
                          <a:r>
                            <a:rPr lang="ru-RU" baseline="0" dirty="0" smtClean="0"/>
                            <a:t> КМД, СНД, КМД-2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1974-2000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549923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b="1" dirty="0" smtClean="0"/>
                            <a:t>ВЭПП-4М*</a:t>
                          </a:r>
                          <a:endParaRPr lang="ru-RU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b="1" dirty="0" smtClean="0"/>
                            <a:t>11.0</a:t>
                          </a:r>
                          <a:endParaRPr lang="ru-RU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b="1" dirty="0" smtClean="0"/>
                            <a:t>КЕДР</a:t>
                          </a:r>
                          <a:endParaRPr lang="ru-RU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b="1" dirty="0" smtClean="0"/>
                            <a:t>2000-</a:t>
                          </a:r>
                          <a:endParaRPr lang="ru-RU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943142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b="1" dirty="0" smtClean="0"/>
                            <a:t>ВЭПП-2000*</a:t>
                          </a:r>
                          <a:endParaRPr lang="ru-RU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b="1" dirty="0" smtClean="0"/>
                            <a:t>2.0</a:t>
                          </a:r>
                          <a:endParaRPr lang="ru-RU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b="1" dirty="0" smtClean="0"/>
                            <a:t>СНД, КМД-3</a:t>
                          </a:r>
                          <a:endParaRPr lang="ru-RU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b="1" dirty="0" smtClean="0"/>
                            <a:t>2010-</a:t>
                          </a:r>
                          <a:endParaRPr lang="ru-RU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93229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6CD9C-6B3C-4938-903E-8B206BA2729A}" type="slidenum">
              <a:rPr lang="ru-RU" smtClean="0"/>
              <a:t>2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44378" y="6231135"/>
            <a:ext cx="22329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* Действующие установки</a:t>
            </a:r>
            <a:endParaRPr lang="ru-RU" sz="1400" b="1" dirty="0"/>
          </a:p>
        </p:txBody>
      </p:sp>
      <p:pic>
        <p:nvPicPr>
          <p:cNvPr id="20" name="Picture 14" descr="VEP-1_monu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186" y="1908699"/>
            <a:ext cx="2606650" cy="312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956" y="3137237"/>
            <a:ext cx="2849121" cy="355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935338" y="1785251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ВЭП-1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9046956" y="6265216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ВЭПП-4М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4379" y="787601"/>
            <a:ext cx="60607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Работы по встречным пучкам (</a:t>
            </a:r>
            <a:r>
              <a:rPr lang="ru-RU" dirty="0" err="1" smtClean="0"/>
              <a:t>коллайдерами</a:t>
            </a:r>
            <a:r>
              <a:rPr lang="ru-RU" dirty="0" smtClean="0"/>
              <a:t>) начались в СССР в Институте атомной энергии по инициативе </a:t>
            </a:r>
            <a:r>
              <a:rPr lang="ru-RU" dirty="0" err="1" smtClean="0"/>
              <a:t>Г.И.Будкера</a:t>
            </a:r>
            <a:r>
              <a:rPr lang="ru-RU" dirty="0" smtClean="0"/>
              <a:t>, поддержанной </a:t>
            </a:r>
            <a:r>
              <a:rPr lang="ru-RU" dirty="0" err="1" smtClean="0"/>
              <a:t>И.В.Курчатовым</a:t>
            </a:r>
            <a:r>
              <a:rPr lang="ru-RU" dirty="0" smtClean="0"/>
              <a:t>. В 1954 в ИАЭ была организована Лаборатория новых методов ускорения (ЛНМУ), которую возглавил </a:t>
            </a:r>
            <a:r>
              <a:rPr lang="ru-RU" dirty="0" err="1" smtClean="0"/>
              <a:t>Г.И.Будкер</a:t>
            </a:r>
            <a:r>
              <a:rPr lang="ru-RU" dirty="0" smtClean="0"/>
              <a:t>. Первый электрон-электронный </a:t>
            </a:r>
            <a:r>
              <a:rPr lang="ru-RU" dirty="0" err="1" smtClean="0"/>
              <a:t>коллайдер</a:t>
            </a:r>
            <a:r>
              <a:rPr lang="ru-RU" dirty="0" smtClean="0"/>
              <a:t> ВЭП-1 был перевезен из ИАЭ в ИЯФ СО АН (Новосибирск) в 1962 году.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0142" y="121555"/>
            <a:ext cx="2044693" cy="27973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64186" y="4663441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ВЭП-1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60142" y="105410"/>
            <a:ext cx="1270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Г.И. </a:t>
            </a:r>
            <a:r>
              <a:rPr lang="ru-RU" dirty="0" err="1" smtClean="0">
                <a:solidFill>
                  <a:schemeClr val="bg1"/>
                </a:solidFill>
              </a:rPr>
              <a:t>Будкер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63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1578720" y="37080"/>
            <a:ext cx="989280" cy="10558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3287688" y="0"/>
            <a:ext cx="6192688" cy="980728"/>
          </a:xfrm>
        </p:spPr>
        <p:txBody>
          <a:bodyPr vert="horz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4000" b="1" i="1" dirty="0">
                <a:solidFill>
                  <a:srgbClr val="FF00CC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  <a:ea typeface="DejaVu LGC Sans" pitchFamily="2"/>
                <a:cs typeface="DejaVu LGC Sans" pitchFamily="2"/>
              </a:rPr>
              <a:t>Семейство </a:t>
            </a:r>
            <a:r>
              <a:rPr lang="en-US" sz="4000" b="1" i="1" dirty="0">
                <a:solidFill>
                  <a:srgbClr val="FF00CC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  <a:ea typeface="DejaVu LGC Sans" pitchFamily="2"/>
                <a:cs typeface="DejaVu LGC Sans" pitchFamily="2"/>
              </a:rPr>
              <a:t>ϕ</a:t>
            </a:r>
            <a:r>
              <a:rPr lang="ru-RU" sz="4000" b="1" i="1" dirty="0">
                <a:solidFill>
                  <a:srgbClr val="FF00CC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  <a:ea typeface="DejaVu LGC Sans" pitchFamily="2"/>
                <a:cs typeface="DejaVu LGC Sans" pitchFamily="2"/>
              </a:rPr>
              <a:t>-мезонов</a:t>
            </a:r>
            <a:endParaRPr lang="ru-RU" sz="4000" b="1" dirty="0">
              <a:solidFill>
                <a:srgbClr val="FF00FF"/>
              </a:solidFill>
              <a:latin typeface="Liberation Serif" pitchFamily="18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1703512" y="1196752"/>
            <a:ext cx="4536504" cy="5256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ru-RU" sz="2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ru-RU" sz="24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en-US" sz="2400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</a:rPr>
              <a:t>   </a:t>
            </a:r>
            <a:r>
              <a:rPr lang="ru-RU" sz="2800" b="1" i="1" dirty="0" err="1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  <a:cs typeface="Times New Roman"/>
              </a:rPr>
              <a:t>ϕ</a:t>
            </a:r>
            <a:r>
              <a:rPr lang="ru-RU" sz="2800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</a:rPr>
              <a:t>(</a:t>
            </a:r>
            <a:r>
              <a:rPr lang="en-US" sz="2800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</a:rPr>
              <a:t>1020</a:t>
            </a:r>
            <a:r>
              <a:rPr lang="ru-RU" sz="2800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</a:rPr>
              <a:t>)</a:t>
            </a:r>
            <a:endParaRPr lang="ru-RU" sz="2800" b="1" dirty="0">
              <a:solidFill>
                <a:srgbClr val="FF0000"/>
              </a:solidFill>
              <a:highlight>
                <a:scrgbClr r="0" g="0" b="0">
                  <a:alpha val="0"/>
                </a:scrgbClr>
              </a:highlight>
              <a:latin typeface="Liberation Serif" pitchFamily="18"/>
              <a:ea typeface="ＭＳ Ｐゴシック"/>
            </a:endParaRPr>
          </a:p>
          <a:p>
            <a:pPr marL="0" indent="0">
              <a:spcAft>
                <a:spcPts val="0"/>
              </a:spcAft>
            </a:pPr>
            <a:r>
              <a:rPr lang="ru-RU" sz="28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–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Standard Symbols L"/>
              </a:rPr>
              <a:t> 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0</a:t>
            </a:r>
            <a:r>
              <a:rPr lang="el-GR" sz="2400" b="1" dirty="0">
                <a:solidFill>
                  <a:srgbClr val="0000FF"/>
                </a:solidFill>
                <a:latin typeface="Liberation Serif" pitchFamily="18"/>
                <a:cs typeface="Times New Roman"/>
              </a:rPr>
              <a:t>γ</a:t>
            </a:r>
            <a:endParaRPr lang="ru-RU" sz="2400" b="1" dirty="0">
              <a:solidFill>
                <a:srgbClr val="0000FF"/>
              </a:solidFill>
              <a:latin typeface="Liberation Serif" pitchFamily="18"/>
              <a:cs typeface="Times New Roman"/>
            </a:endParaRPr>
          </a:p>
          <a:p>
            <a:pPr marL="0" indent="0">
              <a:spcAft>
                <a:spcPts val="0"/>
              </a:spcAft>
            </a:pPr>
            <a:r>
              <a:rPr lang="ru-RU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– 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Standard Symbols L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η</a:t>
            </a:r>
            <a:r>
              <a:rPr lang="el-GR" sz="2400" b="1" dirty="0">
                <a:solidFill>
                  <a:srgbClr val="0000FF"/>
                </a:solidFill>
                <a:latin typeface="Liberation Serif" pitchFamily="18"/>
                <a:cs typeface="Times New Roman"/>
              </a:rPr>
              <a:t>γ</a:t>
            </a:r>
            <a:endParaRPr lang="ru-RU" sz="2400" b="1" dirty="0">
              <a:solidFill>
                <a:srgbClr val="0000FF"/>
              </a:solidFill>
              <a:latin typeface="Liberation Serif" pitchFamily="18"/>
              <a:cs typeface="Times New Roman"/>
            </a:endParaRPr>
          </a:p>
          <a:p>
            <a:pPr marL="0" indent="0">
              <a:spcAft>
                <a:spcPts val="0"/>
              </a:spcAft>
            </a:pP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e</a:t>
            </a:r>
            <a:r>
              <a:rPr lang="ru-RU" sz="2400" b="1" baseline="30000" dirty="0" err="1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e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– 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 err="1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 err="1">
                <a:solidFill>
                  <a:srgbClr val="0000FF"/>
                </a:solidFill>
                <a:latin typeface="Liberation Serif" pitchFamily="18"/>
              </a:rPr>
              <a:t>– 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0</a:t>
            </a:r>
          </a:p>
          <a:p>
            <a:pPr marL="0" indent="0">
              <a:spcAft>
                <a:spcPts val="0"/>
              </a:spcAft>
            </a:pP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e</a:t>
            </a:r>
            <a:r>
              <a:rPr lang="ru-RU" sz="2400" b="1" baseline="30000" dirty="0" err="1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e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– 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el-GR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ω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0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 → 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–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0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0</a:t>
            </a:r>
            <a:endParaRPr lang="ru-RU" sz="2400" b="1" dirty="0">
              <a:solidFill>
                <a:srgbClr val="0000FF"/>
              </a:solidFill>
              <a:latin typeface="Liberation Serif" pitchFamily="18"/>
              <a:cs typeface="Times New Roman"/>
            </a:endParaRPr>
          </a:p>
          <a:p>
            <a:pPr marL="0" indent="0">
              <a:spcAft>
                <a:spcPts val="0"/>
              </a:spcAft>
            </a:pP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e</a:t>
            </a:r>
            <a:r>
              <a:rPr lang="ru-RU" sz="2400" b="1" baseline="30000" dirty="0" err="1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e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– 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Liberation Serif" pitchFamily="18"/>
              </a:rPr>
              <a:t>K</a:t>
            </a:r>
            <a:r>
              <a:rPr lang="en-US" sz="2400" b="1" baseline="-25000" dirty="0">
                <a:solidFill>
                  <a:srgbClr val="0000FF"/>
                </a:solidFill>
                <a:latin typeface="Liberation Serif" pitchFamily="18"/>
              </a:rPr>
              <a:t>S</a:t>
            </a:r>
            <a:r>
              <a:rPr lang="en-US" sz="2400" b="1" dirty="0">
                <a:solidFill>
                  <a:srgbClr val="0000FF"/>
                </a:solidFill>
                <a:latin typeface="Liberation Serif" pitchFamily="18"/>
              </a:rPr>
              <a:t>K</a:t>
            </a:r>
            <a:r>
              <a:rPr lang="en-US" sz="2400" b="1" baseline="-25000" dirty="0">
                <a:solidFill>
                  <a:srgbClr val="0000FF"/>
                </a:solidFill>
                <a:latin typeface="Liberation Serif" pitchFamily="18"/>
              </a:rPr>
              <a:t>L</a:t>
            </a:r>
          </a:p>
          <a:p>
            <a:pPr marL="0" indent="0">
              <a:spcAft>
                <a:spcPts val="0"/>
              </a:spcAft>
            </a:pPr>
            <a:r>
              <a:rPr lang="en-US" sz="2400" b="1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e</a:t>
            </a:r>
            <a:r>
              <a:rPr lang="ru-RU" sz="2400" b="1" baseline="30000" dirty="0" err="1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e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– 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Liberation Serif" pitchFamily="18"/>
              </a:rPr>
              <a:t>K</a:t>
            </a:r>
            <a:r>
              <a:rPr lang="en-US" sz="2400" b="1" baseline="30000" dirty="0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en-US" sz="2400" b="1" dirty="0">
                <a:solidFill>
                  <a:srgbClr val="0000FF"/>
                </a:solidFill>
                <a:latin typeface="Liberation Serif" pitchFamily="18"/>
              </a:rPr>
              <a:t>K</a:t>
            </a:r>
            <a:r>
              <a:rPr lang="en-US" sz="2400" b="1" baseline="30000" dirty="0">
                <a:solidFill>
                  <a:srgbClr val="0000FF"/>
                </a:solidFill>
                <a:latin typeface="Liberation Serif" pitchFamily="18"/>
              </a:rPr>
              <a:t>-</a:t>
            </a:r>
            <a:endParaRPr lang="ru-RU" sz="2400" b="1" baseline="30000" dirty="0">
              <a:solidFill>
                <a:srgbClr val="0000FF"/>
              </a:solidFill>
              <a:latin typeface="Liberation Serif" pitchFamily="18"/>
            </a:endParaRPr>
          </a:p>
          <a:p>
            <a:pPr marL="0" indent="0">
              <a:spcAft>
                <a:spcPts val="0"/>
              </a:spcAft>
            </a:pPr>
            <a:endParaRPr lang="ru-RU" sz="2800" b="1" baseline="30000" dirty="0">
              <a:solidFill>
                <a:srgbClr val="FF00FF"/>
              </a:solidFill>
              <a:latin typeface="Liberation Serif" pitchFamily="18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0000"/>
                </a:solidFill>
                <a:latin typeface="Liberation Serif" pitchFamily="18"/>
              </a:rPr>
              <a:t>M = 1019,443 ± 0,010 ± 0,060 </a:t>
            </a:r>
            <a:r>
              <a:rPr lang="ru-RU" sz="1600" b="1" dirty="0">
                <a:solidFill>
                  <a:srgbClr val="FF0000"/>
                </a:solidFill>
                <a:latin typeface="Liberation Serif" pitchFamily="18"/>
              </a:rPr>
              <a:t>МэВ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1600" b="1" dirty="0">
                <a:solidFill>
                  <a:srgbClr val="FF0000"/>
                </a:solidFill>
                <a:latin typeface="Liberation Serif" pitchFamily="18"/>
              </a:rPr>
              <a:t> Г = </a:t>
            </a:r>
            <a:r>
              <a:rPr lang="en-US" sz="1600" b="1" dirty="0">
                <a:solidFill>
                  <a:srgbClr val="FF0000"/>
                </a:solidFill>
                <a:latin typeface="Liberation Serif" pitchFamily="18"/>
              </a:rPr>
              <a:t>4,212 ± 0,20 ± 0,13 </a:t>
            </a:r>
            <a:r>
              <a:rPr lang="ru-RU" sz="1600" b="1" dirty="0">
                <a:solidFill>
                  <a:srgbClr val="FF0000"/>
                </a:solidFill>
                <a:latin typeface="Liberation Serif" pitchFamily="18"/>
              </a:rPr>
              <a:t>МэВ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1600" b="1" dirty="0">
                <a:solidFill>
                  <a:srgbClr val="FF0000"/>
                </a:solidFill>
                <a:latin typeface="Liberation Serif" pitchFamily="18"/>
              </a:rPr>
              <a:t>        для канала </a:t>
            </a:r>
            <a:r>
              <a:rPr lang="ru-RU" sz="1600" b="1" dirty="0" err="1">
                <a:solidFill>
                  <a:srgbClr val="FF0000"/>
                </a:solidFill>
                <a:latin typeface="Liberation Serif" pitchFamily="18"/>
              </a:rPr>
              <a:t>e</a:t>
            </a:r>
            <a:r>
              <a:rPr lang="ru-RU" sz="1600" b="1" baseline="30000" dirty="0" err="1">
                <a:solidFill>
                  <a:srgbClr val="FF0000"/>
                </a:solidFill>
                <a:latin typeface="Liberation Serif" pitchFamily="18"/>
              </a:rPr>
              <a:t>+</a:t>
            </a:r>
            <a:r>
              <a:rPr lang="ru-RU" sz="1600" b="1" dirty="0" err="1">
                <a:solidFill>
                  <a:srgbClr val="FF0000"/>
                </a:solidFill>
                <a:latin typeface="Liberation Serif" pitchFamily="18"/>
              </a:rPr>
              <a:t>e</a:t>
            </a:r>
            <a:r>
              <a:rPr lang="ru-RU" sz="1600" b="1" baseline="30000" dirty="0">
                <a:solidFill>
                  <a:srgbClr val="FF0000"/>
                </a:solidFill>
                <a:latin typeface="Liberation Serif" pitchFamily="18"/>
              </a:rPr>
              <a:t>– </a:t>
            </a:r>
            <a:r>
              <a:rPr lang="ru-RU" sz="1600" b="1" dirty="0">
                <a:solidFill>
                  <a:srgbClr val="FF0000"/>
                </a:solidFill>
                <a:latin typeface="Standard Symbols L" pitchFamily="18"/>
              </a:rPr>
              <a:t>→</a:t>
            </a:r>
            <a:r>
              <a:rPr lang="ru-RU" sz="1600" b="1" dirty="0">
                <a:solidFill>
                  <a:srgbClr val="FF0000"/>
                </a:solidFill>
                <a:latin typeface="Liberation Serif" pitchFamily="18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Liberation Serif" pitchFamily="18"/>
              </a:rPr>
              <a:t>K</a:t>
            </a:r>
            <a:r>
              <a:rPr lang="en-US" sz="1600" b="1" baseline="-25000" dirty="0">
                <a:solidFill>
                  <a:srgbClr val="FF0000"/>
                </a:solidFill>
                <a:latin typeface="Liberation Serif" pitchFamily="18"/>
              </a:rPr>
              <a:t>S</a:t>
            </a:r>
            <a:r>
              <a:rPr lang="en-US" sz="1600" b="1" dirty="0">
                <a:solidFill>
                  <a:srgbClr val="FF0000"/>
                </a:solidFill>
                <a:latin typeface="Liberation Serif" pitchFamily="18"/>
              </a:rPr>
              <a:t>K</a:t>
            </a:r>
            <a:r>
              <a:rPr lang="en-US" sz="1600" b="1" baseline="-25000" dirty="0">
                <a:solidFill>
                  <a:srgbClr val="FF0000"/>
                </a:solidFill>
                <a:latin typeface="Liberation Serif" pitchFamily="18"/>
              </a:rPr>
              <a:t>L</a:t>
            </a:r>
            <a:endParaRPr lang="ru-RU" sz="1600" b="1" baseline="30000" dirty="0">
              <a:solidFill>
                <a:srgbClr val="FF0000"/>
              </a:solidFill>
              <a:latin typeface="Liberation Serif" pitchFamily="18"/>
            </a:endParaRPr>
          </a:p>
        </p:txBody>
      </p:sp>
      <p:sp>
        <p:nvSpPr>
          <p:cNvPr id="7" name="Текст 1"/>
          <p:cNvSpPr txBox="1">
            <a:spLocks/>
          </p:cNvSpPr>
          <p:nvPr/>
        </p:nvSpPr>
        <p:spPr>
          <a:xfrm>
            <a:off x="5591944" y="980728"/>
            <a:ext cx="5076056" cy="4464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ru-RU" sz="2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ru-RU" sz="24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en-US" sz="2400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</a:rPr>
              <a:t>   </a:t>
            </a:r>
            <a:r>
              <a:rPr lang="ru-RU" sz="2800" b="1" i="1" dirty="0" err="1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  <a:cs typeface="Times New Roman"/>
              </a:rPr>
              <a:t>ϕ</a:t>
            </a:r>
            <a:r>
              <a:rPr lang="ru-RU" sz="2800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</a:rPr>
              <a:t>(</a:t>
            </a:r>
            <a:r>
              <a:rPr lang="en-US" sz="2800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</a:rPr>
              <a:t>1680</a:t>
            </a:r>
            <a:r>
              <a:rPr lang="ru-RU" sz="2800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</a:rPr>
              <a:t>)</a:t>
            </a:r>
            <a:endParaRPr lang="ru-RU" sz="2800" b="1" dirty="0">
              <a:solidFill>
                <a:srgbClr val="FF0000"/>
              </a:solidFill>
              <a:highlight>
                <a:scrgbClr r="0" g="0" b="0">
                  <a:alpha val="0"/>
                </a:scrgbClr>
              </a:highlight>
              <a:latin typeface="Liberation Serif" pitchFamily="18"/>
              <a:ea typeface="ＭＳ Ｐゴシック"/>
            </a:endParaRPr>
          </a:p>
          <a:p>
            <a:pPr marL="0" indent="0">
              <a:spcAft>
                <a:spcPts val="0"/>
              </a:spcAft>
            </a:pPr>
            <a:r>
              <a:rPr lang="ru-RU" sz="28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– 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Standard Symbols L"/>
              </a:rPr>
              <a:t> </a:t>
            </a:r>
            <a:r>
              <a:rPr lang="en-US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Standard Symbols L"/>
              </a:rPr>
              <a:t>K*K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 </a:t>
            </a:r>
            <a:r>
              <a:rPr lang="en-US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K</a:t>
            </a:r>
            <a:r>
              <a:rPr lang="en-US" sz="2400" b="1" baseline="30000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+</a:t>
            </a:r>
            <a:r>
              <a:rPr lang="en-US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K</a:t>
            </a:r>
            <a:r>
              <a:rPr lang="en-US" sz="2400" b="1" baseline="30000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-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0</a:t>
            </a:r>
            <a:endParaRPr lang="ru-RU" sz="2400" b="1" dirty="0">
              <a:solidFill>
                <a:srgbClr val="0000FF"/>
              </a:solidFill>
              <a:latin typeface="Liberation Serif" pitchFamily="18"/>
              <a:cs typeface="Times New Roman"/>
            </a:endParaRPr>
          </a:p>
          <a:p>
            <a:pPr marL="0" indent="0">
              <a:spcAft>
                <a:spcPts val="0"/>
              </a:spcAft>
            </a:pPr>
            <a:r>
              <a:rPr lang="ru-RU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– 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Standard Symbols L"/>
              </a:rPr>
              <a:t> </a:t>
            </a:r>
            <a:r>
              <a:rPr lang="en-US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Standard Symbols L"/>
              </a:rPr>
              <a:t>K*K , </a:t>
            </a:r>
            <a:r>
              <a:rPr lang="el-GR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Times New Roman"/>
                <a:cs typeface="Times New Roman"/>
              </a:rPr>
              <a:t>ϕ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en-US" sz="2400" b="1" baseline="30000" dirty="0">
                <a:solidFill>
                  <a:srgbClr val="0000FF"/>
                </a:solidFill>
                <a:latin typeface="Liberation Serif" pitchFamily="18"/>
              </a:rPr>
              <a:t>0 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 </a:t>
            </a:r>
            <a:r>
              <a:rPr lang="en-US" sz="2400" b="1" dirty="0">
                <a:solidFill>
                  <a:srgbClr val="0000FF"/>
                </a:solidFill>
                <a:latin typeface="Liberation Serif" pitchFamily="18"/>
              </a:rPr>
              <a:t>K</a:t>
            </a:r>
            <a:r>
              <a:rPr lang="en-US" sz="2400" b="1" baseline="-25000" dirty="0">
                <a:solidFill>
                  <a:srgbClr val="0000FF"/>
                </a:solidFill>
                <a:latin typeface="Liberation Serif" pitchFamily="18"/>
              </a:rPr>
              <a:t>S</a:t>
            </a:r>
            <a:r>
              <a:rPr lang="en-US" sz="2400" b="1" dirty="0">
                <a:solidFill>
                  <a:srgbClr val="0000FF"/>
                </a:solidFill>
                <a:latin typeface="Liberation Serif" pitchFamily="18"/>
              </a:rPr>
              <a:t>K</a:t>
            </a:r>
            <a:r>
              <a:rPr lang="en-US" sz="2400" b="1" baseline="-25000" dirty="0">
                <a:solidFill>
                  <a:srgbClr val="0000FF"/>
                </a:solidFill>
                <a:latin typeface="Liberation Serif" pitchFamily="18"/>
              </a:rPr>
              <a:t>L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en-US" sz="2400" b="1" baseline="30000" dirty="0">
                <a:solidFill>
                  <a:srgbClr val="0000FF"/>
                </a:solidFill>
                <a:latin typeface="Liberation Serif" pitchFamily="18"/>
              </a:rPr>
              <a:t>0</a:t>
            </a:r>
            <a:endParaRPr lang="ru-RU" sz="2400" b="1" dirty="0">
              <a:solidFill>
                <a:srgbClr val="0000FF"/>
              </a:solidFill>
              <a:latin typeface="Liberation Serif" pitchFamily="18"/>
              <a:cs typeface="Times New Roman"/>
            </a:endParaRPr>
          </a:p>
          <a:p>
            <a:pPr marL="0" indent="0">
              <a:spcAft>
                <a:spcPts val="0"/>
              </a:spcAft>
            </a:pP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e</a:t>
            </a:r>
            <a:r>
              <a:rPr lang="ru-RU" sz="2400" b="1" baseline="30000" dirty="0" err="1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e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– 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el-GR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ϕ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η 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 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η</a:t>
            </a:r>
            <a:r>
              <a:rPr lang="en-US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K</a:t>
            </a:r>
            <a:r>
              <a:rPr lang="en-US" sz="2400" b="1" baseline="30000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+</a:t>
            </a:r>
            <a:r>
              <a:rPr lang="en-US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K</a:t>
            </a:r>
            <a:r>
              <a:rPr lang="en-US" sz="2400" b="1" baseline="30000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-</a:t>
            </a:r>
            <a:endParaRPr lang="ru-RU" sz="2400" b="1" dirty="0">
              <a:solidFill>
                <a:srgbClr val="0000FF"/>
              </a:solidFill>
              <a:latin typeface="Liberation Serif" pitchFamily="18"/>
              <a:cs typeface="Times New Roman"/>
            </a:endParaRPr>
          </a:p>
          <a:p>
            <a:pPr marL="0" indent="0">
              <a:spcAft>
                <a:spcPts val="0"/>
              </a:spcAft>
            </a:pP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e</a:t>
            </a:r>
            <a:r>
              <a:rPr lang="ru-RU" sz="2400" b="1" baseline="30000" dirty="0" err="1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e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– 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en-US" sz="2400" b="1" dirty="0">
                <a:solidFill>
                  <a:srgbClr val="0000FF"/>
                </a:solidFill>
                <a:latin typeface="Standard Symbols L" pitchFamily="18"/>
              </a:rPr>
              <a:t> </a:t>
            </a:r>
            <a:r>
              <a:rPr lang="el-GR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ω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0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 → 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–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0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0</a:t>
            </a:r>
          </a:p>
          <a:p>
            <a:pPr marL="0" indent="0">
              <a:spcAft>
                <a:spcPts val="0"/>
              </a:spcAft>
            </a:pP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e</a:t>
            </a:r>
            <a:r>
              <a:rPr lang="ru-RU" sz="2400" b="1" baseline="30000" dirty="0" err="1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e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– 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 </a:t>
            </a:r>
            <a:r>
              <a:rPr lang="el-GR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Times New Roman"/>
                <a:cs typeface="Times New Roman"/>
              </a:rPr>
              <a:t>ϕ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η</a:t>
            </a:r>
            <a:r>
              <a:rPr lang="en-US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 , </a:t>
            </a:r>
            <a:r>
              <a:rPr lang="el-GR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Times New Roman"/>
                <a:cs typeface="Times New Roman"/>
              </a:rPr>
              <a:t>ω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η</a:t>
            </a:r>
            <a:r>
              <a:rPr lang="en-US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 , a</a:t>
            </a:r>
            <a:r>
              <a:rPr lang="en-US" sz="2400" b="1" baseline="-25000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0</a:t>
            </a:r>
            <a:r>
              <a:rPr lang="en-US" sz="20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(980)</a:t>
            </a:r>
            <a:r>
              <a:rPr lang="el-GR" sz="24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Times New Roman"/>
                <a:cs typeface="Times New Roman"/>
              </a:rPr>
              <a:t>ρ</a:t>
            </a:r>
            <a:r>
              <a:rPr lang="ru-RU" sz="2400" b="1" dirty="0">
                <a:solidFill>
                  <a:srgbClr val="0000FF"/>
                </a:solidFill>
                <a:latin typeface="Standard Symbols L" pitchFamily="18"/>
              </a:rPr>
              <a:t>→ </a:t>
            </a:r>
            <a:r>
              <a:rPr lang="ru-RU" sz="24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η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 err="1">
                <a:solidFill>
                  <a:srgbClr val="0000FF"/>
                </a:solidFill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 err="1">
                <a:solidFill>
                  <a:srgbClr val="0000FF"/>
                </a:solidFill>
                <a:latin typeface="Liberation Serif" pitchFamily="18"/>
              </a:rPr>
              <a:t>– </a:t>
            </a:r>
            <a:r>
              <a:rPr lang="ru-RU" sz="2400" b="1" dirty="0">
                <a:solidFill>
                  <a:srgbClr val="0000FF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0000FF"/>
                </a:solidFill>
                <a:latin typeface="Liberation Serif" pitchFamily="18"/>
              </a:rPr>
              <a:t>0</a:t>
            </a:r>
            <a:endParaRPr lang="en-US" sz="2400" b="1" baseline="30000" dirty="0">
              <a:solidFill>
                <a:srgbClr val="0000FF"/>
              </a:solidFill>
              <a:latin typeface="Liberation Serif" pitchFamily="18"/>
            </a:endParaRPr>
          </a:p>
          <a:p>
            <a:pPr marL="0" indent="0">
              <a:spcAft>
                <a:spcPts val="0"/>
              </a:spcAft>
            </a:pPr>
            <a:r>
              <a:rPr lang="en-US" sz="2400" b="1" baseline="30000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ru-RU" sz="2000" b="1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возможно</a:t>
            </a:r>
            <a:r>
              <a:rPr lang="ru-RU" sz="2400" b="1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 err="1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– </a:t>
            </a:r>
            <a:r>
              <a:rPr lang="ru-RU" sz="2400" b="1" dirty="0">
                <a:solidFill>
                  <a:srgbClr val="7030A0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Standard Symbols L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η</a:t>
            </a:r>
            <a:r>
              <a:rPr lang="el-GR" sz="2400" b="1" dirty="0">
                <a:solidFill>
                  <a:srgbClr val="7030A0"/>
                </a:solidFill>
                <a:latin typeface="Liberation Serif" pitchFamily="18"/>
                <a:cs typeface="Times New Roman"/>
              </a:rPr>
              <a:t>γ</a:t>
            </a:r>
            <a:endParaRPr lang="en-US" sz="2400" b="1" baseline="30000" dirty="0">
              <a:solidFill>
                <a:srgbClr val="0000FF"/>
              </a:solidFill>
              <a:latin typeface="Liberation Serif" pitchFamily="18"/>
            </a:endParaRPr>
          </a:p>
          <a:p>
            <a:pPr marL="0" indent="0">
              <a:spcAft>
                <a:spcPts val="0"/>
              </a:spcAft>
            </a:pPr>
            <a:r>
              <a:rPr lang="en-US" sz="2400" b="1" baseline="30000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ru-RU" sz="2000" b="1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возможно</a:t>
            </a:r>
            <a:r>
              <a:rPr lang="ru-RU" sz="2400" b="1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 err="1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– </a:t>
            </a:r>
            <a:r>
              <a:rPr lang="ru-RU" sz="2400" b="1" dirty="0">
                <a:solidFill>
                  <a:srgbClr val="7030A0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Standard Symbols L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η</a:t>
            </a:r>
            <a:r>
              <a:rPr lang="en-US" sz="2400" b="1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’</a:t>
            </a:r>
            <a:r>
              <a:rPr lang="el-GR" sz="2400" b="1" dirty="0">
                <a:solidFill>
                  <a:srgbClr val="7030A0"/>
                </a:solidFill>
                <a:latin typeface="Liberation Serif" pitchFamily="18"/>
                <a:cs typeface="Times New Roman"/>
              </a:rPr>
              <a:t>γ</a:t>
            </a:r>
            <a:endParaRPr lang="en-US" sz="2400" b="1" baseline="30000" dirty="0">
              <a:solidFill>
                <a:srgbClr val="0000FF"/>
              </a:solidFill>
              <a:latin typeface="Liberation Serif" pitchFamily="18"/>
            </a:endParaRPr>
          </a:p>
          <a:p>
            <a:pPr marL="0" indent="0">
              <a:spcAft>
                <a:spcPts val="0"/>
              </a:spcAft>
            </a:pPr>
            <a:r>
              <a:rPr lang="en-US" sz="2400" b="1" baseline="30000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ru-RU" sz="2000" b="1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возможно</a:t>
            </a:r>
            <a:r>
              <a:rPr lang="ru-RU" sz="2400" b="1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 err="1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– </a:t>
            </a:r>
            <a:r>
              <a:rPr lang="ru-RU" sz="2400" b="1" dirty="0">
                <a:solidFill>
                  <a:srgbClr val="7030A0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Standard Symbols L"/>
              </a:rPr>
              <a:t> </a:t>
            </a:r>
            <a:r>
              <a:rPr lang="el-GR" sz="2400" b="1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Times New Roman"/>
                <a:cs typeface="Times New Roman"/>
              </a:rPr>
              <a:t>ϕ</a:t>
            </a:r>
            <a:r>
              <a:rPr lang="ru-RU" sz="2400" b="1" dirty="0" err="1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η</a:t>
            </a:r>
            <a:r>
              <a:rPr lang="en-US" sz="2400" b="1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 , </a:t>
            </a:r>
            <a:r>
              <a:rPr lang="el-GR" sz="2400" b="1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Times New Roman"/>
                <a:cs typeface="Times New Roman"/>
              </a:rPr>
              <a:t>ρ</a:t>
            </a:r>
            <a:r>
              <a:rPr lang="ru-RU" sz="2400" b="1" dirty="0" err="1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η</a:t>
            </a:r>
            <a:r>
              <a:rPr lang="en-US" sz="2400" b="1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 , </a:t>
            </a:r>
            <a:r>
              <a:rPr lang="el-GR" sz="2400" b="1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Times New Roman"/>
                <a:cs typeface="Times New Roman"/>
              </a:rPr>
              <a:t>ϕ</a:t>
            </a:r>
            <a:r>
              <a:rPr lang="ru-RU" sz="2400" b="1" dirty="0">
                <a:solidFill>
                  <a:srgbClr val="7030A0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7030A0"/>
                </a:solidFill>
                <a:latin typeface="Liberation Serif" pitchFamily="18"/>
              </a:rPr>
              <a:t>0</a:t>
            </a:r>
            <a:r>
              <a:rPr lang="en-US" sz="2400" b="1" baseline="30000" dirty="0">
                <a:solidFill>
                  <a:srgbClr val="7030A0"/>
                </a:solidFill>
                <a:latin typeface="Liberation Serif" pitchFamily="18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Liberation Serif" pitchFamily="18"/>
              </a:rPr>
              <a:t>, </a:t>
            </a:r>
            <a:r>
              <a:rPr lang="el-GR" sz="2400" b="1" dirty="0">
                <a:solidFill>
                  <a:srgbClr val="7030A0"/>
                </a:solidFill>
                <a:latin typeface="Times New Roman"/>
                <a:cs typeface="Times New Roman"/>
              </a:rPr>
              <a:t>ω</a:t>
            </a:r>
            <a:r>
              <a:rPr lang="ru-RU" sz="2400" b="1" dirty="0">
                <a:solidFill>
                  <a:srgbClr val="7030A0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7030A0"/>
                </a:solidFill>
                <a:latin typeface="Liberation Serif" pitchFamily="18"/>
              </a:rPr>
              <a:t>0</a:t>
            </a:r>
            <a:r>
              <a:rPr lang="ru-RU" sz="2400" b="1" dirty="0">
                <a:solidFill>
                  <a:srgbClr val="7030A0"/>
                </a:solidFill>
                <a:latin typeface="Standard Symbols L" pitchFamily="18"/>
              </a:rPr>
              <a:t>→ </a:t>
            </a:r>
            <a:r>
              <a:rPr lang="ru-RU" sz="2400" b="1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η</a:t>
            </a:r>
            <a:r>
              <a:rPr lang="ru-RU" sz="2400" b="1" dirty="0">
                <a:solidFill>
                  <a:srgbClr val="7030A0"/>
                </a:solidFill>
                <a:latin typeface="Liberation Serif" pitchFamily="18"/>
              </a:rPr>
              <a:t>π</a:t>
            </a:r>
            <a:r>
              <a:rPr lang="ru-RU" sz="2400" b="1" baseline="30000" dirty="0">
                <a:solidFill>
                  <a:srgbClr val="7030A0"/>
                </a:solidFill>
                <a:latin typeface="Liberation Serif" pitchFamily="18"/>
              </a:rPr>
              <a:t>0</a:t>
            </a:r>
            <a:r>
              <a:rPr lang="el-GR" sz="2400" b="1" dirty="0">
                <a:solidFill>
                  <a:srgbClr val="7030A0"/>
                </a:solidFill>
                <a:latin typeface="Liberation Serif" pitchFamily="18"/>
                <a:cs typeface="Times New Roman"/>
              </a:rPr>
              <a:t>γ</a:t>
            </a:r>
            <a:endParaRPr lang="en-US" sz="2400" b="1" baseline="30000" dirty="0">
              <a:solidFill>
                <a:srgbClr val="0000FF"/>
              </a:solidFill>
              <a:latin typeface="Liberation Serif" pitchFamily="18"/>
            </a:endParaRPr>
          </a:p>
          <a:p>
            <a:pPr marL="0" indent="0">
              <a:spcAft>
                <a:spcPts val="0"/>
              </a:spcAft>
            </a:pPr>
            <a:r>
              <a:rPr lang="en-US" sz="2400" b="1" baseline="30000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ru-RU" sz="2000" b="1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возможно</a:t>
            </a:r>
            <a:r>
              <a:rPr lang="ru-RU" sz="2400" b="1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 err="1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+</a:t>
            </a:r>
            <a:r>
              <a:rPr lang="ru-RU" sz="2400" b="1" dirty="0" err="1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400" b="1" baseline="30000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– </a:t>
            </a:r>
            <a:r>
              <a:rPr lang="ru-RU" sz="2400" b="1" dirty="0">
                <a:solidFill>
                  <a:srgbClr val="7030A0"/>
                </a:solidFill>
                <a:latin typeface="Standard Symbols L" pitchFamily="18"/>
              </a:rPr>
              <a:t>→</a:t>
            </a:r>
            <a:r>
              <a:rPr lang="ru-RU" sz="2400" b="1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Standard Symbols L"/>
              </a:rPr>
              <a:t> </a:t>
            </a:r>
            <a:r>
              <a:rPr lang="el-GR" sz="2400" b="1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Times New Roman"/>
                <a:cs typeface="Times New Roman"/>
              </a:rPr>
              <a:t>ϕ</a:t>
            </a:r>
            <a:r>
              <a:rPr lang="ru-RU" sz="2400" b="1" dirty="0" err="1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η</a:t>
            </a:r>
            <a:r>
              <a:rPr lang="ru-RU" sz="2400" b="1" dirty="0" err="1">
                <a:solidFill>
                  <a:srgbClr val="7030A0"/>
                </a:solidFill>
                <a:latin typeface="Standard Symbols L" pitchFamily="18"/>
              </a:rPr>
              <a:t>→ </a:t>
            </a:r>
            <a:r>
              <a:rPr lang="ru-RU" sz="2400" b="1" dirty="0" err="1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ηη</a:t>
            </a:r>
            <a:r>
              <a:rPr lang="el-GR" sz="2400" b="1" dirty="0">
                <a:solidFill>
                  <a:srgbClr val="7030A0"/>
                </a:solidFill>
                <a:latin typeface="Liberation Serif" pitchFamily="18"/>
                <a:cs typeface="Times New Roman"/>
              </a:rPr>
              <a:t>γ</a:t>
            </a:r>
            <a:endParaRPr lang="en-US" sz="2400" b="1" baseline="30000" dirty="0">
              <a:solidFill>
                <a:srgbClr val="0000FF"/>
              </a:solidFill>
              <a:latin typeface="Liberation Serif" pitchFamily="18"/>
            </a:endParaRPr>
          </a:p>
          <a:p>
            <a:pPr marL="0" indent="0">
              <a:spcAft>
                <a:spcPts val="0"/>
              </a:spcAft>
            </a:pPr>
            <a:endParaRPr lang="ru-RU" sz="2800" b="1" baseline="30000" dirty="0">
              <a:solidFill>
                <a:srgbClr val="0000FF"/>
              </a:solidFill>
              <a:latin typeface="Liberation Serif" pitchFamily="18"/>
            </a:endParaRPr>
          </a:p>
          <a:p>
            <a:pPr marL="0" indent="0">
              <a:spcAft>
                <a:spcPts val="0"/>
              </a:spcAft>
            </a:pPr>
            <a:endParaRPr lang="ru-RU" sz="2800" b="1" baseline="30000" dirty="0">
              <a:solidFill>
                <a:srgbClr val="FF00FF"/>
              </a:solidFill>
              <a:latin typeface="Liberation Serif" pitchFamily="18"/>
            </a:endParaRPr>
          </a:p>
        </p:txBody>
      </p:sp>
      <p:sp>
        <p:nvSpPr>
          <p:cNvPr id="8" name="Текст 1"/>
          <p:cNvSpPr txBox="1">
            <a:spLocks/>
          </p:cNvSpPr>
          <p:nvPr/>
        </p:nvSpPr>
        <p:spPr>
          <a:xfrm>
            <a:off x="5591944" y="5564584"/>
            <a:ext cx="3672408" cy="1107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ru-RU" sz="2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ru-RU" sz="24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en-US" sz="2400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</a:rPr>
              <a:t>   </a:t>
            </a:r>
            <a:r>
              <a:rPr lang="ru-RU" sz="2800" b="1" i="1" dirty="0" err="1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  <a:cs typeface="Times New Roman"/>
              </a:rPr>
              <a:t>ϕ</a:t>
            </a:r>
            <a:r>
              <a:rPr lang="ru-RU" sz="2800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</a:rPr>
              <a:t>(</a:t>
            </a:r>
            <a:r>
              <a:rPr lang="en-US" sz="2800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</a:rPr>
              <a:t>2170</a:t>
            </a:r>
            <a:r>
              <a:rPr lang="ru-RU" sz="2800" b="1" i="1" dirty="0" smtClean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</a:rPr>
              <a:t>)?</a:t>
            </a:r>
            <a:endParaRPr lang="ru-RU" sz="2800" b="1" dirty="0">
              <a:solidFill>
                <a:srgbClr val="FF0000"/>
              </a:solidFill>
              <a:highlight>
                <a:scrgbClr r="0" g="0" b="0">
                  <a:alpha val="0"/>
                </a:scrgbClr>
              </a:highlight>
              <a:latin typeface="Liberation Serif" pitchFamily="18"/>
              <a:ea typeface="ＭＳ Ｐゴシック"/>
            </a:endParaRPr>
          </a:p>
          <a:p>
            <a:pPr marL="0" indent="0">
              <a:spcAft>
                <a:spcPts val="0"/>
              </a:spcAft>
            </a:pPr>
            <a:r>
              <a:rPr lang="en-US" sz="2800" b="1" baseline="30000" dirty="0">
                <a:solidFill>
                  <a:srgbClr val="0000FF"/>
                </a:solidFill>
                <a:latin typeface="Liberation Serif" pitchFamily="18"/>
              </a:rPr>
              <a:t> </a:t>
            </a:r>
            <a:r>
              <a:rPr lang="ru-RU" sz="2200" b="1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возможно</a:t>
            </a:r>
            <a:r>
              <a:rPr lang="ru-RU" sz="2800" b="1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</a:t>
            </a:r>
            <a:r>
              <a:rPr lang="ru-RU" sz="2800" b="1" dirty="0" err="1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800" b="1" baseline="30000" dirty="0" err="1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+</a:t>
            </a:r>
            <a:r>
              <a:rPr lang="ru-RU" sz="2800" b="1" dirty="0" err="1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800" b="1" baseline="30000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– </a:t>
            </a:r>
            <a:r>
              <a:rPr lang="ru-RU" sz="2800" b="1" dirty="0">
                <a:solidFill>
                  <a:srgbClr val="7030A0"/>
                </a:solidFill>
                <a:latin typeface="Standard Symbols L" pitchFamily="18"/>
              </a:rPr>
              <a:t>→</a:t>
            </a:r>
            <a:r>
              <a:rPr lang="ru-RU" sz="2800" b="1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Standard Symbols L"/>
              </a:rPr>
              <a:t> </a:t>
            </a:r>
            <a:r>
              <a:rPr lang="ru-RU" sz="2800" b="1" dirty="0" err="1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η</a:t>
            </a:r>
            <a:r>
              <a:rPr lang="en-US" sz="2800" b="1" dirty="0">
                <a:solidFill>
                  <a:srgbClr val="7030A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cs typeface="Times New Roman"/>
              </a:rPr>
              <a:t>’</a:t>
            </a:r>
            <a:r>
              <a:rPr lang="el-GR" sz="2800" b="1" dirty="0">
                <a:solidFill>
                  <a:srgbClr val="7030A0"/>
                </a:solidFill>
                <a:latin typeface="Liberation Serif" pitchFamily="18"/>
                <a:cs typeface="Times New Roman"/>
              </a:rPr>
              <a:t>γ</a:t>
            </a:r>
            <a:endParaRPr lang="en-US" sz="2800" b="1" baseline="30000" dirty="0">
              <a:solidFill>
                <a:srgbClr val="0000FF"/>
              </a:solidFill>
              <a:latin typeface="Liberation Serif" pitchFamily="18"/>
            </a:endParaRPr>
          </a:p>
          <a:p>
            <a:pPr marL="0" indent="0">
              <a:spcAft>
                <a:spcPts val="0"/>
              </a:spcAft>
            </a:pPr>
            <a:endParaRPr lang="ru-RU" sz="2800" b="1" baseline="30000" dirty="0">
              <a:solidFill>
                <a:srgbClr val="0000FF"/>
              </a:solidFill>
              <a:latin typeface="Liberation Serif" pitchFamily="18"/>
            </a:endParaRPr>
          </a:p>
          <a:p>
            <a:pPr marL="0" indent="0">
              <a:spcAft>
                <a:spcPts val="0"/>
              </a:spcAft>
            </a:pPr>
            <a:endParaRPr lang="ru-RU" sz="2800" b="1" baseline="30000" dirty="0">
              <a:solidFill>
                <a:srgbClr val="FF00FF"/>
              </a:solidFill>
              <a:latin typeface="Liberation Serif" pitchFamily="1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30400" y="54974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859252" y="5192032"/>
            <a:ext cx="28568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Liberation Serif" pitchFamily="18"/>
              </a:rPr>
              <a:t>                </a:t>
            </a:r>
            <a:r>
              <a:rPr lang="en-US" b="1" dirty="0" smtClean="0">
                <a:latin typeface="Liberation Serif" pitchFamily="18"/>
              </a:rPr>
              <a:t>PDG</a:t>
            </a:r>
            <a:r>
              <a:rPr lang="ru-RU" b="1" dirty="0" smtClean="0">
                <a:latin typeface="Liberation Serif" pitchFamily="18"/>
              </a:rPr>
              <a:t>  </a:t>
            </a:r>
          </a:p>
          <a:p>
            <a:r>
              <a:rPr lang="en-US" b="1" dirty="0" smtClean="0">
                <a:latin typeface="Liberation Serif" pitchFamily="18"/>
              </a:rPr>
              <a:t>M </a:t>
            </a:r>
            <a:r>
              <a:rPr lang="en-US" b="1" dirty="0">
                <a:latin typeface="Liberation Serif" pitchFamily="18"/>
              </a:rPr>
              <a:t>= </a:t>
            </a:r>
            <a:r>
              <a:rPr lang="en-US" b="1" dirty="0" smtClean="0">
                <a:latin typeface="Liberation Serif" pitchFamily="18"/>
              </a:rPr>
              <a:t>1019,4</a:t>
            </a:r>
            <a:r>
              <a:rPr lang="ru-RU" b="1" dirty="0" smtClean="0">
                <a:latin typeface="Liberation Serif" pitchFamily="18"/>
              </a:rPr>
              <a:t>55</a:t>
            </a:r>
            <a:r>
              <a:rPr lang="en-US" b="1" dirty="0" smtClean="0">
                <a:latin typeface="Liberation Serif" pitchFamily="18"/>
              </a:rPr>
              <a:t> </a:t>
            </a:r>
            <a:r>
              <a:rPr lang="en-US" b="1" dirty="0">
                <a:latin typeface="Liberation Serif" pitchFamily="18"/>
              </a:rPr>
              <a:t>± </a:t>
            </a:r>
            <a:r>
              <a:rPr lang="ru-RU" b="1" dirty="0" smtClean="0">
                <a:latin typeface="Liberation Serif" pitchFamily="18"/>
              </a:rPr>
              <a:t>0.02</a:t>
            </a:r>
            <a:r>
              <a:rPr lang="en-US" b="1" dirty="0" smtClean="0">
                <a:latin typeface="Liberation Serif" pitchFamily="18"/>
              </a:rPr>
              <a:t> </a:t>
            </a:r>
            <a:r>
              <a:rPr lang="ru-RU" b="1" dirty="0">
                <a:latin typeface="Liberation Serif" pitchFamily="18"/>
              </a:rPr>
              <a:t>МэВ</a:t>
            </a:r>
          </a:p>
          <a:p>
            <a:r>
              <a:rPr lang="ru-RU" b="1" dirty="0">
                <a:latin typeface="Liberation Serif" pitchFamily="18"/>
              </a:rPr>
              <a:t> Г = </a:t>
            </a:r>
            <a:r>
              <a:rPr lang="en-US" b="1" dirty="0">
                <a:latin typeface="Liberation Serif" pitchFamily="18"/>
              </a:rPr>
              <a:t>4,212 ± </a:t>
            </a:r>
            <a:r>
              <a:rPr lang="en-US" b="1" dirty="0" smtClean="0">
                <a:latin typeface="Liberation Serif" pitchFamily="18"/>
              </a:rPr>
              <a:t>0,20 </a:t>
            </a:r>
            <a:r>
              <a:rPr lang="ru-RU" b="1" dirty="0">
                <a:latin typeface="Liberation Serif" pitchFamily="18"/>
              </a:rPr>
              <a:t>МэВ</a:t>
            </a:r>
          </a:p>
          <a:p>
            <a:r>
              <a:rPr lang="ru-RU" b="1" dirty="0">
                <a:solidFill>
                  <a:srgbClr val="FF0000"/>
                </a:solidFill>
                <a:latin typeface="Liberation Serif" pitchFamily="18"/>
              </a:rPr>
              <a:t>    </a:t>
            </a:r>
            <a:endParaRPr lang="ru-RU" b="1" baseline="30000" dirty="0">
              <a:solidFill>
                <a:srgbClr val="FF0000"/>
              </a:solidFill>
              <a:latin typeface="Liberation Serif" pitchFamily="18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590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21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639286" y="139700"/>
            <a:ext cx="4507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Заключение по ВЭПП-2000 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838200"/>
            <a:ext cx="112268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/>
              <a:t>В экспериментах на ВЭПП-2000 проведены прецизионные измерения сечений большого числа процессов  и были получены важные  данные по свойствам легких векторных мезонов  и их возбужденных  состояний :  </a:t>
            </a:r>
          </a:p>
          <a:p>
            <a:pPr lvl="0">
              <a:buSzPct val="45000"/>
              <a:defRPr/>
            </a:pPr>
            <a:r>
              <a:rPr lang="ru-RU" b="1" i="1" dirty="0" smtClean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  <a:ea typeface="DejaVu LGC Sans" pitchFamily="2"/>
                <a:cs typeface="DejaVu LGC Sans" pitchFamily="2"/>
              </a:rPr>
              <a:t>     ρ</a:t>
            </a:r>
            <a:r>
              <a:rPr lang="en-US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  <a:cs typeface="DejaVu LGC Sans" pitchFamily="2"/>
              </a:rPr>
              <a:t>(770)</a:t>
            </a:r>
            <a:r>
              <a:rPr lang="en-US" b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  <a:cs typeface="DejaVu LGC Sans" pitchFamily="2"/>
              </a:rPr>
              <a:t>, </a:t>
            </a:r>
            <a:r>
              <a:rPr lang="ru-RU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  <a:ea typeface="DejaVu LGC Sans" pitchFamily="2"/>
                <a:cs typeface="DejaVu LGC Sans" pitchFamily="2"/>
              </a:rPr>
              <a:t>ρ</a:t>
            </a:r>
            <a:r>
              <a:rPr lang="en-US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  <a:cs typeface="DejaVu LGC Sans" pitchFamily="2"/>
              </a:rPr>
              <a:t>(1450)</a:t>
            </a:r>
            <a:r>
              <a:rPr lang="en-US" b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  <a:cs typeface="DejaVu LGC Sans" pitchFamily="2"/>
              </a:rPr>
              <a:t>, </a:t>
            </a:r>
            <a:r>
              <a:rPr lang="ru-RU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  <a:ea typeface="DejaVu LGC Sans" pitchFamily="2"/>
                <a:cs typeface="DejaVu LGC Sans" pitchFamily="2"/>
              </a:rPr>
              <a:t>ρ</a:t>
            </a:r>
            <a:r>
              <a:rPr lang="en-US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  <a:cs typeface="DejaVu LGC Sans" pitchFamily="2"/>
              </a:rPr>
              <a:t>(1700</a:t>
            </a:r>
            <a:r>
              <a:rPr lang="en-US" b="1" i="1" dirty="0" smtClean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  <a:cs typeface="DejaVu LGC Sans" pitchFamily="2"/>
              </a:rPr>
              <a:t>)</a:t>
            </a:r>
            <a:r>
              <a:rPr lang="ru-RU" b="1" i="1" dirty="0" smtClean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  <a:cs typeface="DejaVu LGC Sans" pitchFamily="2"/>
              </a:rPr>
              <a:t>,</a:t>
            </a:r>
            <a:r>
              <a:rPr lang="ru-RU" b="1" dirty="0" smtClean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  <a:cs typeface="DejaVu LGC Sans" pitchFamily="2"/>
              </a:rPr>
              <a:t> </a:t>
            </a:r>
            <a:r>
              <a:rPr lang="ru-RU" b="1" i="1" dirty="0" smtClean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  <a:ea typeface="DejaVu LGC Sans" pitchFamily="2"/>
                <a:cs typeface="DejaVu LGC Sans" pitchFamily="2"/>
              </a:rPr>
              <a:t>ω</a:t>
            </a:r>
            <a:r>
              <a:rPr lang="en-US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  <a:cs typeface="DejaVu LGC Sans" pitchFamily="2"/>
              </a:rPr>
              <a:t>(782)</a:t>
            </a:r>
            <a:r>
              <a:rPr lang="en-US" b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  <a:cs typeface="DejaVu LGC Sans" pitchFamily="2"/>
              </a:rPr>
              <a:t>, </a:t>
            </a:r>
            <a:r>
              <a:rPr lang="ru-RU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  <a:ea typeface="DejaVu LGC Sans" pitchFamily="2"/>
                <a:cs typeface="DejaVu LGC Sans" pitchFamily="2"/>
              </a:rPr>
              <a:t>ω</a:t>
            </a:r>
            <a:r>
              <a:rPr lang="en-US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  <a:cs typeface="DejaVu LGC Sans" pitchFamily="2"/>
              </a:rPr>
              <a:t>(1420)</a:t>
            </a:r>
            <a:r>
              <a:rPr lang="en-US" b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  <a:cs typeface="DejaVu LGC Sans" pitchFamily="2"/>
              </a:rPr>
              <a:t>, </a:t>
            </a:r>
            <a:r>
              <a:rPr lang="ru-RU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  <a:ea typeface="DejaVu LGC Sans" pitchFamily="2"/>
                <a:cs typeface="DejaVu LGC Sans" pitchFamily="2"/>
              </a:rPr>
              <a:t>ω</a:t>
            </a:r>
            <a:r>
              <a:rPr lang="en-US" b="1" i="1" dirty="0" smtClean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  <a:cs typeface="DejaVu LGC Sans" pitchFamily="2"/>
              </a:rPr>
              <a:t>(1650)</a:t>
            </a:r>
            <a:r>
              <a:rPr lang="ru-RU" b="1" dirty="0" smtClean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  <a:cs typeface="DejaVu LGC Sans" pitchFamily="2"/>
              </a:rPr>
              <a:t>,</a:t>
            </a:r>
            <a:r>
              <a:rPr lang="en-US" b="1" i="1" dirty="0" smtClean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  <a:ea typeface="DejaVu LGC Sans" pitchFamily="2"/>
                <a:cs typeface="DejaVu LGC Sans" pitchFamily="2"/>
              </a:rPr>
              <a:t>ϕ</a:t>
            </a:r>
            <a:r>
              <a:rPr lang="en-US" b="1" i="1" dirty="0" smtClean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  <a:cs typeface="DejaVu LGC Sans" pitchFamily="2"/>
              </a:rPr>
              <a:t>(1020</a:t>
            </a:r>
            <a:r>
              <a:rPr lang="en-US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  <a:cs typeface="DejaVu LGC Sans" pitchFamily="2"/>
              </a:rPr>
              <a:t>)</a:t>
            </a:r>
            <a:r>
              <a:rPr lang="en-US" b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  <a:cs typeface="DejaVu LGC Sans" pitchFamily="2"/>
              </a:rPr>
              <a:t>, </a:t>
            </a:r>
            <a:r>
              <a:rPr lang="en-US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  <a:ea typeface="DejaVu LGC Sans" pitchFamily="2"/>
                <a:cs typeface="DejaVu LGC Sans" pitchFamily="2"/>
              </a:rPr>
              <a:t>ϕ</a:t>
            </a:r>
            <a:r>
              <a:rPr lang="en-US" b="1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  <a:cs typeface="DejaVu LGC Sans" pitchFamily="2"/>
              </a:rPr>
              <a:t>(1680</a:t>
            </a:r>
            <a:r>
              <a:rPr lang="en-US" b="1" i="1" dirty="0" smtClean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  <a:cs typeface="DejaVu LGC Sans" pitchFamily="2"/>
              </a:rPr>
              <a:t>)</a:t>
            </a:r>
            <a:endParaRPr lang="ru-RU" b="1" i="1" dirty="0" smtClean="0">
              <a:solidFill>
                <a:srgbClr val="FF0000"/>
              </a:solidFill>
              <a:highlight>
                <a:scrgbClr r="0" g="0" b="0">
                  <a:alpha val="0"/>
                </a:scrgbClr>
              </a:highlight>
              <a:latin typeface="Liberation Serif" pitchFamily="18"/>
              <a:ea typeface="ＭＳ Ｐゴシック"/>
              <a:cs typeface="DejaVu LGC Sans" pitchFamily="2"/>
            </a:endParaRPr>
          </a:p>
          <a:p>
            <a:pPr lvl="0">
              <a:buSzPct val="45000"/>
              <a:defRPr/>
            </a:pPr>
            <a:endParaRPr lang="en-US" b="1" dirty="0">
              <a:solidFill>
                <a:srgbClr val="FF0000"/>
              </a:solidFill>
              <a:highlight>
                <a:scrgbClr r="0" g="0" b="0">
                  <a:alpha val="0"/>
                </a:scrgbClr>
              </a:highlight>
              <a:latin typeface="Liberation Serif" pitchFamily="18"/>
              <a:ea typeface="ＭＳ Ｐゴシック"/>
              <a:cs typeface="DejaVu LGC Sans" pitchFamily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/>
              <a:t>Осмысление и теоретическая интерпретация предмет дальнейших исследований   </a:t>
            </a:r>
          </a:p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/>
              <a:t>Физика явлений в области 0.5-2 ГэВ в значительной мере похожа на явления  с тяжелыми кварками и будет являться дополнительным источником  информации о природе ядерных сил  </a:t>
            </a:r>
          </a:p>
          <a:p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/>
              <a:t>ВЭПП-2000 является и будет оставаться машиной с самой высокой светимостью в области энергий  2Е=0.3-2.0 ГэВ и несомненно вносит весомый вклад в физику элементарных частиц </a:t>
            </a:r>
          </a:p>
          <a:p>
            <a:endParaRPr lang="ru-RU" sz="2000" dirty="0" smtClean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145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22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4700"/>
            <a:ext cx="10134600" cy="648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5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23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251686" y="147607"/>
            <a:ext cx="9581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Программа экспериментов с детектором КЕДР на ВЭПП-4М 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4284" y="1197570"/>
            <a:ext cx="115824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Прецизионные измерения масс элементарных частиц </a:t>
            </a:r>
          </a:p>
          <a:p>
            <a:r>
              <a:rPr lang="ru-RU" sz="2800" dirty="0"/>
              <a:t> </a:t>
            </a:r>
            <a:r>
              <a:rPr lang="ru-RU" sz="2800" dirty="0" smtClean="0"/>
              <a:t>     -</a:t>
            </a:r>
            <a:r>
              <a:rPr lang="ru-RU" sz="2400" dirty="0" smtClean="0"/>
              <a:t>низкая энергия</a:t>
            </a:r>
            <a:r>
              <a:rPr lang="ru-RU" sz="2800" dirty="0" smtClean="0"/>
              <a:t>: </a:t>
            </a:r>
            <a:r>
              <a:rPr lang="el-GR" sz="2800" i="1" dirty="0" smtClean="0">
                <a:solidFill>
                  <a:srgbClr val="FF0000"/>
                </a:solidFill>
              </a:rPr>
              <a:t>ψ</a:t>
            </a:r>
            <a:r>
              <a:rPr lang="en-US" sz="2800" i="1" dirty="0" smtClean="0">
                <a:solidFill>
                  <a:srgbClr val="FF0000"/>
                </a:solidFill>
              </a:rPr>
              <a:t>(1S), </a:t>
            </a:r>
            <a:r>
              <a:rPr lang="el-GR" sz="2800" i="1" dirty="0">
                <a:solidFill>
                  <a:srgbClr val="FF0000"/>
                </a:solidFill>
              </a:rPr>
              <a:t>ψ</a:t>
            </a:r>
            <a:r>
              <a:rPr lang="en-US" sz="2800" i="1" dirty="0" smtClean="0">
                <a:solidFill>
                  <a:srgbClr val="FF0000"/>
                </a:solidFill>
              </a:rPr>
              <a:t>(2S), </a:t>
            </a:r>
            <a:r>
              <a:rPr lang="el-GR" sz="2800" i="1" dirty="0">
                <a:solidFill>
                  <a:srgbClr val="FF0000"/>
                </a:solidFill>
              </a:rPr>
              <a:t>ψ</a:t>
            </a:r>
            <a:r>
              <a:rPr lang="en-US" sz="2800" i="1" dirty="0" smtClean="0">
                <a:solidFill>
                  <a:srgbClr val="FF0000"/>
                </a:solidFill>
              </a:rPr>
              <a:t>(3S), </a:t>
            </a:r>
            <a:r>
              <a:rPr lang="en-US" sz="2800" dirty="0" smtClean="0">
                <a:solidFill>
                  <a:srgbClr val="FF0000"/>
                </a:solidFill>
              </a:rPr>
              <a:t>D</a:t>
            </a:r>
            <a:r>
              <a:rPr lang="en-US" sz="2800" baseline="30000" dirty="0" smtClean="0">
                <a:solidFill>
                  <a:srgbClr val="FF0000"/>
                </a:solidFill>
              </a:rPr>
              <a:t>0</a:t>
            </a:r>
            <a:r>
              <a:rPr lang="en-US" sz="2800" dirty="0">
                <a:solidFill>
                  <a:srgbClr val="FF0000"/>
                </a:solidFill>
              </a:rPr>
              <a:t> ,</a:t>
            </a:r>
            <a:r>
              <a:rPr lang="en-US" sz="2800" dirty="0" smtClean="0">
                <a:solidFill>
                  <a:srgbClr val="FF0000"/>
                </a:solidFill>
              </a:rPr>
              <a:t>D</a:t>
            </a:r>
            <a:r>
              <a:rPr lang="en-US" sz="2800" baseline="30000" dirty="0" smtClean="0">
                <a:solidFill>
                  <a:srgbClr val="FF0000"/>
                </a:solidFill>
              </a:rPr>
              <a:t>+-</a:t>
            </a:r>
            <a:r>
              <a:rPr lang="en-US" sz="2800" i="1" dirty="0">
                <a:solidFill>
                  <a:srgbClr val="FF0000"/>
                </a:solidFill>
              </a:rPr>
              <a:t>,</a:t>
            </a:r>
            <a:r>
              <a:rPr lang="el-GR" sz="2800" i="1" dirty="0" smtClean="0">
                <a:solidFill>
                  <a:srgbClr val="FF0000"/>
                </a:solidFill>
              </a:rPr>
              <a:t>τ</a:t>
            </a:r>
            <a:endParaRPr lang="ru-RU" sz="2800" dirty="0" smtClean="0">
              <a:solidFill>
                <a:srgbClr val="FF0000"/>
              </a:solidFill>
            </a:endParaRPr>
          </a:p>
          <a:p>
            <a:r>
              <a:rPr lang="ru-RU" sz="2800" dirty="0" smtClean="0"/>
              <a:t>      -</a:t>
            </a:r>
            <a:r>
              <a:rPr lang="ru-RU" sz="2400" dirty="0" smtClean="0"/>
              <a:t>высокая энергия:</a:t>
            </a:r>
            <a:r>
              <a:rPr lang="el-GR" sz="2800" i="1" dirty="0" smtClean="0">
                <a:solidFill>
                  <a:srgbClr val="FF0000"/>
                </a:solidFill>
              </a:rPr>
              <a:t>ϒ</a:t>
            </a:r>
            <a:r>
              <a:rPr lang="en-US" sz="2800" i="1" dirty="0" smtClean="0">
                <a:solidFill>
                  <a:srgbClr val="FF0000"/>
                </a:solidFill>
              </a:rPr>
              <a:t>(1S),Y(2S),Y(3S)  </a:t>
            </a:r>
            <a:endParaRPr lang="ru-RU" sz="2800" i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Измерение лептонных ширин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Измерение вероятностей  распадов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Измерения </a:t>
            </a:r>
            <a:r>
              <a:rPr lang="en-US" sz="2800" i="1" dirty="0" smtClean="0">
                <a:solidFill>
                  <a:srgbClr val="FF0000"/>
                </a:solidFill>
              </a:rPr>
              <a:t>R </a:t>
            </a:r>
            <a:r>
              <a:rPr lang="ru-RU" sz="2800" dirty="0" smtClean="0"/>
              <a:t>в области 2Е= 2-10 ГэВ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Измерение полного сечения</a:t>
            </a:r>
            <a:r>
              <a:rPr lang="ru-RU" sz="2800" i="1" dirty="0">
                <a:solidFill>
                  <a:srgbClr val="FF0000"/>
                </a:solidFill>
              </a:rPr>
              <a:t> </a:t>
            </a:r>
            <a:r>
              <a:rPr lang="ru-RU" sz="2800" i="1" dirty="0" err="1">
                <a:solidFill>
                  <a:srgbClr val="FF0000"/>
                </a:solidFill>
              </a:rPr>
              <a:t>γγ</a:t>
            </a:r>
            <a:r>
              <a:rPr lang="ru-RU" sz="2000" i="1" dirty="0">
                <a:solidFill>
                  <a:srgbClr val="FF0000"/>
                </a:solidFill>
              </a:rPr>
              <a:t>→</a:t>
            </a:r>
            <a:r>
              <a:rPr lang="ru-RU" sz="2800" i="1" dirty="0">
                <a:solidFill>
                  <a:srgbClr val="FF0000"/>
                </a:solidFill>
              </a:rPr>
              <a:t> адроны </a:t>
            </a:r>
            <a:endParaRPr lang="ru-RU" sz="2800" i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Другое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253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24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732" y="13199"/>
            <a:ext cx="9824080" cy="3237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29483" y="3250599"/>
            <a:ext cx="80518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Методы измерения поляризации в накопителе: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C00000"/>
                </a:solidFill>
              </a:rPr>
              <a:t>Внутри-сгустковое рассеяние (сечение зависит от поляризации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     частиц- Тушек эффект)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C00000"/>
                </a:solidFill>
              </a:rPr>
              <a:t>Рассеяние циркулярно-поляризованных фотонов от лазера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</a:rPr>
              <a:t>    на поперечно-поляризованных электронах (позитронах)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C00000"/>
                </a:solidFill>
              </a:rPr>
              <a:t>Рассеяние циркулярно-поляризованных фотонов </a:t>
            </a:r>
            <a:r>
              <a:rPr lang="ru-RU" sz="2000" b="1" dirty="0" smtClean="0">
                <a:solidFill>
                  <a:srgbClr val="C00000"/>
                </a:solidFill>
              </a:rPr>
              <a:t>синхротронного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</a:rPr>
              <a:t>    излучения  от встречного пучка</a:t>
            </a:r>
            <a:endParaRPr lang="ru-RU" sz="2000" b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2328566" y="5654580"/>
            <a:ext cx="765363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+независимое измерение энергии по обратному комптоновскому 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 рассеянию лазерных фотонов на пучке, точность </a:t>
            </a:r>
            <a:r>
              <a:rPr lang="en-US" sz="2000" b="1" dirty="0" smtClean="0">
                <a:solidFill>
                  <a:srgbClr val="FF0000"/>
                </a:solidFill>
              </a:rPr>
              <a:t>~3</a:t>
            </a:r>
            <a:r>
              <a:rPr lang="ru-RU" sz="2000" b="1" dirty="0" smtClean="0">
                <a:solidFill>
                  <a:srgbClr val="FF0000"/>
                </a:solidFill>
              </a:rPr>
              <a:t>х</a:t>
            </a:r>
            <a:r>
              <a:rPr lang="ru-RU" sz="2000" b="1" dirty="0">
                <a:solidFill>
                  <a:srgbClr val="FF0000"/>
                </a:solidFill>
              </a:rPr>
              <a:t>10</a:t>
            </a:r>
            <a:r>
              <a:rPr lang="ru-RU" sz="2000" b="1" baseline="30000" dirty="0">
                <a:solidFill>
                  <a:srgbClr val="FF0000"/>
                </a:solidFill>
              </a:rPr>
              <a:t>-5</a:t>
            </a:r>
            <a:endParaRPr lang="ru-RU" sz="2000" b="1" dirty="0">
              <a:solidFill>
                <a:srgbClr val="FF0000"/>
              </a:solidFill>
            </a:endParaRPr>
          </a:p>
          <a:p>
            <a:r>
              <a:rPr lang="ru-RU" dirty="0" smtClean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209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25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0676"/>
            <a:ext cx="11743509" cy="64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8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26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88900"/>
            <a:ext cx="11596324" cy="663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4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27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746" y="108406"/>
            <a:ext cx="10102507" cy="674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3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28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0"/>
            <a:ext cx="12122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0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29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14" y="-1"/>
            <a:ext cx="1133958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0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Заголовок 6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56819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800" b="1" dirty="0" smtClean="0">
                    <a:solidFill>
                      <a:srgbClr val="C00000"/>
                    </a:solidFill>
                  </a:rPr>
                  <a:t> </a:t>
                </a:r>
                <a:r>
                  <a:rPr lang="ru-RU" sz="2800" b="1" dirty="0" err="1" smtClean="0">
                    <a:solidFill>
                      <a:srgbClr val="C00000"/>
                    </a:solidFill>
                  </a:rPr>
                  <a:t>коллайдеры</a:t>
                </a:r>
                <a:r>
                  <a:rPr lang="ru-RU" sz="2800" b="1" dirty="0" smtClean="0">
                    <a:solidFill>
                      <a:srgbClr val="C00000"/>
                    </a:solidFill>
                  </a:rPr>
                  <a:t> в мире</a:t>
                </a:r>
                <a:endParaRPr lang="ru-RU" sz="2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Заголовок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568198"/>
              </a:xfrm>
              <a:blipFill rotWithShape="0">
                <a:blip r:embed="rId2"/>
                <a:stretch>
                  <a:fillRect t="-9677" b="-225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749626" y="6459785"/>
            <a:ext cx="1312025" cy="365125"/>
          </a:xfrm>
        </p:spPr>
        <p:txBody>
          <a:bodyPr/>
          <a:lstStyle/>
          <a:p>
            <a:fld id="{DFA008B9-4EBF-46CE-BB6A-B5FB43117CF2}" type="slidenum">
              <a:rPr lang="ru-RU" smtClean="0"/>
              <a:t>3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b="2814"/>
          <a:stretch/>
        </p:blipFill>
        <p:spPr>
          <a:xfrm>
            <a:off x="1175785" y="1772531"/>
            <a:ext cx="9078756" cy="45247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991900" y="5965168"/>
                <a:ext cx="1685526" cy="3723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Energy,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en-US" dirty="0" smtClean="0"/>
                  <a:t>, GeV</a:t>
                </a:r>
                <a:endParaRPr lang="ru-RU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1900" y="5965168"/>
                <a:ext cx="1685526" cy="372346"/>
              </a:xfrm>
              <a:prstGeom prst="rect">
                <a:avLst/>
              </a:prstGeom>
              <a:blipFill rotWithShape="0">
                <a:blip r:embed="rId4"/>
                <a:stretch>
                  <a:fillRect l="-2888" t="-8197" r="-2527" b="-262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87053" y="2443310"/>
                <a:ext cx="819199" cy="4849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L,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053" y="2443310"/>
                <a:ext cx="819199" cy="484941"/>
              </a:xfrm>
              <a:prstGeom prst="rect">
                <a:avLst/>
              </a:prstGeom>
              <a:blipFill rotWithShape="0">
                <a:blip r:embed="rId5"/>
                <a:stretch>
                  <a:fillRect l="-6716" b="-88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7718449" y="2607691"/>
            <a:ext cx="793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SCTF**</a:t>
            </a:r>
            <a:endParaRPr lang="ru-RU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437185" y="3451930"/>
            <a:ext cx="8931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VEPP-6*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088084" y="3865622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BEPC-II</a:t>
            </a:r>
            <a:endParaRPr lang="ru-RU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718560" y="4496657"/>
            <a:ext cx="899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VEPP-4C</a:t>
            </a:r>
            <a:endParaRPr lang="ru-RU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8466980" y="5187600"/>
            <a:ext cx="9701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VEPP-4M</a:t>
            </a:r>
            <a:endParaRPr lang="ru-RU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951812" y="4167530"/>
            <a:ext cx="763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DAFNE</a:t>
            </a:r>
            <a:endParaRPr lang="ru-RU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114674" y="4533428"/>
            <a:ext cx="1093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VEPP-2000</a:t>
            </a:r>
            <a:endParaRPr lang="ru-RU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998914" y="3174679"/>
            <a:ext cx="1228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Super KEK-B</a:t>
            </a:r>
            <a:endParaRPr lang="ru-RU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8115064" y="3174679"/>
            <a:ext cx="690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SCTF*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78718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30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59823" y="0"/>
            <a:ext cx="10056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,Bold"/>
              </a:rPr>
              <a:t>Измерение параметров </a:t>
            </a:r>
            <a:r>
              <a:rPr lang="ru-RU" sz="2400" b="1" dirty="0" err="1" smtClean="0">
                <a:solidFill>
                  <a:srgbClr val="C00000"/>
                </a:solidFill>
                <a:latin typeface="Arial,Bold"/>
              </a:rPr>
              <a:t>η</a:t>
            </a:r>
            <a:r>
              <a:rPr lang="ru-RU" sz="2400" b="1" baseline="-25000" dirty="0" err="1" smtClean="0">
                <a:solidFill>
                  <a:srgbClr val="C00000"/>
                </a:solidFill>
              </a:rPr>
              <a:t>с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Arial,Bold"/>
              </a:rPr>
              <a:t>мезона и ширины распада </a:t>
            </a:r>
            <a:r>
              <a:rPr lang="ru-RU" sz="2400" b="1" dirty="0">
                <a:solidFill>
                  <a:srgbClr val="C00000"/>
                </a:solidFill>
                <a:latin typeface="Arial,Bold"/>
              </a:rPr>
              <a:t>J/</a:t>
            </a:r>
            <a:r>
              <a:rPr lang="ru-RU" sz="2400" b="1" dirty="0" err="1">
                <a:solidFill>
                  <a:srgbClr val="C00000"/>
                </a:solidFill>
                <a:latin typeface="Arial,Bold"/>
              </a:rPr>
              <a:t>ψ→γη</a:t>
            </a:r>
            <a:r>
              <a:rPr lang="ru-RU" sz="2400" b="1" baseline="-25000" dirty="0" err="1">
                <a:solidFill>
                  <a:srgbClr val="C00000"/>
                </a:solidFill>
              </a:rPr>
              <a:t>с</a:t>
            </a:r>
            <a:r>
              <a:rPr lang="ru-RU" sz="2400" b="1" dirty="0" smtClean="0">
                <a:solidFill>
                  <a:srgbClr val="C00000"/>
                </a:solidFill>
                <a:latin typeface="Arial,Bold"/>
              </a:rPr>
              <a:t>  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11943488" cy="5892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54034" y="595868"/>
            <a:ext cx="3950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Спектр фотонов от распада </a:t>
            </a:r>
            <a:r>
              <a:rPr lang="ru-RU" b="1" dirty="0">
                <a:solidFill>
                  <a:srgbClr val="33339B"/>
                </a:solidFill>
                <a:latin typeface="Arial,Bold"/>
              </a:rPr>
              <a:t>J/</a:t>
            </a:r>
            <a:r>
              <a:rPr lang="ru-RU" b="1" dirty="0" err="1">
                <a:solidFill>
                  <a:srgbClr val="33339B"/>
                </a:solidFill>
                <a:latin typeface="Arial,Bold"/>
              </a:rPr>
              <a:t>ψ→γη</a:t>
            </a:r>
            <a:r>
              <a:rPr lang="ru-RU" b="1" baseline="-25000" dirty="0" err="1"/>
              <a:t>с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907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31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25" y="333738"/>
            <a:ext cx="11060996" cy="638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9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32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19840" y="131987"/>
            <a:ext cx="10467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     Измерения вероятностей распадов </a:t>
            </a:r>
            <a:r>
              <a:rPr lang="ru-RU" sz="2400" b="1" i="1" dirty="0" smtClean="0">
                <a:solidFill>
                  <a:srgbClr val="FF0000"/>
                </a:solidFill>
                <a:latin typeface="Arial,Bold"/>
              </a:rPr>
              <a:t>J/ψ</a:t>
            </a:r>
            <a:r>
              <a:rPr lang="ru-RU" sz="2400" b="1" dirty="0" smtClean="0">
                <a:solidFill>
                  <a:srgbClr val="C00000"/>
                </a:solidFill>
                <a:latin typeface="Arial,Bold"/>
              </a:rPr>
              <a:t> </a:t>
            </a:r>
            <a:r>
              <a:rPr lang="ru-RU" sz="2400" dirty="0" smtClean="0">
                <a:solidFill>
                  <a:srgbClr val="C00000"/>
                </a:solidFill>
              </a:rPr>
              <a:t>с детектором КЕДР на ВЭПП-4М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7" name="AutoShape 2" descr="data:image/jpeg;base64,/9j/4AAQSkZJRgABAQAAAQABAAD/4gHYSUNDX1BST0ZJTEUAAQEAAAHIAAAAAAQwAABtbnRyUkdCIFhZWiAH4AABAAEAAAAAAABhY3NwAAAAAAAAAAAAAAAAAAAAAAAAAAAAAAAAAAAAAQAA9tYAAQAAAADTLQAAAAAAAAAAAAAAAAAAAAAAAAAAAAAAAAAAAAAAAAAAAAAAAAAAAAAAAAAAAAAAAAAAAAlkZXNjAAAA8AAAACRyWFlaAAABFAAAABRnWFlaAAABKAAAABRiWFlaAAABPAAAABR3dHB0AAABUAAAABRyVFJDAAABZAAAAChnVFJDAAABZAAAAChiVFJDAAABZAAAAChjcHJ0AAABjAAAADxtbHVjAAAAAAAAAAEAAAAMZW5VUwAAAAgAAAAcAHMAUgBHAEJYWVogAAAAAAAAb6IAADj1AAADkFhZWiAAAAAAAABimQAAt4UAABjaWFlaIAAAAAAAACSgAAAPhAAAts9YWVogAAAAAAAA9tYAAQAAAADTLXBhcmEAAAAAAAQAAAACZmYAAPKnAAANWQAAE9AAAApbAAAAAAAAAABtbHVjAAAAAAAAAAEAAAAMZW5VUwAAACAAAAAcAEcAbwBvAGcAbABlACAASQBuAGMALgAgADIAMAAxADb/2wBDABALDA4MChAODQ4SERATGCgaGBYWGDEjJR0oOjM9PDkzODdASFxOQERXRTc4UG1RV19iZ2hnPk1xeXBkeFxlZ2P/2wBDARESEhgVGC8aGi9jQjhCY2NjY2NjY2NjY2NjY2NjY2NjY2NjY2NjY2NjY2NjY2NjY2NjY2NjY2NjY2NjY2NjY2P/wAARCAUDBD4DASIAAhEBAxEB/8QAHAABAQADAQEBAQAAAAAAAAAAAAYDBAUHAgEI/8QAXRAAAQMCAgIHEA0ICQMEAwEAAAECAwQFBhESIRMVMUFRo7EHFBY3VWFlcXJ0gZGkwtHSFyImMjRFUlNUVnWh4iM2QpOUssHhJDM1YmNzg5KigrPDJYTw8UNHhUT/xAAZAQEAAwEBAAAAAAAAAAAAAAAAAQIDBAX/xAAxEQEAAgADBgMHBAMBAAAAAAAAAQIDBBESEyExUVJBkaEFFSIyYXHRFCOBsULh8MH/2gAMAwEAAhEDEQA/APQAAAAAAAAAAAAAAAAAAAAAAAAAAAAAAAAAAAAAAAAAAAB+H6AAAAAAAAAAAAAAAAAAAAAAAAAAAAAAAAAAAAAAAAAAAAAAAAABhZVQPqZKZkzHTxojnxoutqLuZoZgAAAAAAAAAAAAAAAAAAAAAAAAAAAAAADjYgv0dnbDFHEtTW1DtGGBq5K5dzNeBD4jpMRSxbLNdKWCVUz2FlNpMb1s1XNQO4Cftl/m22dZ7xCyCuy0o3xquxzJwpnrTf8AEpQAAAAAAAAAAAAAAAAAAAAAAAAAAAAAAAAAADl3i784PhpqeBaquqFVIYGrlubrnLvIgHUBPupcUSM2TbKhhk+aZArm/wC5df3HOpcX1VBddrMR00cEiqiNni94qLuKqcHX+4CxB+H6AAAAAAAAAAAAAAAAAAAAAAYKyoSkpJahY5JEjartCNM3O6yJwk3PjyhpkRZ7bc4kXcV8LW8rirOJjNrXYVr0ciLkxFTPh0kA5kPNBts79CGhuMj1/RZE1V+5xs9GUPUa8fsyesTXMvRNtaxctewJ+8h6UBMLjm3RORKqkuFKiruzQZJ9ynbt10obpFstDUxzNTdRq629tN1DYngiqYXQ1EbJY3pk5j0zRTyW+0s+EsTKtvldG3JJYVz/AEV/RXhTNFQD14HPsdzZeLRT1rE0Vkb7ZvyXJqVPGdAAAAAAAxzTR08L5pnoyONquc5dxETfOJbUnvlQy6VOnFRMdpUdPuaX+I/hVd5N41MRTOu97pMOwuXYlymrVav6Ca0b4dXjQqGtaxiNYiNa1MkRNxEA+gAAOfd7qy1QskfS1VSj3aOjTR6ap29aHQAEtNju306ItRQ3KHPc2SBG+cfMWP7ZO/QgpLhM/d0Y4UVf3jBzTKtIrLT0ye+nmz8DU1/eqH7zNKJIbJNVq329RKqIv91url0gKe3ViXCjZUtgngR+f5Odmi9Mly1obQAAA0rxXttlpqq12X5GNVRF33biJ48gJullkvHNDllY93O1sjWPUupXLqVPGq/7SxJjANA6msXPc2az1r1lcq7qpuJ/FfCU4AAADRq7k2mudDQ7Gr31emuaL7xGpmqr9yG8cCl/pmNKybdZQ0zIE4NJ66Sr4skA74AAAAAAAAAAAAAAAAAAAAAaldcqK3NR1bVRQIu4j3Iir2k3zTxJdn2m3o6nZslXO9IadnC9fQYLVhilp/6TckbX3CTXJNMmkiLwNRdSIgGeHFFjnfoMucGa/KXR+9cjqtc17Uc1Uc1UzRUXNFORdcMWq507o5KSKKRU9rLExGuavg3e0pA2i812Eb3JQVT3PpWSaEse6iJ8tvBq19cD1cHyx7Xsa9io5rkzRU30PoDWuFdBbqKWrqn6EUSZqu+vWTrnPtFNVVUyXa5aTJnIuwU2ftYGLwpvuVN1fAc2pk6IMXMoU9tQWz8rMm8+XeRe1/BSrAAAAAAAAAA0Kq9WyjnWCqr6eKVuWbHvRFQw9Elk6qUv6xAObbPz/vP+RFyNKcirferZHjW61T66BsEkMaMkV6aLlREzyUoOiSydVKX9YgHVBp0V0oLg5zaOshncxM3JG9FVENwAAAAAAAGlW3a32+RsdZWQQPcmkjXvRFVOEDdByuiSydVKX9Yg6JLJ1Upf1iAdUHK6JLJ1Upf1iGekvNtrpthpa6CaXLPQY9FXIDeODc2z2SofdaXTlo3u0qynzzyT5xnAqb6b6HePlzUe1WuRFaqZKi7ioB8wTR1EDJoXo+ORqOa5NxUUyErh6ZbPfarDszl2HXPRK5f0F1q3wa/EpVAAAAAAAAAee0s63PmpPc9dJlMr2MRd7RaqcuanoR5nhTP2QqvS3dOflU9MAgeaU51JXWmuhXRmYr8ndyrVTlUuaeZtRTRTN97IxHp2lTMh+an/AFNt7qTkaV1hzWwW7Pd51iz/ANqALrb1r4WLFO+nqYV04Zmr713XTfRd9DFZLo6vjlgqY0hr6Z2hURbyLvOT+6u6h1CWxVp2iupMQU7VyjckNW1v6carq8S/wAqQfEUrJomSxOR0b2o5rk30XcU+wAAAAAAAAABwa5MUSVkjKF1thpc/aPkRyvy66a0A69XV09DTPqKqVsUTPfOcuoyQysnhZNE5HxyNRzXJvoutFPK8c01wpKqlZcLk+sfIxX5aOixi55ampq8J6PYPzftvesX7iAdAAw1dTFRUktTO7RiiYr3L1kA/aiogpYllqZo4Y03XvcjUTwqcxMVWJX6G2cGfCqqiePcJnD0UmMLtPdLqmnR07tGCmVc2Iu7ub+SZZ8OfgLl9NBJBsD4Y3RZZbGrUVuXaA+opY5o2yQyNkY5M0cxc0Xwn2ef3GSTBGIIpKVXLaqzW+DPNGqnvsuumaKniL6ORssbZI3I5j0RzVTfRQPoHNmv9op5nwzXGmZIxdFzVkTNF4D46JLJ1Upf1iAdUHK6JLJ1Upf1iDoksnVSl/WIB1SJxBbb+uMIK61o/Y3MYzZEcmi1qLrR3W3ytorhR3Bjn0dTFO1q5OWNyLkpsgDz/AJqTIv8A05+SbKuyJnvq32v8V+8u6ioipad89RI2OKNNJznLqRCBioajG9/2wnY+K0wroR6WpXtRdxO2u6u9uAWOHXyPw9b3TZ6a07M1XdXVqOkfjWo1qNaiI1EyRE3j9AAAAAAAAAAAAAAAAAAAAAABxcY/mrcP8v8Aih2ji4x/NW4f5f8AFAI/mX/2pW/5KfvHpR5VzP6uakuFU6Cimq1dEiK2JWorde7rVC626r/q/W/74/WA7Z5ZzSKyOpxAyGNUXneJGPVPlKqrl4lQo71f8QNp3NpbLLSNVPbVD/yisThybn/E0MI2OyVVTz3NcmXGsz09icityXfVUdrd29wCgwRQy0GGaZk6K2SRVlVq7yKur7sjtyzww/1srI+6ciGQ5F4w3bL1Mk1bC50rWaDXteqZJmq7m5vqBvQ3Cinm2GGsp5Jcs9BkrVd4kU/amupKNUSqqoINLc2WRG5+M8psUy2PFFSyJNmmiWSnhav6b9LRb95Z3bDT0w9VrAxtXdpWor6iREV7lzTSRufvUyzREQCpjkZKxr43texyZo5q5op8zSsghkmkXJkbVc5eBETNST5nlvudvo6ttfFJDE57Vijk1Ki69Jct7e8R08a1C02Fa5zd17Uj/wByoi/cqgcnAKPr6i6XudPylRLoN6yJrVPvangLMncBwpDhOkXfkV71/wBy/wAEQogAAAAH4B5dzSqzZ79HTIvtaaJEVP7zta/donoNgo9r7FRUqpk5kTdJP7y61+9VPLm/+v43T9JlRV5/6aL6qHsQAAACOx5K+smt1igdlJVyo5+W81FyTwbq/wDSWJF4f/8AW8aXG7r7aClTYIF3uDNPAir/ANQFhDEyCCOGJujHG1GtTgREyQyA5t+uTrZbXSxN06iRyRQM+VI7Uifx8AG1UV1HSOa2pqoIXO3EkkRqr4zM1zXtRzVRzVTNFRc0Un5bLQ2+x1lRXxx1VSsL3z1ErUc5zst5V3E4ETrHI5mFXPLR1tNI5XQwuYsef6OlnmieJALhVRqKqrkia1U4WEEWa3VFwcntq+pknTPdRueTU8SGxiiqWjw7WyM9+6PY2Zbuk72qZeM3LbSpQ22mpW7kMTWdvJAMlRV01Lo881EUOmuTdkejdJeBMzKed80u11PPMVzR6vptFIlb82utfEpZYbfJJh23PlVVesDM1Xf1avuA6YAAAAAAAAAAncY3Wts1PRVdK5EhSoRs6aKLpN4OtuL9xQMe2RjXsVHNciKipvoal3t0V2tk9FNqbK3JHfJXdRfApO4OustM9+Hrqux1lMujErtyRm8iLv8AW63aArwAAAAEJzT6epkioJ4mPdDEr0erU96q6OWfiU6HM85/Wxv592TY9k/IbJnno5JnlnvZ/wASrAA8o5orWNxQ5W7roWK7t605Mj1SWRkMT5JHI1jEVznLuIibqnkMkdRi7FcqwIuU0mekqao401Iq+DLwgemYXe9+Grc5+elsDU18CJkn3Gxd65Lbaaqsdl+RjVyIu+u8njyNimgjpqaKniTKOJiManAiJkhL80moWHDjYk//ADztavaRFXlRAPvme0ro7G+tlVXTVsrpHOXdVEXLlzXwlUc3DsKU+HrfGm9TsVe2qZr96nSAH4qoiZquSGpdrlBabfLWVC+0Ympqbrl3kTrqRcuG7/id3Pd0q20cT9cdOqK7QTe9rqRPDrAvNmi+cZ/uQbNF84z/AHIeYvwM5t9itbLgj3ugWd79h943PJNWevNRfMDus9tfVrcEmcjmtbGkOWkqqiZZ5genbNF84z/ch9tcjkzaqKnCh577GcnVVv6j8RR4VwwmHW1C89uqHz6OftdFERM97NeEDp1NnttXMs1TQU00q7r3xIqr4TD0PWbqVR/qW+g6YAi7faLa/G11pn0NM6COGNWRrGmi1VRM8kKHoes3Uqj/AFLfQcu2fn/ef8iLkaU4GpR22hoXOdR0cEDnJk5Y40aqp4DbB8vc1jHPe5Gtamaqq5IiAfR8LLGi5LIxF7aERWJecZSvSgl5ztDVVrXuVUWbLdXJNap1tzwnHvGB3WuCB22DZZJ52QRxpFlm5y8OYHp2zRfOM/3INmi+cZ/uQ8/fzNljjc992ajWoqquwbif7jSsuBJLtaoK7n9IUmRVRiw6WSIqpu59bMD09r2P965ru0uZrVdsoK57X1lHTzvamSOkjRyonBrJmwYFS0XWKufcFmWLPRY2PRzVUy1rmvCWIHM6HrN1Ko/1LfQOh6zdSqP9S30HTAHM6HrN1Ko/1LfQZqW026jl2WloaaGTLLTjiRq5ds3QAAAEZj9r6Ga2XqBPytNNoL10XWiL1tSp4SvgmZUQRzRrmyRqPavCipmhwsdwpNhOs4Y9B6eByfwzPvBNQtThWic7dY1Y/wDa5UT7sgO8fiqiJmq5Ial2uUFpt8tZUL7RiampuuXeROupFy4bv+J3c93SrbRxP1x06ortBN72upE8OsC82aL5xn+5Bs0XzjP9yHmL8DObfYrWy4I97oFne/YfeNzyTVnrzUXzA7rPbX1a3BJnI5rWxpDlpKqomWeYHp2zRfOM/wByH21yOTNqoqcKHnvsZydVW/qPxFHhXDCYdbULz26ofPo5+10UREz3s14QJuhhW281KSN6aLahz3tXeXSaruXUeiHDxFh9LusFTTTc7V9MqOhmyz3FzyXrZn5HcL/HDoT2Ns0yJlskVSxGOXh1608QE5zS9OprbVRRJpSu0smpuqrlaichd0sKU1LDA3ciY1ieBMjg2ywVMt5W9XqSN9WiZQwx62Qp299df3qUYA07tRNuNqqqNyf10atTrLvL48jcAEpzPLi6rsS0sq/laN+hku7orrT+KeAqyBwg7nPHF5ok1Mesionafq+5VL4AAAAAAAAAAAPNuah/adF/kr+8XNg/N+296xfuIQ3NQ/tOi/yV/eLmwfm/be9Yv3EA6BI80msdT4fZTsXJamVGu67U1r9+RXEBzU3Lo2xm8qyqv/EDr8zuJI8Lscif1kr3L48v4FQTmAfzSpO6k/fUowIvmnxItlpZd9tRo+Nq+g6WBKxazC9Oj3aToFWFV7W59yoafNLT3ORdapb+64w8zB6rZatm8lRn42p6AKSax2qeV0s1tpHyPXNznQtVVXhXUfHQ9ZupVH+pb6DpgDmdD1m6lUf6lvoHQ9ZupVH+pb6DpgDXpKGkoWOZR00MDXLm5I2I3NfAfdTUQ0lO+oqJGxxRpm5zl1IhlJLFtgvd9qGspqqmjomIitje9yKrt9VyavgAypRVGKp2VFwa+C0sXShpV1On/vP4E4E/+L3quaK22yaZrGsip4lcjUTJERE3CC6CMS9VYf2iT1T4kwHiGVujLcaZ7V3UdPIqfugegWyokq7bS1MrEY+aJsitTcTNM8jaPiKNsMLIme9Y1Gp2kPsAAAAAAAAAAAAAAAAAAAAAAHFxj+atw/y/4odo4uMfzVuH+X/FAI/mX/2pW/5KfvHpR5rzL/7Urf8AJT949KAHm3NBtDbbXU91oc4dmdk/Q1aMia0cnBnr8R6SRfNOqI22alp1VNkkn00TrNaqKv8AyQDoYJxA+921zKlUWrp1Rr1+Wi7jvuUpDzvmXQSbPX1GSpGjWs7a5qv/AM7Z6IB5ZZYmzc0t7XJmjaud/hTSVPvyPUzzDD/TMm74qPPPTwBMc0NfctL15WcpTk5j2JZcJ1SomasVjv8AknpA2cH6sLW//L/ip2jhYJkSTCdAqLuNc3xOVDugACIuvNCjo7m+mpqPZ4onqx8ivyVypu5JkBbnNxFWc4WCuqUXJzIlRq/3l1J96ob8UjZoWSNz0XtRyZ7uSkfzTK1IbPBRtX29RLmqf3W/zVAOFzNKPZr7LVKntaeJcl4HO1J92keoEfzNaJaexS1Tm5OqZVVF4Wt1J9+kWAAAAcjFNy2rw/VVDXZSK3Qj7p2pPFu+Aw4Mtu1uHKZjm5SzJsz+27c+7JDk4sVbxiW12JmuNHbPOicH/wBIv+5CyRERMk1IB+mnWW2Gtq6Oomc/OkesjGIvtVcqZZr2t43ABH80m487WWOiYuT6p+vuG61+/I3cC23a/DkLnJlLU/lndpfe/dl4yUx6rq3F9PSOVUYjI40/6l1r9/3HpjGNjY1jERGtRERE3kA4WIv6Vc7Nbk1pJUbO9P7saZ5L21VDvnApf6ZjOtm3WUNOyBvBpOXSX7skO+BwMb5PwzUQZZyTvjjjbwuV6Zch2aWBtLSQ07PexMaxO0iZHDRdvcRMe3Xb7W5VR29LP1us3lKIAAAOXfbjWW2mjkobbJXvc7JWsXLRTh3FOH0VX76rVPjd6pYACP6Kr99Vqnxu9UdFV++q1T43eqWAAj+iq/fVap8bvVHRVfvqtU+N3qlgAI/oqv31WqfG71Th4mr665UyVFXhyoo5YNbKtHuarNe/7XWmZ6TLKyGJ8srkZGxquc5dxETdUiKWKfHFzdVVKvjstM/RjiRctld1/wCPBuJvqBkwXiW73KRlNVUbqiFNS1aJo6Or9LeXlLYxwwxU8LYYI2xxsTJrGpkiJ2jIAAAAAnb5caqsqlstldlUuT+kVG9TsXr/ACl/+dYOVim51N8reh6ypsiqv9JlT3rUTeVeBN/xFDh6wU1hothh9vM/JZZVTW9f4J1jLZbNSWWjSnpWa11vkX3z14VNm4VKUVvqapcvyMTpNfWTMDYIjmoL/wCmUSf4y/ulXaaiastNJU1DWNlmibI5GIqImaZ75Mc06JXWOmlRM9CoRF62bV9AFTbNVrpP8ln7qG0aVlkSWy0EiLmjqeNf+KG6Bp1ltp66opZqhHP52esjGZ+10t5VTfy3jbP04eMbptVh+eRrsppU2KPtrv8AgTNQNPC0qXO83i7prjdIlPCv91qa/HqU/MZzaVZYqHenrmOcnWaqJ5xuYLo+csMUbVTJ0rdld/1a0+7In8Z1Ow4zsmkuTIlY9fDJr5AL0AAAABibTQMqH1DYWNmkREfIjfbORNzNTKAANavo47hRS0kyvSOVNF2g7JVTgzNkAY4Yo4IWQwsRkbGo1rU3ERN4m6+VLjjqgoW647fG6okT+8qZJ4s2r4SjqqiOkpZaiZ2jHExXuXrImZIYA2SvqbreZ09vUS6Desia1T72p4AO5iyq5zwzXyouSrErE7bva/xM2HI0jw7bWomX9GjXwq1FONzSJFZhnRT9OdjV8Sr/AAOzhyVJsO257Vz/AKOxF7aNRF+9AOkAAAAAAAAAAONi/Xha4f5X8UNDmdr7l2daV/KbmNZEjwpXqq7rEb43Ihr4AiWPClMqplsjnu/5Kn8AOxWW2nrqilmqEc/nZ6yMZn7XS3lVN/LeNs/Th4xum1WH55GuymlTYo+2u/4EzUDTwtKlzvN4u6a43SJTwr/damvx6lPzGc2lWWKh3p65jnJ1mqiecbmC6PnLDFG1UydK3ZXf9WtPuyJ/GdTsOM7JpLkyJWPXwya+QC9AAAAAAAAAAHn1n1c1CuRN/ZORD0EgMOJzxzSLpKmtsey6/wDqRpfgAABM47u1babRG+hVY3SyaDpUTPRTJV8ampzPr1cLrBVx1z3TJCrdCVya9eeaKu/uFbPBDUwuhqImSxu98x7UVF8CnzS0lPRwpDSwRwxpr0Y2o1PuAzAAAAAPNuah/adF/kr+8XNg/N+296xfuIQ3NQ/tOi/yV/eLmwfm/be9Yv3EA6B5/wA1Nq6NsfvJsqL/AMT0AkeaTRrUWBlQxua08qOXrNXUv35AbeAVzwlSdZ0n76lGSvM4lSTDKMTdjme1fuX+JVASHNMXLDkXXqm/uuMXMwaqWWrfvLUZeJqek+eahMjbVRw563zq/wATVTzjp4Do3UmF6dXpk6dzplTrLqT7kQCjAAAAAAAAAAAAAAAAAAAAAAAAAAAAAAAAAAGCsqoqKklqZ1VsUTVc5UTPJEIrE+M7VXWOpo6N0sksyI1M2aKJrTWuZeADyPBF7pLJcZ5K1Xtjli0Uc1ueS55lv0eWD6TJ+qd6ClAEnU80C0sYvOkdRVS/otazRTwqvoJp9ov+MLpz3VQOpYNxrpGq1rG8DUXWp6iANK0Wuns9vjo6VF0Ga1cu65d9VNW74lt1mqGwVj5ElczTRrI1dmmap/BTrgDx+03ZtJi5bvLTzbA+aR6ta3NUR+fJmek2rEttu9UtNSPkWVrFerXxq3Uiom/20OuABq3OjSvtlTSLq2aJzEXgVU1KbQAkOZvUK6z1FFJqkpZ1RWruoi/zRxXkgse0GOUmy0aO7Joqu82X+a/vKV4A83t+HLZDiOpp73K+ORJVkp2vVGxzsVdWvfXhTM9INeroqWui2Krp4p2fJkai5AYrhdKG10yzVdRHExE1Jnrd1kTfPP8AnG4Y5vnPj4309ub7Vr3JuMRdxOFy/cW8OGbJBJpx2yn0k+U3S5TqoiNRERERE1IiAY6anipKaOngYjIomo1rU3kQygAD5e5rGK9yojWpmqrvIfRO46uK0GHJmMX8rVLsLETd17v3Z+MDn4La66Xe6X+VFylk2KHPebq/gjU8ZZHNw9bktVjpaTLJ7GZv7pda/ep0gAAAjscYbqbhJDc7amlVQoiOYm65EXNFTrob1qxhb6mJsdwk5wrGplJFOisTPrKu8UZxsWvjhw7WSPiZI9WbHHm1FXSd7VMvGBy8N3m2U9uqa6sr6eOWsqZJlYsiaaJnk1NHd3E+83JKivv/AORomTUNvd/WVUjdGSROBjV1pn8pTo2u0UlvpKeOOmhSWKNrVkSNNJVRNa5nQAwUdLBQ0sdNTRpHDGmTWpvGcAAAAAAAAAAAAJXmgVUrLPDQ0+ey10yRat9P/vJCgtlDFbLfBRwJkyJqN7a76+FdZnfHHIrVexrlYuk1VTPJeFD7AAAAAAJvGmI3WKhZHTpnV1CKkblTUxE3XdvXqPPbfiq7W2F0VLMxqPcr3uWNrnPcu6qqqZqp7MAPI+jq/wD0pn6lvoNerxTe7rCtFNV6Ucyo1WNja3S17maJmeyADHBE2CCOJvvY2o1O0iZHKxbQrccN1kLUze1myM7bdeXhyy8J2T8An8C1aVeFqVM83Q6UTvAur7lQoSQsMe0GKq20u9rTVic8UvBq3W+L91CvAHm2M5pr5i2ms0KO0Ilazc33ZK53aRMvEp6SY9gh2fZ9ij2ZUy2TRTSy4MwPqNjYo2xsTJrERqJwIh53zUKZ7a2hq0RcnRrHmm8qLmnKejGOaCGoajZ4mStRc0R7UciLw6wNe0VL6y0UlTK1WySwtc5F4VTWbh+H6AAAAAAAABGc0m5uprXDQR5o6rcquX+63LV41TxHawnb1tmHaSB7dGVW7JIi7uk7Xkva1J4DqywQzq1Zoo5FYubdNqLorwoZAJnmg0zqjC8rmoqrBI2TVwbi8ph5nFVJPhxYpGrowSuYxy7iouvlVSqc1r2q17Uc1yZKipmiofkUUcMaRwxtjY3caxMkTwAfYAAAAAAAAAAkOaRUq2ywUceuSqnREam6qJr5dEpLVRpb7XS0ia9hiaxV4VRNa+Mm9j2/xzsmWlR2hNHPedLu/cv7pXgDzbGc018xbTWaFHaEStZub7slc7tImXiU9JMewQ7Ps+xR7MqZbJoppZcGYH1GxsUbY2Jk1iI1E4EQ875qFM9tbQ1aIuTo1jzTeVFzTlPRjHNBDUNRs8TJWouaI9qORF4dYGvaKl9ZaKSplarZJYWuci8KprNw/D9AAAAAABjnmZT08k0i5Mjar3L1kTNTITmNquRlqZbqZNKquD0hjanB+kva3vCBzOZxTPkir7rKnt6mXRTwa1Xxr9xbGnaaCO12ynootbYWI1V4V318K5qbgAAAAAAAAA4lxxVa7bWyUlTJKk0eWkjYldupmmvwnbAHkuNLvHfbjDJRwTpFFHo5vZkrlzz3OAqLJjO209opKaqbURSwRNjd+SVUXRTLNMu0WQA1Lbcae6Ubaqkc50TlVEVzVRdS5bimWrpoqyklpp26UUrFY5OspmAHn9hklwZeJ7fdM20NSucVTl7TNNxetmm7wZJvay5dWUrKfnh1REkOWeyK9NHxn3PBDUxLFURMljduse1HIvgU5iYXsaSaaWynz67c08W4BJ18UuOMRRpTI9LVSe1WdUyR2+7LrrqTwZnoEcbIo2RxtRrGIjWtTcRE3EEUccMbY4mNjY1Mka1MkTwH2AAAAAAAAAAAAAAAAAAAAAAAAAAAAAAAAAAAAAAAAAAAAAAAAAAAGherXFeLbJSyrouX20cibrHpuOQwWK5SVMb6OuRI7jS+1mZ8tN57eFFOsatRb6apqoKmRipPAubJGrkqcKLlup1gNoAAAAAAAAi7p/65j2joE9tT25uzSpvaWpfUTxloaFHaKOir6utgYqT1S5yOVc/FwAb4AAAAAcS/wy1lbaKRsb3RLU7NK5E9qiMTNEVeuqodsAAAAAAAAAAAAAAAAAAAAAAAAAAAAAAAAAcnEFpdc6Vj6dyR11M7ZaaTgcm8vWUzWe5sudKrlZsVTEuhPA730b99O1wKdA1Vt9MtxbXoxW1CMViuauWk3gcm/wCEDaAAAAAAAAAAAAAAAAAAAAAAAAAAAAADk325SUsbKOhRJLjU+1hZ8nhevAiHWNWnt9NT1U9VGzOedc3yOXNct5Ez3E6wGGyWuKz26OljXSd76SRd2R67qqdAAAAAAAAAAAAAAAAxVNRDS0756iRscUaaTnOXUiHDs1LLcrm6/VsaszboUcLt2OP5S9d3Ip16y301c6FapmyNhfptYq+1Vd5VTcXLrmyB+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TlZiWrbf6i0W60LWTQMR71WobHqVEXfT+8m+UZH23poXbvRvJEB0Nt8RfVfy+P0DbfEX1X8vj9BQACf23xF9V/L4/QNt8RfVfy+P0FAAJ/bfEX1X8vj9A23xF9V/L4/QUAAn9t8RfVfy+P0DbfEX1X8vj9BQACf23xF9V/L4/QNt8RfVfy+P0FAAJ/bfEX1X8vj9A23xF9V/L4/QUAAn9t8RfVfy+P0DbfEX1X8vj9BQACf23xF9V/L4/QNt8RfVfy+P0FAAJ/bfEX1X8vj9A23xF9V/L4/QUAAn9t8RfVfy+P0DbfEX1X8vj9BQACf23xF9V/L4/QNt8RfVfy+P0FAAJ/bfEX1X8vj9A23xF9V/L4/QUAAn9t8RfVfy+P0DbfEX1X8vj9BQACf23xF9V/L4/QNt8RfVfy+P0FAAJ/bfEX1X8vj9A23xF9V/L4/QUAAn9t8RfVfy+P0DbfEX1X8vj9BQACf23xF9V/L4/QNt8RfVfy+P0FAAJ/bfEX1X8vj9A23xF9V/L4/QUAAn9t8RfVfy+P0DbfEX1X8vj9BQACf23xF9V/L4/QNt8RfVfy+P0FAAJ/bfEX1X8vj9A23xF9V/L4/QUAAn9t8RfVfy+P0DbfEX1X8vj9BQACf23xF9V/L4/QNt8RfVfy+P0FAAJ/bfEX1X8vj9A23xF9V/L4/QUAAn9t8RfVfy+P0DbfEX1X8vj9BQACf23xF9V/L4/QNt8RfVfy+P0FAAJ/bfEX1X8vj9A23xF9V/L4/QUAAn9t8RfVfy+P0DbfEX1X8vj9BQACf23xF9V/L4/QNt8RfVfy+P0FAAJ/bfEX1X8vj9A23xF9V/L4/QUAAn9t8RfVfy+P0DbfEX1X8vj9BQACf23xF9V/L4/QNt8RfVfy+P0FAAJ/bfEX1X8vj9A23xF9V/L4/QUAAn9t8RfVfy+P0DbfEX1X8vj9BQACf23xF9V/L4/QNt8RfVfy+P0FAAJ/bfEX1X8vj9A23xF9V/L4/QUAAn9t8RfVfy+P0DbfEX1X8vj9BQACf23xF9V/L4/QNt8RfVfy+P0FAAJ/bfEX1X8vj9A23xF9V/L4/QUAAn9t8RfVfy+P0DbfEX1X8vj9BQACf23xF9V/L4/QNt8RfVfy+P0FAAJ/bfEX1X8vj9A23xF9V/L4/QUAAn9t8RfVfy+P0DbfEX1X8vj9BQACf23xF9V/L4/QNt8RfVfy+P0FAAJ/bfEX1X8vj9A23xF9V/L4/QUAAn9t8RfVfy+P0DbfEX1X8vj9BQACf23xF9V/L4/QNt8RfVfy+P0FAAJ/bfEX1X8vj9A23xF9V/L4/QUAAn9t8RfVfy+P0DbfEX1X8vj9BQACf23xF9V/L4/QNt8RfVfy+P0FAAJ/bfEX1X8vj9A23xF9V/L4/QUAAn9t8RfVfy+P0DbfEX1X8vj9BQACf23xF9V/L4/QNt8RfVfy+P0FAAJ/bfEX1X8vj9A23xF9V/L4/QUAAn9t8RfVfy+P0DbfEX1X8vj9BQACf23xF9V/L4/QNt8RfVfy+P0FAAJ/bfEX1X8vj9A23xF9V/L4/QUAAn9t8RfVfy+P0DbfEX1X8vj9BQACf23xF9V/L4/QNt8RfVfy+P0FAAJ/bfEX1X8vj9A23xF9V/L4/QUAAn9t8RfVfy+P0DbfEX1X8vj9BQACf23xF9V/L4/QNt8RfVfy+P0FAAJ/bfEX1X8vj9A23xF9V/L4/QUAAn9t8RfVfy+P0DbfEX1X8vj9BQACf23xF9V/L4/QNt8RfVfy+P0FAAJ/bfEX1X8vj9A23xF9V/L4/QUAA5lhuz7vTTvlpVpZqed0EkavR+Tm5Z603d06ZP4S+O/tWfzSgAEfbemhdu9G8kRYEfbemhdu9G8kQFgAAAAAAAAAAAAAAAAAAAAAAAAAAAAAAAAAAAAAAAAAAAAAAAAAAAAAAAAAAAAAAAAAAAOdLdNjlezYc9FypnpfyPjbf/AAP+f8gOoDl7b/4H/P8AkNt/8D/n/IDqA5e2/wDgf8/5Dbf/AAP+f8gOoDl7b/4H/P8AkNt/8D/n/IDqA5e2/wDgf8/5Dbf/AAP+f8gOoDl7b/4H/P8AkNt/8D/n/IDqA5e2/wDgf8/5Dbf/AAP+f8gOoDl7b/4H/P8AkNt/8D/n/IDqA5e2/wDgf8/5Dbf/AAP+f8gOoDl7b/4H/P8AkNt/8D/n/IDqA5e2/wDgf8/5Dbf/AAP+f8gOoDl7b/4H/P8AkNt/8D/n/IDqA5e2/wDgf8/5Dbf/AAP+f8gOoDl7b/4H/P8AkNt/8D/n/IDqA5e2/wDgf8/5HUAAAAAAAAAAAAAAAAAAAAAAAAAAAAAAAAAAAAAAAAAAAAAAAAAAAAAAAAAAAAAAAAAAAAAAJ/CXx39qz+aUBP4S+O/tWfzSgAEfbemhdu9G8kRYEfbemhdu9G8kQFgAAAAAAAAAAAAAAAAAAAAAAAAAAAAAAAAAAAAAAAAAAAAAAAAAAAAAAAAAAAAAAAAAAJ2q+FTd27lMRlqvhU3du5TEAAAAAAAAAAAAAAAAAAAAAAAAAAAAAAAAAAAApyYKcAAAAAAAAAAAAAAAAAAAAAAAAAAAAAAAAAAAAAAAAAAAAAAAAAAAAAAAAAAAAAAAAAAAAAAn8JfHf2rP5pQE/hL47+1Z/NKAAR9t6aF270byRFgR9t6aF270byRAWAAAAAAAAAAAAAAAAAAAAAAAAAAAAAAAAAAAAAAAAAAAAAAAAAAAAAAAAAAAAAAAAAAAnar4VN3buUxGWq+FTd27lMQAAAAAAAAAAAAAAAAAAAAAAAAAAAAAAAAAAACnJgpwAAAAAAAAAAAAAAAAAAAAAAAAAAAAAAAAAAAAAAAAAAAAAAAAAAAAAAAAAAAAAAAAAAAAACfwl8d/as/mlAT+Evjv7Vn80oABH23poXbvRvJEWBH23poXbvRvJEBYAAAAAAAAAAAAAAAAAAAAAAAAAAAAAAAAAAAAAAAAAAAAAAAAAAAAAAAAAAAAAAAAAACdqvhU3du5TEZar4VN3buUxAAAAAAAAAAAAAAAAAAAAAAAAAAAAAAAAAAAAKcmCnAAAAAAAAAAAAAAAAAAAAAAAAAAAAAAAAAAAAAAAAAAAAAAAAAAAAAAAAAAAAAAAAAAAAAAJ/CXx39qz+aUBP4S+O/tWfzSgAEfbemhdu9G8kRYEfbemhdu9G8kQFgAAAAAAAAAAAAAAAAAAAAAAAAAAAAAAAAAAAAAAAAAAAAAAAAAAAAAAAAAAAAAAAAAAJ2q+FTd27lMRlqvhU3du5TEAAAAAAAAAAAAAAAAAAAAAAAAAAAAAAAAAAAApyYKcAAAAAAAAAAAAAAAAAAAAAAAAAAAAAAAAAAAAAAAAAAAAAAAAAAAAAAAAAAAAAAAAAAAAAAn8JfHf2rP5pQE/hL47+1Z/NKAAR9t6aF270byRFgR9t6aF270byRAWAAAAAAAAAAAAAAAAAAAAAAAAAAAAAAAAAAAAAAAAAAAAAAAAAAAAAAAAAAAAAAAAAAAnar4VN3buUxGWq+FTd27lMQAAAAAAAAAAAAAAAAAAAAAAAAAAAAAAAAAAACnJgpwAAAAAAAAAAAAAAAAAAAAAAAAAAAAAAAAAAAAAAAAAAAAAAAAAAAAAAAAAAAAAAAAAAAAACfwl8d/as/mlAT+Evjv7Vn80oABH23poXbvRvJEWBH23poXbvRvJEBYAAAAAAAAAAAAAAAAAAAAAAAAAAAef9GFz6Necc2c58987bFopuaejpZ7ue/wHoB4rdGTyYurI6RXJUOr3pErXaK6ayLlku9r3wPageX7TY5+drv29PXG02Ofna79vT1wPUAeX7TY5+drv29PXG02Ofna79vT1wPUAeX7TY5+drv29PXG02Ofna79vT1wPUAeX7TY5+drv29PXG02Ofna79vT1wPUAeX7TY5+drv29PXG02Ofna79vT1wPUAeX7TY5+drv29PXG02Ofna79vT1wPUAeX7TY5+drv29PXG02Ofna79vT1wPUAeX7TY5+drv29PXG02Ofna79vT1wPUAeX7TY5+drv29PXG02Ofna79vT1wPUAeX7TY5+drv29PXG02Ofna79vT1wPUAeX7TY5+drv29PXG02Ofna79vT1wPUAeX7TY5+drv29PXG02Ofna79vT1wPUAeX7TY5+drv29PXG02Ofna79vT1wPUAeX7TY5+drv29PXG02Ofna79vT1wK6q+FTd27lMREyW3FSSOR8lVpIq551aLr/ANx87XYo+cqv2pPWAuAQ+12KPnKr9qT1htdij5yq/ak9YC4BD7XYo+cqv2pPWG12KPnKr9qT1gLGsq4KGmdPUP0I27/D1kOHHjGidNovgmYxV9/qXLtoT10or1DTI+4rO6FHatObTRF8a5HKA9XjkZLG2SNyOY5M2uTcVD6IGjt+IX0kbqRahsDkzYjahGpl2szNtdij5yq/ak9YC4BD7XYo+cqv2pPWG12KPnKr9qT1gLgEPtdij5yq/ak9YbXYo+cqv2pPWAuAQ+12KPnKr9qT1htdij5yq/ak9YC4BD7XYo+cqv2pPWG12KPnKr9qT1gLgEPtdij5yq/ak9YbXYo+cqv2pPWAuAQ+12KPnKr9qT1htdij5yq/ak9YC4BD7XYo+cqv2pPWG12KPnKr9qT1gLgEPtdij5yq/ak9YbXYo+cqv2pPWAuAQ+12KPnKr9qT1htdij5yq/ak9YC4Kc8g2uxR85VftSesb+02Ofna79vT1wPUAeX7TY5+drv29PXG02Ofna79vT1wPUAeX7TY5+drv29PXG02Ofna79vT1wPUAeX7TY5+drv29PXG02Ofna79vT1wPUAeX7TY5+drv29PXG02Ofna79vT1wPUAeX7TY5+drv29PXG02Ofna79vT1wPUAeX7TY5+drv29PXG02Ofna79vT1wPUCJwVie4Xq81VPWKxYtiWWNqNRNDJyJl193f4Di7TY5+drv29PXPzmZZ9EU+Splzq7PV/eYB6iAAAAAAAAAAAAAAAAAAAAAAAAAAAAAAAAAAAAAAAAAAAAAAAAAAJ/CXx39qz+aUBP4S+O/tWfzSgAEfbemhdu9G8kRYEfbemhdu9G8kQFgAAAAAAAAAAAAAAAAAAAAAAAAAABGdBEvRZtpz0znbnjnnRyXT0tLSy4Ms98swAAAAAAAAAAAAAAAAAAAAAAAAAAAAAAAAAAAAAATtV8Km7t3KYjLVfCpu7dymIAAAAAA+Joo54nRTMa9jkyVrkzRTlx4ZtUcySJTquWtGueqt8W+dcAERETJEyRAAAAAAAAAAAAAAAAAAAAAAAAAAAKcmCnAAAAAAAAAAAAAAAAAEnhTCMtgulTVSVLJWOYscSNzz0VVFzd19SbhWAAAAAAAAAAAAAAAAAAAAAAAAAAAAAAAAAAAAAAAAAAAAAAAAAAAAJ/CXx39qz+aUBP4S+O/tWfzSgAEfbemhdu9G8kRYEfbemhdu9G8kQFgAAAAAAAAAAAAAAAAAAAAAAAAAAAAAAAAAAAAAAAAAAAAAAAAAAAAAAHEvF2ultbUTx2hlRSwt0lkSqRqq1EzVdHR3tYHbBPYaxQ2+1NTTSUi0k8CZ6CyaWaZ5LvJuLl4yhAAEjXY1kgvW1tLa1qXOfoRv2fQ01z0fk6kzRU3d4CuBz6apuclNO+otscMzUzijSpRyPXgVdHV95P3jGNfZJI2V1kazZUVWK2rRyLlu/o9cCwBw2XK/Pja9LDF7ZM8ufkz/dMS4pZR1DIL1Qz250nvZHKkka/wDUgH5VfCpu7dymIyTua+okcxyOa5yqiouaKmZpVc1XEredqRtQiprzlRmX3AbIJ6lxLPWVjqWG2Kszc9JFnRMst3eO5TPmkhR1RCkMmetiP0vvyAyg5t5uktrjbMlJs0K6nOSTRyXtZC33CurHsWW2Op4Xbr3ypmmr5OWYHSAOfXXqholax8yPkc5ESONUVfDwAdAAAAAABo192orfGrp5m6SbkbVzcvgNuKRJYWSNzRHtRyZ9cD7ANB92hWofBTRS1UjPfpCiZN7aqqIBvg0qW5w1FQtM5skFQiZ7FKmSqnCm8vgN0ADhwYrtkjM5XvhdmupWqv3oZeie0fSl/Vu9AHXBqUFzpLjp86SrJoZaXtVTLPtoZaqqgo4VmqJGxsTfX+HCBmBoJc3ObppQVix/L0E8ejnn9xuQzR1ELZYnI5j0zRUA+wAAAAApyYKcAAAAAAAAAAAAAAAAAAAAAAAAAAAAAAAAAAAAAAAAAAAAAAAAAAAAAAAAAAAAAAAAAAAAAAn8JfHf2rP5pQE/hL47+1Z/NKAAR9t6aF270byRFgR9t6aF270byRAWAAAAAAAAAAAAAAAAAAAAAAAAAAAAAAAAAAAAAAAAAAAAAAAAAAAAAAc7EP5u3PvWX9xTonOxD+btz71l/cUCLuXudxdbbo32tNVxtSXg3Ea7+Du2eiExi62bY4QRzG5y00bZmdpE9sniz8Rt4Nue2eHad7nZywpsMnbbuL4UyUDo3WpfS0Ej4clndlHEnC9y5N+9SEuVMyj5oNppo89GJsLUVd1cs9Zay/0u9xRbsdGzZXd27NrfEmkvhQkL70zbd/pcqgegnnvNT/rLZ2pfNPQjz3mp/wBZbO1L5oF/F/VM7lDgY9ijkwnVukRM41Y5i8C6SJyKqeE3WVl0SFujaUX2qZf0luv7iarambElzbZ7xJtQxr0clN758/B7f3vay+8DTwbNLJaXNkVVbHIrWKvBki5fed8+WUkFCi01MxGRRuVrW+E+gI7Dv511n+p+8hW1E8VNC6WZyNY3dX+BGWaojpcS1ssrsmpsiIiJmqrppkiJvqbV+mudPPSXKVrUhY/NsO6jF/vddU394DuwQSVkzaqsZotaucMC/of3nf3uQ6BgoquKupI6iFc2PTPtdYzgYqmmhq4tiqI2yMzz0XcJLYqpoKWa2sp4WRN03ZoxqJnraVxLYy+E23uncrQKkAAD4mhjqIXRTMR8bkyc1d8+wBLYtoqWktESU1PHFnOmataiKvtXb5RUPwCn/wApvIhxMbf2TD/np+647dD8Ap/8pvIgGhiatfRWeR8Sq2SRUja5N7Pd+5FGF4GQ2OBWpk6TN7l4Vz9GQxPRvrLNI2NFc+NUkRE38t37lUYYlbLYqfRXNWZtcnAqL/8AQGnjBFgp6StiXRmhmRGuTroq/wADrvqHVFodUQNVz5INNjU3c1bqQ4uNpkSghgTW5ZNNesiIqcq/cdPDqqtipFX5GX3qBhp8NWxlPG2SlR8iNTScrna1398w3C0WqlhakVCx9RKuhEzSdrd49xN1TvKqImarkiHItEm2NVPcna2I5YqdF3mpur4V5ANu12+O20TKePJVTW93ynb6nFt8u3mIZqh/tqaj1RN3s89TvuVfEd+vesdvqZG6lbE5U8CKSeD0kmSogjc6NqqjpJG7uW8iLvZ69fWAqbnSvrbfNTMlWJ0iZI9N7WY7PQOttujpnSbI5qqqqiZJrXM1rnSS0VHJV0E8zJIU01Y+Rz2vRN3NHKu9wG1aLiy50DKhiaK+9e35LkA3QAAAAApyYKcAAAAAAAAAAAAAAAAAAAAAAAAAAAAAAAAAAAAAAAAAAAAAAAAAAAAAAAAAAAAAAAAAAAAAAn8JfHf2rP5pQE/hL47+1Z/NKAAR9t6aF270byRFgR9t6aF270byRAWAAAAAAAAAAAAAAAAAAAAAAAAAAAAAAAAAAAAAAAAAAAAAAAAAAAAAAc7EP5u3PvWX9xTok9iOS9VVLVUFvtWmyVix88OnYiK1U15Nzz31QDtUrUdQwtciKixNRUXf1ENhiRMO4tuFnnfoU8mb41curUmki/7VXxFNY6m8bHDTXO17BoM0VnbOxyOVE+Si5pmaOJcMuu96t1XGiIxq6FTryVWJr9KeFAOxZmOWkdVSIqS1b1nci7qIvvU8DUahHX3pm27/AEuVS5rJp6en06aldUvzRNja9rNXDmuoibja8QVmKILw20ta2FWZRLUszVG9fMC+PPean/WWztS+aWVPWV0lPM+a1vhkYmbI1mY7ZF4EVFyTwkli2137EUtMsdp2BkCOT21QxVXPLr9YC6i/qmdyhDc1CNGxW6duqRr3tRyal3lKm2VdxlVkVba3UqIzXJs7HpnwZJrNPGNikvtqSOnVqVEL9ONHLkjtWSpnvfyA59BVOraGCpeub5WI5y9dd37zYODZp6qgt3ONTRVKVUKua1uxqrXa9XttxPGb6OraOlgiZTOrJEZk9+yo323hAm8PMa7FlWrmoqtWRUzTcXSK6qpo6umkp5m6UciZKhL2y33ahu0tc6gR6S6WbEmamWa58JUU0kssSOmgWF+fvFcjsvCgEnaKmSwXiS21bvyEjvauXcRd53aXcX+RYk1ia311zkYynoUVIl1TLI1NJFTcyNy0S3eGKKmrqLSRvtdmSVupOumesDsktjL4Tbe6dytKSokkihV0MKzPTcYjkbn4VJu+Ud2us1O9lvSNIM1TSmauarl1+sBUg0qaqrZJWtnt7oWruv2VrkTxazdAAHxK57InOjjWR6JmjEVEzXgzUDgY2/smH/PT91x26H4BT/5TeRDhX6C6XamjgZbtiRr9NVdM1c9Spw9c6NBPcI4oIJ7ardFGsc9JmqiZas8gOmqoiKqrkibqqc9ltp9kdUUM8lOsutywOarXLw5KioZ7lTLWW+ena7RdIxUReucqzuS0UCUslLWul0lc7KJXIq9ZU1ZAamLYY6a2xRtc+SaaZFV71zc7JF9KakKC2060lup4F99HGiO7eWv7znQ0E9wubLhcI9ijh/qIFXNU/vO6/W9B2gOXiWqWksk7mrk96JGnh3fuzP3DbEjsNIib7Vd41VTVxfTVFVbI208T5VbKjnNYma5ZKm54To2iF8FqpYpW6L2xojkXeUDPUxbNTSxfLYrfGhNYHTRZWtVMnI5maeMqjhOo57Vdpa2khdPTVH9dEz3zV4UTf/mB1LlltbVZ7mwv5FODgbS50qlX3myJl28tf8DduNVU3GlfSUNJO10yaL5JmLG1jV3d3d8Bv2u3x2yhZTRrnlrc75Tt9QNsAAAAAKcmCnAAAAAAAAAAAAAAAAAAAAAAAAAAAAAAAAAAAAAAAAAAAAAAAAAAAAAAAAAAAAAAAAAAAAAAJ/CXx39qz+aUBP4S+O/tWfzSgAEfbemhdu9G8kRYEfbemhdu9G8kQFgAAAAAAAAAAAAAAAAAAAAAAAAAAAAAAAAAAAAAAAAAAAAAAAAAAAAAAAAAAAAAAAAAAJ2q+FTd27lMRlqvhU3du5TEAAAAAAAAAAAAAAAAAAAAAAAAAAAAAAAAAAAApyYKcAAAAAAAAAAAAAAAAAAAAAAAAAAAAAAAAAAAAAAAAAAAAAAAAAAAAAAAAAAAAAAAAAAAAAAn8JfHf2rP5pQE/hL47+1Z/NKAAR9t6aF270byRFgR9t6aF270byRAWAAAAAAAAAAAAAAAAAAAAAAAAAAAAAAAAAAAAAAAAAAAAAAAAAAAAAAAAAAAAAAAAAAAnar4VN3buUxGWq+FTd27lMQAAAAAAAAAAAAAAAAAAAAAAAAAAAAAAAAAAACnJgpwAAAAAAAAAAAAAAAAAAAAAAAAAAAAAAAAAAAAAAAAAAAAAAAAAAAAAAAAAAAAAAAAAAAAACfwl8d/as/mlAT+Evjv7Vn80oABH23poXbvRvJEWBH23poXbvRvJEBYAAAAAAAAAAAAAAAAAAAAAAAAAAAAAAAAAAAAAAAAAAAAAAAAAAAAAAAAAAAAAAAAAACdqvhU3du5TEZar4VN3buUxAAAAAAAAAAAAAAAAAAAAAAAAAAAAAAAAAAAAKcmCnAAAAAAAAAAAAAAAAAAAAAAAAAAAAAAAAAAAAAAAAAAAAAAAAAAAAAAAAAAAAAAAAAAAAAAJ/CXx39qz+aUBP4S+O/tWfzSgAEfbemhdu9G8kRYEfbemhdu9G8kQFgAAAAAAAAAAAAAAAAAAAAAAAAAAAAAAAAfm4fpA81OV7Y7ZGj1RjlkcrUXUqpo5L96+MC+BK2vGlkjtdGyquC88NgYkucUirpaKZ69HXrNro2w71Q4mT1QKAE/0bYd6ocTJ6o6NsO9UOJk9UCgBP8ARth3qhxMnqjo2w71Q4mT1QKAE/0bYd6ocTJ6o6NsO9UOJk9UCgBP9G2HeqHEyeqOjbDvVDiZPVAoAT/Rth3qhxMnqjo2w71Q4mT1QKAE/wBG2HeqHEyeqOjbDvVDiZPVAoAT/Rth3qhxMnqjo2w71Q4mT1QKAE/0bYd6ocTJ6pr12PLJBSSSUtQtTMie0iSN7dJe2qZIBUA8qTmhXpKjZFSmVmf9Vserx55/eV9HjuxzUsclRUrTzOT28SxvdorwZomSgUwJ/o2w71Q4mT1R0bYd6ocTJ6oFACf6NsO9UOJk9UdG2HeqHEyeqB81Xwqbu3cpiOZPiizPqJHNrM0c5VRdifw9o+Oia0fS+Lf6AOsDk9E1o+l8W/0DomtH0vi3+gDrA5PRNaPpfFv9A6JrR9L4t/oA6wOT0TWj6Xxb/QOia0fS+Lf6AOsDk9E1o+l8W/0DomtH0vi3+gDrA5PRNaPpfFv9A6JrR9L4t/oA6w3SbveIaGe01EVHVqs70RGojHJqzTPWqcGZhwNI9Y6yNXKrGqxUTgVdLPkQCqAAAAAAAAAAAAAAAAAAApyYKcAAAAAAAAAAAAAAAAAAAAAAAAAAAAAAAAAAAAAAAAAAAAAAAAAAAAAAAAAAAAAAAAAAAAAAn8JfHf2rP5pQE/hL47+1Z/NKAAR9t6aF270byRFgR9t6aF270byRAWAAAAAAAAAAAAAAAAAAAAAAAAAAAAAAAAB59zVETO1rvrsqfuHoJzL3YaG+xxMrmPXYnKrHMdkqZ7qdpckAirfzPOfbdTVe2mhs8TJNHnfPR0kRcs9Lrmx7GXZfyb8ZeQxMghjhiajY42o1rU3kRMkQyAef+xl2X8m/GPYy7L+TfjPQAB5/7GXZfyb8Y9jLsv5N+M9AAHn/ALGXZfyb8Y9jLsv5N+M9AAHn/sZdl/Jvxj2Muy/k34z0AAef+xl2X8m/GPYy7L+TfjPQAB5/7GXZfyb8Y9jLsv5N+M9AAHn/ALGXZfyb8Y9jLsv5N+M9AAHn/sZdl/Jvxmpc+Z3UUlBLPSVi1crEz2FIdFXJv5e2XX1j0sAeApG9ZEjRjlkVdHRy158GXCWtu5nM9VQxT1VdzrK9M1hWHSVvBmukms9H0Gaenot08stLLWfQHn/sZdl/Jvxj2Muy/k34z0AAef8AsZdl/Jvxj2Muy/k34z0AAeXS4G2OV7Nsc9FypnsH4j46CeyHE/iLKq+FTd27lMQEl0E9kOJ/EOgnshxP4itAEl0E9kOJ/EOgnshxP4itAEl0E9kOJ/EOgnshxP4itAEl0E9kOJ/EOgnshxP4itAEl0E9kOJ/EOgnshxP4itAEPdcL7XW+Wr582TY8va7FlnmqJu59c28Cf8A+7/T84qKmniq6d8E7dON6ZOQ17Za6a1xPZTNd7dc3OcuarwAboAAAAAAAAAAAAAAAAAAFOTBTgAAAAAAAAAAAAAAAAAAAAAAAAAAAAAAAAAAAAAAAAAAAAAAAAAAAAAAAAAAAAAAAAAAAAAE/hL47+1Z/NKAn8JfHf2rP5pQACPtvTQu3ejeSIsCPtvTQu3ejeSICwAAAAAAAAAAAAAAAAAAAAAAAAAAAAAAAAAAAAAAAAAAAAAAAAAAAAAAAAAAAAAAAAAAE7VfCpu7dymIy1Xwqbu3cpiAAAAAAAAAAAAAAAAAAAAAAAAAAAAAAAAAAAAU5MFOAAAAAAAAAAAAAAAAAAAAAAAAAAAAAAAAAAAAAAAAAAAAAAAAAAAAAAAAAAAAAAAAAAAAAAT+Evjv7Vn80oCfwl8d/as/mlAAI+29NC7d6N5IiwI+29NC7d6N5IgLAAAAAAAAAAAAAAAAAAAAAAAAAAAAAAAAAAAAABgraVKymdC6WaJHZe2hkVjk8KHneIGVluxVSW6C73LYKjY89Kpcqt0nK1cl8B6WedYw/P8AtX+h/wBxQKvociyy2zu3b59ece+Ou2FY2V1LXzV1Fpo2WGrXSc3PcVHbvW8W6WRMc0KojiwvNE9yI+Z7GsTfVUcir9yAdm1XGC82uOrp1cjJUVFTPWxdxU7ZIY1p6qx0NPUUN2uSK+TQc19S5ybirn9x1uZ9Qz0WG2rO1WrPKsrWruo1URE8eWfhNLmn/wBi0nfHmqBvWG0PqrTR1dTdbnJLLG2Ryc9ORuvXllwFMcvDP5t23vZnIdQDFUQpUQPiV8jEemWlG5WuTtKm4ee43WtsNRSpRXa46EzXKrX1DlyVMtzxno553zU/hFu7mTlaBYWq1c57HM6vrqh6syVJ51c1c9/LcNm40KV8CRLU1NPk7S06eVY3eNN4zw/1EfcpyGQCLtVlrZ7xcqaqvlydDSPa1iMqHNV2k3S1r2lQ38Tsr3vtVutlXLBJNIqOlRy56LW61Vd/0m5afzgvv+bD/wBppuzUay3Wlq1cmjBHI3Ry1qrlbr8TV8YHPiw7K1iJJfLs92+qTIieLIkmy3Fcb7S7cV/O+yKmlsvt8tDS3csvuPSTzhnTY/1V/wC0BVS4dlcxUivt1Y7eVZkVPFkYsJrXwyXKhuVS+pmppkRr3rnm1W5pkURpwUaw3Srq9JFbUMjbo5a0Vulr8Sp4gNwAAaFwuE1JIyOG3VVW5yZ5xaKNTrKqqmRP0WIbnVY0bbKmFlLFHGqvha5Hqqq1HJm7w733leQlP02ajuP/ABNA7NV8Km7t3Kce83ZLayOONmy1Uy6MUf8AFTsVXwqbu3cpFXFzn44ga/ca6NG9rLPlVQO82juTotJ9yVs6pnotiboIvBrTNfGfloubqx01NUsbHV065SNbuL106x0ySdNzvj12iuTZMmOROuxP45AdXElVVU1NTtodNah8qZIxM1VERVXV4jlpeMSIn9movbhd6Slkpkkq4ahXLnE1yI3rrlr+77zM5yMarnKiNRM1Vd5AJN99xBG5jX2+NiyORjdKJyZqu9unYvVRVU1jVzXZVbtBibEi++VUzy+8+qBFr6nbGRF2NEVtM1d5u+/tryG5UUyVD4Fc5USKTZMuFURUTlz8AEyy74kRqItu0uusDs+U/Jb7f4I1klt7GMTdV0TkTlK45cX/AKpXbMuukpnZRpvSSJuu7SbidcDcoHVL6OJ1Y1jZ3Jm5rEyROsbAAAAAAAAAAAAAAAAAAAAAAAAKcmCnAAAAAAAAAAAAAAAAAAAAAAAAAAAAAAAAAAAAAAAAAAAAAAAAAAAAAAAAAAAAAAAAAAAAAAJ/CXx39qz+aUBP4S+O/tWfzSgAEfbemhdu9G8kRYEfbemhdu9G8kQFgAAAAAAAAAAAAAAAAAAAAAAAAAAAAAAAAAAAAAHm+N0cuOLcjHqxysiyciIqtXZF16z0g84xr+fVt7mH/uKBZLbLgqZbe1f6qH1DDHheidVtqq+WouEzPerUvRzW9pqIiHbAH4RnNP8A7FpO+PNUtCL5p/8AY1J3x5qgUGGfzbtvezOQ6hy8M/m3be92chvVVTDR00lRUyNjijTSc5d4D9hqIp3SpE/SWJ+xv1bjskXL70IDmp/CLd3MnK0qMITLV2d9cqaPPdRLNlwIrlRE+45PNJtklXa4K2JquWkcumifJdlmvgVE8YFdD/UR9ynIZDn2KujuNmpKmNyLpxojst5yJkqeM3ZJGRRukkcjGMRXOcq5IiJvgcm0/nBff82H/tNOycbDjXTR1lye1W8/TrJGipkuxoiNZn20TPwnZAHnDOmx/qr/ANo9HPOGdNj/AFV/7QHo4AAAAAQlP02ajuP/ABNLshKfps1Hcf8AiaB2ar4VN3buUnL/AG2Z1ZT3SjZsksCor403XIi56ijqvhU3du5TjXW9w2uogilie9Zdebd5M8vCBlZeKF8aObOmmv8A+LL8pnwaO7mSzmTOxnEsqZSOka9W/JTLNE8CZFuuSZquSZb5M2WFbjiGruuX5FjlZE75S5ZcnKBTnExLUKsdNbo3ZPrJEY5U3m5pny8p2ySrpdnxxTxruQq1qeLS/iBWMa1jGsamTWpkiJvIfoAHJxLXLQ2p+xrlLMuxsy3Uz3V8Rv0VO2kooadu5GxG9td8mcWS7JebfTL71uTv9zsv4FaAAAAAAAAAAAAAAAAAAAAAAAAAKcmCnAAAAAAAAAAAAAAAAAAAAAAAAAAAAAAAAAAAAAAAAAAAAAAAAAAAAAAAAAAAAAAAAAAAAAAJ/CXx39qz+aUBP4S+O/tWfzSgAEfbemhdu9G8kRYEfbemhdu9G8kQFgAAAAAAAAAAAAAAAAAAAAAAAAAAAAAAAAAAAAAwVlOtVTuiSeanVVT8pC5EcnhVFJ+pwPQVdTzxU1twlm1ZPdMiqmW5+iU4A0bfbnULnKtdWVKOREyqJEcidrUhvAAfLk0mqmapmmWabqE7X4NprkjUrbpdJ0Zraj5WqieDRKQAcGnwylLAyCC83VkTEya1JWZInB70163BdNcMufLpdZ0TcR87VRPBolMANS12+G12+Gip1esUSKjVeqKq5rnry7ZtOajmq1yIrVTJUXcU/QBwGYaWhnfLZK+SgSRc3wqxJIlXhRq7ngUy7Rz1bm7b3F9ZE1c0gZGkUar/AHkTNXdpVyO0APxERERETJE3j9AA51ba3Vc6ypcq+nRURNCGRrW8iqcjoGtyVfPXPtx540tLZdmTSz4c8ioAHOorW6kn2VbjXVCZKmhPI1ze3uIdEAAAANKvt7q1zFSuq6bRRUyp3o3S7eaKcduCqFtbz62vuKVWeezbOmln29EpQBKMpFpKidq1VRUZvXXM5FVMlXgRDXrreysdFJpbHPCucciNRcu2i7p0ar4VN3buUxAcyW3VdUxYqu4K6FffMhiRiuTgVc1+434IIqaFsMLEZGxMkam8ZAAOQtijW/babM7Pd2PR38st064AAADkXGxR190grXTOZsWWbEbnpZLmmveOuAAAAAAAAAAAAAAAAAAAAAAAAAAKcmCnAAAAAAAAAAAAAAAAAAAAAAAAAAAAAAAAAAAAAAAAAAAAAAAAAAAAAAAAAAAAAAAAAAAAAAJ/CXx39qz+aUBP4S+O/tWfzSgAEfbemhdu9G8kRYEfbemhdu9G8kQFgAAAAAAAAAAAAAAAAAAAAAAAAAAAAAAAAAAAAAAAAAAAAAAAAAAAAAAAAAAAAAAAAAAJ2q+FTd27lMRlqvhU3du5TEAAAAAAAAAAAAAAAAAAAAAAAAAAAAAAAAAAAApyYKcAAAAAAAAAAAAAAAAAAAAAAAAAAAAAAAAAAAAAAAAAAAAAAAAAAAAAAAAAAAAAAAAAAAAAAn8JfHf2rP5pQE/hL47+1Z/NKAAR9t6aF270byRFgR9t6aF270byRAWAAAAAAAAAAAAAAAAAAAAAAAAAAAAAAAAAAAAAAAAAAAAAAAAAAAAAAAAAAAAAAAAAAAnar4VN3buUxGWq+FTd27lMQAAAAAAAAAAAAAAAAAAAAAAAAAAAAAAAAAAACnJgpwAAAAAAAAAAAAAAAAAAAAAAAAAAAAAAAAAAAAAAAAAAAAAAAAAAAAAAAAAAAAAAAAAAAAACfwl8d/as/mlAT+Evjv7Vn80oABH23poXbvRvJEWBH23poXbvRvJEBYAAAAAAAAAAAAAAAAA5fRDa9ttrOem8956OhorlpcGeWWZ1AAAAAAAAAAAAAAAAAAAAAAAAAAAAAAAAAAAAAAADm3G+2211MNPW1KRSze8RWqurPLNck1JnwnSAAAAAAAAAnar4VN3buUxGWq+FTd27lMQAAAAAAAAAAAAAAAAAAAAAAAAAAAAAAAAAAACnJgpwAAAAAAAAAAAAAAAAAAAAAAAAAAAAAAAAAAAAAAAAAAAAAAAAAAAAAAAAAAAAAAAAAAAAACfwl8d/as/mlAT+Evjv7Vn80oABH23poXbvRvJEWBH23poXbvRvJEBYAAAAAAAAAAAAAAAA8XuFVzljKpq9DT2C4Pk0c8tLRkVcs/AVHsm9iPKfwE9UUXPOPZaSeFzmS3BdNmtM2K/Nf+Os9B6CcO9T+Ok9YCf9k3sR5T+Aeyb2I8p/AUHQTh3qfx0nrDoJw71P46T1gJ/2TexHlP4B7JvYjyn8BQdBOHep/HSesOgnDvU/jpPWAn/ZN7EeU/gHsm9iPKfwFB0E4d6n8dJ6w6CcO9T+Ok9YCf8AZN7EeU/gHsm9iPKfwFB0E4d6n8dJ6w6CcO9T+Ok9YCf9k3sR5T+Aeyb2I8p/AUHQTh3qfx0nrDoJw71P46T1gJ/2TexHlP4B7JvYjyn8BQdBOHep/HSesOgnDvU/jpPWAnJuaXI6F7YbWkcitVGvWfSRq7y5aOsi57jW1NTzzNVTPmzzR6vXNO1weA9SqcC2GSnkZDSLDI5qo2RJXrorvLkrslIifAt+iqFjjpWzMz1SMlajVTwqigdC1c0OqoqFkFZS8+yM1JMs2iqpvZ+1XNeubnsm9iPKfwHRs2ArbBQNbdYUqapVzc5sj2tb1kyVDf6CcO9T+Ok9YCf9k3sR5T+Aeyb2I8p/AUHQTh3qfx0nrDoJw71P46T1gJ/2TexHlP4B7JvYjyn8BQdBOHep/HSesOgnDvU/jpPWAn/ZN7EeU/gHsm9iPKfwFB0E4d6n8dJ6w6CcO9T+Ok9YCf8AZN7EeU/gHsm9iPKfwFB0E4d6n8dJ6w6CcO9T+Ok9YCf9k3sR5T+Aeyb2I8p/AUHQTh3qfx0nrDoJw71P46T1gJ/2TexHlP4B7JvYjyn8BQdBOHep/HSesOgnDvU/jpPWA83xPfeiC4x1fO3O+hEkejp6eeSqueeScJ7Oio5EVNxdaHk2OLNTWu809PbqZY4pYUVGo5ztJ+k5N9V6x60AAAAAAAABO1Xwqbu3cpiMtV8Km7t3KYgAAAAAAAAAAAAAAAAAAAAAAAAAAAAAAAAAAAFOTBTgAAAAAAAAAAAAAAAAAAAAAAAAAAAAAAAAAAAAAAAAAAAAAAAAAAAAAAAAAAAAAAAAAAAAAE/hL47+1Z/NKAn8JfHf2rP5pQACPtvTQu3ejeSIsCPtvTQu3ejeSICwAAAAAAAAAAAAAAAB8bFHsuy7GzZMstPRTPLgzPsAAAAAAAAAAAAAAAAAAAAAAAAAAAAAAAAAAAAAAA+HxRyOa57GuVi5tVUz0V6x9gAAAAAAAAATtV8Km7t3KYjLVfCpu7dymIAAAAAAAAAAAAAAAAAAAAAAAAAAAAAAAAAAABTkwU4AAAAAAAAAAAAAAAAAAAAAAAAAAAAAAAAAAAAAAAAAAAAAAAAAAAAAAAAAAAAAAAAAAAAABP4S+O/tWfzSgJ/CXx39qz+aUAAj7b00Lt3o3kiLAj7b00Lt3o3kiAsAAAAAAAAAAAAAA1Kq52+jlSOqrqaCRUz0ZZWtXLhyVTbNepoqWra5KmmhlzbkumxF1AfNLcqGte5lJWU9Q5qZqkUrXKieBTaPK7b7nbxZbintaatgaki72vU7xe1cepgfpqVVzoKORI6utpoHqmaNlla1cuHJVNpVREVVXJE3zy3GDEqK+31kiZ8+uc9EX5vNEYn+1EXtqoHpNLcqGterKStp53tTNWxStcqJw6lMT73aY3uY+50bXtXJzVnaiovBumxBSU1N8Hp4odWX5NiN1eAnMe0VKmGaqdKaFJmuYqPRiI5FVyIuvwgdnb6z9VaH9oZ6TYprhRVa5UtZTzrwRytdyKT2BKGkkwtTSSU0L3uc/Sc6NFVfbKh0Lthm3XCmekdNFT1KJnHNE1GOa7e1pugdoxVFRBSxLLUzRwxouSvkcjU8akdgLEdTXySWyvesksbNOOR3vlRFyVF4d3dLOSKOZmhKxr2r+i5M0A09urV1Tov17fSZqavo6xzm0tXBO5qZuSKRHZdvI86xbRU0eOaKGOCNkUqw6bGtREdm/JdXaPSIKWnp89ggiiz1e0YjeQD9qKmCkj2Spnjhjzy0pHo1M+2pqre7Sm7dKJP/AHDPSa98mjnjW2RwR1VVUNXKN6ZtjTc03cCJ41XcMNnwnarVA1vO0dRPl7aaZqOVV6yLueADun4qom6qJmcjEt22pt7HMkZFLPIkTJH62x57rlTrJn9xihw3Z6umbLOzbB0rc1qJZFcr899Fz1eADug8+qaypwViKKnSeSa0zojkjkdpbGmeS5ddPvQ9ARc0zTcA/QAAPzdJ28R31lsrah1yp4GQxPka2ngXSXJFVEVzlXLwIYeZ290mHFe9yuc6oequVc1VdQFSfh+OcjGq5yojUTNVXeIy1VL8ZXeqkqHvS1UuSR06KrUlVc8ldlu7meXXTr5haIqLuKin6TGILPFbbdLcrKxKKqpU2T8imi2RqbqObuLqOvYroy8WiCtYiNV6ZPb8lyalQDoH4ioueSouRwdNL5ea2jkle2jodFr4mOVuyvcmftlTXopuZb65mebDVrcz+jU6UcyJ7Sam9o9q8OabvhA7AOLhi4VFZS1EFa5H1VFO6nkkRMkky3HeE5OIr82LEtNaahJ0pHtbsmwu0Ve5y5Jmqa9FOBFTMCvzRVVEVM0P04VxwxbJaGVKaljpZ2tVY5oU0XtdvLmm74Tmcz+/VV1p6ilrXrLJT6KtlXdc1c9S9rLdAsAAAAAAAATtV8Km7t3KYjLVfCpu7dymIAAAAAAAAAAAAAAAAAAAAAAAAAAAAAAAAAAABTkwU4AAAAAAAAAAAAAAAAAAAAAAAAAAAAAAAAAAAAAAAAAAAAAAAAAAAAAAAAAAAAAAAAAAAAABP4S+O/tWfzSgJ/CXx39qz+aUAAj7b00Lt3o3kiLAj7b00Lt3o3kiAsAAAAAAAAAAAAAA/F3FP0/F3FAhbnbNsOZvRSMbnLSwtlb2svbJ4tfgKHCNz21w9TTOdnLGmxSd03f8KZL4T6wwxr8LUDHojmup0RUXfTImcHvdY8VXCxSquxyKros99U1p42r9wFbenOfSso41VJKx6Q5puo1db18DUd4ciO5ojWsutoa1ERrUVERN5NJCwg/pd6nn3Y6RuwM7t2Tnr4tBPGSHNH/ti0+H95APQSdx9+aVZ24/32lETuPvzSrO3H++0DXwLW0sOFaVktTDG9HPza6REVPbqdG54joaSB6U0zKyrVF2Knp12Rznb2pNxDn4FpKaXCtK+Snie5XPzc5iKvv1PjGFogpbZJdrc3nOtpsnJJB7TTTNEVFy3f5AYMDYYqbXJJcbgmhUSM0WR55q1F1qq9fUWZxcJXh97skdTMibOxyxy5JkiuTf8KKinaA84xh+f9t/0f31KfFOJY7HSvbAzZqtUTJuWbY89xXcHWTfJXGrXuxzQtifoSKkKNcqZ6K6a5Llvlwlko1tk1DK10rahF2aR65vkcv6Srw8HBkB8YcSkktjKylkdO6pTTlmf797t/Pgy3MtxDqnnOHa2bCeIpbLcHf0WZ3tHrqRFX3ru0u4v8j0YDk4isMGIKNkE8j4ljfptezXlvG5baGK22+CjgVyxwt0UVy6165tHMvd2S2U7WxRrPWTro08Dd17vQm+oEZzQFddMRUFrpU052tyVE3lcu/2kTM9DjZscbGIueiiJmcLDmHlt8ktwr3pPc6hVdJJvMz3mlAAAAHOxD+btz71l/dU4vM4/Nn/AF3/AMDtYh/N2596y/uqcXmcfmz/AK7/AOAFBdY3y2msji1yPge1uXCrVyI/mWqnOdwTf2RnIpdkzFZaqx3meutMTZ6Wq/rqXSRrmrnnm1V1b66ly3QOtf3Nbh+4q/c52k/dUmeZfMrrVWQqupkyOTwp/I6l9dVXCzViT0r6OkjhfI9JXtV8itRVRqI1VREzRM9fWy1nK5l8Dm2usnVNUkyNTwJ+IDWxLDdMN3+W921FdTVGSzJlm1F30cnBvovXOrQY3p7lTNjpaZ63J/tWUyrk1V4dLcy+/rGWCV+KK6qasjmWimesStYqotS9N3Nfkpwb+Zz8QYChqFdU2ZUp5017Cq5McvWX9Ffu7QFHYbWtqoXMlkSWpnkdNPIm457t3LrG1PSUckzKqop4HSwpm2V7EVWJ1lXcJzA15q6tlTbLnpc90a5aT/fK3cyXrou/1yo2WNZVi2RmyZZqzNM8u0Bwb3iOkWikpbXOytrp2rHFHTuR65qm6qpqRE3T8wZh51it71qMlq6hUdJkuaNRNxv3qdS5WijuVI+nngZ7ZPavRqaTF3lRd5STwJf6uStls1fIsro0XYnuXNU0V1tVd/rdoC7AAAAAAABO1Xwqbu3cpiMtV8Km7t3KYgAAAAAAAAAAAAAAAAAAAAAAAAAAAAAAAAAAAFOTBTgAAAAAAAAAAAAAAAAAAAAAAAAAAAAAAAAAAAAAAAAAAAAAAAAAAAAAAAAAAAAAAAAAAAAAE/hL47+1Z/NKAn8JfHf2rP5pQACPtvTQu3ejeSIsCPtvTQu3ejeSICwAAAAAAAAAAAAADTuF0orbC99XUxRaLdLRc5EcvaTdU3DVqLbQ1cqS1NFTTSImWnJE1y5cGaoBx8HXSinsFFTsqYtnjjRjolciORU6xyMe0s1Fc7bfKRqrKyRI3Im+qLm3x608RWxWm2wytlit9IyRq5te2FqKi9ZcjZkijlajZWNeiKjkRyZ5KmtFA1bfDzhbWNqHtR+Svmeq5Ir3Lm5fGqkJzQq2mmu9tWGojkSJFV+g5HaPtk3cu0eizRRzxOimjZJG5MnMe1FRe2imptNauptH+ob6AM8FZTVPweoim1Z/k3o7V4Ccx7XUi4ZqoEqYVmc5iIxHorlVHIq6vAUNNb6KkkV9NR08D1TJXRxNaqpwZohjdZ7Y57nut1IrnLmqrA3NV4dwDhYCrqRMM00DqmFJmveisV6I5FVyqmrwnWxLTSVmHq6CFqukdEui1N1VTXl9xnbZ7Y17XNt1IjmrmipA3NF4dw3QILmXVSbFX0blyc1zZEb29S8iFfBcY5ZaxH6McVNKkWyueiI5dFFXxKuXgMU+H7ZPVrVrTbHULuyQyOicvbVqpmbKW6jSjbSLSxOp27kb2o5M93PXurnvged4sraaTHNFNHPG+KJYdN7XIqNyfmuvtHpEFVT1OewTxS5a10Ho7kNfaa19TaP9Q30GamoKOkc51LSQQOdqcsUaNVe3kBNc0K30dTZ+eZZo4qqnTSi0nIivTfb1zHgvFUFXb20dxqGR1UCaLXSORNkbva130/mVNTQ0lYrVqqWCdWe9WWNHZdrMwLZbUu7bKJf9BnoA/LzeKWz251ZUORW7kbWrrkXeRCQtuMrPDO+urW1U1fKmTnpGmjG3eYz22pE+/dUtp6CjqomRVFJBNHH7xkkaORvaRU1GDaKz9SqH9nZ6AJi444oLlRSUFDHVJUVSbCxzmoiJpLlnnn1y2aiNajU3ETJDRjstqikbJHbKNj2KjmubA1FRU3FRcjfAAADi4kuNEyw3GN1XAj3U8jEbsiZq5WqiJlw5nG5nlfSRYfWGWqhjkbM5VY96IuSomvJSmdZ7Y57nut1IrnLmqrA3NV4dw/FstqXdtlH+ob6AN1rkc1HNVFaqZoqLqUmsM3a73G63GOugYylgerGKjcla5Fy0evq1lIxjI42xxtaxjURGtamSIibyIaNXZbfWTrPNBlMqZLJG90bl7atVFXwgcrGdc59FtPRJstfW5MSNu61m+q8Cb3/0dWx2xlntMFExUcsbfbu+U5dar4zJQWqht2ktJTsjc/3z9bnO7bl1qbgEnhKVtoqKuxVipFO2Z0kCu1JMxdxU4V1f/MlKmWSOGN0kr2sY1M3OcuSInbMFdb6O4xJHWU8czU1ppJrb2l3UNNmG7S17XOpll0dxJpXyNTwOVUA0cPwJV3253yNitp6jRigVUy2RGoiK/tKqJkcWCzSx80SSoqqtsOcizQo5Vzmav6LV3NW4qbpeoiIiIiZIm4iGGro6augWGrgZNGv6L25gftZVQ0VLJU1D0ZFE1XOcpAcz+2z1d5nvUrFZCmnoKv6TnLry6yJmVq4Xs7nNV9K6RGrm1kkz3tT/AKVcqHWjYyJjWRtaxjUyRrUyREA+gAAAAAAATtV8Km7t3KYjLVfCpu7dymIAAAAAAAAAAAAAAAAAAAAAAAAAAAAAAAAAAABTkwU4AAAAAAAAAAAAAAAAAAAAAAAAAAAAAAAAAAAAAAAAAAAAAAAAAAAAAAAAAAAAAAAAAAAAABP4S+O/tWfzSgJ/CXx39qz+aUAAj7b00Lt3o3kiLAj7b00Lt3o3kiAsAAAAAAAAAAAAAAAAAAAAAAAAAAAAAAAAAAAAAAAAAAAAAAAAAAAAAAAAAAAAAAAAAABO1Xwqbu3cpiMtV8Km7t3KYgAAAAAAAAAAAAAAAAAAAAAAAAAAAAAAAAAAAFOTBTgAAAAAAAAAAAAAAAAAAAAAAAAAAAAAAAAAAAAAAAAAAAAAAAAAAAAAAAAAAAAAAAAAAAAAE/hL47+1Z/NKAn8JfHf2rP5pQACPtvTQu3ejeSIsCPtvTQu3ejeSICwAAAAAAAAAAAAAAAAAAAAAAAAAAAAAAAAAAAAAAAAAAAAAAAAAAAAAAAAAAAAAAAAAAE7VfCpu7dymIy1Xwqbu3cpiAAAAAAAAAAAAAAAAAAAAAAAAAAAAAAAAAAAAU5MFOAAAAAAAAAAAAAAAAAAAAAAAAAAAAAAAAAAAAAAAAAAAAAAAAAAAAAAAAAAAAAAAAAAAAAAT+Evjv7Vn80oCfwl8d/as/mlAAI+29NC7d6N5IiwI+29NC7d6N5IgLAAAAAAAAAAAAAAAAAAAAAAAAAAAAAAAAAAAAAAAAAAAAAAAAAAAAAAAAAAAAAAAAAAATtV8Km7t3KYjLVfCpu7dymIAAAAAAAAAAAAAAAAAAAAAAAAAAAAAAAAAAABTkwU4AAAAAAAAAAAAAAAAAAAAAAAAAAAAAAAAAAAAAAAAAAAAAAAAAAAAAAAAAAAAAAAAAAAAABP4S+O/tWfzSgJ/CXx39qz+aUAAj7b00Lt3o3kiLAj7b00Lt3o3kiAsAAAAAAAAAAAAAAAAcDFeJUw7BTq2n2eWdyo1qu0UREyzXc66HRstyZd7TT17GLGkzVVWKueiqKqKmfbRSN5qnxX/AKvmEvQYpvNuo46SjrNjgjz0W7Excs1VV1qme6qge0A8f6NsRdUOJj9UdG2IuqHEx+qB7ADx/o2xF1Q4mP1R0bYi6ocTH6oHsAPH+jbEXVDiY/VHRtiLqhxMfqgewA8f6NsRdUOJj9UdG2IuqHEx+qB7ADx/o2xF1Q4mP1R0bYi6ocTH6oHsAPH+jbEXVDiY/VHRtiLqhxMfqgewA8f6NsRdUOJj9UdG2IuqHEx+qB7AfLnNY1XPcjWtTNVVckRDyHo2xF1Q4mP1TXrsVXq4Uj6WqrlfC/3zUjY3PwoiKB6amLbC6p2BLlFp55Z5O0f92WX3naRUVEVFRUXcVDwA7NHiy90NLHTU1crIY0yY1Y2OyTgzVFUD2cHj/RtiLqhxMfqjo2xF1Q4mP1QPYAeP9G2IuqHEx+qOjbEXVDiY/VA9gB4/0bYi6ocTH6o6NsRdUOJj9UD2AHj/AEbYi6ocTH6o6NsRdUOJj9UD2AHj/RtiLqhxMfqjo2xF1Q4mP1QPYAeP9G2IuqHEx+qOjbEXVDiY/VA9gB4/0bYi6ocTH6o6NsRdUOJj9UD2A0L3cm2e0VFe6NZEhRMmIuWaqqImvtqeXdG2IuqHEx+qa9fim83GjkpKys2SCTLSbsTEzyVFTWiZ7qIB6hhi+Jf7WtXsOwubIsbm6WaZoiLqXtKh2CO5mKrtBUplq56dr/6GliBO1Xwqbu3cpiMtV8Km7t3KYgAAAAAAAAAAAAAAAAAAAAAAAAAAAAAAAAAAAFOTBTgAAAAAAAAAAAAAAAAAAAAAAAAAAAAAAAAAAAAAAAAAAAAAAAAAAAAAAAAAAAAAAAAAAAAAE/hL47+1Z/NKAn8JfHf2rP5pQACPtvTQu3ejeSIsCPtvTQu3ejeSICwAAAAAAAAAAAAAAABH80Ky112hopKGFZlgV6PYipnk7RyXX2vvOzhWgntmHaSkqkRszEcrkRc8lVyuy+864AAAAAAAAAAAAAAAAAAAAatxoKe50UlJVs04pEyVNxU4FTrm0AINOZpBzzm65SLBn7xIk0su6zy+4tKGjgt9HFS0rEZDEmTWmwAAAAAAAAAAAAAAAAAAAAHIxVQT3LDlXSUrdKZ6NVrc8s8nIuX3HXAE3gS11dqsT4q2JYpZJ3SIxVTNEyamvxFIABO1Xwqbu3cpiMtV8Km7t3KYgAAAAAAAAAAAAAAAAAAAAAAAAAAAAAAAAAAAFOTBTgAAAAAAAAAAAAAAAAAAAAAAAAAAAAAAAAAAAAAAAAAAAAAAAAAAAAAAAAAAAAAAAAAAAAAE/hL47+1Z/NKAn8JfHf2rP5pQACPtvTQu3ejeSIsCPtvTQu3ejeSICwAAAAAAAAAAAAAAAAAAAAAAalwrHUUTXto6mq0nZaNO1FVOuuapqOCmOaN1bzkltuXPWlo7FsTdLPtaQFSDirf5UTNbHdvBExfOPqixNbauq50c6Wlqt6GpjWNy+PUB2ADm3K7ut8it2trqlqN0lfTxtc1OtuouYHSBwLJi233utWkp46iKVGaaJM1E0k62SrwnfAAE/esX2+y1vOlRFUyyZIqrE1qoi7uWtU15Ki+FAKAHPtt0dXvVq26upURukjqiNGovW1Kq5mzV1dPRQLPVTMhiTdc9ckAzg4vRXZkkaySrdFpe9dLC9jV8KpkdiN7JWNfG5r2OTNHNXNFQD6AAAA1Km50dJVQU09Qxs87tGOPdcq9pNxOuBtgH4q5Jmu4B+g5TsR2tHPRk75kjXJ7oIXyNb23NRUN6jrKeup2z0kzJonbjmLmgGcA5s99t8Mz4tlfLIxcnpBE+XRXr6KLkB0galDcqO4tctJUNkVq5ObuOb22rrTwm2ABz6u9W+kqOdpJ1fUZZ7FEx0j07aNRVTwn3QXWiuLntpZ0dJH7+NyK17e21clQDdAAAAAAABO1Xwqbu3cpiMtV8Km7t3KYgAAAAAAAAAAAAAAAAAAAAAAAAAAAAAAAAAAAFOTBTgAAAAAAAAAAAAAAAAAAAAAAAAAAAAAAAAAAAAAAAAAAAAAAAAAAAAAAAAAAAAAAAAAAAAAE/hL47+1Z/NKAn8JfHf2rP5pQACPtvTQu3ejeSIsCPtvTQu3ejeSICwAAAAAAAAAAAAAAAAAAAAADzpem1/wBf/hPRTzpem1/1/wDhA9FOTiKx098t74ZGtSdqKsMu+x29r4OE6wAkcB36a4U8turnKtXS7jnLrc3PLX10XV4UK1dxTzOyPWm5ps8cepr6idqonB7ZeVEPTF3FA8tqGOsvQ9foWrouia2XLfVEyXxtXLwHqMb2yxtkY5HMciOaqb6KSS2zbXmc08DW5ytp2yR903X96Zp4TYwBc+f8PMhe7OWkXYl7n9H7tXgAo55mU8Ek8rtGONqvcvAiJmp5pi+F8dVaJJ25T1CumlRd5znIuXgTJPAXt1/pEtLb01pO/Tl/y2ZKvjXRb/1EhzR/7YtPh/eQD0EjVvVNLj11JWwvesSpDS6s2xuVM1cqcKrqz3kLI01tdCtwSvWli57RMtl0fbcHIB919FBcaOSlqo0fFImSoqbnXTrkRzPq6elutZZJnq+OPSczP9FzXZLl2/4Ftc66G2W+esnXJkTdLtrvJ4V1EdzPLXO+oqb5VNVuzorYkX9LNc3O7WrLxgXYAA07hb2XBjGSTVMTWrn+QmdHpdvLdIe6UFNbuaDaIaSPQY5GOdm5XK52k7WqrrVdSHohCYj6ZFn7iP8AfeBdkTzRLrNEymtNM9WLVa5XJu6OeSJ2lXPPtFsefc0emfFc7dcVRViTKNy8Co7STx5r4gLmho4aCjipaZiMiiajUROXtkjJUJYOaEyCL2lLc2NV8abiPVVRFROHNPvUtWqjmo5qoqKmaKm+eaY8qkXGNHsa+2p2RoqpvO0ldyKgFhjGvkt+HppYnOY57mx6bd1qKutU6+WZ07eyljoYW0KMSm0E2PQ3FThPi62+G626aiqM9CVuWabrV3UVO0p5pBX3bBtwlp4pmVdJG7J7WrpR5rvZ/oO63KBY4pY2juFpuNMmhWOq2U66P/5WOzzavDuG5i26vs9hmqYdUzlSONeBy7/gTNTmYduFJiS4tuFTUNWpp0XYKPcSFF3Xa/fKvDvGxj+jkq8MyrEiuWB7ZVROBM0X7lz8AH7gSjZBh6KqX21RVq6SWR2tzlzVE19rlU0seaVsfb73S+0qYZticqfptVFXJetqXxnUwVK2XClCrVz0Wq1esqOU5PNOna2y00Gft3z6aJ1kaqKvjcgFdSzsqqWGoi1slYj29pUzQynGwe9ZMLW9y7qRaPiVU/gdkAAAAAAnar4VN3buUxGWq+FTd27lMQAAAAAAAAAAAAAAAAAAAAAAAAAAAAAAAAAAACnJgpwAAAAAAAAAAAAAAAAAAAAAAAAAAAAAAAAAAAAAAAAAAAAAAAAAAAAAAAAAAAAAAAAAAAAACfwl8d/as/mlAT+Evjv7Vn80oABH23poXbvRvJEWBH23poXbvRvJEBYAAAAAAAAAAAAAAAAAAAAAB50vTa/6/wDwl1cK5tBE2R1PUz6S5aNPEsip20TeIBHVq4726Wz3NKXTzy51dpZaGjnkB6UfLnNY1XOVEaiZqq7yHHXEcaJmlru6rwJRPObcX3zEcbqKlo5LZQyapZ6nJJHN4Eam5/HhQDh4LgddMYVt2Rq7DG+R6L/eeqoieJVPR13FNKz2qms1AykpGqjG63OXdeu+qmveLxJb0dHBba2rmVmbNhhVzM9e64BhX82bd/kNJa2e5zmgz0K+1pa/3nBr1t8S5tOvhS5VENvpLbWWqvgljTY9kWBdjVN5VXeMeObJU3FtDV29jlq4ZUZm3dRqrqXwLyqB2rf/AEmvq65dbdLneLuWKukvhdmn/ShIc0f+2LT4f3kLaNjLXbGMYyWVkEaJlG1XPdlv5Juqu6QuMFrrzcaOajtFxVlOmtX06tzXNF1eID0U+ZJGRRukkcjGNRVc5y5IicJpW+6JXvVnOVbTqjdJeeIFYnaz3MyYxZc7tLcG0lHZqmoo4XIr9KB6sndvbm61PvUDedSSYrqo6iqR0dmhdpQwrqdUr8t3A3gKLZYIZYqVFax7mKscaJ+i3JFy6yZoQ6YqxWiZJh5yJ3rL6Tp4XqbvdLvPW3aidSbDAkUTVicxF0nZrlpbvvU+4CrAAAhMR9Miz9xH++8sa+tbQxte6nqZ9JcsoIleqdtE3iGvEldWYvorpDZ7jzvTIxqosCo52TlVVRPCB6Ga1fQ09xpJKWrjSSGRMlReVOBTDQXRtdKsaUdbAqN0s54FYnazXfORjmirqy2wLRSyMbHKiy7Hmq6Pysk1rlwIBu0truNDA2lprq1adiaLNmp9ORjd5EcjkRfChIYit7Jca2u3QK+RcmOle5c3OVXq5zl6+WsqosSWynoYo21jq2oZGjdCJiukkcifJ3lXrmHD1nqdsqm+3ViMranVHFnnsLN5O3kiJ/8AYGTFldURMorbSSLFNcZti2VN1jdWkqdfWh1aa20dNb0oY6dnOyN0VY5M0dw58KnPxPaqi4QU9TQq1K2ilSaFHbjuFq9vJBT4ot+xolwc631Ce/hqGq1UXrLuKnaAlsU4Z2gc292Z7omwvRzo889DNckVOtnqVOuXtNKlXRQzK3VNGjlavXTPI4VynXE0KW63sk5ykci1FW5itbooqLosz3VXLd3EOpeKWeax1NNQOWOZYVbForllq1JnvcAGpTWGW1yyrZ6xKeGV2k6nmi2SNHcLclRU8ZPc0CnWmssb6idairnnaiv0dFEaiOXJqbyZqnCvXN/DFzpLPZm0t0uWVS1yudHM1yPZn+iiKma+DhP1aGfE98grqqB8Nro9cEcrcnTO+Uqbyak3eDrgdvD9I6hsNDTPRUeyFuki7yqmap41OiAAAAAAATtV8Km7t3KYjLVfCpu7dymIAAAAAAAAAAAAAAAAAAAAAAAAAAAAAAAAAAABTkwU4AAAAAAAAAAAAAAAAAAAAAAAAAAAAAAAAAAAAAAAAAAAAAAAAAAAAAAAAAAAAAAAAAAAAABP4S+O/tWfzSgJ/CXx39qz+aUAAj7b00Lt3o3kiLAj7b00Lt3o3kiAsAAAAAAAAAAAAAAAAAAAAAAAAAAAAAAAAAAAAAAAAAAAAAAAAfh+gAD8P0AAAB+H6AAAAAAAAABO1Xwqbu3cpiMtV8Km7t3KYgAAAAAAAAAAAAAAAAAAAAAAAAAAAAAAAAAAAFOTBTgAAAAAAAAAAAAAAAAAAAAAAAAAAAAAAAAAAAAAAAAAAAAAAAAAAAAAAAAAAAAAAAAAAAAAE/hL47+1Z/NKAn8JfHf2rP5pQACPtvTQu3ejeSIsCPtvTQu3ejeSICwAAAAAAAAAAAAAAAAAAAAAAAAAAAAAAAAAAAAAAAAAAAAAAAAAAAAAAAAAAAAAAAAAAE7VfCpu7dymIy1Xwqbu3cpiAAAAAAAAAAAAAAAAAAAAAAAAAAAAAAAAAAAAU5MFOAAAAAAAAAAAAAAAAAAAAAAAAAAAAAAAAAAAAAAAAAAAAAAAAAAAAAAAAAAAAAAAAAAAAAAT+Evjv7Vn80oCfwl8d/as/mlAAI+29NC7d6N5IiwI+29NC7d6N5IgLAAAAAAAAAAAAAAAAAAAAAAAAAAAAAAAAAAAAAAAAAAAAAAAAAAAAAAAAAAAAAAAAAAATtV8Km7t3KYjLVfCpu7dymIAAAAAAAAAAAAAAAAAAAAAAAAAAAAAAAAAAABTkwU4AAAAAAAAAAAAAAAAAAAAAAAAAAAAAAAAAAAAAAAAAAAAAAAAAAAAAAAAAAAAAAAAAAAAABP4S+O/tWfzSgJ/CXx39qz+aUAAj7b00Lt3o3kiLAj7b00Lt3o3kiAsAAAAAAAAAAAAAAAAAAAAAAAAAAAAAAAAAAAAAAAAAAAAAAAAAAAAAAAAAAAAAAAAAABO1Xwqbu3cpiMtV8Km7t3KYgAAAAAAAAAAAAAAAAAAAAE7i641VAylbSyrHsiuVyomvVllygUQNegmdUW+mmflpyRNe7LhVEU2AAAAAAAAAAAAFOTBTgAAABjnmjp4JJpnoyONquc5dxETdIio5pUDKlW09ufLCi+/fLoqvgyXlAuwaFmu9LeqFtXSOXRz0XNdqcxeBTfAAAAAAAAAAAAAAAAAAEHasQ3KfmgTUEs6upVlliSPJMmoxHZKnX1AXgAAAAAAAAAAAAAAAAAAAAAAAAAAAAAAAAAAAAAAAAAAn8JfHf2rP5pQE/hL47+1Z/NKAAR9t6aF270byRFgR9t6aF270byRAWAAAAAAAAAAAAAAAAAAAAAAAAAAAAAAAAAAAAAAAAAAAAAAAAAAAAAAAAAAAAAAAAAAAnar4VN3buUxGWq+FTd27lMQAAAAAAAAAAAAAAAAAAACSx3/AP4f9TzStOTfrKl4ZCiTbE6JVyXRzRUXLPkAj4cPXWeFksdLpMkajmrsjUzRdab599DN3+icYz0l/TQtp6aKBqqrYmIxFXgRMjIB550M3f6JxjPSOhm7/ROMZ6T0MAeedDN3+icYz0joZu/0TjGek9DAHnnQzd/onGM9I6Gbv9E4xnpPQwB550M3f6JxjPSOhm7/AETjGek9DAHnnQzd/onGM9JtdBOIup/HR+sXJTgeP9BOIup/HR+sOgnEXU/jo/WPYAB45Ng2/wAML5ZLeugxqudlKxy5J1kXNThH9AHHqMLWSpqVqJbdEsirmqoqtRV66IuSgeWW3Dd3utNzxQ0ayw6St0le1uapwZqmZt9BOIup/HR+seuxRRwxtjiY1kbUya1qZIidZD7A8f6CcRdT+Oj9YdBOIup/HR+sewADx/oJxF1P46P1h0E4i6n8dH6x7AAPH+gnEXU/jo/WHQTiLqfx0frHsAA8f6CcRdT+Oj9YdBOIup/HR+sewADx/oJxF1P46P1h0E4i6n8dH6x7AAPH+gnEXU/jo/WHQTiLqfx0frHsAA8f6CcRdT+Oj9YyYMglpsb0tPM3QlifKx7c0XJUY5FQ9cJmiwiykxVLeuelcjnPkbFoZZOfnnmue5rX/wCIBTAAAAAAAAAAAAAAAAAAAAAAAAAAAAAAAAAAAAAAAAAACfwl8d/as/mlAT+Evjv7Vn80oABH23poXbvRvJEWBH23poXbvRvJEBYAAAAAAAAAAAAAAAAAAAAAAAAAAAAAAAAAAAAAAAAAAAAAAAAAAAAAAAAAAAAAAAAAACdqvhU3du5TEZar4VN3buUxAAAAAAAAAAAAAAAAAAAAAAAAAAAAAAAAAAAAKcmCnAAAAAAAAAAAAAAAAAAAAAAAAAAAAAAAAAAAAAAAAAAAAAAAAAAAAAAAAAAAAAAAAAAAAAAJ/CXx39qz+aUBP4S+O/tWfzSgAEfbemhdu9G8kRYEfbemhdu9G8kQFgAAAAAAAAAAAAAAAAAAAAAAAAAAAAAAAAAAAAAAAAAAAAAAAAAAAAAAAAAAAAAAAAAAJ2q+FTd27lMRlqvhU3du5TEAAAAAAAAAAAAAAAAAAAAAAfErntic6JiPeie1aq5ZrwZ7xwbjiKrtj2NqrYjdNFVqpUZouX/SUJJY699Rdp/mgdttXdVai7VxpnvLVJ6pgqL3NQOatxt8kMTlySSN6SIi9fcOym4ho3tsbrNWJLlo7E5dfCiavvyA2oJ4qmFs0D0fG5M0cm+atdV1lO5ywUHPEbW5q5JkaviyOLgZ0q01U12exI9uj28lz/gUsv8AVP7lQOFb8RVFye9tLbdJWIiuznRMvuN5ay59Smr/AO5b6DhYF/razuWfxKueeOni2SVcm5o3PLPWqoifeoHGW/1ENfBS1dsfAsz0YjlkRU1rlvJkp3HuaxjnvVGtamaqu4iGhfINmtznNYrpIXNlZkma5ouerwZmLE7ntsFUse7k1F7WkmYH5BX1ty0pKCOKKmRVRss6Kqv7TUy1dso5blcLW3ZbtBDJSp76opdL8n13MXNcuuiqcDD08U9lptiVPaMRjk4HJu+kt5GNkjdG9qOY5FRyLuKigczDl2de7a6sWNI2rK9rGp8lF1Z9c2K2509HI2JySS1D0zbBC3SeqcOW8nXXJDQwnQuttsmpHNc1I6mVGaSZZt0tS+I5sVtv0WOZaxrsrfMqabtNMlajckblu5ooHTqMSRUKMdcaCto4nLkksjGuYnbVrlyOvBNFUwsmgkbJE9M2vauaKhy8WbH0MXHZURW7CuWfyt778jj8zTZ9oJdkz2LZ12LPgyTPLrZ/xAsAABr1tbT2+nWeqlSONFyTfVV3kRE1qvWQ5U+Jm00azTWm6Mp01rKsKZInCqaWaJ20ONiK9voMbUTJKXniJkbUjaq7jnuyV6cK6svGWqoioqKmaKBq2250d1pkqKGdsse4uWpWrwKm6hsSSMijdJI9rGNTNznLkiJwqedWVy2bmjT0FMuVNM9zFYm5krdJPEp1uaBWPetvtEblalZKmyZfJzRETxrn4AO5FfUqo1lobfW1UCbkzGta13c6TkVfAhs266UtzY9aZ66cbtGSN7Va+NeBUXWhtRRshiZFG1GsYiNa1NxETcQjr7UbTY7t1XH7VlYxIp0TcdryzXtZt8QFmcy7Ygttohc+qqWaaJqiYqK93aT0m/U08NXTvgqI0kiemTmruKhE80G20Nvw9AlFSQwZ1Tc1YxEVfau3V3wLenmbUU8czEVGyMR6Iu7kqZmQ1LV/ZVH/AJDP3UOVja5S2zDs0kDlbLK5ImuTdbnur4kUDakxBTuq5KSigqK+aLVIlO1FaxeBXKqJn4TJQ3umq6x1G9ktLWNTS2Cdui5U4UyVUVO0poYFpo6fC1I5jUR02lI9eFVVf4IiHP5oqOpqSgucC6FTT1CNa9N3JUVeVoFiDXoKptbQU9UxMmzRtkRODNMzYAAAAAAAAAAAAAAAAAAAAAAAAAAAAAAAAAAAAAAAAAAACfwl8d/as/mlAT+Evjv7Vn80oABH23poXbvRvJEWBH23poXbvRvJEBYAAAAAAAAAAAAAAAAAAAAAAAAAAAAAAAAAAAAAAAAAAAAAAAAAAAAAAAAAAAAAAAAAACdqvhU3du5TEZar4VN3buUxAAAAAAAAAAAAAAAAAAAAAAAksde+ou0/zStJLHXvqLtP80CgR9yy/qaT9a71Tj3xlfJHncUyoGqivbR63dt2llqKVNxD5e1r2OY9EVrkVFRd9ANS0uoVoGJblbsCbzd1F6+/n2zal/qn9ypG4Nkey7zxRqqwujVV8Cpkv3/eWUv9U/uVAi8IOrGyVXOccL1ybpbI9W5bu5kinSvMt2VaZtRDCymWdmk6Jyu156kXPe8Bq4F/razuWfxKmqp2VUOxSKqN0muzbu5oqKnIBmPiaJk8L4pW6THtVrk4UU+aqZtNSyzu3I2K5fAhoOqpaGyUs0rtJ/5JJHP17qppL96gT9Rh+62yodJa5XvjXc0H6LsuBU3zehxliG0TNju1MsjM9aTRbG5U6yoicilMd6vooLjRyUtVGj4pEyVF3uunXA+bZcae60EVZSuV0Uib+pUXfReuZ53Sthc6BjZJET2rXO0UVe3kuXiI7mbJJDDc6ZztKOGdEau9nrReRDp2bF9FeLtJQQxSsc1FVj3ZZPRN3tAc3FDrjURRtvUC0toRyLM6jdsrlXPVpKuWSdpF1lRaVoVtsCWxWLSI3KPQXVl6eHPWft1hZUWqrikRFY+F6Ln2lIbmX1U3PFbSZqsOgkiJvI7PL705APRAAB8Oije9r3xtc9nvXKmap2jHW1cNBRy1VQ/QiiarnL/83zK97Y2OfI5GsambnKuSInCTjqV+Kahk1Ujo7PE7ShhXUtSvy3cDeBN/dA5GDbZUXK9T4krGKxj3OWBq76rqz7SJq/8AoxYxdnj2ys3k2FfHKpcS1ENI+mg0clmfsUbWJqTJqr4EyapFY4iWHFlkrF94rmNz7mTPzgL48+5pbtC42p6bqaS/e09BIHHzFqsRWakYmbnLl43on8AL4juad+b9P3039x5YkdzTvzfp++m/uPAprV/ZVH/kM/dQ5WN7dJcsOTMharpYXJM1qbq5bv3Kp1bV/ZVH/kM/dQ2lVGoquVERNaqu8BwcD1DKjCtHoORVjR0bk4FRV/hkvhOTzTahEtNNTN1udNsjst5qIqa+2q/cp3Y7LSbM+stlVNSLPretK5qsevDouRUz66E5zQKeKjs0ELHSTVNTUIrpJHaT3o1q/cmkmpMk1gUODnK7CtvVd3Y8vvU7Ro2WjW32ejpHe+iia13dZa/vzN4AAAAAAAAAAAAAAAAAAAAAAAAAAAAAAAAAAAAAAAAAAAJ/CXx39qz+aUBP4S+O/tWfzSgAEfbemhdu9G8kRYEfbemhdu9G8kQFgAAAAAAAAAAAAAAAAAAAAAAAAAAAAAAAAAAAAAAAAAAAAAAAAAAAAAAAAAAAAAAAAAAJ2q+FTd27lMRlqvhU3du5TEAAAAAAAAAAAAAAAAAAAAAAfErnMic6NiyORM0YiomkvBmpLYgo7teHwqy2rE2JF3ZmKq55dfrFYAOa2uuOimlaJM8teU8fpNWvdeq+F1PBRtpGPTJ0kkrXLl1stw7gA5lks0VpgciO2SZ/v35ZeBOsZa+orWacdLb3TordT9la1M+0q5m8AJPD9FdbRJMr7c6RJURNUzEyyz6/XO0tdcN60Sfr4/SdIATN1ZfboxKdKFKenc5NPKZrlVM99czpYippamzPp6diue5zERqd0h1AByoJa+2xNhqYX1kbURGzQ63dpzV5UO7V3utqYXQWm11vPL0ySSpiWKOPrqrt3LgQ1ynA5eHrOyyWxtMj9klcqvlk+U9d05VJaUw3c6mqgtq1cE7lVskOuWFF3W6Krrbnvpr7ZUgCZvN2rK+3y0Vptlcs87VjWSaFYmRoupVzdlryNjCWHW4foHNe5JKqZUWVybiZbiJ1k1neAAAASmMIsQ1skdLaqNr6RuT3vV7Pyjvkqjl3E+85iO5oKJkkTOI9JfACPsNJiae+Q1N/blDTxvWPJY8tJck3G9bPdOxiayNvtrWBr0jnjdpwvXed1+sp2ABxaS8zxUzY7nb6yOrYmTtigdKyReFrmoqa+vkalvtVVcMROvtyhWBI27HS07lRXNTX7Z2WrPWurr9YpQBjnfJHA98USzSNTNsaORFcvBmuoj8V0t9xBQxUsVn2FrJNkVzqmNVVclTLJF65aADh2qqu8VPSUtTZnMRjWxvlbUsVERMk0ss8+vkb15onXK0VVGx+g6aNWtcu4i72fWN4ASmHXph61JQzUNzfMjle5G06varl+S5uaZauEzU9qqrve47td4tgip/gtIqoqovynZas9/LtcGulAAAAAAAAAAAAAAAAAAAAAAAAAAAAAAAAAAAAAAAAAAAAAABP4S+O/tWfzSgJ/CXx39qz+aUAAj7b00Lt3o3kiLAj7b00Lt3o3kiAsAAAAAAAAAAAAAAAAAAAAAAAAAAAAAAAAAAAAAAAAAAAAAAAAAAAAAAAAAAAAAAAAAABO1Xwqbu3cpiMtV8Km7t3KYgAAAAAAAAAAAAAAAAAAAAAAAAAAAAAAAAAAAFOTBTgAAAAAAAAAAAAAAAAAAAAAAAAAAAAAAAAAAAAAAAAAAAAAAAAAAAAAAAAAAAAAAAAAAAAAE/hL47+1Z/NKAn8JfHf2rP5pQACPtvTQu3ejeSIsCPtvTQu3ejeSICwAAAAAAAAAAAAAAAAAAAAAAAAAAAAAAAAAAAAAAAAAAAAAAAAAAAAAAAAAAAAAAAAAAE7VfCpu7dymIy1Xwqbu3cpiAAAAAAAAAAAAAAAAAAAAAAAAAAAAAAAAAAAAU5MFOAAAAAAAAAAAAAAAAAAAAAAAAAAAAAAAAAAAAAAAAAAAAAAAAAAAAAAAAAAAAAAAAAAAAAAT+Evjv7Vn80oCfwl8d/as/mlAAI+29NC7d6N5IiwI+29NC7d6N5IgLAAAAAAAAAAAAAABj2eLZth2Vmy5Z6Gkmllw5GQAAAAAAAAAAAAAAAAAAAAAAAAAAAAAAAAAAAAAAAAAAAAAAAAAAAJ2q+FTd27lMRlqvhU3du5TEAAAAAAAAAAAAAAAAAAAAAAAfLZY3Pcxr2q9vvmoutO2fQAAAAAAAAAAACnJgpwAAAAAAAAAAAAAAAAAAAAAAAAAAAAAAAAAAAAAAAAAAAAAAAAAAAAAAAAAAAAAAAAAAAAACfwl8d/as/mlAT+Evjv7Vn80oABH23poXbvRvJEWBH23poXbvRvJEBYAAAAAAAAAAAAAPHqmt52x7LVTzOayK4Lpv1qqMR+S7m9o6sj0Ho2w71Q4mT1Tze4UvPuMqmk09DZ7g+PSyz0dKRUzy8JUexl2X8m/GBQdG2HeqHEyeqOjbDvVDiZPVJ/2Muy/k34x7GXZfyb8YFB0bYd6ocTJ6o6NsO9UOJk9Un/AGMuy/k34x7GXZfyb8YFB0bYd6ocTJ6o6NsO9UOJk9Un/Yy7L+TfjHsZdl/JvxgUHRth3qhxMnqjo2w71Q4mT1Sf9jLsv5N+Mexl2X8m/GBQdG2HeqHEyeqOjbDvVDiZPVJ/2Muy/k34x7GXZfyb8YFB0bYd6ocTJ6o6NsO9UOJk9Un/AGMuy/k34x7GXZfyb8YFB0bYd6ocTJ6o6NsO9UOJk9Un/Yy7L+TfjHsZdl/JvxgUHRth3qhxMnqjo2w71Q4mT1Sf9jLsv5N+Mexl2X8m/GBQdG2HeqHEyeqOjbDvVDiZPVJ/2Muy/k34x7GXZfyb8YFB0bYd6ocTJ6o6NsO9UOJk9Un/AGMuy/k34x7GXZfyb8YFB0bYd6ocTJ6o6NsO9UOJk9Un/Yy7L+TfjHsZdl/JvxgUHRth3qhxMnqjo2w71Q4mT1Sf9jLsv5N+Mexl2X8m/GBQdG2HeqHEyeqOjbDvVDiZPVJ/2Muy/k34x7GXZfyb8YHUuuPbVBQSPt06VNVuMYsb2p21VUTURjMb39tQkq1iPTPNY3RN0VTg1J/M61w5nFRT0ck1JXc9TMTNIth0NLhyXSUkmW2ufU87to51m+b2NdLxAenUOO7LNRxSVdTzvOrfbxbG92ivbRMsjY6NsO9UOJk9UmaXmazSU0b6m4pBM5ubo0h09FeDPSTMzexl2X8m/GBQdG2HeqHEyeqOjbDvVDiZPVJ/2Muy/k34x7GXZfyb8YFB0bYd6ocTJ6o6NsO9UOJk9Un/AGMuy/k34x7GXZfyb8YFB0bYd6ocTJ6o6NsO9UOJk9Un/Yy7L+TfjHsZdl/JvxgUHRth3qhxMnqjo2w71Q4mT1Sf9jLsv5N+Mexl2X8m/GBmnxRZn1Ejm1maOcqouxP4e0fHRNaPpfFv9By5cDbHK9m2Oei5Uz2D8R8dBPZDifxAdfomtH0vi3+gdE1o+l8W/wBByOgnshxP4h0E9kOJ/EB1+ia0fS+Lf6B0TWj6Xxb/AEHI6CeyHE/iHQT2Q4n8QHX6JrR9L4t/oHRNaPpfFv8AQcjoJ7IcT+IdBPZDifxAdfomtH0vi3+gdE1o+l8W/wBByOgnshxP4h0E9kOJ/EB1+ia0fS+Lf6B0TWj6Xxb/AEHI6CeyHE/iHQT2Q4n8QHX6JrR9L4t/oHRNaPpfFv8AQcjoJ7IcT+IdBPZDifxAdfomtH0vi3+gdE1o+l8W/wBByOgnshxP4h0E9kOJ/EB1+ia0fS+Lf6B0TWj6Xxb/AEHI6CeyHE/iHQT2Q4n8QHMwvI92I4HK9VV+npLn772qrr8J6AeeYW/OGl/6/wBxT0MAAAAAAAAAAABTkwU4AAAAAAAAAAAAAAAAAAAAAAAAAAAAAAAAAAAAAAAAAAAAAAAAAAAAAAAAAAAAAAAAAAAAABP4S+O/tWfzSgJ/CXx39qz+aUAAj7b00Lt3o3kiLAj7b00Lt3o3kiAsAAAAAAAAAAAAAHM2gtm222nOree889PSXLPLLPLPLM6YAAAAAAAAAAAAAAAAAAAAAAAAAAAAAAAAAAAAAAAAAAAAAAAAAAAATtV8Km7t3KYjLVfCpu7dymIAAAAAAAAAAAAAAAAAAAAAA0qe00NLVvqoYEbM/PN2a7+7km8boAAAAAAAAAAAACnJgpwAAAAAAAAAAAAAAAAAAAAAAAAAAAAAAAAAAAAAAAAAAAAAAAAAAAAAAAAAAAAAAAAAAAAACfwl8d/as/mlAT+Evjv7Vn80oABH23poXbvRvJEWBH23poXbvRvJEBYAAAAAAAAAAAAAAAAAAAAAAAAAAAAAABzLnRXGoc6Shuz6REZkkewMeirw5qmYHTBA4RuN9xE+q2W8vhbAjfe08aquln1usUbrXeUaux4hl0t7TpYlT7kQDtgkLfiqqpL1tNf4o2TK5GsqItTXZ7madfh+4rwABF80e6S0tHTUlNI9kkj9le5i5K1rdzxqv3AWgNGzV7bnaKWsblnLGiuy3nbip48zeAA5lzorjUOdJQ3Z9IiMySPYGPRV4c1TMlMI3G+4ifVbLeXwtgRvvaeNVXSz63WAvgcR1rvKNXY8Qy6W9p0sSp9yIcu34qqqS9bTX+KNkyuRrKiLU12e5mnX4fuArwY6hj5IHsilWGRzVRsiIiq1eHJdRB4tuV/w7LTJHeXTsnRyppU8aK3LLrdcD0AHDjtl5dExy4il0lRFX+ixZchoXO6XrDSMnrnQ3Khc5GukYzYpGL2k1f8AzeAqwatur6e50UdXSP04pEzRd9OFF65tAADWr62G30j6moVUYzeamauVdSIib6qoGyDibJiKpZssMdBSIqZtim05H/8AUqKiJ4MzUtuKZNt1tF6pm0lZmiMcx2cciruZcGe8BTA+XOaxqueqNa1M1VV1IhxKK61t7dJLa2wwUTHKxtROxXrKqbqtaipknXVQO6DhOvNTbbjBSXhkKR1K6MNVDmjFd8lzVVdFfCp3FVERVVURE3VUCeqvhU3du5TEaEtbWXColltzIWUyvdoTTZrsiZ7qNTe66mhUXmstVQxl1gidDJqbNBnknbRQO8D5Y9sjGvY5HNcmaKm4qGnNdYY5XRRxVE0rVyVscTl19tdX3gbwORYbu+788vdG2NkbkRiJrXLLfOuAAAAAAAAAAAAAAAAAAAAAAAAAAAAAACnJgpwAAAAAAAAAAAAAAAAAAAAAAAAAAAAAAAAAAAAAAAAAAAAAAAAAAAAAAAAAAAAAAAAAAAAACfwl8d/as/mlAT+Evjv7Vn80oABH23poXbvRvJEWBH23poXbvRvJEBYAAAAAAAAAAAAAAAAAAAAAAAAAAAAAB8u96vaPo+Xe9XtAQHMr3bp/peeegnmvM3pX1K3HQq6im0djz2HR9t77dzRSzqbHJUwujfeLkiOTLNr2N5GoBFYwY6+4yhord+UkjjbE97daNXNVVVXgTM9LIenuDcGXNLfXUkHOs+tlXCxUcqZ/p5555Fu1zXtRzVRzVTNFTcVAPok5remIYL7OqaWyf0amX/L15p1lfn4juX6v2sstVVoqI9jFRmfyl1N+9UNS0Vtot1qpqRLpRKsUaI5eeGa3bqru765gcLmZXBX0VVbpF9tC/ZGIvyV3U8Cp95cHmNPVU9m5oiyUs8UlJUyZK6N6Obk/ezTgdyHpwHy73q9ogOZXu3T/AEvPL93vV7R5vzN6V9Stx0KuoptHY89h0fbe+3c0UD0o8zxgx19xlDRW78pJHG2J7260auaqqqvAmZa1NjkqYXRvvFyRHJlm17G8jUJ2nuDcGXNLfXUkHOs+tlXCxUcqZ/p5555AXB59zU/6y2dqXzT0BrmvajmqjmqmaKm4qHn/ADU/6y2dqXzQL+L+qZ3KHAx7NHFhSrbIqZyKxrEXfXSReRFXwG6yiuawt0buqe1TL+js1ErXLtbiCBuLNK4QyLnT1CrlGzhzjTVwZ7u9ugdPmcUtRT4fe+dFayaZXxtX5OSJn4cisPxuWimjlllqyP0ATOOKS51VvpXWtr3yQzpIqM98mSLkqdpSmAGlaOfNqqbbHLnvY02XLLd8GrMheacjWXO3yxrlPsa5qm7ki6vvzPQqieKmgknnekcUbVc5y7iIRdrts2KMQLfq6NY6CNUSljcmt6N3F7WevtgdTG9bLS4Sl/Rkn0Yl62fvvuRUN7CkSQ4YtzWpkiwtd49f8Tjc01VTDsGW4tU3P/a872HPzctvesf7qAcjmixI/DDnqmuKZjkXg3v4m0yWpvOCNKBc6qopNHdy0nZZL49Zh5oH5p1Pds/eQ2ME59CdBnu6Lv3lAnsOR3GGjfFcmuYrHaMbXZZoib3aMWMGsWxuV26kjVb2/wD6zKGq+FTd27lJS6pJiG4toaZcqSndnNLvaXAnCv8AMDfwq57rBT6eerSRM+DSU667imOCGOmgZDE3RYxqNanWMi7igS2Bvg9X3beRSpJbA3wer7tvIpUgAAAAAAAAAAAAAAAAAAAAAAAAAAAAAApyYKcAAAAAAAAAAAAAAAAAAAAAAAAAAAAAAAAAAAAAAAAAAAAAAAAAAAAAAAAAAAAAAAAAAAAAAn8JfHf2rP5pQE/hL47+1Z/NKAAR9t6aF270byRFgR9t6aF270byRAWAAAAAAAAAAAAAAAAAAAAAAAAAAAAAAfLver2j6OZc6K51T1SiujKOJW6Kt52SRc+HNVTkAkeZXu3T/S889BJGzYPr7G6V1De2t2VER6OpEci5Z5fpddTqOt1+c1US/RNz320KZ/e4CX5qNRE+S30rVR07dN6om6iLkiePJfEWdiglprHQwVGaSxwMa5F3ly3PBuHMtmEKOkrlr6yaWvrM9LZJtxF4UQ7VdFUzUyso6lKaVVTKRY0fl4FVAOXdmtuF8t9tciPijzq52ruKjdTEXtuX7jo7WUH0Gm/VN9BPw4UuUFzfcWYhkWqemi97qZFRycGWllkVLEVGIjl0nImtcss1AheaNZ4Y7fT19JAyJYX6EmxtRupdxVy4FT7yrw/cNtLJSVeeb3xoj+6TUv3opp36x1t5ZLTrddgo5NH8ilOirqy3XZ57qZmrZ8M3GzQrBR3v8grtJY30qO17+XttQFK73q9ogOZXu3T/AEvPK650VzqnqlFdGUcSt0Vbzski58OaqnIcSzYPr7G6V1De2t2VER6OpEci5Z5fpddQK4895qNRE+S30rVR07dN6om6iLkiePJfEVDrdfnNVEv0Tc99tCmf3uNe2YQo6SuWvrJpa+sz0tkm3EXhRAOnYoJaax0MFRmkscDGuRd5ctzwbhGc1P8ArLZ2pfNL6dsj4HthkSKRUVGvVukjV4ct8lrxg6rvckb6+9aaxIqMRtKjUTPd/S6wFVF/VM7lCI5qLc6GgdluSOTPwJ6CottFcqV7Uqro2ria3RRvO6MXPeXNF/gL7Zqe+W51JUKrdekx7d1jk3wPnDNRz1hy3yqua7C1qrwqmpeQ6MUsc0bZIntexyZo5q5opOWa03u0W51tjmo5Ic12OdXOR8aLu+0yyXfXdO/R0sdFRw0sOexwsRjc93JEAzny5zWNVz3I1rUzVVXJEQ+jk4itM96t/OcNctIxy5yKkelppwbqagNV1O7Ek7ZahHNtEbs4ol1LUqn6Tv7nAm/unTutYlstNRUsY3OGP8mzcRXbjU8eSEd7G8nVt37P+My0vM7WGsgnkuyytika9WLBlpIi55Z6WoDrY6o31mFp1amckCtmyTrbv3Kpt4SmSfDFue1c0SFGeFur+B1nNa9qtciOa5MlRdxUOHQ2itsj5I7U+Gaikcr0p6hytWNV3dF6IurrKgGlzR5Ujw1oZ65ZmNROHdX+B2sP0bqCxUVM9MnxxN0k4HLrX71NN1kqLlcoK28yROZTLnDSw5qxHfKc5clcvgQ61ZFLNSSxU8+wSvaqNl0dLQXhyAkrrJLXV9RRUj1YxJFSedP0dfvW/wB7kM9LTQ0dO2GnYjI27iJyk7NguRk8jVujnKjlzcsW6ue774+FwY5UyW5Kv+j+ICit9StZS7OqIjXPcjct9qOVEXxIbK7imChpko6KGmR2kkTEbpZZZ9cwVNLXzPfsVwSGN241IEVW+HMDiYG+D1fdt5FKk4Nuw/U2zT51uWij8tJHQIqLl4TtQNlZC1s0qSyJuvRujn4AMgAAAAAAAAAAAAAAAAAAAAAAAAAAAAAU5MFOAAAAAAAAAAAAAAAAAAAAAAAAAAAAAAAAAAAAAAAAAAAAAAAAAAAAAAAAAAAAAAAAAAAAAAT+Evjv7Vn80oCfwl8d/as/mlAAI+29NC7d6N5IiwI+29NC7d6N5IgLAAAAAAAAAAAAAAAAAAAAAAAAAAAAAAAAAAAAAAAAAAAAAAAAAAAAAAAAAAAAAAAAAAATtV8Km7t3KYjLVfCpu7dymIAAAAAAAAAAAAAAAAAAAAAAAAAAAAAAAAAAABTkwU4AAAAAAAAAAAAAAAAAAAAAAAAAAAAAAAAAAAAAAAAAAAAAAAAAAAAAAAAAAAAAAAAAAAAABP4S+O/tWfzSgJ/CXx39qz+aUAAj7b00Lt3o3kiLAj7b00Lt3o3kiAsAAAAAAAAAAAAAAAAAAAAAAAAAAAAAAAAAAAAAAAAAAAAAAAAAAAAAAAAAAAAAAAAAABO1Xwqbu3cpiMtV8Km7t3KYgAAAAAAAAAAAAAAAAAAAAAAAAAAAAAAAAAAAFOTBTgAAAAAAAAAAAAAAAAAAAAAAAAAAAAAAAAAAAAAAAAAAAAAAAAAAAAAAAAAAAAAAAAAAAAAE/hL47+1Z/NKAn8JfHf2rP5pQACPtvTQu3ejeSIsCPtvTQu3ejeSICwAAAAAAAAAAAAAAAAAAAAAAAAAAAAAAAAAAAAAAAAAAAAAAAAAAAAAAAAAAAAAAAAAAE7VfCpu7dymIy1Xwqbu3cpiAAAAAAAAAAAAAAAAAAAAAAAAAAAAAAAAAAAAU5MFOAAAAAAAAAAAAAAAAAAAAAAAAAAAAAAAAAAAAAAAAAAAAAAAAAAAAAAAAAAAAAAAAAAAAAAT+Evjv7Vn80oCfwl8d/as/mlAAI+29NC7d6N5IiwI+29NC7d6N5IgLAAAAAAAAAAAAAAAAAAAAAAAAAAAAAAAAAAAAAAAAAAAAAAAAAAAAAAAAAAAAAAAAAAATtV8Km7t3KYjLVfCpu7dymIAAAAAAAAAAAAAAAAAAAAAAAAAAAAAAAAAAABTkwU4AAAAAAAAAAAAAAAAAAAAABq3Cugt1KtRUuVGIuSIiZqq8CC318FxpkqKZyqxVyVFTJUXgU4+N/wCyIv8APT91xw7JiLaijfT867NpSK/S2TR3kTLcXgMbYuzfSeT08LIzjZbeU421XwJLo27H8d+EdG3Y/jvwk76nVn7tzXb6x+VaCS6Nux/HfhHRt2P478I31Op7tzXb6x+VaCS6Nux/HfhHRt2P478I31Op7tzXb6x+VaCS6Nux/HfhHRt2P478I31Op7tzXb6x+VaCS6Nux/HfhHRt2P478I31Op7tzXb6x+VYq5Jmp+Nc16Ztcjk4UXM88vV9nuzmporDC1P6pHZoq8K7mZq224T22rbPC5dS+2ZnqenApScxGung6q+yMScPamdLdP8Ab08El0bdj+O/COjbsfx34S++p1cvu3NdvrH5VoJLo27H8d+EdG3Y/jvwjfU6nu3NdvrH5VoJLo27H8d+EdG3Y/jvwjfU6nu3NdvrH5VoJLo27H8d+EdG3Y/jvwjfU6nu3NdvrH5VoJLo27H8d+EdG3Y/jvwjfU6nu3NdvrH5Vcj2xRukeuixiK5yrvIhoWy9Ud0kkZTOdps1qjkyzThQnavF/PNHPT846OyxuZpbNnlmmWfvTFgj+15f8hf3mld9E2iKto9n2pgXvixpMcuS4ABu8oAAAAAAAAAAE/hL47+1Z/NKAn8JfHf2rP5pQACPtvTQu3ejeSIsCPtvTQu3ejeSICwAAAAAAAAAAAAAAAAAAAAAAAAAAAAAAAAAAAAAAAAAAAAAAAAAAAAAAAAAAAAAAAAAAE7VfCpu7dymIy1Xwqbu3cpiAAAAAAAAAAAAAAAAAAAAAAAAAAAAAAAAAAAAU5MFOAAAAAAAAAAAAAAAAAAAAAAcDGcT5LM1WNVyMmRzst5MlTP70MGE7bBLaXSVdHE9zpVVjpI0VVbknDvZ5lKDPdxN9p2Rm7VwNzEeOurU2qt30Cl/Ut9A2qt30Cl/Ut9BuAvsx0c+9v3T5tPaq3fQKX9S30Daq3fQKX9S30G4Bsx0N7funzae1Vu+gUv6lvoG1Vu+gUv6lvoNwDZjob2/dPm09qrd9Apf1LfQNqrd9Apf1LfQbgGzHQ3t+6fNp7VW76BS/qW+gbVW76BS/qW+g3ANmOhvb90+aavmF21bmzW9IoXomTo8tFq9dMtxTTtWEp0qWS16xpExc1jRdJXdZd7IsQZzg1mdXVX2hj1w93E/lp7VW76BS/qW+gbVW76BS/qW+g3AabMdHLvb90+bT2qt30Cl/Ut9A2qt30Cl/Ut9BuAbMdDe37p82ntVbvoFL+pb6BtVbvoFL+pb6DcA2Y6G9v3T5tPaq3fQKX9S30Daq3fQKX9S30G4Bsx0N7funzae1Vu+gUv6lvoG1Vu+gUv6lvoNwDZjob2/dPm5dwtVGtuqUgoKfZVidoaMTUXSyXLLUT2CYZEuc8iscjGxKxVVNxdJNX3KWp+FJw4m0W6OimbtXCthTx2n6ADRxgAAAAAAAAAAn8JfHf2rP5pQE/hL47+1Z/NKAAR9t6aF270byRFgR9t6aF270byRAWAAAAAAAAAAAAAAAAAAAAAAAAAAAAAAAAAAAAAAAAAAAAAAAAAAAAAAAAAAAAAAAAAAAnar4VN3buUxGWq+FTd27lMQAAAAAAAAAAAAAAAAAAAAAAAAAAAAAAAAAAACnJgpwAAAAAAAAAAAAAAAAAPmR7ImK+RzWMamaucuSIa+2VB9Npv1rfSRrELRS1uUNoGCGtpZ36ENTDI/LPRZIir9xkkkZFGskr2sY3dc5ckTwjUmsxOkw+wam2dBlnz9TfrW+kyvqqeONkkk8TI3+9c56Iju0o1hM0tHgzA1dsqD6bTfrW+kbZUH02m/Wt9I1g3d+ktoGrtlQfTab9a30md0sbYlldI1I0TS01XVlw5jWETS0c4fYNPbW3fT6X9c30jbW3fT6X9c30jajqtusTtnybgMMNXTVC5QVEUq/wBx6O5DMSpMTE6SAxT1MFM1HVE0cTVXJFe5Goq+Ewba276fS/rm+kjWIWjDtaNYhuA1EulvcuSV1Mq/5rfSbLXNe1HNcjmruKi5iJiUWpavOH0ACVQAAAfmaZ5Z6z9AAH4qom6B+gAAD8VUTdU/QAB+KqJurkB+g/D9AAAAAAAAAn8JfHf2rP5pQE/hL47+1Z/NKAAR9t6aF270byRFgR9t6aF270byRAWAAAAAAAAAAAAAAAAAAAAAAAAAAAAAAAAAAAAAAAAAAAAAAAAAAAAAAAAAAAAAAAAAAAnar4VN3buUxGWq+FTd27lMQAAAAAAAAAAAAAAAAAAAAAAAAAAAAAAAAAAACnJgpwAAAAAAAAAAAAAAAAPxzUc1WuRFRd1FTdIzGtPDDPSuiiZGrmu0tFqJnlkWhH46/raPuX/wMcb5Jej7Mmf1NY+/9KilpoIImbDDGzJqJm1qIfFfUxwxpE6PZ5Jfash3dP8AlwqYLldIrZRI9zVkl0M2xt3V668Cdcx4fliraVa7T2Spk9rKq/of3U4EL6xrsw54w7bO+vy1fFtw7R0jdOeGOady5qqpm1vWai7x1H08MjGskijexu41zUVEMoJisRGkM8TGxMS21aeKIbSwJjbYEhZsOyf1eimj7zPc7ZX840n0WD9WhIzTR0+OXSzPRkbX63LuJ7QoajENshhe9tUyRyJqa3WqrwGOHNY116vSzlcW+72ImfhguVgoa2ne1lPHFLl7R7Go3JevlumazLstlpUkai/kkY5F62r+B+2V7pLPSPe5XOWNFVVXNVNmCBlPFscSZNzVcs+FVVfvU1iI12ocOJiWis4Vp10nh66pHG1PDDLSOiiYxXI/S0WomeWXpKqKjpUiaiU0KIiJ+ghM469/Rdp/mlaz+rb2kKUiNu38OnMWt+lwePd/bnV9ioqtiqyJtPMmtksSaKovg3TSsd1n58ktVyXOpiVUY/5aJ/LX2igIrFL1osRU9VHqdoNeuW+qKqciDE+D4oRlNcxrg348OH0lZSRRyplIxr04HJmRqU0CY52FImbFp56GimXvM9ztloi5pmhHPe2PHque5GtR2tVXJE/JjF8PuZCZ/ciO2VU6hpHpk6lgcnAsaExeUfhyvgqLc5WQzZ6cOftVVMs9XhKd1fRsbm6qgRE31kQnLxHNiOtgioWLztDnpVDkVGqq5Z5cO4MTTThzMlNoxP3Pk8deSlpZ21VLFOz3sjUcme9mZjFTQMpaaKCP3kbUamfWMprHLi4LabU7PIOVerglM6npUqG07qhV0pl/Qam7l113EOqcu8WOC7uidLI+N0eaZty1oRfXTg1y84cYkTicn66w22SPJ8GyOXdkc9VcvXzzOPQ11RZ77tXUzOmpnuRI3PXNW57mv7iojY2KNsbfetRGp2kI+4tW5Yyjjg1pC5qOcm8jVzX0GeJGzpMc3ZlLTi7dMSda6TPHw+qlvNwS2W6SoyRX+9Yi77l3PSa9utkU1LHUXBjaqplbpOWVNJG568kRdSZdY5eOpFSCkjz1Oc53iRPSVEaaMbWpuIiIWj4rzE+DG0brL0tXnaZ9HBqZVsV0pkY53OFUui6Ny5pG7hTgTXuds371cOcKRqte1kkr0ja924zPdcvaQ5WOE/8AT6deCXL7lOhWW2O92qmSaRzHaLXo5vCqFdZ1tWGuzSa4WLieOsT/AByfUdmt1RC2SVvPavTPZpHq5XddF3vAcWeomw1eGQpK+SglyVGPXPRTcXLtFPR0rKKkipolVWRtyRV3VJXFuddeKWhgTSlRuS5byuX0JmRiRs11jmtk7zi4s4d51px59Ov0Ut0rkt9vlqckcrUyai7iqupDUpLbRV1O2oqXpXvemayOcqtz4GpuIht3C3R19vWklc5G5Jk5N1FQWu3x2yjbTROc5EVVVzt1VU0mJm3Hk5a3rTC+GZi2vp909dEmw1WQz0L386Srk6BzlVqKm8mZUwTMqII5o1zZI1HN7SkzjaZHMpKRiaUrnK/RTd4E8ef3FBbYHUtupoH++jja13by1lKcLzEcm2Z+LL4eJb5p1/mG0ADZ54AAAAAn8JfHf2rP5pQE/hL47+1Z/NKAAR9t6aF270byRFgR9t6aF270byRAWAAAAAAAAAAAAAAAAAAAAAAAAAAAAAAAAAAAAAAAAAAAAAAAAAAAAAAAAAAAAAAAAAAAnar4VN3buUxGWq+FTd27lMQAAAAAAAAAAAAAAAAAAAAAAAAAAAAAAAAAAACnJgpwAAAAAAAAAAAAAAAABH46/raPuX/wK5zmsarnKjUTdVV3CNxrUQzT0rYpWSK1rtLRci5Z5GON8kvR9mRP6ms/f+lPR0EccDtmXZpZm5Svenvky3OsnWJhiyYXvqsdpLRT7/8Ad4e2n/zdKylqoJ4mbDNG9Vai5NcimniKkp6u1vbUSMicz20b3Llk7g8JN66xrXnCuXxpriTTF41twn/zydNrke1HNVFaqZoqb5+klhS+Rti5xrJUZo/1T3rkmXyc+QqVnhaxHuljRjtxyuTJS1LxaNWGYy98DEmkx/tI5IuPclTP2/mFXU0kFVC+KaJjmuTLWm4R7aiFccbMkrNi2T3+kmXvMt3tlhz3TfSIv96GeFpx+7rz0XicOY7YYrVDJTWumhmboyMjRrkzzyUy09Sk81QxG5JC9GaWfvl0UVeU1a690FFC57qiN7kTUxjkc5V8Bjw89XWlKqZUa6d75XKu4mar/BDSJjWKw5bYdppbFvHOeH3ni4uOvf0Xaf5pWs/q29pCOxtUQzS0jYpWSK1H6Wi5Fyzy9BVRVlKsTVSphVFRP00KUmNu38OnMVt+lweHd/bZIrFjVq8QU9NHrcrGs7Sq5fShRVt9oaRmTZWzzLqbFEukqrwatw0rJap3V0l2uTcqiRVVkfyE3Nfg1DE+P4YRlNcvrjX4cOH1l30TJERNxCOe1r8eq17Uc1Xa0VM0/qyvkljiTOR7WIu+5ciMWqg6ONn2Zmw6eWnpJo+8y3e2MXw+6chE/uTHbKtkoKSViskpYXNXdRWITlLVSWbEe1myOfRyORGNcuehpJqy8OoqY5Y5Uzje16JvtXMi8WNkpb9FVaK6Ko1zV67V3Bi8Ii0GRicS9sG/KYnzW4NaprGw00czESTZHMaxEXLS0lROTX4DZNdXnTWYjWQA516u0VqpdN2TpX6o2cK8PaEzERrK2HS2JaK1jWZfl1rpIdGkom7JWzJ7RN5ifKXgQWa0RWuBdeyVEmuSVd1V9Bx6HEdrpGvc5KmSeRc5ZVYmbl8epOBDO7EFNdZ6aipWTI58zFcrkRE0WrpLv9Yyi9ZnWZ4vQtl8atd3FZivjPX/AFHhDWx01dGidvIr0/d9BVMXNjV4UOVie3ur7U5Imq6WJdkaib/CniNqz1bK22QSsdmugjXpwOTdQmI0vP1ZYltvK00/xmY8+Lj44X/0+nT/ABf4Kdy3t0LdSt4ImJ9yHDxDHtrdaO3Q+22NVfMqfoNXL+GfjQ7Nxr4LZRunmXUmprU3XLvIgj5rWTiRM4GFhRznWfPk/LnXpRRNSNiy1Mq6MMSbrl9Cb5rWe0LRvfV1bklrptb37zc95Dk0eI7dHK6pqUnkqpEyc5GJkxPkt17nKZazE9LW0z6SlZOk0/5Nqq1ERM9XCV26zOsy1/S49Y3dazETzn/vD+1Oa1fWxUNMs0uarnk1jdavdvInXPqpqIaKldNM7QjjTWv8CZgxJQPq1q6xk7pUzSJiNRWxN62vdXfU0veK8NXLl8tfF1tFZmI/7R0rZapH1jrpckRap+tke9Em8nbO2Tk2MKHYX7FHOsmiujm1ETPe3zt2+NYbfTRuzVzYmoufDlrIpNeVVszTGj48WNPCI+jYABo4wAAAABP4S+O/tWfzSgJ/CXx39qz+aUAAj7b00Lt3o3kiLAj7b00Lt3o3kiAsAAAAAAAAAAAAAAAAAAAAAAAAAAAAAAAAAAAAAAAAAAAAAAAAAAAAAAAAAAAAAAAAAABO1Xwqbu3cpiMtV8Km7t3KYgAAAAAAAAAAAAAAAAAAAAAAAAAAAAAAAAAAAFOTBTgAAAAAAAAAAAAAAAAfMjGSMVkjWvY5Mla5M0U19raH6FTfqm+g2gRpErRe1eUsEVHSwP04aaGN+WWkyNEU+pqeGoajZ4Y5WouaI9qORF8JlA0g2ra668WrtbQLu0VN+qb6D7fRUr4WwvpoXRM96xY0Vre0hnA0hO8v1ae1Vu+gUv6lvoG1Vu+gUv6lvoNwDZjone37p82ntVbvoFL+pb6DYSCFINgSJmxZaOx6KaOXBkZANIRN7Tzlp7VW76BS/qW+gbVW76BS/qW+g3ANmOid7funzYYaSmp1zgp4ol/uMRvIZgCVJmZnWWKanhqGo2eGOVEXNEe1HZL4TFtbQ/Qqf9U30G0CNITF7RwiWKGnhp2q2CGOJFXNUY1G5r4D8qaaCriWKoibIxd5yZmYDTwNqddrXi06a2UlK5roY3Joe8R0jnI3tIq6vAbgAiIjkWta062nUME9HTVKotRTwyqmpFkYjsvGZwSiJmJ1hp7VW76BS/qW+g+4rfRQyJJDSU8b03HMjRFTw5GyCNIWnEvPCZkNOS2UkkrpdjcyR3vnRPcxXdvRVMzcAmInmitrV+WdGClpKekYraeJsaKuaqm6q9dd1T6npoKlESogjlRNaJIxHZeMygaRyNq2u1rxae1Vu+gUv6lvoPpltoGPa9lFTNc1c0VImoqL4jaA2Y6Lb2/WWOaGKoj0J4mSs3dF7UVPEpr7VW76BS/qW+g3ANIlWL2rwiWntVbvoFL+pb6DbP0CIiC1rW5zqAAlUAAAAAT+Evjv7Vn80oCfwl8d/as/mlAAI+29NC7d6N5IiwI+29NC7d6N5IgLAAAAAAAAAAAAAAAAAAAAAAAAAAAAAAAAAAAAAAAAAAAAAAAAAAAAAAAAAAAAAAAAAAATtV8Km7t3KYjLVfCpu7dymIAAAAAAAAAAAAAAAAAAAAAAAAAAAAAAAAAAABTkwU4AAAAAAAAAAAAAAAAAAAAAAAAAAAAAAAAAAAAAAAAAAAAAAAAAAAAAAAAAAAAAAAAAAAAABP4S+O/tWfzSgJ/CXx39qz+aUAAj7b00Lt3o3kiLAj7b00Lt3o3kiAsAAAAAAAAAAAAAAAAAAAAAAAAAAAAAAAAAAAAAAAAAAAAAAAAAAAAAAAAAAAAAAAAAABO1Xwqbu3cpiMtV8Km7t3KYgAAAAAAAAAAAAAAAAAAAAAAAAAAAAAAAAAAAFOTBTgAAAAAAAAAAAAAAAAAAAAAAAAAAAAAAAAAAAAAAAAAAAAAAAAAAAAAAAAAAAAAAAAAAAAAE/hL47+1Z/NKAn8JfHf2rP5pQACPtvTQu3ejeSIsCPtvTQu3ejeSICwAAAAAAAAAAAAAAAAAAAAAAAAAAAAAAAAAAAAAAAAAAAAAAAAAAAAAAAAAAAAAAAAAAHJmtk0k0j0dHk5yqmarw9o+Nqp/lx+NfQdkAcbaqf5cfjX0Daqf5cfjX0HZAHG2qn+XH419A2qn+XH419B2QBxtqp/lx+NfQNqp/lx+NfQdkAcbaqf5cfjX0Daqf5cfjX0HZAHG2qn+XH419A2qn+XH419B2QBxtqp/lx+NfQNqp/lx+NfQdkAcbaqf5cfjX0Daqf5cfjX0HZAHG2qn+XH419A2qn+XH419B2QBxtqp/lx+NfQNqp/lx+NfQdkAcbaqf5cfjX0Daqf5cfjX0HZAHG2qn+XH419A2qn+XH419B2QBxtqp/lx+NfQNqp/lx+NfQdkAcbaqf5cfjX0Daqf5cfjX0HZAHG2qn+XH419B2QAAAAAAAAAAAAAAAAAAAAAAAAAAAAAAAAAAAAAAAAAAAAAAAAAAAAAAAAAAAAAAAAAAAAAACfwl8d/as/mlAT+Evjv7Vn80oABH23poXbvRvJEWBLVVkvMGKaq8WqSgVKiJI1ZU6ftckai+97lN/fAqQT/uw7B8cPdh2D44CgBP+7DsHxw92HYPjgKAE/7sOwfHD3Ydg+OAoAT/ALsOwfHD3Ydg+OAoAT/uw7B8cPdh2D44CgBP+7DsHxw92HYPjgKAE/7sOwfHD3Ydg+OAoAT/ALsOwfHD3Ydg+OAoAT/uw7B8cPdh2D44CgBP+7DsHxw92HYPjgKAE/7sOwfHGntlirbnavRs2z8788aWUujo6Wjlu5559YCsBP8Auw7B8cPdh2D44CgBP+7DsHxw92HYPjgKAE/7sOwfHD3Ydg+OAoAT/uw7B8cPdh2D44CgBP8Auw7B8cPdh2D44CgBP+7DsHxw92HYPjgKAE/7sOwfHD3Ydg+OAoAT/uw7B8cPdh2D44CgBP8Auw7B8cPdh2D44CgBP+7DsHxw92HYPjgKAE/7sOwfHD3Ydg+OAoAT/uw7B8cPdh2D44CgBP8Auw7B8cPdh2D44CgBP+7DsHxw92HYPjgKAE/7sOwfHD3Ydg+OAoAT/uw7B8cPdh2D44CgBP8Auw7B8cPdh2D44CgBP+7DsHxxp01yxVU3KtoWNsyS0ehsiuSXRXTTNMtYFYCf92HYPjh7sOwfHAUAJ/3Ydg+OHuw7B8cBQAn/AHYdg+OHuw7B8cBQAn/dh2D44e7DsHxwFACf92HYPjh7sOwfHAUAJ/3Ydg+OHuw7B8cBQAn/AHYdg+OHuw7B8cBQAn/dh2D44e7DsHxwFACf92HYPjh7sOwfHAUAJ/3Ydg+OHuw7B8cBQAn/AHYdg+OHuw7B8cBQAn/dh2D44e7DsHxwFACf92HYPjh7sOwfHAUAJ/3Ydg+OHuw7B8cBQAn/AHYdg+OHuw7B8cBQAn/dh2D44e7DsHxwFACf92HYPjh7sOwfHAUAJ/3Ydg+ONOmuWKqm5VtCxtmSWj0NkVyS6K6aZplrArAT/uw7B8cPdh2D44CgBP8Auw7B8cPdh2D44CgBP+7DsHxw92HYPjgKAE/7sOwfHD3Ydg+OAoAT/uw7B8cPdh2D44CgBP8Auw7B8cPdh2D44CgBP+7DsHxw92HYPjgKAE/7sOwfHD3Ydg+OAoAT/uw7B8cPdh2D44CgBP8Auw7B8cPdh2D44CgBP+7DsHxw92HYPjgKAE/7sOwfHD3Ydg+OAoAT/uw7B8cPdh2D44CgBP8Auw7B8cPdh2D44CgBP+7DsHxw92HYPjgKAE/7sOwfHD3Ydg+OAoAT/uw7B8cPdh2D44CgBP8Auw7B8caduuWKrjz1sLbM3naofTv00lTNzcs1TJdzWBWAn/dh2D44e7DsHxwDCXx39qz+aUByMOW2qttNVc/PhdUVVU+odsOeiiuy1Jnr3jrgAAAAAAAAAAAAAAAAAAAAAAAAAAAAAAn/AP8AYf8A/K/8pQE//wDsP/8Alf8AlAoAAAAAAAAAAAAAAAAAAAAAAAAAAAAAAAAAAAAAAAAAAAAAAn7N+d+I/wD23/bUoCfs3534j/8Abf8AbUCgAAAAAAAAAAAAAAAAAAAAAAAAAAAAAAAAAAAAAAAAAAAAACfs3534j/8Abf8AbUoCfs3534j/APbf9tQKAAAAAAAAAAAAAAAAAAAAAAAAAAAAAAAAAAAAAAAAAAAAAAJ/CXx39qz+aUBP4S+O/tWfzQKAAAAAAAAAAAAAAAAAAAAAAAAAAAAAAAAAAACf/wD2H/8Ayv8AylAa3OFPtnthoLzzsOwaWa5aGlpZZdsDZAAAAAAAAAAAAAAAAAAAAAAAAAAAAAAAAAAAAAAAAAAAAACfs3534j/9t/21KA1oKCnp62qrI2Kk1VobK7NVz0UyTVvagNkAAAAAAAAAAAAAAAAAAAAAAAAAAAAAAAAAAAAAAAAAAAAAJ+zfnfiP/wBt/wBtSgNaCgp6etqqyNipNVaGyuzVc9FMk1b2oDZAAAAAAAAAAAAAAAAAAAAAAAAAAAAAAAAAAAAAAAAAAAAACfwl8d/as/mlAa1FQU9Ds/O7FbzxM6eTNVXN7t1fuA2QAAAAAAAAAAAAAAAAAAAAAAAAAAAAAAAAABhqqqCjhWapmZFGn6T1y8Bz3YktceSzTSwscuTZJaeRjF/6lbkcO/PvLMZ0MlLRunpWta1qrHpMbmvtlz/RXLf4CpuMMNRbqmKoajonxuRyLwZAZo5GSxtkie17HJm1zVzRU7Z9kDzL6mofHXUznK6nj0XNRdxrlzzy7eX3F8AAAAAAAAAAAAAAAAAAAAAAAAAAAAAAAAAAAAAAAAAAAA1blcKe10MlXVv0Io015a1Vd5E65tHnnNAqJa63MqWPVKKOpSGJE3JXZO0n9pFTJPDwgegRSNliZIz3r2o5O0p9mvb/AOz6b/KbyIbAAAAAAAAAAAAAAAAAAAAAAAAAAAAAAAAAAAAAAAAAAAAaFXerbQ1jKSrq44Jns02pJqRUzVN3c3l3z9kvFsjj033Cla3hWZvpJ6/2CnxBipYaiWSLYqFjmqzLd2Rya8z9oOZ7aqaZJKiSaqyXNGPVGt8KJrXxgU1FWQV9M2opX7JC5VRrtFUzyXLVmbB8sY2NjWMajWtTJGomSIh9AAAAAAAAAAAAAAAAAAAAAAAAAAAAAAAAAAAAAAAAAAAB8SyxwROlme2ONqZuc5ckROupzUxHa3JptmkWL51IJFj/AN2jl4czgRz9FeK5ad66Vqt2vY/0ZX55Iq8KZ5+BOuUt6p6yez1EFslSGpc1EjdnllrTNOtqzQDdjeyWNskbmvY5M2uauaKnCh9HIwvb6q2WOClrXo6ZquVclzREVVXLM64AAAAAAAAAAAAAAAAAAAAAAAAAAAAAAAAHy5Va1VRquVEzyTdUlcSXeukt76ZKCooIJk0JaudEckbV3dTFdu7mfXOq3ElsdeVtSTrz0i6OWiujpfJz4TqSxMmifFI1HMe1Wuau+i7oHLwxbqG22iNlvlbPHJ7d0yLnsjuH+W8dc81wDWTUWJKi1o9XU79NNFV1I5u/4kVPEelAAAAAAAAAAAAAAAAAAAAAAAAAAAAAAAAAAAAAAAAAAD4lescT3o1z1a1V0W7q9ZAOfdZpJ5I7ZTPVss6ZyvbuxRb69tdxPCu8T3NIhjp8M0cMLEZHHUNa1qbiIjHZIbtsuklO2WeqtN0dV1DtOVW02aJwNTXuImrxrvnFx/dUrbPBDzjW06pUI7SqIdBFya5MkXPd1gXNv/s+m/ym8iGwciy3TnmKnp+ca6HKJPyksOixckTfzOuAAAAAAAAAAAAAAAAAAAAAAAAAAAAAAAAAAAAAAAAAAAHAq4rj0VOkoomox9E1jqiVFVjFR7l3P0l3NWaH1cm3i3UUlbT16VawtV74JYWtRzU3clbkqLl2z5tOKqS63motsUMrXxaWT3ZZO0VyXtHclRHQva73qtVFA0bHd4L3bWVlPm3NdF7F3WOTdQ6J59zLZH6dxj17HlG7tL7b/wCeA9BAAAAAAAAAAAAAAAAAAAAAAAAAAAAAAAAAAAAAAAAAGtcplprZVztXJ0UL3ovXRqqbJrXCFam3VUDd2WJ7E8KKgHn/ADO5J3NrKakcjJpVa58zm6WxsTPcTfVVdq8K9Zam77aWeifcKWukrWQppSwVDGe2bvq1WtTJU8JwuZa1qQ3Jf0tKNF7XtiwvSItlr0XcWnkz/wBqgLRc4Lvboq2mVdCRNbV3WrvopukPzLnvW3V0a57G2Vqt7apr5ELgAAAAAAAAAAAAAAAAAAAAAAAAAAAAAAAACOmslPasUy3ippp56aR2yskiTS2F67uk1NapvoqbnAdOsxZa4qZzqSdKuoVPycETVc5zt5FTLUd4/AI3A+G6mhmlulyboVMyKjI13Woq5qq9deAswAAAAAAAAAAAAAAAAAAAAAAAAAAAAAAAAAAAAAAAAAAAA/FXJFXWuXAQWNpqq+UlNBQ2m5Kscivc59M5qbmRfADkWS5rUQwU0lBXU8jIk0lmgVrc0RE99uHXAAAAAAAAAAAAAAAAAAAAAAAAAAAAAAAAAAAAAAAAAAAACchZT4cuFVJPSo2mqXrI2rjizVmetWPyTNEz1ou5r6x+XbEcFRRSUtk0q+tmarGJC1VRmerScu4mRSH4Bw8JWHaG17FIqOqZV05XJuIu8idZPSd0AAAAAAAAAAAAAAAAAAAAAAAAAAAAAAAAAAAAAAAAAAAAI+KnfhTENXVLE91qrvbOkjartgdmq+2RN7WvjNm936G4W2agsirXVVUxY0SJFVrEXUquXcTUU5+AcnDFlSxWhlKrkdM5dOVybiuXg6yZIh1wAAAAAAAAAAAAAAAAAAAAAAAAAAAAAAAAAAAAAAAAAAAAAAAAAAAAAAAAAAAAAAAAAAAAAAAAAAAAAAAAAAAAAAAAAAAAAAAAAAAAAAAAAAAAAAAAAAAAAAAAAAAAAAAAAAAAAAAAAAAAAAAAAAAAAAAAAAAAAAAAAAAAAAAAAAAAAAAAAAAAAAAAAP/Z"/>
          <p:cNvSpPr>
            <a:spLocks noChangeAspect="1" noChangeArrowheads="1"/>
          </p:cNvSpPr>
          <p:nvPr/>
        </p:nvSpPr>
        <p:spPr bwMode="auto">
          <a:xfrm>
            <a:off x="296779" y="121510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data:image/jpeg;base64,/9j/4AAQSkZJRgABAQAAAQABAAD/4gHYSUNDX1BST0ZJTEUAAQEAAAHIAAAAAAQwAABtbnRyUkdCIFhZWiAH4AABAAEAAAAAAABhY3NwAAAAAAAAAAAAAAAAAAAAAAAAAAAAAAAAAAAAAQAA9tYAAQAAAADTLQAAAAAAAAAAAAAAAAAAAAAAAAAAAAAAAAAAAAAAAAAAAAAAAAAAAAAAAAAAAAAAAAAAAAlkZXNjAAAA8AAAACRyWFlaAAABFAAAABRnWFlaAAABKAAAABRiWFlaAAABPAAAABR3dHB0AAABUAAAABRyVFJDAAABZAAAAChnVFJDAAABZAAAAChiVFJDAAABZAAAAChjcHJ0AAABjAAAADxtbHVjAAAAAAAAAAEAAAAMZW5VUwAAAAgAAAAcAHMAUgBHAEJYWVogAAAAAAAAb6IAADj1AAADkFhZWiAAAAAAAABimQAAt4UAABjaWFlaIAAAAAAAACSgAAAPhAAAts9YWVogAAAAAAAA9tYAAQAAAADTLXBhcmEAAAAAAAQAAAACZmYAAPKnAAANWQAAE9AAAApbAAAAAAAAAABtbHVjAAAAAAAAAAEAAAAMZW5VUwAAACAAAAAcAEcAbwBvAGcAbABlACAASQBuAGMALgAgADIAMAAxADb/2wBDABALDA4MChAODQ4SERATGCgaGBYWGDEjJR0oOjM9PDkzODdASFxOQERXRTc4UG1RV19iZ2hnPk1xeXBkeFxlZ2P/2wBDARESEhgVGC8aGi9jQjhCY2NjY2NjY2NjY2NjY2NjY2NjY2NjY2NjY2NjY2NjY2NjY2NjY2NjY2NjY2NjY2NjY2P/wAARCAUDBD4DASIAAhEBAxEB/8QAHAABAQADAQEBAQAAAAAAAAAAAAYDBAUHAgEI/8QAXRAAAQMCAgIHEA0ICQMEAwEAAAECAwQFBhESIRMVMUFRo7EHFBY3VWFlcXJ0gZGkwtHSFyImMjRFUlNUVnWh4iM2QpOUssHhJDM1YmNzg5KigrPDJYTw8UNHhUT/xAAZAQEAAwEBAAAAAAAAAAAAAAAAAQIDBAX/xAAxEQEAAgADBgMHBAMBAAAAAAAAAQIDBBESEyExUVJBkaEFFSIyYXHRFCOBsULh8MH/2gAMAwEAAhEDEQA/APQAAAAAAAAAAAAAAAAAAAAAAAAAAAAAAAAAAAAAAAAAAAB+H6AAAAAAAAAAAAAAAAAAAAAAAAAAAAAAAAAAAAAAAAAAAAAAAAABhZVQPqZKZkzHTxojnxoutqLuZoZgAAAAAAAAAAAAAAAAAAAAAAAAAAAAAADjYgv0dnbDFHEtTW1DtGGBq5K5dzNeBD4jpMRSxbLNdKWCVUz2FlNpMb1s1XNQO4Cftl/m22dZ7xCyCuy0o3xquxzJwpnrTf8AEpQAAAAAAAAAAAAAAAAAAAAAAAAAAAAAAAAAADl3i784PhpqeBaquqFVIYGrlubrnLvIgHUBPupcUSM2TbKhhk+aZArm/wC5df3HOpcX1VBddrMR00cEiqiNni94qLuKqcHX+4CxB+H6AAAAAAAAAAAAAAAAAAAAAAYKyoSkpJahY5JEjartCNM3O6yJwk3PjyhpkRZ7bc4kXcV8LW8rirOJjNrXYVr0ciLkxFTPh0kA5kPNBts79CGhuMj1/RZE1V+5xs9GUPUa8fsyesTXMvRNtaxctewJ+8h6UBMLjm3RORKqkuFKiruzQZJ9ynbt10obpFstDUxzNTdRq629tN1DYngiqYXQ1EbJY3pk5j0zRTyW+0s+EsTKtvldG3JJYVz/AEV/RXhTNFQD14HPsdzZeLRT1rE0Vkb7ZvyXJqVPGdAAAAAAAxzTR08L5pnoyONquc5dxETfOJbUnvlQy6VOnFRMdpUdPuaX+I/hVd5N41MRTOu97pMOwuXYlymrVav6Ca0b4dXjQqGtaxiNYiNa1MkRNxEA+gAAOfd7qy1QskfS1VSj3aOjTR6ap29aHQAEtNju306ItRQ3KHPc2SBG+cfMWP7ZO/QgpLhM/d0Y4UVf3jBzTKtIrLT0ye+nmz8DU1/eqH7zNKJIbJNVq329RKqIv91url0gKe3ViXCjZUtgngR+f5Odmi9Mly1obQAAA0rxXttlpqq12X5GNVRF33biJ48gJullkvHNDllY93O1sjWPUupXLqVPGq/7SxJjANA6msXPc2az1r1lcq7qpuJ/FfCU4AAADRq7k2mudDQ7Gr31emuaL7xGpmqr9yG8cCl/pmNKybdZQ0zIE4NJ66Sr4skA74AAAAAAAAAAAAAAAAAAAAAaldcqK3NR1bVRQIu4j3Iir2k3zTxJdn2m3o6nZslXO9IadnC9fQYLVhilp/6TckbX3CTXJNMmkiLwNRdSIgGeHFFjnfoMucGa/KXR+9cjqtc17Uc1Uc1UzRUXNFORdcMWq507o5KSKKRU9rLExGuavg3e0pA2i812Eb3JQVT3PpWSaEse6iJ8tvBq19cD1cHyx7Xsa9io5rkzRU30PoDWuFdBbqKWrqn6EUSZqu+vWTrnPtFNVVUyXa5aTJnIuwU2ftYGLwpvuVN1fAc2pk6IMXMoU9tQWz8rMm8+XeRe1/BSrAAAAAAAAAA0Kq9WyjnWCqr6eKVuWbHvRFQw9Elk6qUv6xAObbPz/vP+RFyNKcirferZHjW61T66BsEkMaMkV6aLlREzyUoOiSydVKX9YgHVBp0V0oLg5zaOshncxM3JG9FVENwAAAAAAAGlW3a32+RsdZWQQPcmkjXvRFVOEDdByuiSydVKX9Yg6JLJ1Upf1iAdUHK6JLJ1Upf1iGekvNtrpthpa6CaXLPQY9FXIDeODc2z2SofdaXTlo3u0qynzzyT5xnAqb6b6HePlzUe1WuRFaqZKi7ioB8wTR1EDJoXo+ORqOa5NxUUyErh6ZbPfarDszl2HXPRK5f0F1q3wa/EpVAAAAAAAAAee0s63PmpPc9dJlMr2MRd7RaqcuanoR5nhTP2QqvS3dOflU9MAgeaU51JXWmuhXRmYr8ndyrVTlUuaeZtRTRTN97IxHp2lTMh+an/AFNt7qTkaV1hzWwW7Pd51iz/ANqALrb1r4WLFO+nqYV04Zmr713XTfRd9DFZLo6vjlgqY0hr6Z2hURbyLvOT+6u6h1CWxVp2iupMQU7VyjckNW1v6carq8S/wAqQfEUrJomSxOR0b2o5rk30XcU+wAAAAAAAAABwa5MUSVkjKF1thpc/aPkRyvy66a0A69XV09DTPqKqVsUTPfOcuoyQysnhZNE5HxyNRzXJvoutFPK8c01wpKqlZcLk+sfIxX5aOixi55ampq8J6PYPzftvesX7iAdAAw1dTFRUktTO7RiiYr3L1kA/aiogpYllqZo4Y03XvcjUTwqcxMVWJX6G2cGfCqqiePcJnD0UmMLtPdLqmnR07tGCmVc2Iu7ub+SZZ8OfgLl9NBJBsD4Y3RZZbGrUVuXaA+opY5o2yQyNkY5M0cxc0Xwn2ef3GSTBGIIpKVXLaqzW+DPNGqnvsuumaKniL6ORssbZI3I5j0RzVTfRQPoHNmv9op5nwzXGmZIxdFzVkTNF4D46JLJ1Upf1iAdUHK6JLJ1Upf1iDoksnVSl/WIB1SJxBbb+uMIK61o/Y3MYzZEcmi1qLrR3W3ytorhR3Bjn0dTFO1q5OWNyLkpsgDz/AJqTIv8A05+SbKuyJnvq32v8V+8u6ioipad89RI2OKNNJznLqRCBioajG9/2wnY+K0wroR6WpXtRdxO2u6u9uAWOHXyPw9b3TZ6a07M1XdXVqOkfjWo1qNaiI1EyRE3j9AAAAAAAAAAAAAAAAAAAAAABxcY/mrcP8v8Aih2ji4x/NW4f5f8AFAI/mX/2pW/5KfvHpR5VzP6uakuFU6Cimq1dEiK2JWorde7rVC626r/q/W/74/WA7Z5ZzSKyOpxAyGNUXneJGPVPlKqrl4lQo71f8QNp3NpbLLSNVPbVD/yisThybn/E0MI2OyVVTz3NcmXGsz09icityXfVUdrd29wCgwRQy0GGaZk6K2SRVlVq7yKur7sjtyzww/1srI+6ciGQ5F4w3bL1Mk1bC50rWaDXteqZJmq7m5vqBvQ3Cinm2GGsp5Jcs9BkrVd4kU/amupKNUSqqoINLc2WRG5+M8psUy2PFFSyJNmmiWSnhav6b9LRb95Z3bDT0w9VrAxtXdpWor6iREV7lzTSRufvUyzREQCpjkZKxr43texyZo5q5op8zSsghkmkXJkbVc5eBETNST5nlvudvo6ttfFJDE57Vijk1Ki69Jct7e8R08a1C02Fa5zd17Uj/wByoi/cqgcnAKPr6i6XudPylRLoN6yJrVPvangLMncBwpDhOkXfkV71/wBy/wAEQogAAAAH4B5dzSqzZ79HTIvtaaJEVP7zta/donoNgo9r7FRUqpk5kTdJP7y61+9VPLm/+v43T9JlRV5/6aL6qHsQAAACOx5K+smt1igdlJVyo5+W81FyTwbq/wDSWJF4f/8AW8aXG7r7aClTYIF3uDNPAir/ANQFhDEyCCOGJujHG1GtTgREyQyA5t+uTrZbXSxN06iRyRQM+VI7Uifx8AG1UV1HSOa2pqoIXO3EkkRqr4zM1zXtRzVRzVTNFRc0Un5bLQ2+x1lRXxx1VSsL3z1ErUc5zst5V3E4ETrHI5mFXPLR1tNI5XQwuYsef6OlnmieJALhVRqKqrkia1U4WEEWa3VFwcntq+pknTPdRueTU8SGxiiqWjw7WyM9+6PY2Zbuk72qZeM3LbSpQ22mpW7kMTWdvJAMlRV01Lo881EUOmuTdkejdJeBMzKed80u11PPMVzR6vptFIlb82utfEpZYbfJJh23PlVVesDM1Xf1avuA6YAAAAAAAAAAncY3Wts1PRVdK5EhSoRs6aKLpN4OtuL9xQMe2RjXsVHNciKipvoal3t0V2tk9FNqbK3JHfJXdRfApO4OustM9+Hrqux1lMujErtyRm8iLv8AW63aArwAAAAEJzT6epkioJ4mPdDEr0erU96q6OWfiU6HM85/Wxv592TY9k/IbJnno5JnlnvZ/wASrAA8o5orWNxQ5W7roWK7t605Mj1SWRkMT5JHI1jEVznLuIibqnkMkdRi7FcqwIuU0mekqao401Iq+DLwgemYXe9+Grc5+elsDU18CJkn3Gxd65Lbaaqsdl+RjVyIu+u8njyNimgjpqaKniTKOJiManAiJkhL80moWHDjYk//ADztavaRFXlRAPvme0ro7G+tlVXTVsrpHOXdVEXLlzXwlUc3DsKU+HrfGm9TsVe2qZr96nSAH4qoiZquSGpdrlBabfLWVC+0Ympqbrl3kTrqRcuG7/id3Pd0q20cT9cdOqK7QTe9rqRPDrAvNmi+cZ/uQbNF84z/AHIeYvwM5t9itbLgj3ugWd79h943PJNWevNRfMDus9tfVrcEmcjmtbGkOWkqqiZZ5genbNF84z/ch9tcjkzaqKnCh577GcnVVv6j8RR4VwwmHW1C89uqHz6OftdFERM97NeEDp1NnttXMs1TQU00q7r3xIqr4TD0PWbqVR/qW+g6YAi7faLa/G11pn0NM6COGNWRrGmi1VRM8kKHoes3Uqj/AFLfQcu2fn/ef8iLkaU4GpR22hoXOdR0cEDnJk5Y40aqp4DbB8vc1jHPe5Gtamaqq5IiAfR8LLGi5LIxF7aERWJecZSvSgl5ztDVVrXuVUWbLdXJNap1tzwnHvGB3WuCB22DZZJ52QRxpFlm5y8OYHp2zRfOM/3INmi+cZ/uQ8/fzNljjc992ajWoqquwbif7jSsuBJLtaoK7n9IUmRVRiw6WSIqpu59bMD09r2P965ru0uZrVdsoK57X1lHTzvamSOkjRyonBrJmwYFS0XWKufcFmWLPRY2PRzVUy1rmvCWIHM6HrN1Ko/1LfQOh6zdSqP9S30HTAHM6HrN1Ko/1LfQZqW026jl2WloaaGTLLTjiRq5ds3QAAAEZj9r6Ga2XqBPytNNoL10XWiL1tSp4SvgmZUQRzRrmyRqPavCipmhwsdwpNhOs4Y9B6eByfwzPvBNQtThWic7dY1Y/wDa5UT7sgO8fiqiJmq5Ial2uUFpt8tZUL7RiampuuXeROupFy4bv+J3c93SrbRxP1x06ortBN72upE8OsC82aL5xn+5Bs0XzjP9yHmL8DObfYrWy4I97oFne/YfeNzyTVnrzUXzA7rPbX1a3BJnI5rWxpDlpKqomWeYHp2zRfOM/wByH21yOTNqoqcKHnvsZydVW/qPxFHhXDCYdbULz26ofPo5+10UREz3s14QJuhhW281KSN6aLahz3tXeXSaruXUeiHDxFh9LusFTTTc7V9MqOhmyz3FzyXrZn5HcL/HDoT2Ns0yJlskVSxGOXh1608QE5zS9OprbVRRJpSu0smpuqrlaichd0sKU1LDA3ciY1ieBMjg2ywVMt5W9XqSN9WiZQwx62Qp299df3qUYA07tRNuNqqqNyf10atTrLvL48jcAEpzPLi6rsS0sq/laN+hku7orrT+KeAqyBwg7nPHF5ok1Mesionafq+5VL4AAAAAAAAAAAPNuah/adF/kr+8XNg/N+296xfuIQ3NQ/tOi/yV/eLmwfm/be9Yv3EA6BI80msdT4fZTsXJamVGu67U1r9+RXEBzU3Lo2xm8qyqv/EDr8zuJI8Lscif1kr3L48v4FQTmAfzSpO6k/fUowIvmnxItlpZd9tRo+Nq+g6WBKxazC9Oj3aToFWFV7W59yoafNLT3ORdapb+64w8zB6rZatm8lRn42p6AKSax2qeV0s1tpHyPXNznQtVVXhXUfHQ9ZupVH+pb6DpgDmdD1m6lUf6lvoHQ9ZupVH+pb6DpgDXpKGkoWOZR00MDXLm5I2I3NfAfdTUQ0lO+oqJGxxRpm5zl1IhlJLFtgvd9qGspqqmjomIitje9yKrt9VyavgAypRVGKp2VFwa+C0sXShpV1On/vP4E4E/+L3quaK22yaZrGsip4lcjUTJERE3CC6CMS9VYf2iT1T4kwHiGVujLcaZ7V3UdPIqfugegWyokq7bS1MrEY+aJsitTcTNM8jaPiKNsMLIme9Y1Gp2kPsAAAAAAAAAAAAAAAAAAAAAAHFxj+atw/y/4odo4uMfzVuH+X/FAI/mX/2pW/5KfvHpR5rzL/7Urf8AJT949KAHm3NBtDbbXU91oc4dmdk/Q1aMia0cnBnr8R6SRfNOqI22alp1VNkkn00TrNaqKv8AyQDoYJxA+921zKlUWrp1Rr1+Wi7jvuUpDzvmXQSbPX1GSpGjWs7a5qv/AM7Z6IB5ZZYmzc0t7XJmjaud/hTSVPvyPUzzDD/TMm74qPPPTwBMc0NfctL15WcpTk5j2JZcJ1SomasVjv8AknpA2cH6sLW//L/ip2jhYJkSTCdAqLuNc3xOVDugACIuvNCjo7m+mpqPZ4onqx8ivyVypu5JkBbnNxFWc4WCuqUXJzIlRq/3l1J96ob8UjZoWSNz0XtRyZ7uSkfzTK1IbPBRtX29RLmqf3W/zVAOFzNKPZr7LVKntaeJcl4HO1J92keoEfzNaJaexS1Tm5OqZVVF4Wt1J9+kWAAAAcjFNy2rw/VVDXZSK3Qj7p2pPFu+Aw4Mtu1uHKZjm5SzJsz+27c+7JDk4sVbxiW12JmuNHbPOicH/wBIv+5CyRERMk1IB+mnWW2Gtq6Oomc/OkesjGIvtVcqZZr2t43ABH80m487WWOiYuT6p+vuG61+/I3cC23a/DkLnJlLU/lndpfe/dl4yUx6rq3F9PSOVUYjI40/6l1r9/3HpjGNjY1jERGtRERE3kA4WIv6Vc7Nbk1pJUbO9P7saZ5L21VDvnApf6ZjOtm3WUNOyBvBpOXSX7skO+BwMb5PwzUQZZyTvjjjbwuV6Zch2aWBtLSQ07PexMaxO0iZHDRdvcRMe3Xb7W5VR29LP1us3lKIAAAOXfbjWW2mjkobbJXvc7JWsXLRTh3FOH0VX76rVPjd6pYACP6Kr99Vqnxu9UdFV++q1T43eqWAAj+iq/fVap8bvVHRVfvqtU+N3qlgAI/oqv31WqfG71Th4mr665UyVFXhyoo5YNbKtHuarNe/7XWmZ6TLKyGJ8srkZGxquc5dxETdUiKWKfHFzdVVKvjstM/RjiRctld1/wCPBuJvqBkwXiW73KRlNVUbqiFNS1aJo6Or9LeXlLYxwwxU8LYYI2xxsTJrGpkiJ2jIAAAAAnb5caqsqlstldlUuT+kVG9TsXr/ACl/+dYOVim51N8reh6ypsiqv9JlT3rUTeVeBN/xFDh6wU1hothh9vM/JZZVTW9f4J1jLZbNSWWjSnpWa11vkX3z14VNm4VKUVvqapcvyMTpNfWTMDYIjmoL/wCmUSf4y/ulXaaiastNJU1DWNlmibI5GIqImaZ75Mc06JXWOmlRM9CoRF62bV9AFTbNVrpP8ln7qG0aVlkSWy0EiLmjqeNf+KG6Bp1ltp66opZqhHP52esjGZ+10t5VTfy3jbP04eMbptVh+eRrsppU2KPtrv8AgTNQNPC0qXO83i7prjdIlPCv91qa/HqU/MZzaVZYqHenrmOcnWaqJ5xuYLo+csMUbVTJ0rdld/1a0+7In8Z1Ow4zsmkuTIlY9fDJr5AL0AAAABibTQMqH1DYWNmkREfIjfbORNzNTKAANavo47hRS0kyvSOVNF2g7JVTgzNkAY4Yo4IWQwsRkbGo1rU3ERN4m6+VLjjqgoW647fG6okT+8qZJ4s2r4SjqqiOkpZaiZ2jHExXuXrImZIYA2SvqbreZ09vUS6Desia1T72p4AO5iyq5zwzXyouSrErE7bva/xM2HI0jw7bWomX9GjXwq1FONzSJFZhnRT9OdjV8Sr/AAOzhyVJsO257Vz/AKOxF7aNRF+9AOkAAAAAAAAAAONi/Xha4f5X8UNDmdr7l2daV/KbmNZEjwpXqq7rEb43Ihr4AiWPClMqplsjnu/5Kn8AOxWW2nrqilmqEc/nZ6yMZn7XS3lVN/LeNs/Th4xum1WH55GuymlTYo+2u/4EzUDTwtKlzvN4u6a43SJTwr/damvx6lPzGc2lWWKh3p65jnJ1mqiecbmC6PnLDFG1UydK3ZXf9WtPuyJ/GdTsOM7JpLkyJWPXwya+QC9AAAAAAAAAAHn1n1c1CuRN/ZORD0EgMOJzxzSLpKmtsey6/wDqRpfgAABM47u1babRG+hVY3SyaDpUTPRTJV8ampzPr1cLrBVx1z3TJCrdCVya9eeaKu/uFbPBDUwuhqImSxu98x7UVF8CnzS0lPRwpDSwRwxpr0Y2o1PuAzAAAAAPNuah/adF/kr+8XNg/N+296xfuIQ3NQ/tOi/yV/eLmwfm/be9Yv3EA6B5/wA1Nq6NsfvJsqL/AMT0AkeaTRrUWBlQxua08qOXrNXUv35AbeAVzwlSdZ0n76lGSvM4lSTDKMTdjme1fuX+JVASHNMXLDkXXqm/uuMXMwaqWWrfvLUZeJqek+eahMjbVRw563zq/wATVTzjp4Do3UmF6dXpk6dzplTrLqT7kQCjAAAAAAAAAAAAAAAAAAAAAAAAAAAAAAAAAAGCsqoqKklqZ1VsUTVc5UTPJEIrE+M7VXWOpo6N0sksyI1M2aKJrTWuZeADyPBF7pLJcZ5K1Xtjli0Uc1ueS55lv0eWD6TJ+qd6ClAEnU80C0sYvOkdRVS/otazRTwqvoJp9ov+MLpz3VQOpYNxrpGq1rG8DUXWp6iANK0Wuns9vjo6VF0Ga1cu65d9VNW74lt1mqGwVj5ElczTRrI1dmmap/BTrgDx+03ZtJi5bvLTzbA+aR6ta3NUR+fJmek2rEttu9UtNSPkWVrFerXxq3Uiom/20OuABq3OjSvtlTSLq2aJzEXgVU1KbQAkOZvUK6z1FFJqkpZ1RWruoi/zRxXkgse0GOUmy0aO7Joqu82X+a/vKV4A83t+HLZDiOpp73K+ORJVkp2vVGxzsVdWvfXhTM9INeroqWui2Krp4p2fJkai5AYrhdKG10yzVdRHExE1Jnrd1kTfPP8AnG4Y5vnPj4309ub7Vr3JuMRdxOFy/cW8OGbJBJpx2yn0k+U3S5TqoiNRERERE1IiAY6anipKaOngYjIomo1rU3kQygAD5e5rGK9yojWpmqrvIfRO46uK0GHJmMX8rVLsLETd17v3Z+MDn4La66Xe6X+VFylk2KHPebq/gjU8ZZHNw9bktVjpaTLJ7GZv7pda/ep0gAAAjscYbqbhJDc7amlVQoiOYm65EXNFTrob1qxhb6mJsdwk5wrGplJFOisTPrKu8UZxsWvjhw7WSPiZI9WbHHm1FXSd7VMvGBy8N3m2U9uqa6sr6eOWsqZJlYsiaaJnk1NHd3E+83JKivv/AORomTUNvd/WVUjdGSROBjV1pn8pTo2u0UlvpKeOOmhSWKNrVkSNNJVRNa5nQAwUdLBQ0sdNTRpHDGmTWpvGcAAAAAAAAAAAAJXmgVUrLPDQ0+ey10yRat9P/vJCgtlDFbLfBRwJkyJqN7a76+FdZnfHHIrVexrlYuk1VTPJeFD7AAAAAAJvGmI3WKhZHTpnV1CKkblTUxE3XdvXqPPbfiq7W2F0VLMxqPcr3uWNrnPcu6qqqZqp7MAPI+jq/wD0pn6lvoNerxTe7rCtFNV6Ucyo1WNja3S17maJmeyADHBE2CCOJvvY2o1O0iZHKxbQrccN1kLUze1myM7bdeXhyy8J2T8An8C1aVeFqVM83Q6UTvAur7lQoSQsMe0GKq20u9rTVic8UvBq3W+L91CvAHm2M5pr5i2ms0KO0Ilazc33ZK53aRMvEp6SY9gh2fZ9ij2ZUy2TRTSy4MwPqNjYo2xsTJrERqJwIh53zUKZ7a2hq0RcnRrHmm8qLmnKejGOaCGoajZ4mStRc0R7UciLw6wNe0VL6y0UlTK1WySwtc5F4VTWbh+H6AAAAAAAABGc0m5uprXDQR5o6rcquX+63LV41TxHawnb1tmHaSB7dGVW7JIi7uk7Xkva1J4DqywQzq1Zoo5FYubdNqLorwoZAJnmg0zqjC8rmoqrBI2TVwbi8ph5nFVJPhxYpGrowSuYxy7iouvlVSqc1r2q17Uc1yZKipmiofkUUcMaRwxtjY3caxMkTwAfYAAAAAAAAAAkOaRUq2ywUceuSqnREam6qJr5dEpLVRpb7XS0ia9hiaxV4VRNa+Mm9j2/xzsmWlR2hNHPedLu/cv7pXgDzbGc018xbTWaFHaEStZub7slc7tImXiU9JMewQ7Ps+xR7MqZbJoppZcGYH1GxsUbY2Jk1iI1E4EQ875qFM9tbQ1aIuTo1jzTeVFzTlPRjHNBDUNRs8TJWouaI9qORF4dYGvaKl9ZaKSplarZJYWuci8KprNw/D9AAAAAABjnmZT08k0i5Mjar3L1kTNTITmNquRlqZbqZNKquD0hjanB+kva3vCBzOZxTPkir7rKnt6mXRTwa1Xxr9xbGnaaCO12ynootbYWI1V4V318K5qbgAAAAAAAAA4lxxVa7bWyUlTJKk0eWkjYldupmmvwnbAHkuNLvHfbjDJRwTpFFHo5vZkrlzz3OAqLJjO209opKaqbURSwRNjd+SVUXRTLNMu0WQA1Lbcae6Ubaqkc50TlVEVzVRdS5bimWrpoqyklpp26UUrFY5OspmAHn9hklwZeJ7fdM20NSucVTl7TNNxetmm7wZJvay5dWUrKfnh1REkOWeyK9NHxn3PBDUxLFURMljduse1HIvgU5iYXsaSaaWynz67c08W4BJ18UuOMRRpTI9LVSe1WdUyR2+7LrrqTwZnoEcbIo2RxtRrGIjWtTcRE3EEUccMbY4mNjY1Mka1MkTwH2AAAAAAAAAAAAAAAAAAAAAAAAAAAAAAAAAAAAAAAAAAAAAAAAAAAGherXFeLbJSyrouX20cibrHpuOQwWK5SVMb6OuRI7jS+1mZ8tN57eFFOsatRb6apqoKmRipPAubJGrkqcKLlup1gNoAAAAAAAAi7p/65j2joE9tT25uzSpvaWpfUTxloaFHaKOir6utgYqT1S5yOVc/FwAb4AAAAAcS/wy1lbaKRsb3RLU7NK5E9qiMTNEVeuqodsAAAAAAAAAAAAAAAAAAAAAAAAAAAAAAAAAcnEFpdc6Vj6dyR11M7ZaaTgcm8vWUzWe5sudKrlZsVTEuhPA730b99O1wKdA1Vt9MtxbXoxW1CMViuauWk3gcm/wCEDaAAAAAAAAAAAAAAAAAAAAAAAAAAAAADk325SUsbKOhRJLjU+1hZ8nhevAiHWNWnt9NT1U9VGzOedc3yOXNct5Ez3E6wGGyWuKz26OljXSd76SRd2R67qqdAAAAAAAAAAAAAAAAxVNRDS0756iRscUaaTnOXUiHDs1LLcrm6/VsaszboUcLt2OP5S9d3Ip16y301c6FapmyNhfptYq+1Vd5VTcXLrmyB+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TlZiWrbf6i0W60LWTQMR71WobHqVEXfT+8m+UZH23poXbvRvJEB0Nt8RfVfy+P0DbfEX1X8vj9BQACf23xF9V/L4/QNt8RfVfy+P0FAAJ/bfEX1X8vj9A23xF9V/L4/QUAAn9t8RfVfy+P0DbfEX1X8vj9BQACf23xF9V/L4/QNt8RfVfy+P0FAAJ/bfEX1X8vj9A23xF9V/L4/QUAAn9t8RfVfy+P0DbfEX1X8vj9BQACf23xF9V/L4/QNt8RfVfy+P0FAAJ/bfEX1X8vj9A23xF9V/L4/QUAAn9t8RfVfy+P0DbfEX1X8vj9BQACf23xF9V/L4/QNt8RfVfy+P0FAAJ/bfEX1X8vj9A23xF9V/L4/QUAAn9t8RfVfy+P0DbfEX1X8vj9BQACf23xF9V/L4/QNt8RfVfy+P0FAAJ/bfEX1X8vj9A23xF9V/L4/QUAAn9t8RfVfy+P0DbfEX1X8vj9BQACf23xF9V/L4/QNt8RfVfy+P0FAAJ/bfEX1X8vj9A23xF9V/L4/QUAAn9t8RfVfy+P0DbfEX1X8vj9BQACf23xF9V/L4/QNt8RfVfy+P0FAAJ/bfEX1X8vj9A23xF9V/L4/QUAAn9t8RfVfy+P0DbfEX1X8vj9BQACf23xF9V/L4/QNt8RfVfy+P0FAAJ/bfEX1X8vj9A23xF9V/L4/QUAAn9t8RfVfy+P0DbfEX1X8vj9BQACf23xF9V/L4/QNt8RfVfy+P0FAAJ/bfEX1X8vj9A23xF9V/L4/QUAAn9t8RfVfy+P0DbfEX1X8vj9BQACf23xF9V/L4/QNt8RfVfy+P0FAAJ/bfEX1X8vj9A23xF9V/L4/QUAAn9t8RfVfy+P0DbfEX1X8vj9BQACf23xF9V/L4/QNt8RfVfy+P0FAAJ/bfEX1X8vj9A23xF9V/L4/QUAAn9t8RfVfy+P0DbfEX1X8vj9BQACf23xF9V/L4/QNt8RfVfy+P0FAAJ/bfEX1X8vj9A23xF9V/L4/QUAAn9t8RfVfy+P0DbfEX1X8vj9BQACf23xF9V/L4/QNt8RfVfy+P0FAAJ/bfEX1X8vj9A23xF9V/L4/QUAAn9t8RfVfy+P0DbfEX1X8vj9BQACf23xF9V/L4/QNt8RfVfy+P0FAAJ/bfEX1X8vj9A23xF9V/L4/QUAAn9t8RfVfy+P0DbfEX1X8vj9BQACf23xF9V/L4/QNt8RfVfy+P0FAAJ/bfEX1X8vj9A23xF9V/L4/QUAAn9t8RfVfy+P0DbfEX1X8vj9BQACf23xF9V/L4/QNt8RfVfy+P0FAAJ/bfEX1X8vj9A23xF9V/L4/QUAAn9t8RfVfy+P0DbfEX1X8vj9BQACf23xF9V/L4/QNt8RfVfy+P0FAAJ/bfEX1X8vj9A23xF9V/L4/QUAAn9t8RfVfy+P0DbfEX1X8vj9BQACf23xF9V/L4/QNt8RfVfy+P0FAAJ/bfEX1X8vj9A23xF9V/L4/QUAAn9t8RfVfy+P0DbfEX1X8vj9BQACf23xF9V/L4/QNt8RfVfy+P0FAAJ/bfEX1X8vj9A23xF9V/L4/QUAAn9t8RfVfy+P0DbfEX1X8vj9BQACf23xF9V/L4/QNt8RfVfy+P0FAAJ/bfEX1X8vj9A23xF9V/L4/QUAAn9t8RfVfy+P0DbfEX1X8vj9BQACf23xF9V/L4/QNt8RfVfy+P0FAAJ/bfEX1X8vj9A23xF9V/L4/QUAAn9t8RfVfy+P0DbfEX1X8vj9BQACf23xF9V/L4/QNt8RfVfy+P0FAAJ/bfEX1X8vj9A23xF9V/L4/QUAA5lhuz7vTTvlpVpZqed0EkavR+Tm5Z603d06ZP4S+O/tWfzSgAEfbemhdu9G8kRYEfbemhdu9G8kQFgAAAAAAAAAAAAAAAAAAAAAAAAAAAAAAAAAAAAAAAAAAAAAAAAAAAAAAAAAAAAAAAAAAAOdLdNjlezYc9FypnpfyPjbf/AAP+f8gOoDl7b/4H/P8AkNt/8D/n/IDqA5e2/wDgf8/5Dbf/AAP+f8gOoDl7b/4H/P8AkNt/8D/n/IDqA5e2/wDgf8/5Dbf/AAP+f8gOoDl7b/4H/P8AkNt/8D/n/IDqA5e2/wDgf8/5Dbf/AAP+f8gOoDl7b/4H/P8AkNt/8D/n/IDqA5e2/wDgf8/5Dbf/AAP+f8gOoDl7b/4H/P8AkNt/8D/n/IDqA5e2/wDgf8/5Dbf/AAP+f8gOoDl7b/4H/P8AkNt/8D/n/IDqA5e2/wDgf8/5Dbf/AAP+f8gOoDl7b/4H/P8AkNt/8D/n/IDqA5e2/wDgf8/5HUAAAAAAAAAAAAAAAAAAAAAAAAAAAAAAAAAAAAAAAAAAAAAAAAAAAAAAAAAAAAAAAAAAAAAAJ/CXx39qz+aUBP4S+O/tWfzSgAEfbemhdu9G8kRYEfbemhdu9G8kQFgAAAAAAAAAAAAAAAAAAAAAAAAAAAAAAAAAAAAAAAAAAAAAAAAAAAAAAAAAAAAAAAAAAJ2q+FTd27lMRlqvhU3du5TEAAAAAAAAAAAAAAAAAAAAAAAAAAAAAAAAAAAApyYKcAAAAAAAAAAAAAAAAAAAAAAAAAAAAAAAAAAAAAAAAAAAAAAAAAAAAAAAAAAAAAAAAAAAAAAn8JfHf2rP5pQE/hL47+1Z/NKAAR9t6aF270byRFgR9t6aF270byRAWAAAAAAAAAAAAAAAAAAAAAAAAAAAAAAAAAAAAAAAAAAAAAAAAAAAAAAAAAAAAAAAAAAAnar4VN3buUxGWq+FTd27lMQAAAAAAAAAAAAAAAAAAAAAAAAAAAAAAAAAAACnJgpwAAAAAAAAAAAAAAAAAAAAAAAAAAAAAAAAAAAAAAAAAAAAAAAAAAAAAAAAAAAAAAAAAAAAACfwl8d/as/mlAT+Evjv7Vn80oABH23poXbvRvJEWBH23poXbvRvJEBYAAAAAAAAAAAAAAAAAAAAAAAAAAAAAAAAAAAAAAAAAAAAAAAAAAAAAAAAAAAAAAAAAACdqvhU3du5TEZar4VN3buUxAAAAAAAAAAAAAAAAAAAAAAAAAAAAAAAAAAAAKcmCnAAAAAAAAAAAAAAAAAAAAAAAAAAAAAAAAAAAAAAAAAAAAAAAAAAAAAAAAAAAAAAAAAAAAAAJ/CXx39qz+aUBP4S+O/tWfzSgAEfbemhdu9G8kRYEfbemhdu9G8kQFgAAAAAAAAAAAAAAAAAAAAAAAAAAAAAAAAAAAAAAAAAAAAAAAAAAAAAAAAAAAAAAAAAAJ2q+FTd27lMRlqvhU3du5TEAAAAAAAAAAAAAAAAAAAAAAAAAAAAAAAAAAAApyYKcAAAAAAAAAAAAAAAAAAAAAAAAAAAAAAAAAAAAAAAAAAAAAAAAAAAAAAAAAAAAAAAAAAAAAAn8JfHf2rP5pQE/hL47+1Z/NKAAR9t6aF270byRFgR9t6aF270byRAWAAAAAAAAAAAAAAAAAAAAAAAAAAAAAAAAAAAAAAAAAAAAAAAAAAAAAAAAAAAAAAAAAAAnar4VN3buUxGWq+FTd27lMQAAAAAAAAAAAAAAAAAAAAAAAAAAAAAAAAAAACnJgpwAAAAAAAAAAAAAAAAAAAAAAAAAAAAAAAAAAAAAAAAAAAAAAAAAAAAAAAAAAAAAAAAAAAAACfwl8d/as/mlAT+Evjv7Vn80oABH23poXbvRvJEWBH23poXbvRvJEBYAAAAAAAAAAAAAAAAAAAAAAAAAAAef9GFz6Necc2c58987bFopuaejpZ7ue/wHoB4rdGTyYurI6RXJUOr3pErXaK6ayLlku9r3wPageX7TY5+drv29PXG02Ofna79vT1wPUAeX7TY5+drv29PXG02Ofna79vT1wPUAeX7TY5+drv29PXG02Ofna79vT1wPUAeX7TY5+drv29PXG02Ofna79vT1wPUAeX7TY5+drv29PXG02Ofna79vT1wPUAeX7TY5+drv29PXG02Ofna79vT1wPUAeX7TY5+drv29PXG02Ofna79vT1wPUAeX7TY5+drv29PXG02Ofna79vT1wPUAeX7TY5+drv29PXG02Ofna79vT1wPUAeX7TY5+drv29PXG02Ofna79vT1wPUAeX7TY5+drv29PXG02Ofna79vT1wPUAeX7TY5+drv29PXG02Ofna79vT1wPUAeX7TY5+drv29PXG02Ofna79vT1wPUAeX7TY5+drv29PXG02Ofna79vT1wK6q+FTd27lMREyW3FSSOR8lVpIq551aLr/ANx87XYo+cqv2pPWAuAQ+12KPnKr9qT1htdij5yq/ak9YC4BD7XYo+cqv2pPWG12KPnKr9qT1gLGsq4KGmdPUP0I27/D1kOHHjGidNovgmYxV9/qXLtoT10or1DTI+4rO6FHatObTRF8a5HKA9XjkZLG2SNyOY5M2uTcVD6IGjt+IX0kbqRahsDkzYjahGpl2szNtdij5yq/ak9YC4BD7XYo+cqv2pPWG12KPnKr9qT1gLgEPtdij5yq/ak9YbXYo+cqv2pPWAuAQ+12KPnKr9qT1htdij5yq/ak9YC4BD7XYo+cqv2pPWG12KPnKr9qT1gLgEPtdij5yq/ak9YbXYo+cqv2pPWAuAQ+12KPnKr9qT1htdij5yq/ak9YC4BD7XYo+cqv2pPWG12KPnKr9qT1gLgEPtdij5yq/ak9YbXYo+cqv2pPWAuAQ+12KPnKr9qT1htdij5yq/ak9YC4Kc8g2uxR85VftSesb+02Ofna79vT1wPUAeX7TY5+drv29PXG02Ofna79vT1wPUAeX7TY5+drv29PXG02Ofna79vT1wPUAeX7TY5+drv29PXG02Ofna79vT1wPUAeX7TY5+drv29PXG02Ofna79vT1wPUAeX7TY5+drv29PXG02Ofna79vT1wPUAeX7TY5+drv29PXG02Ofna79vT1wPUCJwVie4Xq81VPWKxYtiWWNqNRNDJyJl193f4Di7TY5+drv29PXPzmZZ9EU+Splzq7PV/eYB6iAAAAAAAAAAAAAAAAAAAAAAAAAAAAAAAAAAAAAAAAAAAAAAAAAAJ/CXx39qz+aUBP4S+O/tWfzSgAEfbemhdu9G8kRYEfbemhdu9G8kQFgAAAAAAAAAAAAAAAAAAAAAAAAAABGdBEvRZtpz0znbnjnnRyXT0tLSy4Ms98swAAAAAAAAAAAAAAAAAAAAAAAAAAAAAAAAAAAAAATtV8Km7t3KYjLVfCpu7dymIAAAAAA+Joo54nRTMa9jkyVrkzRTlx4ZtUcySJTquWtGueqt8W+dcAERETJEyRAAAAAAAAAAAAAAAAAAAAAAAAAAAKcmCnAAAAAAAAAAAAAAAAAEnhTCMtgulTVSVLJWOYscSNzz0VVFzd19SbhWAAAAAAAAAAAAAAAAAAAAAAAAAAAAAAAAAAAAAAAAAAAAAAAAAAAAJ/CXx39qz+aUBP4S+O/tWfzSgAEfbemhdu9G8kRYEfbemhdu9G8kQFgAAAAAAAAAAAAAAAAAAAAAAAAAAAAAAAAAAAAAAAAAAAAAAAAAAAAAAHEvF2ultbUTx2hlRSwt0lkSqRqq1EzVdHR3tYHbBPYaxQ2+1NTTSUi0k8CZ6CyaWaZ5LvJuLl4yhAAEjXY1kgvW1tLa1qXOfoRv2fQ01z0fk6kzRU3d4CuBz6apuclNO+otscMzUzijSpRyPXgVdHV95P3jGNfZJI2V1kazZUVWK2rRyLlu/o9cCwBw2XK/Pja9LDF7ZM8ufkz/dMS4pZR1DIL1Qz250nvZHKkka/wDUgH5VfCpu7dymIyTua+okcxyOa5yqiouaKmZpVc1XEredqRtQiprzlRmX3AbIJ6lxLPWVjqWG2Kszc9JFnRMst3eO5TPmkhR1RCkMmetiP0vvyAyg5t5uktrjbMlJs0K6nOSTRyXtZC33CurHsWW2Op4Xbr3ypmmr5OWYHSAOfXXqholax8yPkc5ESONUVfDwAdAAAAAABo192orfGrp5m6SbkbVzcvgNuKRJYWSNzRHtRyZ9cD7ANB92hWofBTRS1UjPfpCiZN7aqqIBvg0qW5w1FQtM5skFQiZ7FKmSqnCm8vgN0ADhwYrtkjM5XvhdmupWqv3oZeie0fSl/Vu9AHXBqUFzpLjp86SrJoZaXtVTLPtoZaqqgo4VmqJGxsTfX+HCBmBoJc3ObppQVix/L0E8ejnn9xuQzR1ELZYnI5j0zRUA+wAAAAApyYKcAAAAAAAAAAAAAAAAAAAAAAAAAAAAAAAAAAAAAAAAAAAAAAAAAAAAAAAAAAAAAAAAAAAAAAn8JfHf2rP5pQE/hL47+1Z/NKAAR9t6aF270byRFgR9t6aF270byRAWAAAAAAAAAAAAAAAAAAAAAAAAAAAAAAAAAAAAAAAAAAAAAAAAAAAAAAc7EP5u3PvWX9xTonOxD+btz71l/cUCLuXudxdbbo32tNVxtSXg3Ea7+Du2eiExi62bY4QRzG5y00bZmdpE9sniz8Rt4Nue2eHad7nZywpsMnbbuL4UyUDo3WpfS0Ej4clndlHEnC9y5N+9SEuVMyj5oNppo89GJsLUVd1cs9Zay/0u9xRbsdGzZXd27NrfEmkvhQkL70zbd/pcqgegnnvNT/rLZ2pfNPQjz3mp/wBZbO1L5oF/F/VM7lDgY9ijkwnVukRM41Y5i8C6SJyKqeE3WVl0SFujaUX2qZf0luv7iarambElzbZ7xJtQxr0clN758/B7f3vay+8DTwbNLJaXNkVVbHIrWKvBki5fed8+WUkFCi01MxGRRuVrW+E+gI7Dv511n+p+8hW1E8VNC6WZyNY3dX+BGWaojpcS1ssrsmpsiIiJmqrppkiJvqbV+mudPPSXKVrUhY/NsO6jF/vddU394DuwQSVkzaqsZotaucMC/of3nf3uQ6BgoquKupI6iFc2PTPtdYzgYqmmhq4tiqI2yMzz0XcJLYqpoKWa2sp4WRN03ZoxqJnraVxLYy+E23uncrQKkAAD4mhjqIXRTMR8bkyc1d8+wBLYtoqWktESU1PHFnOmataiKvtXb5RUPwCn/wApvIhxMbf2TD/np+647dD8Ap/8pvIgGhiatfRWeR8Sq2SRUja5N7Pd+5FGF4GQ2OBWpk6TN7l4Vz9GQxPRvrLNI2NFc+NUkRE38t37lUYYlbLYqfRXNWZtcnAqL/8AQGnjBFgp6StiXRmhmRGuTroq/wADrvqHVFodUQNVz5INNjU3c1bqQ4uNpkSghgTW5ZNNesiIqcq/cdPDqqtipFX5GX3qBhp8NWxlPG2SlR8iNTScrna1398w3C0WqlhakVCx9RKuhEzSdrd49xN1TvKqImarkiHItEm2NVPcna2I5YqdF3mpur4V5ANu12+O20TKePJVTW93ynb6nFt8u3mIZqh/tqaj1RN3s89TvuVfEd+vesdvqZG6lbE5U8CKSeD0kmSogjc6NqqjpJG7uW8iLvZ69fWAqbnSvrbfNTMlWJ0iZI9N7WY7PQOttujpnSbI5qqqqiZJrXM1rnSS0VHJV0E8zJIU01Y+Rz2vRN3NHKu9wG1aLiy50DKhiaK+9e35LkA3QAAAAApyYKcAAAAAAAAAAAAAAAAAAAAAAAAAAAAAAAAAAAAAAAAAAAAAAAAAAAAAAAAAAAAAAAAAAAAAAn8JfHf2rP5pQE/hL47+1Z/NKAAR9t6aF270byRFgR9t6aF270byRAWAAAAAAAAAAAAAAAAAAAAAAAAAAAAAAAAAAAAAAAAAAAAAAAAAAAAAAc7EP5u3PvWX9xTok9iOS9VVLVUFvtWmyVix88OnYiK1U15Nzz31QDtUrUdQwtciKixNRUXf1ENhiRMO4tuFnnfoU8mb41curUmki/7VXxFNY6m8bHDTXO17BoM0VnbOxyOVE+Si5pmaOJcMuu96t1XGiIxq6FTryVWJr9KeFAOxZmOWkdVSIqS1b1nci7qIvvU8DUahHX3pm27/AEuVS5rJp6en06aldUvzRNja9rNXDmuoibja8QVmKILw20ta2FWZRLUszVG9fMC+PPean/WWztS+aWVPWV0lPM+a1vhkYmbI1mY7ZF4EVFyTwkli2137EUtMsdp2BkCOT21QxVXPLr9YC6i/qmdyhDc1CNGxW6duqRr3tRyal3lKm2VdxlVkVba3UqIzXJs7HpnwZJrNPGNikvtqSOnVqVEL9ONHLkjtWSpnvfyA59BVOraGCpeub5WI5y9dd37zYODZp6qgt3ONTRVKVUKua1uxqrXa9XttxPGb6OraOlgiZTOrJEZk9+yo323hAm8PMa7FlWrmoqtWRUzTcXSK6qpo6umkp5m6UciZKhL2y33ahu0tc6gR6S6WbEmamWa58JUU0kssSOmgWF+fvFcjsvCgEnaKmSwXiS21bvyEjvauXcRd53aXcX+RYk1ia311zkYynoUVIl1TLI1NJFTcyNy0S3eGKKmrqLSRvtdmSVupOumesDsktjL4Tbe6dytKSokkihV0MKzPTcYjkbn4VJu+Ud2us1O9lvSNIM1TSmauarl1+sBUg0qaqrZJWtnt7oWruv2VrkTxazdAAHxK57InOjjWR6JmjEVEzXgzUDgY2/smH/PT91x26H4BT/5TeRDhX6C6XamjgZbtiRr9NVdM1c9Spw9c6NBPcI4oIJ7ardFGsc9JmqiZas8gOmqoiKqrkibqqc9ltp9kdUUM8lOsutywOarXLw5KioZ7lTLWW+ena7RdIxUReucqzuS0UCUslLWul0lc7KJXIq9ZU1ZAamLYY6a2xRtc+SaaZFV71zc7JF9KakKC2060lup4F99HGiO7eWv7znQ0E9wubLhcI9ijh/qIFXNU/vO6/W9B2gOXiWqWksk7mrk96JGnh3fuzP3DbEjsNIib7Vd41VTVxfTVFVbI208T5VbKjnNYma5ZKm54To2iF8FqpYpW6L2xojkXeUDPUxbNTSxfLYrfGhNYHTRZWtVMnI5maeMqjhOo57Vdpa2khdPTVH9dEz3zV4UTf/mB1LlltbVZ7mwv5FODgbS50qlX3myJl28tf8DduNVU3GlfSUNJO10yaL5JmLG1jV3d3d8Bv2u3x2yhZTRrnlrc75Tt9QNsAAAAAKcmCnAAAAAAAAAAAAAAAAAAAAAAAAAAAAAAAAAAAAAAAAAAAAAAAAAAAAAAAAAAAAAAAAAAAAAAJ/CXx39qz+aUBP4S+O/tWfzSgAEfbemhdu9G8kRYEfbemhdu9G8kQFgAAAAAAAAAAAAAAAAAAAAAAAAAAAAAAAAAAAAAAAAAAAAAAAAAAAAAAAAAAAAAAAAAAJ2q+FTd27lMRlqvhU3du5TEAAAAAAAAAAAAAAAAAAAAAAAAAAAAAAAAAAAApyYKcAAAAAAAAAAAAAAAAAAAAAAAAAAAAAAAAAAAAAAAAAAAAAAAAAAAAAAAAAAAAAAAAAAAAAAn8JfHf2rP5pQE/hL47+1Z/NKAAR9t6aF270byRFgR9t6aF270byRAWAAAAAAAAAAAAAAAAAAAAAAAAAAAAAAAAAAAAAAAAAAAAAAAAAAAAAAAAAAAAAAAAAAAnar4VN3buUxGWq+FTd27lMQAAAAAAAAAAAAAAAAAAAAAAAAAAAAAAAAAAACnJgpwAAAAAAAAAAAAAAAAAAAAAAAAAAAAAAAAAAAAAAAAAAAAAAAAAAAAAAAAAAAAAAAAAAAAACfwl8d/as/mlAT+Evjv7Vn80oABH23poXbvRvJEWBH23poXbvRvJEBYAAAAAAAAAAAAAAAAAAAAAAAAAAAAAAAAAAAAAAAAAAAAAAAAAAAAAAAAAAAAAAAAAACdqvhU3du5TEZar4VN3buUxAAAAAAAAAAAAAAAAAAAAAAAAAAAAAAAAAAAAKcmCnAAAAAAAAAAAAAAAAAAAAAAAAAAAAAAAAAAAAAAAAAAAAAAAAAAAAAAAAAAAAAAAAAAAAAAJ/CXx39qz+aUBP4S+O/tWfzSgAEfbemhdu9G8kRYEfbemhdu9G8kQFgAAAAAAAAAAAAAAAAAAAAAAAAAAAAAAAAfm4fpA81OV7Y7ZGj1RjlkcrUXUqpo5L96+MC+BK2vGlkjtdGyquC88NgYkucUirpaKZ69HXrNro2w71Q4mT1QKAE/0bYd6ocTJ6o6NsO9UOJk9UCgBP8ARth3qhxMnqjo2w71Q4mT1QKAE/0bYd6ocTJ6o6NsO9UOJk9UCgBP9G2HeqHEyeqOjbDvVDiZPVAoAT/Rth3qhxMnqjo2w71Q4mT1QKAE/wBG2HeqHEyeqOjbDvVDiZPVAoAT/Rth3qhxMnqjo2w71Q4mT1QKAE/0bYd6ocTJ6pr12PLJBSSSUtQtTMie0iSN7dJe2qZIBUA8qTmhXpKjZFSmVmf9Vserx55/eV9HjuxzUsclRUrTzOT28SxvdorwZomSgUwJ/o2w71Q4mT1R0bYd6ocTJ6oFACf6NsO9UOJk9UdG2HeqHEyeqB81Xwqbu3cpiOZPiizPqJHNrM0c5VRdifw9o+Oia0fS+Lf6AOsDk9E1o+l8W/0DomtH0vi3+gDrA5PRNaPpfFv9A6JrR9L4t/oA6wOT0TWj6Xxb/QOia0fS+Lf6AOsDk9E1o+l8W/0DomtH0vi3+gDrA5PRNaPpfFv9A6JrR9L4t/oA6w3SbveIaGe01EVHVqs70RGojHJqzTPWqcGZhwNI9Y6yNXKrGqxUTgVdLPkQCqAAAAAAAAAAAAAAAAAAApyYKcAAAAAAAAAAAAAAAAAAAAAAAAAAAAAAAAAAAAAAAAAAAAAAAAAAAAAAAAAAAAAAAAAAAAAAn8JfHf2rP5pQE/hL47+1Z/NKAAR9t6aF270byRFgR9t6aF270byRAWAAAAAAAAAAAAAAAAAAAAAAAAAAAAAAAAB59zVETO1rvrsqfuHoJzL3YaG+xxMrmPXYnKrHMdkqZ7qdpckAirfzPOfbdTVe2mhs8TJNHnfPR0kRcs9Lrmx7GXZfyb8ZeQxMghjhiajY42o1rU3kRMkQyAef+xl2X8m/GPYy7L+TfjPQAB5/7GXZfyb8Y9jLsv5N+M9AAHn/ALGXZfyb8Y9jLsv5N+M9AAHn/sZdl/Jvxj2Muy/k34z0AAef+xl2X8m/GPYy7L+TfjPQAB5/7GXZfyb8Y9jLsv5N+M9AAHn/ALGXZfyb8Y9jLsv5N+M9AAHn/sZdl/Jvxmpc+Z3UUlBLPSVi1crEz2FIdFXJv5e2XX1j0sAeApG9ZEjRjlkVdHRy158GXCWtu5nM9VQxT1VdzrK9M1hWHSVvBmukms9H0Gaenot08stLLWfQHn/sZdl/Jvxj2Muy/k34z0AAef8AsZdl/Jvxj2Muy/k34z0AAeXS4G2OV7Nsc9FypnsH4j46CeyHE/iLKq+FTd27lMQEl0E9kOJ/EOgnshxP4itAEl0E9kOJ/EOgnshxP4itAEl0E9kOJ/EOgnshxP4itAEl0E9kOJ/EOgnshxP4itAEl0E9kOJ/EOgnshxP4itAEPdcL7XW+Wr582TY8va7FlnmqJu59c28Cf8A+7/T84qKmniq6d8E7dON6ZOQ17Za6a1xPZTNd7dc3OcuarwAboAAAAAAAAAAAAAAAAAAFOTBTgAAAAAAAAAAAAAAAAAAAAAAAAAAAAAAAAAAAAAAAAAAAAAAAAAAAAAAAAAAAAAAAAAAAAAE/hL47+1Z/NKAn8JfHf2rP5pQACPtvTQu3ejeSIsCPtvTQu3ejeSICwAAAAAAAAAAAAAAAAAAAAAAAAAAAAAAAAAAAAAAAAAAAAAAAAAAAAAAAAAAAAAAAAAAE7VfCpu7dymIy1Xwqbu3cpiAAAAAAAAAAAAAAAAAAAAAAAAAAAAAAAAAAAAU5MFOAAAAAAAAAAAAAAAAAAAAAAAAAAAAAAAAAAAAAAAAAAAAAAAAAAAAAAAAAAAAAAAAAAAAAAT+Evjv7Vn80oCfwl8d/as/mlAAI+29NC7d6N5IiwI+29NC7d6N5IgLAAAAAAAAAAAAAAAAAAAAAAAAAAAAAAAAAAAAABgraVKymdC6WaJHZe2hkVjk8KHneIGVluxVSW6C73LYKjY89Kpcqt0nK1cl8B6WedYw/P8AtX+h/wBxQKvociyy2zu3b59ece+Ou2FY2V1LXzV1Fpo2WGrXSc3PcVHbvW8W6WRMc0KojiwvNE9yI+Z7GsTfVUcir9yAdm1XGC82uOrp1cjJUVFTPWxdxU7ZIY1p6qx0NPUUN2uSK+TQc19S5ybirn9x1uZ9Qz0WG2rO1WrPKsrWruo1URE8eWfhNLmn/wBi0nfHmqBvWG0PqrTR1dTdbnJLLG2Ryc9ORuvXllwFMcvDP5t23vZnIdQDFUQpUQPiV8jEemWlG5WuTtKm4ee43WtsNRSpRXa46EzXKrX1DlyVMtzxno553zU/hFu7mTlaBYWq1c57HM6vrqh6syVJ51c1c9/LcNm40KV8CRLU1NPk7S06eVY3eNN4zw/1EfcpyGQCLtVlrZ7xcqaqvlydDSPa1iMqHNV2k3S1r2lQ38Tsr3vtVutlXLBJNIqOlRy56LW61Vd/0m5afzgvv+bD/wBppuzUay3Wlq1cmjBHI3Ry1qrlbr8TV8YHPiw7K1iJJfLs92+qTIieLIkmy3Fcb7S7cV/O+yKmlsvt8tDS3csvuPSTzhnTY/1V/wC0BVS4dlcxUivt1Y7eVZkVPFkYsJrXwyXKhuVS+pmppkRr3rnm1W5pkURpwUaw3Srq9JFbUMjbo5a0Vulr8Sp4gNwAAaFwuE1JIyOG3VVW5yZ5xaKNTrKqqmRP0WIbnVY0bbKmFlLFHGqvha5Hqqq1HJm7w733leQlP02ajuP/ABNA7NV8Km7t3Kce83ZLayOONmy1Uy6MUf8AFTsVXwqbu3cpFXFzn44ga/ca6NG9rLPlVQO82juTotJ9yVs6pnotiboIvBrTNfGfloubqx01NUsbHV065SNbuL106x0ySdNzvj12iuTZMmOROuxP45AdXElVVU1NTtodNah8qZIxM1VERVXV4jlpeMSIn9movbhd6Slkpkkq4ahXLnE1yI3rrlr+77zM5yMarnKiNRM1Vd5AJN99xBG5jX2+NiyORjdKJyZqu9unYvVRVU1jVzXZVbtBibEi++VUzy+8+qBFr6nbGRF2NEVtM1d5u+/tryG5UUyVD4Fc5USKTZMuFURUTlz8AEyy74kRqItu0uusDs+U/Jb7f4I1klt7GMTdV0TkTlK45cX/AKpXbMuukpnZRpvSSJuu7SbidcDcoHVL6OJ1Y1jZ3Jm5rEyROsbAAAAAAAAAAAAAAAAAAAAAAAAKcmCnAAAAAAAAAAAAAAAAAAAAAAAAAAAAAAAAAAAAAAAAAAAAAAAAAAAAAAAAAAAAAAAAAAAAAAJ/CXx39qz+aUBP4S+O/tWfzSgAEfbemhdu9G8kRYEfbemhdu9G8kQFgAAAAAAAAAAAAAAAAAAAAAAAAAAAAAAAAAAAAAHm+N0cuOLcjHqxysiyciIqtXZF16z0g84xr+fVt7mH/uKBZLbLgqZbe1f6qH1DDHheidVtqq+WouEzPerUvRzW9pqIiHbAH4RnNP8A7FpO+PNUtCL5p/8AY1J3x5qgUGGfzbtvezOQ6hy8M/m3be92chvVVTDR00lRUyNjijTSc5d4D9hqIp3SpE/SWJ+xv1bjskXL70IDmp/CLd3MnK0qMITLV2d9cqaPPdRLNlwIrlRE+45PNJtklXa4K2JquWkcumifJdlmvgVE8YFdD/UR9ynIZDn2KujuNmpKmNyLpxojst5yJkqeM3ZJGRRukkcjGMRXOcq5IiJvgcm0/nBff82H/tNOycbDjXTR1lye1W8/TrJGipkuxoiNZn20TPwnZAHnDOmx/qr/ANo9HPOGdNj/AFV/7QHo4AAAAAQlP02ajuP/ABNLshKfps1Hcf8AiaB2ar4VN3buUnL/AG2Z1ZT3SjZsksCor403XIi56ijqvhU3du5TjXW9w2uogilie9Zdebd5M8vCBlZeKF8aObOmmv8A+LL8pnwaO7mSzmTOxnEsqZSOka9W/JTLNE8CZFuuSZquSZb5M2WFbjiGruuX5FjlZE75S5ZcnKBTnExLUKsdNbo3ZPrJEY5U3m5pny8p2ySrpdnxxTxruQq1qeLS/iBWMa1jGsamTWpkiJvIfoAHJxLXLQ2p+xrlLMuxsy3Uz3V8Rv0VO2kooadu5GxG9td8mcWS7JebfTL71uTv9zsv4FaAAAAAAAAAAAAAAAAAAAAAAAAAKcmCnAAAAAAAAAAAAAAAAAAAAAAAAAAAAAAAAAAAAAAAAAAAAAAAAAAAAAAAAAAAAAAAAAAAAAAJ/CXx39qz+aUBP4S+O/tWfzSgAEfbemhdu9G8kRYEfbemhdu9G8kQFgAAAAAAAAAAAAAAAAAAAAAAAAAAAAAAAAAAAAAwVlOtVTuiSeanVVT8pC5EcnhVFJ+pwPQVdTzxU1twlm1ZPdMiqmW5+iU4A0bfbnULnKtdWVKOREyqJEcidrUhvAAfLk0mqmapmmWabqE7X4NprkjUrbpdJ0Zraj5WqieDRKQAcGnwylLAyCC83VkTEya1JWZInB70163BdNcMufLpdZ0TcR87VRPBolMANS12+G12+Gip1esUSKjVeqKq5rnry7ZtOajmq1yIrVTJUXcU/QBwGYaWhnfLZK+SgSRc3wqxJIlXhRq7ngUy7Rz1bm7b3F9ZE1c0gZGkUar/AHkTNXdpVyO0APxERERETJE3j9AA51ba3Vc6ypcq+nRURNCGRrW8iqcjoGtyVfPXPtx540tLZdmTSz4c8ioAHOorW6kn2VbjXVCZKmhPI1ze3uIdEAAAANKvt7q1zFSuq6bRRUyp3o3S7eaKcduCqFtbz62vuKVWeezbOmln29EpQBKMpFpKidq1VRUZvXXM5FVMlXgRDXrreysdFJpbHPCucciNRcu2i7p0ar4VN3buUxAcyW3VdUxYqu4K6FffMhiRiuTgVc1+434IIqaFsMLEZGxMkam8ZAAOQtijW/babM7Pd2PR38st064AAADkXGxR190grXTOZsWWbEbnpZLmmveOuAAAAAAAAAAAAAAAAAAAAAAAAAAKcmCnAAAAAAAAAAAAAAAAAAAAAAAAAAAAAAAAAAAAAAAAAAAAAAAAAAAAAAAAAAAAAAAAAAAAAAJ/CXx39qz+aUBP4S+O/tWfzSgAEfbemhdu9G8kRYEfbemhdu9G8kQFgAAAAAAAAAAAAAAAAAAAAAAAAAAAAAAAAAAAAAAAAAAAAAAAAAAAAAAAAAAAAAAAAAAJ2q+FTd27lMRlqvhU3du5TEAAAAAAAAAAAAAAAAAAAAAAAAAAAAAAAAAAAApyYKcAAAAAAAAAAAAAAAAAAAAAAAAAAAAAAAAAAAAAAAAAAAAAAAAAAAAAAAAAAAAAAAAAAAAAAn8JfHf2rP5pQE/hL47+1Z/NKAAR9t6aF270byRFgR9t6aF270byRAWAAAAAAAAAAAAAAAAAAAAAAAAAAAAAAAAAAAAAAAAAAAAAAAAAAAAAAAAAAAAAAAAAAAnar4VN3buUxGWq+FTd27lMQAAAAAAAAAAAAAAAAAAAAAAAAAAAAAAAAAAACnJgpwAAAAAAAAAAAAAAAAAAAAAAAAAAAAAAAAAAAAAAAAAAAAAAAAAAAAAAAAAAAAAAAAAAAAACfwl8d/as/mlAT+Evjv7Vn80oABH23poXbvRvJEWBH23poXbvRvJEBYAAAAAAAAAAAAAAAAA5fRDa9ttrOem8956OhorlpcGeWWZ1AAAAAAAAAAAAAAAAAAAAAAAAAAAAAAAAAAAAAAADm3G+2211MNPW1KRSze8RWqurPLNck1JnwnSAAAAAAAAAnar4VN3buUxGWq+FTd27lMQAAAAAAAAAAAAAAAAAAAAAAAAAAAAAAAAAAACnJgpwAAAAAAAAAAAAAAAAAAAAAAAAAAAAAAAAAAAAAAAAAAAAAAAAAAAAAAAAAAAAAAAAAAAAACfwl8d/as/mlAT+Evjv7Vn80oABH23poXbvRvJEWBH23poXbvRvJEBYAAAAAAAAAAAAAAAA8XuFVzljKpq9DT2C4Pk0c8tLRkVcs/AVHsm9iPKfwE9UUXPOPZaSeFzmS3BdNmtM2K/Nf+Os9B6CcO9T+Ok9YCf9k3sR5T+Aeyb2I8p/AUHQTh3qfx0nrDoJw71P46T1gJ/2TexHlP4B7JvYjyn8BQdBOHep/HSesOgnDvU/jpPWAn/ZN7EeU/gHsm9iPKfwFB0E4d6n8dJ6w6CcO9T+Ok9YCf8AZN7EeU/gHsm9iPKfwFB0E4d6n8dJ6w6CcO9T+Ok9YCf9k3sR5T+Aeyb2I8p/AUHQTh3qfx0nrDoJw71P46T1gJ/2TexHlP4B7JvYjyn8BQdBOHep/HSesOgnDvU/jpPWAnJuaXI6F7YbWkcitVGvWfSRq7y5aOsi57jW1NTzzNVTPmzzR6vXNO1weA9SqcC2GSnkZDSLDI5qo2RJXrorvLkrslIifAt+iqFjjpWzMz1SMlajVTwqigdC1c0OqoqFkFZS8+yM1JMs2iqpvZ+1XNeubnsm9iPKfwHRs2ArbBQNbdYUqapVzc5sj2tb1kyVDf6CcO9T+Ok9YCf9k3sR5T+Aeyb2I8p/AUHQTh3qfx0nrDoJw71P46T1gJ/2TexHlP4B7JvYjyn8BQdBOHep/HSesOgnDvU/jpPWAn/ZN7EeU/gHsm9iPKfwFB0E4d6n8dJ6w6CcO9T+Ok9YCf8AZN7EeU/gHsm9iPKfwFB0E4d6n8dJ6w6CcO9T+Ok9YCf9k3sR5T+Aeyb2I8p/AUHQTh3qfx0nrDoJw71P46T1gJ/2TexHlP4B7JvYjyn8BQdBOHep/HSesOgnDvU/jpPWA83xPfeiC4x1fO3O+hEkejp6eeSqueeScJ7Oio5EVNxdaHk2OLNTWu809PbqZY4pYUVGo5ztJ+k5N9V6x60AAAAAAAABO1Xwqbu3cpiMtV8Km7t3KYgAAAAAAAAAAAAAAAAAAAAAAAAAAAAAAAAAAAFOTBTgAAAAAAAAAAAAAAAAAAAAAAAAAAAAAAAAAAAAAAAAAAAAAAAAAAAAAAAAAAAAAAAAAAAAAE/hL47+1Z/NKAn8JfHf2rP5pQACPtvTQu3ejeSIsCPtvTQu3ejeSICwAAAAAAAAAAAAAAAB8bFHsuy7GzZMstPRTPLgzPsAAAAAAAAAAAAAAAAAAAAAAAAAAAAAAAAAAAAAAA+HxRyOa57GuVi5tVUz0V6x9gAAAAAAAAATtV8Km7t3KYjLVfCpu7dymIAAAAAAAAAAAAAAAAAAAAAAAAAAAAAAAAAAABTkwU4AAAAAAAAAAAAAAAAAAAAAAAAAAAAAAAAAAAAAAAAAAAAAAAAAAAAAAAAAAAAAAAAAAAAABP4S+O/tWfzSgJ/CXx39qz+aUAAj7b00Lt3o3kiLAj7b00Lt3o3kiAsAAAAAAAAAAAAAA1Kq52+jlSOqrqaCRUz0ZZWtXLhyVTbNepoqWra5KmmhlzbkumxF1AfNLcqGte5lJWU9Q5qZqkUrXKieBTaPK7b7nbxZbintaatgaki72vU7xe1cepgfpqVVzoKORI6utpoHqmaNlla1cuHJVNpVREVVXJE3zy3GDEqK+31kiZ8+uc9EX5vNEYn+1EXtqoHpNLcqGterKStp53tTNWxStcqJw6lMT73aY3uY+50bXtXJzVnaiovBumxBSU1N8Hp4odWX5NiN1eAnMe0VKmGaqdKaFJmuYqPRiI5FVyIuvwgdnb6z9VaH9oZ6TYprhRVa5UtZTzrwRytdyKT2BKGkkwtTSSU0L3uc/Sc6NFVfbKh0Lthm3XCmekdNFT1KJnHNE1GOa7e1pugdoxVFRBSxLLUzRwxouSvkcjU8akdgLEdTXySWyvesksbNOOR3vlRFyVF4d3dLOSKOZmhKxr2r+i5M0A09urV1Tov17fSZqavo6xzm0tXBO5qZuSKRHZdvI86xbRU0eOaKGOCNkUqw6bGtREdm/JdXaPSIKWnp89ggiiz1e0YjeQD9qKmCkj2Spnjhjzy0pHo1M+2pqre7Sm7dKJP/AHDPSa98mjnjW2RwR1VVUNXKN6ZtjTc03cCJ41XcMNnwnarVA1vO0dRPl7aaZqOVV6yLueADun4qom6qJmcjEt22pt7HMkZFLPIkTJH62x57rlTrJn9xihw3Z6umbLOzbB0rc1qJZFcr899Fz1eADug8+qaypwViKKnSeSa0zojkjkdpbGmeS5ddPvQ9ARc0zTcA/QAAPzdJ28R31lsrah1yp4GQxPka2ngXSXJFVEVzlXLwIYeZ290mHFe9yuc6oequVc1VdQFSfh+OcjGq5yojUTNVXeIy1VL8ZXeqkqHvS1UuSR06KrUlVc8ldlu7meXXTr5haIqLuKin6TGILPFbbdLcrKxKKqpU2T8imi2RqbqObuLqOvYroy8WiCtYiNV6ZPb8lyalQDoH4ioueSouRwdNL5ea2jkle2jodFr4mOVuyvcmftlTXopuZb65mebDVrcz+jU6UcyJ7Sam9o9q8OabvhA7AOLhi4VFZS1EFa5H1VFO6nkkRMkky3HeE5OIr82LEtNaahJ0pHtbsmwu0Ve5y5Jmqa9FOBFTMCvzRVVEVM0P04VxwxbJaGVKaljpZ2tVY5oU0XtdvLmm74Tmcz+/VV1p6ilrXrLJT6KtlXdc1c9S9rLdAsAAAAAAAATtV8Km7t3KYjLVfCpu7dymIAAAAAAAAAAAAAAAAAAAAAAAAAAAAAAAAAAABTkwU4AAAAAAAAAAAAAAAAAAAAAAAAAAAAAAAAAAAAAAAAAAAAAAAAAAAAAAAAAAAAAAAAAAAAABP4S+O/tWfzSgJ/CXx39qz+aUAAj7b00Lt3o3kiLAj7b00Lt3o3kiAsAAAAAAAAAAAAAA/F3FP0/F3FAhbnbNsOZvRSMbnLSwtlb2svbJ4tfgKHCNz21w9TTOdnLGmxSd03f8KZL4T6wwxr8LUDHojmup0RUXfTImcHvdY8VXCxSquxyKros99U1p42r9wFbenOfSso41VJKx6Q5puo1db18DUd4ciO5ojWsutoa1ERrUVERN5NJCwg/pd6nn3Y6RuwM7t2Tnr4tBPGSHNH/ti0+H95APQSdx9+aVZ24/32lETuPvzSrO3H++0DXwLW0sOFaVktTDG9HPza6REVPbqdG54joaSB6U0zKyrVF2Knp12Rznb2pNxDn4FpKaXCtK+Snie5XPzc5iKvv1PjGFogpbZJdrc3nOtpsnJJB7TTTNEVFy3f5AYMDYYqbXJJcbgmhUSM0WR55q1F1qq9fUWZxcJXh97skdTMibOxyxy5JkiuTf8KKinaA84xh+f9t/0f31KfFOJY7HSvbAzZqtUTJuWbY89xXcHWTfJXGrXuxzQtifoSKkKNcqZ6K6a5Llvlwlko1tk1DK10rahF2aR65vkcv6Srw8HBkB8YcSkktjKylkdO6pTTlmf797t/Pgy3MtxDqnnOHa2bCeIpbLcHf0WZ3tHrqRFX3ru0u4v8j0YDk4isMGIKNkE8j4ljfptezXlvG5baGK22+CjgVyxwt0UVy6165tHMvd2S2U7WxRrPWTro08Dd17vQm+oEZzQFddMRUFrpU052tyVE3lcu/2kTM9DjZscbGIueiiJmcLDmHlt8ktwr3pPc6hVdJJvMz3mlAAAAHOxD+btz71l/dU4vM4/Nn/AF3/AMDtYh/N2596y/uqcXmcfmz/AK7/AOAFBdY3y2msji1yPge1uXCrVyI/mWqnOdwTf2RnIpdkzFZaqx3meutMTZ6Wq/rqXSRrmrnnm1V1b66ly3QOtf3Nbh+4q/c52k/dUmeZfMrrVWQqupkyOTwp/I6l9dVXCzViT0r6OkjhfI9JXtV8itRVRqI1VREzRM9fWy1nK5l8Dm2usnVNUkyNTwJ+IDWxLDdMN3+W921FdTVGSzJlm1F30cnBvovXOrQY3p7lTNjpaZ63J/tWUyrk1V4dLcy+/rGWCV+KK6qasjmWimesStYqotS9N3Nfkpwb+Zz8QYChqFdU2ZUp5017Cq5McvWX9Ffu7QFHYbWtqoXMlkSWpnkdNPIm457t3LrG1PSUckzKqop4HSwpm2V7EVWJ1lXcJzA15q6tlTbLnpc90a5aT/fK3cyXrou/1yo2WNZVi2RmyZZqzNM8u0Bwb3iOkWikpbXOytrp2rHFHTuR65qm6qpqRE3T8wZh51it71qMlq6hUdJkuaNRNxv3qdS5WijuVI+nngZ7ZPavRqaTF3lRd5STwJf6uStls1fIsro0XYnuXNU0V1tVd/rdoC7AAAAAAABO1Xwqbu3cpiMtV8Km7t3KYgAAAAAAAAAAAAAAAAAAAAAAAAAAAAAAAAAAAFOTBTgAAAAAAAAAAAAAAAAAAAAAAAAAAAAAAAAAAAAAAAAAAAAAAAAAAAAAAAAAAAAAAAAAAAAAE/hL47+1Z/NKAn8JfHf2rP5pQACPtvTQu3ejeSIsCPtvTQu3ejeSICwAAAAAAAAAAAAADTuF0orbC99XUxRaLdLRc5EcvaTdU3DVqLbQ1cqS1NFTTSImWnJE1y5cGaoBx8HXSinsFFTsqYtnjjRjolciORU6xyMe0s1Fc7bfKRqrKyRI3Im+qLm3x608RWxWm2wytlit9IyRq5te2FqKi9ZcjZkijlajZWNeiKjkRyZ5KmtFA1bfDzhbWNqHtR+Svmeq5Ir3Lm5fGqkJzQq2mmu9tWGojkSJFV+g5HaPtk3cu0eizRRzxOimjZJG5MnMe1FRe2imptNauptH+ob6AM8FZTVPweoim1Z/k3o7V4Ccx7XUi4ZqoEqYVmc5iIxHorlVHIq6vAUNNb6KkkV9NR08D1TJXRxNaqpwZohjdZ7Y57nut1IrnLmqrA3NV4dwDhYCrqRMM00DqmFJmveisV6I5FVyqmrwnWxLTSVmHq6CFqukdEui1N1VTXl9xnbZ7Y17XNt1IjmrmipA3NF4dw3QILmXVSbFX0blyc1zZEb29S8iFfBcY5ZaxH6McVNKkWyueiI5dFFXxKuXgMU+H7ZPVrVrTbHULuyQyOicvbVqpmbKW6jSjbSLSxOp27kb2o5M93PXurnvged4sraaTHNFNHPG+KJYdN7XIqNyfmuvtHpEFVT1OewTxS5a10Ho7kNfaa19TaP9Q30GamoKOkc51LSQQOdqcsUaNVe3kBNc0K30dTZ+eZZo4qqnTSi0nIivTfb1zHgvFUFXb20dxqGR1UCaLXSORNkbva130/mVNTQ0lYrVqqWCdWe9WWNHZdrMwLZbUu7bKJf9BnoA/LzeKWz251ZUORW7kbWrrkXeRCQtuMrPDO+urW1U1fKmTnpGmjG3eYz22pE+/dUtp6CjqomRVFJBNHH7xkkaORvaRU1GDaKz9SqH9nZ6AJi444oLlRSUFDHVJUVSbCxzmoiJpLlnnn1y2aiNajU3ETJDRjstqikbJHbKNj2KjmubA1FRU3FRcjfAAADi4kuNEyw3GN1XAj3U8jEbsiZq5WqiJlw5nG5nlfSRYfWGWqhjkbM5VY96IuSomvJSmdZ7Y57nut1IrnLmqrA3NV4dw/FstqXdtlH+ob6AN1rkc1HNVFaqZoqLqUmsM3a73G63GOugYylgerGKjcla5Fy0evq1lIxjI42xxtaxjURGtamSIibyIaNXZbfWTrPNBlMqZLJG90bl7atVFXwgcrGdc59FtPRJstfW5MSNu61m+q8Cb3/0dWx2xlntMFExUcsbfbu+U5dar4zJQWqht2ktJTsjc/3z9bnO7bl1qbgEnhKVtoqKuxVipFO2Z0kCu1JMxdxU4V1f/MlKmWSOGN0kr2sY1M3OcuSInbMFdb6O4xJHWU8czU1ppJrb2l3UNNmG7S17XOpll0dxJpXyNTwOVUA0cPwJV3253yNitp6jRigVUy2RGoiK/tKqJkcWCzSx80SSoqqtsOcizQo5Vzmav6LV3NW4qbpeoiIiIiZIm4iGGro6augWGrgZNGv6L25gftZVQ0VLJU1D0ZFE1XOcpAcz+2z1d5nvUrFZCmnoKv6TnLry6yJmVq4Xs7nNV9K6RGrm1kkz3tT/AKVcqHWjYyJjWRtaxjUyRrUyREA+gAAAAAAATtV8Km7t3KYjLVfCpu7dymIAAAAAAAAAAAAAAAAAAAAAAAAAAAAAAAAAAABTkwU4AAAAAAAAAAAAAAAAAAAAAAAAAAAAAAAAAAAAAAAAAAAAAAAAAAAAAAAAAAAAAAAAAAAAABP4S+O/tWfzSgJ/CXx39qz+aUAAj7b00Lt3o3kiLAj7b00Lt3o3kiAsAAAAAAAAAAAAAAAAAAAAAAAAAAAAAAAAAAAAAAAAAAAAAAAAAAAAAAAAAAAAAAAAAABO1Xwqbu3cpiMtV8Km7t3KYgAAAAAAAAAAAAAAAAAAAAAAAAAAAAAAAAAAAFOTBTgAAAAAAAAAAAAAAAAAAAAAAAAAAAAAAAAAAAAAAAAAAAAAAAAAAAAAAAAAAAAAAAAAAAAAE/hL47+1Z/NKAn8JfHf2rP5pQACPtvTQu3ejeSIsCPtvTQu3ejeSICwAAAAAAAAAAAAAAAAAAAAAAAAAAAAAAAAAAAAAAAAAAAAAAAAAAAAAAAAAAAAAAAAAAE7VfCpu7dymIy1Xwqbu3cpiAAAAAAAAAAAAAAAAAAAAAAAAAAAAAAAAAAAAU5MFOAAAAAAAAAAAAAAAAAAAAAAAAAAAAAAAAAAAAAAAAAAAAAAAAAAAAAAAAAAAAAAAAAAAAAAT+Evjv7Vn80oCfwl8d/as/mlAAI+29NC7d6N5IiwI+29NC7d6N5IgLAAAAAAAAAAAAAAAAAAAAAAAAAAAAAAAAAAAAAAAAAAAAAAAAAAAAAAAAAAAAAAAAAAATtV8Km7t3KYjLVfCpu7dymIAAAAAAAAAAAAAAAAAAAAAAAAAAAAAAAAAAABTkwU4AAAAAAAAAAAAAAAAAAAAAAAAAAAAAAAAAAAAAAAAAAAAAAAAAAAAAAAAAAAAAAAAAAAAABP4S+O/tWfzSgJ/CXx39qz+aUAAj7b00Lt3o3kiLAj7b00Lt3o3kiAsAAAAAAAAAAAAAAAAcDFeJUw7BTq2n2eWdyo1qu0UREyzXc66HRstyZd7TT17GLGkzVVWKueiqKqKmfbRSN5qnxX/AKvmEvQYpvNuo46SjrNjgjz0W7Excs1VV1qme6qge0A8f6NsRdUOJj9UdG2IuqHEx+qB7ADx/o2xF1Q4mP1R0bYi6ocTH6oHsAPH+jbEXVDiY/VHRtiLqhxMfqgewA8f6NsRdUOJj9UdG2IuqHEx+qB7ADx/o2xF1Q4mP1R0bYi6ocTH6oHsAPH+jbEXVDiY/VHRtiLqhxMfqgewA8f6NsRdUOJj9UdG2IuqHEx+qB7AfLnNY1XPcjWtTNVVckRDyHo2xF1Q4mP1TXrsVXq4Uj6WqrlfC/3zUjY3PwoiKB6amLbC6p2BLlFp55Z5O0f92WX3naRUVEVFRUXcVDwA7NHiy90NLHTU1crIY0yY1Y2OyTgzVFUD2cHj/RtiLqhxMfqjo2xF1Q4mP1QPYAeP9G2IuqHEx+qOjbEXVDiY/VA9gB4/0bYi6ocTH6o6NsRdUOJj9UD2AHj/AEbYi6ocTH6o6NsRdUOJj9UD2AHj/RtiLqhxMfqjo2xF1Q4mP1QPYAeP9G2IuqHEx+qOjbEXVDiY/VA9gB4/0bYi6ocTH6o6NsRdUOJj9UD2A0L3cm2e0VFe6NZEhRMmIuWaqqImvtqeXdG2IuqHEx+qa9fim83GjkpKys2SCTLSbsTEzyVFTWiZ7qIB6hhi+Jf7WtXsOwubIsbm6WaZoiLqXtKh2CO5mKrtBUplq56dr/6GliBO1Xwqbu3cpiMtV8Km7t3KYgAAAAAAAAAAAAAAAAAAAAAAAAAAAAAAAAAAAFOTBTgAAAAAAAAAAAAAAAAAAAAAAAAAAAAAAAAAAAAAAAAAAAAAAAAAAAAAAAAAAAAAAAAAAAAAE/hL47+1Z/NKAn8JfHf2rP5pQACPtvTQu3ejeSIsCPtvTQu3ejeSICwAAAAAAAAAAAAAAABH80Ky112hopKGFZlgV6PYipnk7RyXX2vvOzhWgntmHaSkqkRszEcrkRc8lVyuy+864AAAAAAAAAAAAAAAAAAAAatxoKe50UlJVs04pEyVNxU4FTrm0AINOZpBzzm65SLBn7xIk0su6zy+4tKGjgt9HFS0rEZDEmTWmwAAAAAAAAAAAAAAAAAAAAHIxVQT3LDlXSUrdKZ6NVrc8s8nIuX3HXAE3gS11dqsT4q2JYpZJ3SIxVTNEyamvxFIABO1Xwqbu3cpiMtV8Km7t3KYgAAAAAAAAAAAAAAAAAAAAAAAAAAAAAAAAAAAFOTBTgAAAAAAAAAAAAAAAAAAAAAAAAAAAAAAAAAAAAAAAAAAAAAAAAAAAAAAAAAAAAAAAAAAAAAE/hL47+1Z/NKAn8JfHf2rP5pQACPtvTQu3ejeSIsCPtvTQu3ejeSICwAAAAAAAAAAAAAAAAAAAAAAalwrHUUTXto6mq0nZaNO1FVOuuapqOCmOaN1bzkltuXPWlo7FsTdLPtaQFSDirf5UTNbHdvBExfOPqixNbauq50c6Wlqt6GpjWNy+PUB2ADm3K7ut8it2trqlqN0lfTxtc1OtuouYHSBwLJi233utWkp46iKVGaaJM1E0k62SrwnfAAE/esX2+y1vOlRFUyyZIqrE1qoi7uWtU15Ki+FAKAHPtt0dXvVq26upURukjqiNGovW1Kq5mzV1dPRQLPVTMhiTdc9ckAzg4vRXZkkaySrdFpe9dLC9jV8KpkdiN7JWNfG5r2OTNHNXNFQD6AAAA1Km50dJVQU09Qxs87tGOPdcq9pNxOuBtgH4q5Jmu4B+g5TsR2tHPRk75kjXJ7oIXyNb23NRUN6jrKeup2z0kzJonbjmLmgGcA5s99t8Mz4tlfLIxcnpBE+XRXr6KLkB0galDcqO4tctJUNkVq5ObuOb22rrTwm2ABz6u9W+kqOdpJ1fUZZ7FEx0j07aNRVTwn3QXWiuLntpZ0dJH7+NyK17e21clQDdAAAAAAABO1Xwqbu3cpiMtV8Km7t3KYgAAAAAAAAAAAAAAAAAAAAAAAAAAAAAAAAAAAFOTBTgAAAAAAAAAAAAAAAAAAAAAAAAAAAAAAAAAAAAAAAAAAAAAAAAAAAAAAAAAAAAAAAAAAAAAE/hL47+1Z/NKAn8JfHf2rP5pQACPtvTQu3ejeSIsCPtvTQu3ejeSICwAAAAAAAAAAAAAAAAAAAAADzpem1/wBf/hPRTzpem1/1/wDhA9FOTiKx098t74ZGtSdqKsMu+x29r4OE6wAkcB36a4U8turnKtXS7jnLrc3PLX10XV4UK1dxTzOyPWm5ps8cepr6idqonB7ZeVEPTF3FA8tqGOsvQ9foWrouia2XLfVEyXxtXLwHqMb2yxtkY5HMciOaqb6KSS2zbXmc08DW5ytp2yR903X96Zp4TYwBc+f8PMhe7OWkXYl7n9H7tXgAo55mU8Ek8rtGONqvcvAiJmp5pi+F8dVaJJ25T1CumlRd5znIuXgTJPAXt1/pEtLb01pO/Tl/y2ZKvjXRb/1EhzR/7YtPh/eQD0EjVvVNLj11JWwvesSpDS6s2xuVM1cqcKrqz3kLI01tdCtwSvWli57RMtl0fbcHIB919FBcaOSlqo0fFImSoqbnXTrkRzPq6elutZZJnq+OPSczP9FzXZLl2/4Ftc66G2W+esnXJkTdLtrvJ4V1EdzPLXO+oqb5VNVuzorYkX9LNc3O7WrLxgXYAA07hb2XBjGSTVMTWrn+QmdHpdvLdIe6UFNbuaDaIaSPQY5GOdm5XK52k7WqrrVdSHohCYj6ZFn7iP8AfeBdkTzRLrNEymtNM9WLVa5XJu6OeSJ2lXPPtFsefc0emfFc7dcVRViTKNy8Co7STx5r4gLmho4aCjipaZiMiiajUROXtkjJUJYOaEyCL2lLc2NV8abiPVVRFROHNPvUtWqjmo5qoqKmaKm+eaY8qkXGNHsa+2p2RoqpvO0ldyKgFhjGvkt+HppYnOY57mx6bd1qKutU6+WZ07eyljoYW0KMSm0E2PQ3FThPi62+G626aiqM9CVuWabrV3UVO0p5pBX3bBtwlp4pmVdJG7J7WrpR5rvZ/oO63KBY4pY2juFpuNMmhWOq2U66P/5WOzzavDuG5i26vs9hmqYdUzlSONeBy7/gTNTmYduFJiS4tuFTUNWpp0XYKPcSFF3Xa/fKvDvGxj+jkq8MyrEiuWB7ZVROBM0X7lz8AH7gSjZBh6KqX21RVq6SWR2tzlzVE19rlU0seaVsfb73S+0qYZticqfptVFXJetqXxnUwVK2XClCrVz0Wq1esqOU5PNOna2y00Gft3z6aJ1kaqKvjcgFdSzsqqWGoi1slYj29pUzQynGwe9ZMLW9y7qRaPiVU/gdkAAAAAAnar4VN3buUxGWq+FTd27lMQAAAAAAAAAAAAAAAAAAAAAAAAAAAAAAAAAAACnJgpwAAAAAAAAAAAAAAAAAAAAAAAAAAAAAAAAAAAAAAAAAAAAAAAAAAAAAAAAAAAAAAAAAAAAACfwl8d/as/mlAT+Evjv7Vn80oABH23poXbvRvJEWBH23poXbvRvJEBYAAAAAAAAAAAAAAAAAAAAAB50vTa/6/wDwl1cK5tBE2R1PUz6S5aNPEsip20TeIBHVq4726Wz3NKXTzy51dpZaGjnkB6UfLnNY1XOVEaiZqq7yHHXEcaJmlru6rwJRPObcX3zEcbqKlo5LZQyapZ6nJJHN4Eam5/HhQDh4LgddMYVt2Rq7DG+R6L/eeqoieJVPR13FNKz2qms1AykpGqjG63OXdeu+qmveLxJb0dHBba2rmVmbNhhVzM9e64BhX82bd/kNJa2e5zmgz0K+1pa/3nBr1t8S5tOvhS5VENvpLbWWqvgljTY9kWBdjVN5VXeMeObJU3FtDV29jlq4ZUZm3dRqrqXwLyqB2rf/AEmvq65dbdLneLuWKukvhdmn/ShIc0f+2LT4f3kLaNjLXbGMYyWVkEaJlG1XPdlv5Juqu6QuMFrrzcaOajtFxVlOmtX06tzXNF1eID0U+ZJGRRukkcjGNRVc5y5IicJpW+6JXvVnOVbTqjdJeeIFYnaz3MyYxZc7tLcG0lHZqmoo4XIr9KB6sndvbm61PvUDedSSYrqo6iqR0dmhdpQwrqdUr8t3A3gKLZYIZYqVFax7mKscaJ+i3JFy6yZoQ6YqxWiZJh5yJ3rL6Tp4XqbvdLvPW3aidSbDAkUTVicxF0nZrlpbvvU+4CrAAAhMR9Miz9xH++8sa+tbQxte6nqZ9JcsoIleqdtE3iGvEldWYvorpDZ7jzvTIxqosCo52TlVVRPCB6Ga1fQ09xpJKWrjSSGRMlReVOBTDQXRtdKsaUdbAqN0s54FYnazXfORjmirqy2wLRSyMbHKiy7Hmq6Pysk1rlwIBu0truNDA2lprq1adiaLNmp9ORjd5EcjkRfChIYit7Jca2u3QK+RcmOle5c3OVXq5zl6+WsqosSWynoYo21jq2oZGjdCJiukkcifJ3lXrmHD1nqdsqm+3ViMranVHFnnsLN5O3kiJ/8AYGTFldURMorbSSLFNcZti2VN1jdWkqdfWh1aa20dNb0oY6dnOyN0VY5M0dw58KnPxPaqi4QU9TQq1K2ilSaFHbjuFq9vJBT4ot+xolwc631Ce/hqGq1UXrLuKnaAlsU4Z2gc292Z7omwvRzo889DNckVOtnqVOuXtNKlXRQzK3VNGjlavXTPI4VynXE0KW63sk5ykci1FW5itbooqLosz3VXLd3EOpeKWeax1NNQOWOZYVbForllq1JnvcAGpTWGW1yyrZ6xKeGV2k6nmi2SNHcLclRU8ZPc0CnWmssb6idairnnaiv0dFEaiOXJqbyZqnCvXN/DFzpLPZm0t0uWVS1yudHM1yPZn+iiKma+DhP1aGfE98grqqB8Nro9cEcrcnTO+Uqbyak3eDrgdvD9I6hsNDTPRUeyFuki7yqmap41OiAAAAAAATtV8Km7t3KYjLVfCpu7dymIAAAAAAAAAAAAAAAAAAAAAAAAAAAAAAAAAAABTkwU4AAAAAAAAAAAAAAAAAAAAAAAAAAAAAAAAAAAAAAAAAAAAAAAAAAAAAAAAAAAAAAAAAAAAABP4S+O/tWfzSgJ/CXx39qz+aUAAj7b00Lt3o3kiLAj7b00Lt3o3kiAsAAAAAAAAAAAAAAAAAAAAAAAAAAAAAAAAAAAAAAAAAAAAAAAAfh+gAD8P0AAAB+H6AAAAAAAAABO1Xwqbu3cpiMtV8Km7t3KYgAAAAAAAAAAAAAAAAAAAAAAAAAAAAAAAAAAAFOTBTgAAAAAAAAAAAAAAAAAAAAAAAAAAAAAAAAAAAAAAAAAAAAAAAAAAAAAAAAAAAAAAAAAAAAAE/hL47+1Z/NKAn8JfHf2rP5pQACPtvTQu3ejeSIsCPtvTQu3ejeSICwAAAAAAAAAAAAAAAAAAAAAAAAAAAAAAAAAAAAAAAAAAAAAAAAAAAAAAAAAAAAAAAAAAE7VfCpu7dymIy1Xwqbu3cpiAAAAAAAAAAAAAAAAAAAAAAAAAAAAAAAAAAAAU5MFOAAAAAAAAAAAAAAAAAAAAAAAAAAAAAAAAAAAAAAAAAAAAAAAAAAAAAAAAAAAAAAAAAAAAAAT+Evjv7Vn80oCfwl8d/as/mlAAI+29NC7d6N5IiwI+29NC7d6N5IgLAAAAAAAAAAAAAAAAAAAAAAAAAAAAAAAAAAAAAAAAAAAAAAAAAAAAAAAAAAAAAAAAAAATtV8Km7t3KYjLVfCpu7dymIAAAAAAAAAAAAAAAAAAAAAAAAAAAAAAAAAAABTkwU4AAAAAAAAAAAAAAAAAAAAAAAAAAAAAAAAAAAAAAAAAAAAAAAAAAAAAAAAAAAAAAAAAAAAABP4S+O/tWfzSgJ/CXx39qz+aUAAj7b00Lt3o3kiLAj7b00Lt3o3kiAsAAAAAAAAAAAAAAAAAAAAAAAAAAAAAAAAAAAAAAAAAAAAAAAAAAAAAAAAAAAAAAAAAABO1Xwqbu3cpiMtV8Km7t3KYgAAAAAAAAAAAAAAAAAAAAE7i641VAylbSyrHsiuVyomvVllygUQNegmdUW+mmflpyRNe7LhVEU2AAAAAAAAAAAAFOTBTgAAABjnmjp4JJpnoyONquc5dxETdIio5pUDKlW09ufLCi+/fLoqvgyXlAuwaFmu9LeqFtXSOXRz0XNdqcxeBTfAAAAAAAAAAAAAAAAAAEHasQ3KfmgTUEs6upVlliSPJMmoxHZKnX1AXgAAAAAAAAAAAAAAAAAAAAAAAAAAAAAAAAAAAAAAAAAAn8JfHf2rP5pQE/hL47+1Z/NKAAR9t6aF270byRFgR9t6aF270byRAWAAAAAAAAAAAAAAAAAAAAAAAAAAAAAAAAAAAAAAAAAAAAAAAAAAAAAAAAAAAAAAAAAAAnar4VN3buUxGWq+FTd27lMQAAAAAAAAAAAAAAAAAAACSx3/AP4f9TzStOTfrKl4ZCiTbE6JVyXRzRUXLPkAj4cPXWeFksdLpMkajmrsjUzRdab599DN3+icYz0l/TQtp6aKBqqrYmIxFXgRMjIB550M3f6JxjPSOhm7/ROMZ6T0MAeedDN3+icYz0joZu/0TjGek9DAHnnQzd/onGM9I6Gbv9E4xnpPQwB550M3f6JxjPSOhm7/AETjGek9DAHnnQzd/onGM9JtdBOIup/HR+sXJTgeP9BOIup/HR+sOgnEXU/jo/WPYAB45Ng2/wAML5ZLeugxqudlKxy5J1kXNThH9AHHqMLWSpqVqJbdEsirmqoqtRV66IuSgeWW3Dd3utNzxQ0ayw6St0le1uapwZqmZt9BOIup/HR+seuxRRwxtjiY1kbUya1qZIidZD7A8f6CcRdT+Oj9YdBOIup/HR+sewADx/oJxF1P46P1h0E4i6n8dH6x7AAPH+gnEXU/jo/WHQTiLqfx0frHsAA8f6CcRdT+Oj9YdBOIup/HR+sewADx/oJxF1P46P1h0E4i6n8dH6x7AAPH+gnEXU/jo/WHQTiLqfx0frHsAA8f6CcRdT+Oj9YyYMglpsb0tPM3QlifKx7c0XJUY5FQ9cJmiwiykxVLeuelcjnPkbFoZZOfnnmue5rX/wCIBTAAAAAAAAAAAAAAAAAAAAAAAAAAAAAAAAAAAAAAAAAACfwl8d/as/mlAT+Evjv7Vn80oABH23poXbvRvJEWBH23poXbvRvJEBYAAAAAAAAAAAAAAAAAAAAAAAAAAAAAAAAAAAAAAAAAAAAAAAAAAAAAAAAAAAAAAAAAACdqvhU3du5TEZar4VN3buUxAAAAAAAAAAAAAAAAAAAAAAAAAAAAAAAAAAAAKcmCnAAAAAAAAAAAAAAAAAAAAAAAAAAAAAAAAAAAAAAAAAAAAAAAAAAAAAAAAAAAAAAAAAAAAAAJ/CXx39qz+aUBP4S+O/tWfzSgAEfbemhdu9G8kRYEfbemhdu9G8kQFgAAAAAAAAAAAAAAAAAAAAAAAAAAAAAAAAAAAAAAAAAAAAAAAAAAAAAAAAAAAAAAAAAAJ2q+FTd27lMRlqvhU3du5TEAAAAAAAAAAAAAAAAAAAAAAfErntic6JiPeie1aq5ZrwZ7xwbjiKrtj2NqrYjdNFVqpUZouX/SUJJY699Rdp/mgdttXdVai7VxpnvLVJ6pgqL3NQOatxt8kMTlySSN6SIi9fcOym4ho3tsbrNWJLlo7E5dfCiavvyA2oJ4qmFs0D0fG5M0cm+atdV1lO5ywUHPEbW5q5JkaviyOLgZ0q01U12exI9uj28lz/gUsv8AVP7lQOFb8RVFye9tLbdJWIiuznRMvuN5ay59Smr/AO5b6DhYF/razuWfxKueeOni2SVcm5o3PLPWqoifeoHGW/1ENfBS1dsfAsz0YjlkRU1rlvJkp3HuaxjnvVGtamaqu4iGhfINmtznNYrpIXNlZkma5ouerwZmLE7ntsFUse7k1F7WkmYH5BX1ty0pKCOKKmRVRss6Kqv7TUy1dso5blcLW3ZbtBDJSp76opdL8n13MXNcuuiqcDD08U9lptiVPaMRjk4HJu+kt5GNkjdG9qOY5FRyLuKigczDl2de7a6sWNI2rK9rGp8lF1Z9c2K2509HI2JySS1D0zbBC3SeqcOW8nXXJDQwnQuttsmpHNc1I6mVGaSZZt0tS+I5sVtv0WOZaxrsrfMqabtNMlajckblu5ooHTqMSRUKMdcaCto4nLkksjGuYnbVrlyOvBNFUwsmgkbJE9M2vauaKhy8WbH0MXHZURW7CuWfyt778jj8zTZ9oJdkz2LZ12LPgyTPLrZ/xAsAABr1tbT2+nWeqlSONFyTfVV3kRE1qvWQ5U+Jm00azTWm6Mp01rKsKZInCqaWaJ20ONiK9voMbUTJKXniJkbUjaq7jnuyV6cK6svGWqoioqKmaKBq2250d1pkqKGdsse4uWpWrwKm6hsSSMijdJI9rGNTNznLkiJwqedWVy2bmjT0FMuVNM9zFYm5krdJPEp1uaBWPetvtEblalZKmyZfJzRETxrn4AO5FfUqo1lobfW1UCbkzGta13c6TkVfAhs266UtzY9aZ66cbtGSN7Va+NeBUXWhtRRshiZFG1GsYiNa1NxETcQjr7UbTY7t1XH7VlYxIp0TcdryzXtZt8QFmcy7Ygttohc+qqWaaJqiYqK93aT0m/U08NXTvgqI0kiemTmruKhE80G20Nvw9AlFSQwZ1Tc1YxEVfau3V3wLenmbUU8czEVGyMR6Iu7kqZmQ1LV/ZVH/AJDP3UOVja5S2zDs0kDlbLK5ImuTdbnur4kUDakxBTuq5KSigqK+aLVIlO1FaxeBXKqJn4TJQ3umq6x1G9ktLWNTS2Cdui5U4UyVUVO0poYFpo6fC1I5jUR02lI9eFVVf4IiHP5oqOpqSgucC6FTT1CNa9N3JUVeVoFiDXoKptbQU9UxMmzRtkRODNMzYAAAAAAAAAAAAAAAAAAAAAAAAAAAAAAAAAAAAAAAAAAACfwl8d/as/mlAT+Evjv7Vn80oABH23poXbvRvJEWBH23poXbvRvJEBYAAAAAAAAAAAAAAAAAAAAAAAAAAAAAAAAAAAAAAAAAAAAAAAAAAAAAAAAAAAAAAAAAACdqvhU3du5TEZar4VN3buUxAAAAAAAAAAAAAAAAAAAAAAAksde+ou0/zStJLHXvqLtP80CgR9yy/qaT9a71Tj3xlfJHncUyoGqivbR63dt2llqKVNxD5e1r2OY9EVrkVFRd9ANS0uoVoGJblbsCbzd1F6+/n2zal/qn9ypG4Nkey7zxRqqwujVV8Cpkv3/eWUv9U/uVAi8IOrGyVXOccL1ybpbI9W5bu5kinSvMt2VaZtRDCymWdmk6Jyu156kXPe8Bq4F/razuWfxKmqp2VUOxSKqN0muzbu5oqKnIBmPiaJk8L4pW6THtVrk4UU+aqZtNSyzu3I2K5fAhoOqpaGyUs0rtJ/5JJHP17qppL96gT9Rh+62yodJa5XvjXc0H6LsuBU3zehxliG0TNju1MsjM9aTRbG5U6yoicilMd6vooLjRyUtVGj4pEyVF3uunXA+bZcae60EVZSuV0Uib+pUXfReuZ53Sthc6BjZJET2rXO0UVe3kuXiI7mbJJDDc6ZztKOGdEau9nrReRDp2bF9FeLtJQQxSsc1FVj3ZZPRN3tAc3FDrjURRtvUC0toRyLM6jdsrlXPVpKuWSdpF1lRaVoVtsCWxWLSI3KPQXVl6eHPWft1hZUWqrikRFY+F6Ln2lIbmX1U3PFbSZqsOgkiJvI7PL705APRAAB8Oije9r3xtc9nvXKmap2jHW1cNBRy1VQ/QiiarnL/83zK97Y2OfI5GsambnKuSInCTjqV+Kahk1Ujo7PE7ShhXUtSvy3cDeBN/dA5GDbZUXK9T4krGKxj3OWBq76rqz7SJq/8AoxYxdnj2ys3k2FfHKpcS1ENI+mg0clmfsUbWJqTJqr4EyapFY4iWHFlkrF94rmNz7mTPzgL48+5pbtC42p6bqaS/e09BIHHzFqsRWakYmbnLl43on8AL4juad+b9P3039x5YkdzTvzfp++m/uPAprV/ZVH/kM/dQ5WN7dJcsOTMharpYXJM1qbq5bv3Kp1bV/ZVH/kM/dQ2lVGoquVERNaqu8BwcD1DKjCtHoORVjR0bk4FRV/hkvhOTzTahEtNNTN1udNsjst5qIqa+2q/cp3Y7LSbM+stlVNSLPretK5qsevDouRUz66E5zQKeKjs0ELHSTVNTUIrpJHaT3o1q/cmkmpMk1gUODnK7CtvVd3Y8vvU7Ro2WjW32ejpHe+iia13dZa/vzN4AAAAAAAAAAAAAAAAAAAAAAAAAAAAAAAAAAAAAAAAAAAJ/CXx39qz+aUBP4S+O/tWfzSgAEfbemhdu9G8kRYEfbemhdu9G8kQFgAAAAAAAAAAAAAAAAAAAAAAAAAAAAAAAAAAAAAAAAAAAAAAAAAAAAAAAAAAAAAAAAAAJ2q+FTd27lMRlqvhU3du5TEAAAAAAAAAAAAAAAAAAAAAAfErnMic6NiyORM0YiomkvBmpLYgo7teHwqy2rE2JF3ZmKq55dfrFYAOa2uuOimlaJM8teU8fpNWvdeq+F1PBRtpGPTJ0kkrXLl1stw7gA5lks0VpgciO2SZ/v35ZeBOsZa+orWacdLb3TordT9la1M+0q5m8AJPD9FdbRJMr7c6RJURNUzEyyz6/XO0tdcN60Sfr4/SdIATN1ZfboxKdKFKenc5NPKZrlVM99czpYippamzPp6diue5zERqd0h1AByoJa+2xNhqYX1kbURGzQ63dpzV5UO7V3utqYXQWm11vPL0ySSpiWKOPrqrt3LgQ1ynA5eHrOyyWxtMj9klcqvlk+U9d05VJaUw3c6mqgtq1cE7lVskOuWFF3W6Krrbnvpr7ZUgCZvN2rK+3y0Vptlcs87VjWSaFYmRoupVzdlryNjCWHW4foHNe5JKqZUWVybiZbiJ1k1neAAAASmMIsQ1skdLaqNr6RuT3vV7Pyjvkqjl3E+85iO5oKJkkTOI9JfACPsNJiae+Q1N/blDTxvWPJY8tJck3G9bPdOxiayNvtrWBr0jnjdpwvXed1+sp2ABxaS8zxUzY7nb6yOrYmTtigdKyReFrmoqa+vkalvtVVcMROvtyhWBI27HS07lRXNTX7Z2WrPWurr9YpQBjnfJHA98USzSNTNsaORFcvBmuoj8V0t9xBQxUsVn2FrJNkVzqmNVVclTLJF65aADh2qqu8VPSUtTZnMRjWxvlbUsVERMk0ss8+vkb15onXK0VVGx+g6aNWtcu4i72fWN4ASmHXph61JQzUNzfMjle5G06varl+S5uaZauEzU9qqrve47td4tgip/gtIqoqovynZas9/LtcGulAAAAAAAAAAAAAAAAAAAAAAAAAAAAAAAAAAAAAAAAAAAAAABP4S+O/tWfzSgJ/CXx39qz+aUAAj7b00Lt3o3kiLAj7b00Lt3o3kiAsAAAAAAAAAAAAAAAAAAAAAAAAAAAAAAAAAAAAAAAAAAAAAAAAAAAAAAAAAAAAAAAAAABO1Xwqbu3cpiMtV8Km7t3KYgAAAAAAAAAAAAAAAAAAAAAAAAAAAAAAAAAAAFOTBTgAAAAAAAAAAAAAAAAAAAAAAAAAAAAAAAAAAAAAAAAAAAAAAAAAAAAAAAAAAAAAAAAAAAAAE/hL47+1Z/NKAn8JfHf2rP5pQACPtvTQu3ejeSIsCPtvTQu3ejeSICwAAAAAAAAAAAAAAAAAAAAAAAAAAAAAAAAAAAAAAAAAAAAAAAAAAAAAAAAAAAAAAAAAAE7VfCpu7dymIy1Xwqbu3cpiAAAAAAAAAAAAAAAAAAAAAAAAAAAAAAAAAAAAU5MFOAAAAAAAAAAAAAAAAAAAAAAAAAAAAAAAAAAAAAAAAAAAAAAAAAAAAAAAAAAAAAAAAAAAAAAT+Evjv7Vn80oCfwl8d/as/mlAAI+29NC7d6N5IiwI+29NC7d6N5IgLAAAAAAAAAAAAAABj2eLZth2Vmy5Z6Gkmllw5GQAAAAAAAAAAAAAAAAAAAAAAAAAAAAAAAAAAAAAAAAAAAAAAAAAAAJ2q+FTd27lMRlqvhU3du5TEAAAAAAAAAAAAAAAAAAAAAAAfLZY3Pcxr2q9vvmoutO2fQAAAAAAAAAAACnJgpwAAAAAAAAAAAAAAAAAAAAAAAAAAAAAAAAAAAAAAAAAAAAAAAAAAAAAAAAAAAAAAAAAAAAACfwl8d/as/mlAT+Evjv7Vn80oABH23poXbvRvJEWBH23poXbvRvJEBYAAAAAAAAAAAAAPHqmt52x7LVTzOayK4Lpv1qqMR+S7m9o6sj0Ho2w71Q4mT1Tze4UvPuMqmk09DZ7g+PSyz0dKRUzy8JUexl2X8m/GBQdG2HeqHEyeqOjbDvVDiZPVJ/2Muy/k34x7GXZfyb8YFB0bYd6ocTJ6o6NsO9UOJk9Un/AGMuy/k34x7GXZfyb8YFB0bYd6ocTJ6o6NsO9UOJk9Un/Yy7L+TfjHsZdl/JvxgUHRth3qhxMnqjo2w71Q4mT1Sf9jLsv5N+Mexl2X8m/GBQdG2HeqHEyeqOjbDvVDiZPVJ/2Muy/k34x7GXZfyb8YFB0bYd6ocTJ6o6NsO9UOJk9Un/AGMuy/k34x7GXZfyb8YFB0bYd6ocTJ6o6NsO9UOJk9Un/Yy7L+TfjHsZdl/JvxgUHRth3qhxMnqjo2w71Q4mT1Sf9jLsv5N+Mexl2X8m/GBQdG2HeqHEyeqOjbDvVDiZPVJ/2Muy/k34x7GXZfyb8YFB0bYd6ocTJ6o6NsO9UOJk9Un/AGMuy/k34x7GXZfyb8YFB0bYd6ocTJ6o6NsO9UOJk9Un/Yy7L+TfjHsZdl/JvxgUHRth3qhxMnqjo2w71Q4mT1Sf9jLsv5N+Mexl2X8m/GBQdG2HeqHEyeqOjbDvVDiZPVJ/2Muy/k34x7GXZfyb8YHUuuPbVBQSPt06VNVuMYsb2p21VUTURjMb39tQkq1iPTPNY3RN0VTg1J/M61w5nFRT0ck1JXc9TMTNIth0NLhyXSUkmW2ufU87to51m+b2NdLxAenUOO7LNRxSVdTzvOrfbxbG92ivbRMsjY6NsO9UOJk9UmaXmazSU0b6m4pBM5ubo0h09FeDPSTMzexl2X8m/GBQdG2HeqHEyeqOjbDvVDiZPVJ/2Muy/k34x7GXZfyb8YFB0bYd6ocTJ6o6NsO9UOJk9Un/AGMuy/k34x7GXZfyb8YFB0bYd6ocTJ6o6NsO9UOJk9Un/Yy7L+TfjHsZdl/JvxgUHRth3qhxMnqjo2w71Q4mT1Sf9jLsv5N+Mexl2X8m/GBmnxRZn1Ejm1maOcqouxP4e0fHRNaPpfFv9By5cDbHK9m2Oei5Uz2D8R8dBPZDifxAdfomtH0vi3+gdE1o+l8W/wBByOgnshxP4h0E9kOJ/EB1+ia0fS+Lf6B0TWj6Xxb/AEHI6CeyHE/iHQT2Q4n8QHX6JrR9L4t/oHRNaPpfFv8AQcjoJ7IcT+IdBPZDifxAdfomtH0vi3+gdE1o+l8W/wBByOgnshxP4h0E9kOJ/EB1+ia0fS+Lf6B0TWj6Xxb/AEHI6CeyHE/iHQT2Q4n8QHX6JrR9L4t/oHRNaPpfFv8AQcjoJ7IcT+IdBPZDifxAdfomtH0vi3+gdE1o+l8W/wBByOgnshxP4h0E9kOJ/EB1+ia0fS+Lf6B0TWj6Xxb/AEHI6CeyHE/iHQT2Q4n8QHMwvI92I4HK9VV+npLn772qrr8J6AeeYW/OGl/6/wBxT0MAAAAAAAAAAABTkwU4AAAAAAAAAAAAAAAAAAAAAAAAAAAAAAAAAAAAAAAAAAAAAAAAAAAAAAAAAAAAAAAAAAAAABP4S+O/tWfzSgJ/CXx39qz+aUAAj7b00Lt3o3kiLAj7b00Lt3o3kiAsAAAAAAAAAAAAAHM2gtm222nOree889PSXLPLLPLPLM6YAAAAAAAAAAAAAAAAAAAAAAAAAAAAAAAAAAAAAAAAAAAAAAAAAAAATtV8Km7t3KYjLVfCpu7dymIAAAAAAAAAAAAAAAAAAAAAA0qe00NLVvqoYEbM/PN2a7+7km8boAAAAAAAAAAAACnJgpwAAAAAAAAAAAAAAAAAAAAAAAAAAAAAAAAAAAAAAAAAAAAAAAAAAAAAAAAAAAAAAAAAAAAACfwl8d/as/mlAT+Evjv7Vn80oABH23poXbvRvJEWBH23poXbvRvJEBYAAAAAAAAAAAAAAAAAAAAAAAAAAAAAABzLnRXGoc6Shuz6REZkkewMeirw5qmYHTBA4RuN9xE+q2W8vhbAjfe08aquln1usUbrXeUaux4hl0t7TpYlT7kQDtgkLfiqqpL1tNf4o2TK5GsqItTXZ7madfh+4rwABF80e6S0tHTUlNI9kkj9le5i5K1rdzxqv3AWgNGzV7bnaKWsblnLGiuy3nbip48zeAA5lzorjUOdJQ3Z9IiMySPYGPRV4c1TMlMI3G+4ifVbLeXwtgRvvaeNVXSz63WAvgcR1rvKNXY8Qy6W9p0sSp9yIcu34qqqS9bTX+KNkyuRrKiLU12e5mnX4fuArwY6hj5IHsilWGRzVRsiIiq1eHJdRB4tuV/w7LTJHeXTsnRyppU8aK3LLrdcD0AHDjtl5dExy4il0lRFX+ixZchoXO6XrDSMnrnQ3Khc5GukYzYpGL2k1f8AzeAqwatur6e50UdXSP04pEzRd9OFF65tAADWr62G30j6moVUYzeamauVdSIib6qoGyDibJiKpZssMdBSIqZtim05H/8AUqKiJ4MzUtuKZNt1tF6pm0lZmiMcx2cciruZcGe8BTA+XOaxqueqNa1M1VV1IhxKK61t7dJLa2wwUTHKxtROxXrKqbqtaipknXVQO6DhOvNTbbjBSXhkKR1K6MNVDmjFd8lzVVdFfCp3FVERVVURE3VUCeqvhU3du5TEaEtbWXColltzIWUyvdoTTZrsiZ7qNTe66mhUXmstVQxl1gidDJqbNBnknbRQO8D5Y9sjGvY5HNcmaKm4qGnNdYY5XRRxVE0rVyVscTl19tdX3gbwORYbu+788vdG2NkbkRiJrXLLfOuAAAAAAAAAAAAAAAAAAAAAAAAAAAAAACnJgpwAAAAAAAAAAAAAAAAAAAAAAAAAAAAAAAAAAAAAAAAAAAAAAAAAAAAAAAAAAAAAAAAAAAAACfwl8d/as/mlAT+Evjv7Vn80oABH23poXbvRvJEWBH23poXbvRvJEBYAAAAAAAAAAAAAAAAAAAAAAAAAAAAAB8u96vaPo+Xe9XtAQHMr3bp/peeegnmvM3pX1K3HQq6im0djz2HR9t77dzRSzqbHJUwujfeLkiOTLNr2N5GoBFYwY6+4yhord+UkjjbE97daNXNVVVXgTM9LIenuDcGXNLfXUkHOs+tlXCxUcqZ/p5555Fu1zXtRzVRzVTNFTcVAPok5remIYL7OqaWyf0amX/L15p1lfn4juX6v2sstVVoqI9jFRmfyl1N+9UNS0Vtot1qpqRLpRKsUaI5eeGa3bqru765gcLmZXBX0VVbpF9tC/ZGIvyV3U8Cp95cHmNPVU9m5oiyUs8UlJUyZK6N6Obk/ezTgdyHpwHy73q9ogOZXu3T/AEvPL93vV7R5vzN6V9Stx0KuoptHY89h0fbe+3c0UD0o8zxgx19xlDRW78pJHG2J7260auaqqqvAmZa1NjkqYXRvvFyRHJlm17G8jUJ2nuDcGXNLfXUkHOs+tlXCxUcqZ/p5555AXB59zU/6y2dqXzT0BrmvajmqjmqmaKm4qHn/ADU/6y2dqXzQL+L+qZ3KHAx7NHFhSrbIqZyKxrEXfXSReRFXwG6yiuawt0buqe1TL+js1ErXLtbiCBuLNK4QyLnT1CrlGzhzjTVwZ7u9ugdPmcUtRT4fe+dFayaZXxtX5OSJn4cisPxuWimjlllqyP0ATOOKS51VvpXWtr3yQzpIqM98mSLkqdpSmAGlaOfNqqbbHLnvY02XLLd8GrMheacjWXO3yxrlPsa5qm7ki6vvzPQqieKmgknnekcUbVc5y7iIRdrts2KMQLfq6NY6CNUSljcmt6N3F7WevtgdTG9bLS4Sl/Rkn0Yl62fvvuRUN7CkSQ4YtzWpkiwtd49f8Tjc01VTDsGW4tU3P/a872HPzctvesf7qAcjmixI/DDnqmuKZjkXg3v4m0yWpvOCNKBc6qopNHdy0nZZL49Zh5oH5p1Pds/eQ2ME59CdBnu6Lv3lAnsOR3GGjfFcmuYrHaMbXZZoib3aMWMGsWxuV26kjVb2/wD6zKGq+FTd27lJS6pJiG4toaZcqSndnNLvaXAnCv8AMDfwq57rBT6eerSRM+DSU667imOCGOmgZDE3RYxqNanWMi7igS2Bvg9X3beRSpJbA3wer7tvIpUgAAAAAAAAAAAAAAAAAAAAAAAAAAAAAApyYKcAAAAAAAAAAAAAAAAAAAAAAAAAAAAAAAAAAAAAAAAAAAAAAAAAAAAAAAAAAAAAAAAAAAAAAn8JfHf2rP5pQE/hL47+1Z/NKAAR9t6aF270byRFgR9t6aF270byRAWAAAAAAAAAAAAAAAAAAAAAAAAAAAAAAfLver2j6OZc6K51T1SiujKOJW6Kt52SRc+HNVTkAkeZXu3T/S889BJGzYPr7G6V1De2t2VER6OpEci5Z5fpddTqOt1+c1US/RNz320KZ/e4CX5qNRE+S30rVR07dN6om6iLkiePJfEWdiglprHQwVGaSxwMa5F3ly3PBuHMtmEKOkrlr6yaWvrM9LZJtxF4UQ7VdFUzUyso6lKaVVTKRY0fl4FVAOXdmtuF8t9tciPijzq52ruKjdTEXtuX7jo7WUH0Gm/VN9BPw4UuUFzfcWYhkWqemi97qZFRycGWllkVLEVGIjl0nImtcss1AheaNZ4Y7fT19JAyJYX6EmxtRupdxVy4FT7yrw/cNtLJSVeeb3xoj+6TUv3opp36x1t5ZLTrddgo5NH8ilOirqy3XZ57qZmrZ8M3GzQrBR3v8grtJY30qO17+XttQFK73q9ogOZXu3T/AEvPK650VzqnqlFdGUcSt0Vbzski58OaqnIcSzYPr7G6V1De2t2VER6OpEci5Z5fpddQK4895qNRE+S30rVR07dN6om6iLkiePJfEVDrdfnNVEv0Tc99tCmf3uNe2YQo6SuWvrJpa+sz0tkm3EXhRAOnYoJaax0MFRmkscDGuRd5ctzwbhGc1P8ArLZ2pfNL6dsj4HthkSKRUVGvVukjV4ct8lrxg6rvckb6+9aaxIqMRtKjUTPd/S6wFVF/VM7lCI5qLc6GgdluSOTPwJ6CottFcqV7Uqro2ria3RRvO6MXPeXNF/gL7Zqe+W51JUKrdekx7d1jk3wPnDNRz1hy3yqua7C1qrwqmpeQ6MUsc0bZIntexyZo5q5opOWa03u0W51tjmo5Ic12OdXOR8aLu+0yyXfXdO/R0sdFRw0sOexwsRjc93JEAzny5zWNVz3I1rUzVVXJEQ+jk4itM96t/OcNctIxy5yKkelppwbqagNV1O7Ek7ZahHNtEbs4ol1LUqn6Tv7nAm/unTutYlstNRUsY3OGP8mzcRXbjU8eSEd7G8nVt37P+My0vM7WGsgnkuyytika9WLBlpIi55Z6WoDrY6o31mFp1amckCtmyTrbv3Kpt4SmSfDFue1c0SFGeFur+B1nNa9qtciOa5MlRdxUOHQ2itsj5I7U+Gaikcr0p6hytWNV3dF6IurrKgGlzR5Ujw1oZ65ZmNROHdX+B2sP0bqCxUVM9MnxxN0k4HLrX71NN1kqLlcoK28yROZTLnDSw5qxHfKc5clcvgQ61ZFLNSSxU8+wSvaqNl0dLQXhyAkrrJLXV9RRUj1YxJFSedP0dfvW/wB7kM9LTQ0dO2GnYjI27iJyk7NguRk8jVujnKjlzcsW6ue774+FwY5UyW5Kv+j+ICit9StZS7OqIjXPcjct9qOVEXxIbK7imChpko6KGmR2kkTEbpZZZ9cwVNLXzPfsVwSGN241IEVW+HMDiYG+D1fdt5FKk4Nuw/U2zT51uWij8tJHQIqLl4TtQNlZC1s0qSyJuvRujn4AMgAAAAAAAAAAAAAAAAAAAAAAAAAAAAAU5MFOAAAAAAAAAAAAAAAAAAAAAAAAAAAAAAAAAAAAAAAAAAAAAAAAAAAAAAAAAAAAAAAAAAAAAAT+Evjv7Vn80oCfwl8d/as/mlAAI+29NC7d6N5IiwI+29NC7d6N5IgLAAAAAAAAAAAAAAAAAAAAAAAAAAAAAAAAAAAAAAAAAAAAAAAAAAAAAAAAAAAAAAAAAAATtV8Km7t3KYjLVfCpu7dymIAAAAAAAAAAAAAAAAAAAAAAAAAAAAAAAAAAABTkwU4AAAAAAAAAAAAAAAAAAAAAAAAAAAAAAAAAAAAAAAAAAAAAAAAAAAAAAAAAAAAAAAAAAAAABP4S+O/tWfzSgJ/CXx39qz+aUAAj7b00Lt3o3kiLAj7b00Lt3o3kiAsAAAAAAAAAAAAAAAAAAAAAAAAAAAAAAAAAAAAAAAAAAAAAAAAAAAAAAAAAAAAAAAAAABO1Xwqbu3cpiMtV8Km7t3KYgAAAAAAAAAAAAAAAAAAAAAAAAAAAAAAAAAAAFOTBTgAAAAAAAAAAAAAAAAAAAAAAAAAAAAAAAAAAAAAAAAAAAAAAAAAAAAAAAAAAAAAAAAAAAAAE/hL47+1Z/NKAn8JfHf2rP5pQACPtvTQu3ejeSIsCPtvTQu3ejeSICwAAAAAAAAAAAAAAAAAAAAAAAAAAAAAAAAAAAAAAAAAAAAAAAAAAAAAAAAAAAAAAAAAAE7VfCpu7dymIy1Xwqbu3cpiAAAAAAAAAAAAAAAAAAAAAAAAAAAAAAAAAAAAU5MFOAAAAAAAAAAAAAAAAAAAAAAAAAAAAAAAAAAAAAAAAAAAAAAAAAAAAAAAAAAAAAAAAAAAAAAT+Evjv7Vn80oCfwl8d/as/mlAAI+29NC7d6N5IiwI+29NC7d6N5IgLAAAAAAAAAAAAAAAAAAAAAAAAAAAAAAAAAAAAAAAAAAAAAAAAAAAAAAAAAAAAAAAAAAATtV8Km7t3KYjLVfCpu7dymIAAAAAAAAAAAAAAAAAAAAAAAAAAAAAAAAAAABTkwU4AAAAAAAAAAAAAAAAAAAAABq3Cugt1KtRUuVGIuSIiZqq8CC318FxpkqKZyqxVyVFTJUXgU4+N/wCyIv8APT91xw7JiLaijfT867NpSK/S2TR3kTLcXgMbYuzfSeT08LIzjZbeU421XwJLo27H8d+EdG3Y/jvwk76nVn7tzXb6x+VaCS6Nux/HfhHRt2P478I31Op7tzXb6x+VaCS6Nux/HfhHRt2P478I31Op7tzXb6x+VaCS6Nux/HfhHRt2P478I31Op7tzXb6x+VaCS6Nux/HfhHRt2P478I31Op7tzXb6x+VYq5Jmp+Nc16Ztcjk4UXM88vV9nuzmporDC1P6pHZoq8K7mZq224T22rbPC5dS+2ZnqenApScxGung6q+yMScPamdLdP8Ab08El0bdj+O/COjbsfx34S++p1cvu3NdvrH5VoJLo27H8d+EdG3Y/jvwjfU6nu3NdvrH5VoJLo27H8d+EdG3Y/jvwjfU6nu3NdvrH5VoJLo27H8d+EdG3Y/jvwjfU6nu3NdvrH5VoJLo27H8d+EdG3Y/jvwjfU6nu3NdvrH5Vcj2xRukeuixiK5yrvIhoWy9Ud0kkZTOdps1qjkyzThQnavF/PNHPT846OyxuZpbNnlmmWfvTFgj+15f8hf3mld9E2iKto9n2pgXvixpMcuS4ABu8oAAAAAAAAAAE/hL47+1Z/NKAn8JfHf2rP5pQACPtvTQu3ejeSIsCPtvTQu3ejeSICwAAAAAAAAAAAAAAAAAAAAAAAAAAAAAAAAAAAAAAAAAAAAAAAAAAAAAAAAAAAAAAAAAAE7VfCpu7dymIy1Xwqbu3cpiAAAAAAAAAAAAAAAAAAAAAAAAAAAAAAAAAAAAU5MFOAAAAAAAAAAAAAAAAAAAAAAcDGcT5LM1WNVyMmRzst5MlTP70MGE7bBLaXSVdHE9zpVVjpI0VVbknDvZ5lKDPdxN9p2Rm7VwNzEeOurU2qt30Cl/Ut9A2qt30Cl/Ut9BuAvsx0c+9v3T5tPaq3fQKX9S30Daq3fQKX9S30G4Bsx0N7funzae1Vu+gUv6lvoG1Vu+gUv6lvoNwDZjob2/dPm09qrd9Apf1LfQNqrd9Apf1LfQbgGzHQ3t+6fNp7VW76BS/qW+gbVW76BS/qW+g3ANmOhvb90+aavmF21bmzW9IoXomTo8tFq9dMtxTTtWEp0qWS16xpExc1jRdJXdZd7IsQZzg1mdXVX2hj1w93E/lp7VW76BS/qW+gbVW76BS/qW+g3AabMdHLvb90+bT2qt30Cl/Ut9A2qt30Cl/Ut9BuAbMdDe37p82ntVbvoFL+pb6BtVbvoFL+pb6DcA2Y6G9v3T5tPaq3fQKX9S30Daq3fQKX9S30G4Bsx0N7funzae1Vu+gUv6lvoG1Vu+gUv6lvoNwDZjob2/dPm5dwtVGtuqUgoKfZVidoaMTUXSyXLLUT2CYZEuc8iscjGxKxVVNxdJNX3KWp+FJw4m0W6OimbtXCthTx2n6ADRxgAAAAAAAAAAn8JfHf2rP5pQE/hL47+1Z/NKAAR9t6aF270byRFgR9t6aF270byRAWAAAAAAAAAAAAAAAAAAAAAAAAAAAAAAAAAAAAAAAAAAAAAAAAAAAAAAAAAAAAAAAAAAAnar4VN3buUxGWq+FTd27lMQAAAAAAAAAAAAAAAAAAAAAAAAAAAAAAAAAAACnJgpwAAAAAAAAAAAAAAAAAPmR7ImK+RzWMamaucuSIa+2VB9Npv1rfSRrELRS1uUNoGCGtpZ36ENTDI/LPRZIir9xkkkZFGskr2sY3dc5ckTwjUmsxOkw+wam2dBlnz9TfrW+kyvqqeONkkk8TI3+9c56Iju0o1hM0tHgzA1dsqD6bTfrW+kbZUH02m/Wt9I1g3d+ktoGrtlQfTab9a30md0sbYlldI1I0TS01XVlw5jWETS0c4fYNPbW3fT6X9c30jbW3fT6X9c30jajqtusTtnybgMMNXTVC5QVEUq/wBx6O5DMSpMTE6SAxT1MFM1HVE0cTVXJFe5Goq+Ewba276fS/rm+kjWIWjDtaNYhuA1EulvcuSV1Mq/5rfSbLXNe1HNcjmruKi5iJiUWpavOH0ACVQAAAfmaZ5Z6z9AAH4qom6B+gAAD8VUTdU/QAB+KqJurkB+g/D9AAAAAAAAAn8JfHf2rP5pQE/hL47+1Z/NKAAR9t6aF270byRFgR9t6aF270byRAWAAAAAAAAAAAAAAAAAAAAAAAAAAAAAAAAAAAAAAAAAAAAAAAAAAAAAAAAAAAAAAAAAAAnar4VN3buUxGWq+FTd27lMQAAAAAAAAAAAAAAAAAAAAAAAAAAAAAAAAAAACnJgpwAAAAAAAAAAAAAAAAPxzUc1WuRFRd1FTdIzGtPDDPSuiiZGrmu0tFqJnlkWhH46/raPuX/wMcb5Jej7Mmf1NY+/9KilpoIImbDDGzJqJm1qIfFfUxwxpE6PZ5Jfash3dP8AlwqYLldIrZRI9zVkl0M2xt3V668Cdcx4fliraVa7T2Spk9rKq/of3U4EL6xrsw54w7bO+vy1fFtw7R0jdOeGOady5qqpm1vWai7x1H08MjGskijexu41zUVEMoJisRGkM8TGxMS21aeKIbSwJjbYEhZsOyf1eimj7zPc7ZX840n0WD9WhIzTR0+OXSzPRkbX63LuJ7QoajENshhe9tUyRyJqa3WqrwGOHNY116vSzlcW+72ImfhguVgoa2ne1lPHFLl7R7Go3JevlumazLstlpUkai/kkY5F62r+B+2V7pLPSPe5XOWNFVVXNVNmCBlPFscSZNzVcs+FVVfvU1iI12ocOJiWis4Vp10nh66pHG1PDDLSOiiYxXI/S0WomeWXpKqKjpUiaiU0KIiJ+ghM469/Rdp/mlaz+rb2kKUiNu38OnMWt+lwePd/bnV9ioqtiqyJtPMmtksSaKovg3TSsd1n58ktVyXOpiVUY/5aJ/LX2igIrFL1osRU9VHqdoNeuW+qKqciDE+D4oRlNcxrg348OH0lZSRRyplIxr04HJmRqU0CY52FImbFp56GimXvM9ztloi5pmhHPe2PHque5GtR2tVXJE/JjF8PuZCZ/ciO2VU6hpHpk6lgcnAsaExeUfhyvgqLc5WQzZ6cOftVVMs9XhKd1fRsbm6qgRE31kQnLxHNiOtgioWLztDnpVDkVGqq5Z5cO4MTTThzMlNoxP3Pk8deSlpZ21VLFOz3sjUcme9mZjFTQMpaaKCP3kbUamfWMprHLi4LabU7PIOVerglM6npUqG07qhV0pl/Qam7l113EOqcu8WOC7uidLI+N0eaZty1oRfXTg1y84cYkTicn66w22SPJ8GyOXdkc9VcvXzzOPQ11RZ77tXUzOmpnuRI3PXNW57mv7iojY2KNsbfetRGp2kI+4tW5Yyjjg1pC5qOcm8jVzX0GeJGzpMc3ZlLTi7dMSda6TPHw+qlvNwS2W6SoyRX+9Yi77l3PSa9utkU1LHUXBjaqplbpOWVNJG568kRdSZdY5eOpFSCkjz1Oc53iRPSVEaaMbWpuIiIWj4rzE+DG0brL0tXnaZ9HBqZVsV0pkY53OFUui6Ny5pG7hTgTXuds371cOcKRqte1kkr0ja924zPdcvaQ5WOE/8AT6deCXL7lOhWW2O92qmSaRzHaLXo5vCqFdZ1tWGuzSa4WLieOsT/AByfUdmt1RC2SVvPavTPZpHq5XddF3vAcWeomw1eGQpK+SglyVGPXPRTcXLtFPR0rKKkipolVWRtyRV3VJXFuddeKWhgTSlRuS5byuX0JmRiRs11jmtk7zi4s4d51px59Ov0Ut0rkt9vlqckcrUyai7iqupDUpLbRV1O2oqXpXvemayOcqtz4GpuIht3C3R19vWklc5G5Jk5N1FQWu3x2yjbTROc5EVVVzt1VU0mJm3Hk5a3rTC+GZi2vp909dEmw1WQz0L386Srk6BzlVqKm8mZUwTMqII5o1zZI1HN7SkzjaZHMpKRiaUrnK/RTd4E8ef3FBbYHUtupoH++jja13by1lKcLzEcm2Z+LL4eJb5p1/mG0ADZ54AAAAAn8JfHf2rP5pQE/hL47+1Z/NKAAR9t6aF270byRFgR9t6aF270byRAWAAAAAAAAAAAAAAAAAAAAAAAAAAAAAAAAAAAAAAAAAAAAAAAAAAAAAAAAAAAAAAAAAAAnar4VN3buUxGWq+FTd27lMQAAAAAAAAAAAAAAAAAAAAAAAAAAAAAAAAAAACnJgpwAAAAAAAAAAAAAAAABH46/raPuX/wK5zmsarnKjUTdVV3CNxrUQzT0rYpWSK1rtLRci5Z5GON8kvR9mRP6ms/f+lPR0EccDtmXZpZm5Svenvky3OsnWJhiyYXvqsdpLRT7/8Ad4e2n/zdKylqoJ4mbDNG9Vai5NcimniKkp6u1vbUSMicz20b3Llk7g8JN66xrXnCuXxpriTTF41twn/zydNrke1HNVFaqZoqb5+klhS+Rti5xrJUZo/1T3rkmXyc+QqVnhaxHuljRjtxyuTJS1LxaNWGYy98DEmkx/tI5IuPclTP2/mFXU0kFVC+KaJjmuTLWm4R7aiFccbMkrNi2T3+kmXvMt3tlhz3TfSIv96GeFpx+7rz0XicOY7YYrVDJTWumhmboyMjRrkzzyUy09Sk81QxG5JC9GaWfvl0UVeU1a690FFC57qiN7kTUxjkc5V8Bjw89XWlKqZUa6d75XKu4mar/BDSJjWKw5bYdppbFvHOeH3ni4uOvf0Xaf5pWs/q29pCOxtUQzS0jYpWSK1H6Wi5Fyzy9BVRVlKsTVSphVFRP00KUmNu38OnMVt+lweHd/bZIrFjVq8QU9NHrcrGs7Sq5fShRVt9oaRmTZWzzLqbFEukqrwatw0rJap3V0l2uTcqiRVVkfyE3Nfg1DE+P4YRlNcvrjX4cOH1l30TJERNxCOe1r8eq17Uc1Xa0VM0/qyvkljiTOR7WIu+5ciMWqg6ONn2Zmw6eWnpJo+8y3e2MXw+6chE/uTHbKtkoKSViskpYXNXdRWITlLVSWbEe1myOfRyORGNcuehpJqy8OoqY5Y5Uzje16JvtXMi8WNkpb9FVaK6Ko1zV67V3Bi8Ii0GRicS9sG/KYnzW4NaprGw00czESTZHMaxEXLS0lROTX4DZNdXnTWYjWQA516u0VqpdN2TpX6o2cK8PaEzERrK2HS2JaK1jWZfl1rpIdGkom7JWzJ7RN5ifKXgQWa0RWuBdeyVEmuSVd1V9Bx6HEdrpGvc5KmSeRc5ZVYmbl8epOBDO7EFNdZ6aipWTI58zFcrkRE0WrpLv9Yyi9ZnWZ4vQtl8atd3FZivjPX/AFHhDWx01dGidvIr0/d9BVMXNjV4UOVie3ur7U5Imq6WJdkaib/CniNqz1bK22QSsdmugjXpwOTdQmI0vP1ZYltvK00/xmY8+Lj44X/0+nT/ABf4Kdy3t0LdSt4ImJ9yHDxDHtrdaO3Q+22NVfMqfoNXL+GfjQ7Nxr4LZRunmXUmprU3XLvIgj5rWTiRM4GFhRznWfPk/LnXpRRNSNiy1Mq6MMSbrl9Cb5rWe0LRvfV1bklrptb37zc95Dk0eI7dHK6pqUnkqpEyc5GJkxPkt17nKZazE9LW0z6SlZOk0/5Nqq1ERM9XCV26zOsy1/S49Y3dazETzn/vD+1Oa1fWxUNMs0uarnk1jdavdvInXPqpqIaKldNM7QjjTWv8CZgxJQPq1q6xk7pUzSJiNRWxN62vdXfU0veK8NXLl8tfF1tFZmI/7R0rZapH1jrpckRap+tke9Em8nbO2Tk2MKHYX7FHOsmiujm1ETPe3zt2+NYbfTRuzVzYmoufDlrIpNeVVszTGj48WNPCI+jYABo4wAAAABP4S+O/tWfzSgJ/CXx39qz+aUAAj7b00Lt3o3kiLAj7b00Lt3o3kiAsAAAAAAAAAAAAAAAAAAAAAAAAAAAAAAAAAAAAAAAAAAAAAAAAAAAAAAAAAAAAAAAAAABO1Xwqbu3cpiMtV8Km7t3KYgAAAAAAAAAAAAAAAAAAAAAAAAAAAAAAAAAAAFOTBTgAAAAAAAAAAAAAAAAfMjGSMVkjWvY5Mla5M0U19raH6FTfqm+g2gRpErRe1eUsEVHSwP04aaGN+WWkyNEU+pqeGoajZ4Y5WouaI9qORF8JlA0g2ra668WrtbQLu0VN+qb6D7fRUr4WwvpoXRM96xY0Vre0hnA0hO8v1ae1Vu+gUv6lvoG1Vu+gUv6lvoNwDZjone37p82ntVbvoFL+pb6DYSCFINgSJmxZaOx6KaOXBkZANIRN7Tzlp7VW76BS/qW+gbVW76BS/qW+g3ANmOid7funzYYaSmp1zgp4ol/uMRvIZgCVJmZnWWKanhqGo2eGOVEXNEe1HZL4TFtbQ/Qqf9U30G0CNITF7RwiWKGnhp2q2CGOJFXNUY1G5r4D8qaaCriWKoibIxd5yZmYDTwNqddrXi06a2UlK5roY3Joe8R0jnI3tIq6vAbgAiIjkWta062nUME9HTVKotRTwyqmpFkYjsvGZwSiJmJ1hp7VW76BS/qW+g+4rfRQyJJDSU8b03HMjRFTw5GyCNIWnEvPCZkNOS2UkkrpdjcyR3vnRPcxXdvRVMzcAmInmitrV+WdGClpKekYraeJsaKuaqm6q9dd1T6npoKlESogjlRNaJIxHZeMygaRyNq2u1rxae1Vu+gUv6lvoPpltoGPa9lFTNc1c0VImoqL4jaA2Y6Lb2/WWOaGKoj0J4mSs3dF7UVPEpr7VW76BS/qW+g3ANIlWL2rwiWntVbvoFL+pb6DbP0CIiC1rW5zqAAlUAAAAAT+Evjv7Vn80oCfwl8d/as/mlAAI+29NC7d6N5IiwI+29NC7d6N5IgLAAAAAAAAAAAAAAAAAAAAAAAAAAAAAAAAAAAAAAAAAAAAAAAAAAAAAAAAAAAAAAAAAAATtV8Km7t3KYjLVfCpu7dymIAAAAAAAAAAAAAAAAAAAAAAAAAAAAAAAAAAABTkwU4AAAAAAAAAAAAAAAAAAAAAAAAAAAAAAAAAAAAAAAAAAAAAAAAAAAAAAAAAAAAAAAAAAAAABP4S+O/tWfzSgJ/CXx39qz+aUAAj7b00Lt3o3kiLAj7b00Lt3o3kiAsAAAAAAAAAAAAAAAAAAAAAAAAAAAAAAAAAAAAAAAAAAAAAAAAAAAAAAAAAAAAAAAAAABO1Xwqbu3cpiMtV8Km7t3KYgAAAAAAAAAAAAAAAAAAAAAAAAAAAAAAAAAAAFOTBTgAAAAAAAAAAAAAAAAAAAAAAAAAAAAAAAAAAAAAAAAAAAAAAAAAAAAAAAAAAAAAAAAAAAAAE/hL47+1Z/NKAn8JfHf2rP5pQACPtvTQu3ejeSIsCPtvTQu3ejeSICwAAAAAAAAAAAAAAAAAAAAAAAAAAAAAAAAAAAAAAAAAAAAAAAAAAAAAAAAAAAAAAAAAAHJmtk0k0j0dHk5yqmarw9o+Nqp/lx+NfQdkAcbaqf5cfjX0Daqf5cfjX0HZAHG2qn+XH419A2qn+XH419B2QBxtqp/lx+NfQNqp/lx+NfQdkAcbaqf5cfjX0Daqf5cfjX0HZAHG2qn+XH419A2qn+XH419B2QBxtqp/lx+NfQNqp/lx+NfQdkAcbaqf5cfjX0Daqf5cfjX0HZAHG2qn+XH419A2qn+XH419B2QBxtqp/lx+NfQNqp/lx+NfQdkAcbaqf5cfjX0Daqf5cfjX0HZAHG2qn+XH419A2qn+XH419B2QBxtqp/lx+NfQNqp/lx+NfQdkAcbaqf5cfjX0Daqf5cfjX0HZAHG2qn+XH419B2QAAAAAAAAAAAAAAAAAAAAAAAAAAAAAAAAAAAAAAAAAAAAAAAAAAAAAAAAAAAAAAAAAAAAAACfwl8d/as/mlAT+Evjv7Vn80oABH23poXbvRvJEWBLVVkvMGKaq8WqSgVKiJI1ZU6ftckai+97lN/fAqQT/uw7B8cPdh2D44CgBP+7DsHxw92HYPjgKAE/7sOwfHD3Ydg+OAoAT/ALsOwfHD3Ydg+OAoAT/uw7B8cPdh2D44CgBP+7DsHxw92HYPjgKAE/7sOwfHD3Ydg+OAoAT/ALsOwfHD3Ydg+OAoAT/uw7B8cPdh2D44CgBP+7DsHxw92HYPjgKAE/7sOwfHGntlirbnavRs2z8788aWUujo6Wjlu5559YCsBP8Auw7B8cPdh2D44CgBP+7DsHxw92HYPjgKAE/7sOwfHD3Ydg+OAoAT/uw7B8cPdh2D44CgBP8Auw7B8cPdh2D44CgBP+7DsHxw92HYPjgKAE/7sOwfHD3Ydg+OAoAT/uw7B8cPdh2D44CgBP8Auw7B8cPdh2D44CgBP+7DsHxw92HYPjgKAE/7sOwfHD3Ydg+OAoAT/uw7B8cPdh2D44CgBP8Auw7B8cPdh2D44CgBP+7DsHxw92HYPjgKAE/7sOwfHD3Ydg+OAoAT/uw7B8cPdh2D44CgBP8Auw7B8cPdh2D44CgBP+7DsHxxp01yxVU3KtoWNsyS0ehsiuSXRXTTNMtYFYCf92HYPjh7sOwfHAUAJ/3Ydg+OHuw7B8cBQAn/AHYdg+OHuw7B8cBQAn/dh2D44e7DsHxwFACf92HYPjh7sOwfHAUAJ/3Ydg+OHuw7B8cBQAn/AHYdg+OHuw7B8cBQAn/dh2D44e7DsHxwFACf92HYPjh7sOwfHAUAJ/3Ydg+OHuw7B8cBQAn/AHYdg+OHuw7B8cBQAn/dh2D44e7DsHxwFACf92HYPjh7sOwfHAUAJ/3Ydg+OHuw7B8cBQAn/AHYdg+OHuw7B8cBQAn/dh2D44e7DsHxwFACf92HYPjh7sOwfHAUAJ/3Ydg+ONOmuWKqm5VtCxtmSWj0NkVyS6K6aZplrArAT/uw7B8cPdh2D44CgBP8Auw7B8cPdh2D44CgBP+7DsHxw92HYPjgKAE/7sOwfHD3Ydg+OAoAT/uw7B8cPdh2D44CgBP8Auw7B8cPdh2D44CgBP+7DsHxw92HYPjgKAE/7sOwfHD3Ydg+OAoAT/uw7B8cPdh2D44CgBP8Auw7B8cPdh2D44CgBP+7DsHxw92HYPjgKAE/7sOwfHD3Ydg+OAoAT/uw7B8cPdh2D44CgBP8Auw7B8cPdh2D44CgBP+7DsHxw92HYPjgKAE/7sOwfHD3Ydg+OAoAT/uw7B8cPdh2D44CgBP8Auw7B8caduuWKrjz1sLbM3naofTv00lTNzcs1TJdzWBWAn/dh2D44e7DsHxwDCXx39qz+aUByMOW2qttNVc/PhdUVVU+odsOeiiuy1Jnr3jrgAAAAAAAAAAAAAAAAAAAAAAAAAAAAAAn/AP8AYf8A/K/8pQE//wDsP/8Alf8AlAoAAAAAAAAAAAAAAAAAAAAAAAAAAAAAAAAAAAAAAAAAAAAAAn7N+d+I/wD23/bUoCfs3534j/8Abf8AbUCgAAAAAAAAAAAAAAAAAAAAAAAAAAAAAAAAAAAAAAAAAAAAACfs3534j/8Abf8AbUoCfs3534j/APbf9tQKAAAAAAAAAAAAAAAAAAAAAAAAAAAAAAAAAAAAAAAAAAAAAAJ/CXx39qz+aUBP4S+O/tWfzQKAAAAAAAAAAAAAAAAAAAAAAAAAAAAAAAAAAACf/wD2H/8Ayv8AylAa3OFPtnthoLzzsOwaWa5aGlpZZdsDZAAAAAAAAAAAAAAAAAAAAAAAAAAAAAAAAAAAAAAAAAAAAACfs3534j/9t/21KA1oKCnp62qrI2Kk1VobK7NVz0UyTVvagNkAAAAAAAAAAAAAAAAAAAAAAAAAAAAAAAAAAAAAAAAAAAAAJ+zfnfiP/wBt/wBtSgNaCgp6etqqyNipNVaGyuzVc9FMk1b2oDZAAAAAAAAAAAAAAAAAAAAAAAAAAAAAAAAAAAAAAAAAAAAACfwl8d/as/mlAa1FQU9Ds/O7FbzxM6eTNVXN7t1fuA2QAAAAAAAAAAAAAAAAAAAAAAAAAAAAAAAAABhqqqCjhWapmZFGn6T1y8Bz3YktceSzTSwscuTZJaeRjF/6lbkcO/PvLMZ0MlLRunpWta1qrHpMbmvtlz/RXLf4CpuMMNRbqmKoajonxuRyLwZAZo5GSxtkie17HJm1zVzRU7Z9kDzL6mofHXUznK6nj0XNRdxrlzzy7eX3F8AAAAAAAAAAAAAAAAAAAAAAAAAAAAAAAAAAAAAAAAAAAA1blcKe10MlXVv0Io015a1Vd5E65tHnnNAqJa63MqWPVKKOpSGJE3JXZO0n9pFTJPDwgegRSNliZIz3r2o5O0p9mvb/AOz6b/KbyIbAAAAAAAAAAAAAAAAAAAAAAAAAAAAAAAAAAAAAAAAAAAAaFXerbQ1jKSrq44Jns02pJqRUzVN3c3l3z9kvFsjj033Cla3hWZvpJ6/2CnxBipYaiWSLYqFjmqzLd2Rya8z9oOZ7aqaZJKiSaqyXNGPVGt8KJrXxgU1FWQV9M2opX7JC5VRrtFUzyXLVmbB8sY2NjWMajWtTJGomSIh9AAAAAAAAAAAAAAAAAAAAAAAAAAAAAAAAAAAAAAAAAAAB8SyxwROlme2ONqZuc5ckROupzUxHa3JptmkWL51IJFj/AN2jl4czgRz9FeK5ad66Vqt2vY/0ZX55Iq8KZ5+BOuUt6p6yez1EFslSGpc1EjdnllrTNOtqzQDdjeyWNskbmvY5M2uauaKnCh9HIwvb6q2WOClrXo6ZquVclzREVVXLM64AAAAAAAAAAAAAAAAAAAAAAAAAAAAAAAAHy5Va1VRquVEzyTdUlcSXeukt76ZKCooIJk0JaudEckbV3dTFdu7mfXOq3ElsdeVtSTrz0i6OWiujpfJz4TqSxMmifFI1HMe1Wuau+i7oHLwxbqG22iNlvlbPHJ7d0yLnsjuH+W8dc81wDWTUWJKi1o9XU79NNFV1I5u/4kVPEelAAAAAAAAAAAAAAAAAAAAAAAAAAAAAAAAAAAAAAAAAAD4lescT3o1z1a1V0W7q9ZAOfdZpJ5I7ZTPVss6ZyvbuxRb69tdxPCu8T3NIhjp8M0cMLEZHHUNa1qbiIjHZIbtsuklO2WeqtN0dV1DtOVW02aJwNTXuImrxrvnFx/dUrbPBDzjW06pUI7SqIdBFya5MkXPd1gXNv/s+m/ym8iGwciy3TnmKnp+ca6HKJPyksOixckTfzOuAAAAAAAAAAAAAAAAAAAAAAAAAAAAAAAAAAAAAAAAAAAHAq4rj0VOkoomox9E1jqiVFVjFR7l3P0l3NWaH1cm3i3UUlbT16VawtV74JYWtRzU3clbkqLl2z5tOKqS63motsUMrXxaWT3ZZO0VyXtHclRHQva73qtVFA0bHd4L3bWVlPm3NdF7F3WOTdQ6J59zLZH6dxj17HlG7tL7b/wCeA9BAAAAAAAAAAAAAAAAAAAAAAAAAAAAAAAAAAAAAAAAAGtcplprZVztXJ0UL3ovXRqqbJrXCFam3VUDd2WJ7E8KKgHn/ADO5J3NrKakcjJpVa58zm6WxsTPcTfVVdq8K9Zam77aWeifcKWukrWQppSwVDGe2bvq1WtTJU8JwuZa1qQ3Jf0tKNF7XtiwvSItlr0XcWnkz/wBqgLRc4Lvboq2mVdCRNbV3WrvopukPzLnvW3V0a57G2Vqt7apr5ELgAAAAAAAAAAAAAAAAAAAAAAAAAAAAAAAACOmslPasUy3ippp56aR2yskiTS2F67uk1NapvoqbnAdOsxZa4qZzqSdKuoVPycETVc5zt5FTLUd4/AI3A+G6mhmlulyboVMyKjI13Woq5qq9deAswAAAAAAAAAAAAAAAAAAAAAAAAAAAAAAAAAAAAAAAAAAAA/FXJFXWuXAQWNpqq+UlNBQ2m5Kscivc59M5qbmRfADkWS5rUQwU0lBXU8jIk0lmgVrc0RE99uHXAAAAAAAAAAAAAAAAAAAAAAAAAAAAAAAAAAAAAAAAAAAACchZT4cuFVJPSo2mqXrI2rjizVmetWPyTNEz1ou5r6x+XbEcFRRSUtk0q+tmarGJC1VRmerScu4mRSH4Bw8JWHaG17FIqOqZV05XJuIu8idZPSd0AAAAAAAAAAAAAAAAAAAAAAAAAAAAAAAAAAAAAAAAAAAAI+KnfhTENXVLE91qrvbOkjartgdmq+2RN7WvjNm936G4W2agsirXVVUxY0SJFVrEXUquXcTUU5+AcnDFlSxWhlKrkdM5dOVybiuXg6yZIh1wAAAAAAAAAAAAAAAAAAAAAAAAAAAAAAAAAAAAAAAAAAAAAAAAAAAAAAAAAAAAAAAAAAAAAAAAAAAAAAAAAAAAAAAAAAAAAAAAAAAAAAAAAAAAAAAAAAAAAAAAAAAAAAAAAAAAAAAAAAAAAAAAAAAAAAAAAAAAAAAAAAAAAAAAAAAAAAAAAAAAAAAAAP/Z"/>
          <p:cNvSpPr>
            <a:spLocks noChangeAspect="1" noChangeArrowheads="1"/>
          </p:cNvSpPr>
          <p:nvPr/>
        </p:nvSpPr>
        <p:spPr bwMode="auto">
          <a:xfrm>
            <a:off x="505326" y="121510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47" y="875886"/>
            <a:ext cx="2208669" cy="26093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217" y="765929"/>
            <a:ext cx="2342766" cy="27699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215" y="765929"/>
            <a:ext cx="2302217" cy="26490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843718"/>
            <a:ext cx="2727233" cy="257130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55" y="3871670"/>
            <a:ext cx="2016147" cy="238187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79" y="3871670"/>
            <a:ext cx="1998714" cy="234615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693" y="3795795"/>
            <a:ext cx="2168959" cy="249129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323" y="3661106"/>
            <a:ext cx="2334959" cy="276066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253" y="3753077"/>
            <a:ext cx="2173704" cy="256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1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33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33512"/>
            <a:ext cx="10515600" cy="55228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1100" y="0"/>
            <a:ext cx="6910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Новое измерение массы </a:t>
            </a:r>
            <a:r>
              <a:rPr lang="en-US" sz="2800" b="1" i="1" dirty="0">
                <a:solidFill>
                  <a:srgbClr val="FF0000"/>
                </a:solidFill>
              </a:rPr>
              <a:t>ϒ</a:t>
            </a:r>
            <a:r>
              <a:rPr lang="en-US" sz="2800" b="1" i="1" dirty="0" smtClean="0">
                <a:solidFill>
                  <a:srgbClr val="FF0000"/>
                </a:solidFill>
              </a:rPr>
              <a:t>(1S)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</a:rPr>
              <a:t>на ВЭПП-4М 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63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34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948" y="0"/>
            <a:ext cx="11021560" cy="46861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822" y="4686142"/>
            <a:ext cx="4595933" cy="13285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34970"/>
            <a:ext cx="7040880" cy="112766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4504" y="6063546"/>
            <a:ext cx="29935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baseline="30000" dirty="0" smtClean="0">
                <a:solidFill>
                  <a:srgbClr val="C00000"/>
                </a:solidFill>
                <a:latin typeface="Liberation Serif" pitchFamily="18"/>
              </a:rPr>
              <a:t>PDG</a:t>
            </a:r>
            <a:endParaRPr lang="en-US" sz="2400" b="1" dirty="0" smtClean="0">
              <a:solidFill>
                <a:srgbClr val="C00000"/>
              </a:solidFill>
              <a:latin typeface="Liberation Serif" pitchFamily="18"/>
            </a:endParaRPr>
          </a:p>
          <a:p>
            <a:r>
              <a:rPr lang="en-US" b="1" dirty="0" smtClean="0">
                <a:solidFill>
                  <a:srgbClr val="C00000"/>
                </a:solidFill>
                <a:latin typeface="Liberation Serif" pitchFamily="18"/>
              </a:rPr>
              <a:t>M </a:t>
            </a:r>
            <a:r>
              <a:rPr lang="en-US" b="1" dirty="0">
                <a:solidFill>
                  <a:srgbClr val="C00000"/>
                </a:solidFill>
                <a:latin typeface="Liberation Serif" pitchFamily="18"/>
              </a:rPr>
              <a:t>= </a:t>
            </a:r>
            <a:r>
              <a:rPr lang="en-US" b="1" dirty="0" smtClean="0">
                <a:solidFill>
                  <a:srgbClr val="C00000"/>
                </a:solidFill>
                <a:latin typeface="Liberation Serif" pitchFamily="18"/>
              </a:rPr>
              <a:t>9460,30 </a:t>
            </a:r>
            <a:r>
              <a:rPr lang="en-US" b="1" dirty="0">
                <a:solidFill>
                  <a:srgbClr val="C00000"/>
                </a:solidFill>
                <a:latin typeface="Liberation Serif" pitchFamily="18"/>
              </a:rPr>
              <a:t>± </a:t>
            </a:r>
            <a:r>
              <a:rPr lang="en-US" b="1" dirty="0" smtClean="0">
                <a:solidFill>
                  <a:srgbClr val="C00000"/>
                </a:solidFill>
                <a:latin typeface="Liberation Serif" pitchFamily="18"/>
              </a:rPr>
              <a:t>0,26 </a:t>
            </a:r>
            <a:r>
              <a:rPr lang="ru-RU" b="1" dirty="0">
                <a:solidFill>
                  <a:srgbClr val="C00000"/>
                </a:solidFill>
                <a:latin typeface="Liberation Serif" pitchFamily="18"/>
              </a:rPr>
              <a:t>МэВ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357552" y="6063546"/>
            <a:ext cx="74861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Liberation Serif" pitchFamily="18"/>
              </a:rPr>
              <a:t>Новые измерения важны для метрологии: все измерения в области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Liberation Serif" pitchFamily="18"/>
                <a:ea typeface="Calibri" panose="020F0502020204030204" pitchFamily="34" charset="0"/>
                <a:cs typeface="Calibri" panose="020F0502020204030204" pitchFamily="34" charset="0"/>
              </a:rPr>
              <a:t>ϒ</a:t>
            </a:r>
            <a:r>
              <a:rPr lang="ru-RU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ru-RU" sz="20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мезонов используют массу  </a:t>
            </a:r>
            <a:r>
              <a:rPr lang="ru-RU" sz="2400" b="1" dirty="0" smtClean="0">
                <a:solidFill>
                  <a:srgbClr val="C00000"/>
                </a:solidFill>
                <a:latin typeface="Liberation Serif" pitchFamily="18"/>
                <a:ea typeface="Calibri" panose="020F0502020204030204" pitchFamily="34" charset="0"/>
                <a:cs typeface="Calibri" panose="020F0502020204030204" pitchFamily="34" charset="0"/>
              </a:rPr>
              <a:t>ϒ(1</a:t>
            </a:r>
            <a:r>
              <a:rPr lang="en-US" sz="2400" b="1" dirty="0" smtClean="0">
                <a:solidFill>
                  <a:srgbClr val="C00000"/>
                </a:solidFill>
                <a:latin typeface="Liberation Serif" pitchFamily="18"/>
                <a:ea typeface="Calibri" panose="020F0502020204030204" pitchFamily="34" charset="0"/>
                <a:cs typeface="Calibri" panose="020F0502020204030204" pitchFamily="34" charset="0"/>
              </a:rPr>
              <a:t>S) !</a:t>
            </a:r>
            <a:endParaRPr lang="en-US" sz="2400" b="1" dirty="0" smtClean="0">
              <a:solidFill>
                <a:srgbClr val="C00000"/>
              </a:solidFill>
              <a:latin typeface="Liberation Serif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23742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35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060700" y="88900"/>
            <a:ext cx="5445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Заключение по КЕДР и ВЭПП-4М 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9700" y="939800"/>
            <a:ext cx="1207696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Эксперименты с детектором КЕДР на ВЭПП-4М в основном ориентированы на прецизионные измерения </a:t>
            </a:r>
          </a:p>
          <a:p>
            <a:r>
              <a:rPr lang="ru-RU" b="1" dirty="0"/>
              <a:t> </a:t>
            </a:r>
            <a:r>
              <a:rPr lang="ru-RU" b="1" dirty="0" smtClean="0"/>
              <a:t>    параметров элементарных частиц: масс, ширин (</a:t>
            </a:r>
            <a:r>
              <a:rPr lang="ru-RU" b="1" dirty="0" smtClean="0">
                <a:solidFill>
                  <a:srgbClr val="FF0000"/>
                </a:solidFill>
              </a:rPr>
              <a:t>уникальная технология измерения энергии частиц в </a:t>
            </a:r>
            <a:r>
              <a:rPr lang="ru-RU" b="1" dirty="0" err="1" smtClean="0">
                <a:solidFill>
                  <a:srgbClr val="FF0000"/>
                </a:solidFill>
              </a:rPr>
              <a:t>коллайдере</a:t>
            </a:r>
            <a:r>
              <a:rPr lang="ru-RU" b="1" dirty="0" smtClean="0">
                <a:solidFill>
                  <a:srgbClr val="FF0000"/>
                </a:solidFill>
              </a:rPr>
              <a:t>!</a:t>
            </a:r>
            <a:r>
              <a:rPr lang="ru-RU" b="1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Многие полученные результаты (</a:t>
            </a:r>
            <a:r>
              <a:rPr lang="en-US" b="1" dirty="0" smtClean="0">
                <a:solidFill>
                  <a:srgbClr val="FF0000"/>
                </a:solidFill>
              </a:rPr>
              <a:t>~10</a:t>
            </a:r>
            <a:r>
              <a:rPr lang="en-US" b="1" dirty="0" smtClean="0"/>
              <a:t>!) </a:t>
            </a:r>
            <a:r>
              <a:rPr lang="ru-RU" b="1" dirty="0" smtClean="0"/>
              <a:t>по точности являются лучшими в мире и маловероятно, что в  </a:t>
            </a:r>
            <a:endParaRPr lang="ru-RU" b="1" dirty="0"/>
          </a:p>
          <a:p>
            <a:r>
              <a:rPr lang="ru-RU" b="1" dirty="0" smtClean="0"/>
              <a:t>     эти результаты могут быть улучшены. </a:t>
            </a:r>
          </a:p>
          <a:p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Супер точные значения масс </a:t>
            </a:r>
            <a:r>
              <a:rPr lang="el-GR" i="1" dirty="0" smtClean="0">
                <a:solidFill>
                  <a:srgbClr val="FF0000"/>
                </a:solidFill>
              </a:rPr>
              <a:t>ψ</a:t>
            </a:r>
            <a:r>
              <a:rPr lang="ru-RU" i="1" dirty="0" smtClean="0">
                <a:solidFill>
                  <a:srgbClr val="FF0000"/>
                </a:solidFill>
              </a:rPr>
              <a:t>, </a:t>
            </a:r>
            <a:r>
              <a:rPr lang="el-GR" i="1" dirty="0">
                <a:solidFill>
                  <a:srgbClr val="FF0000"/>
                </a:solidFill>
              </a:rPr>
              <a:t>ϒ </a:t>
            </a:r>
            <a:r>
              <a:rPr lang="ru-RU" i="1" dirty="0" smtClean="0">
                <a:solidFill>
                  <a:srgbClr val="FF0000"/>
                </a:solidFill>
              </a:rPr>
              <a:t> и др. </a:t>
            </a:r>
            <a:r>
              <a:rPr lang="ru-RU" b="1" dirty="0" smtClean="0"/>
              <a:t>пока не востребованы теорией, но важны с точки зрения метрологии.</a:t>
            </a:r>
          </a:p>
          <a:p>
            <a:r>
              <a:rPr lang="ru-RU" b="1" dirty="0"/>
              <a:t> </a:t>
            </a:r>
            <a:r>
              <a:rPr lang="ru-RU" b="1" dirty="0" smtClean="0"/>
              <a:t>     Полученные значения масс широко используются </a:t>
            </a:r>
            <a:r>
              <a:rPr lang="ru-RU" i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/>
              <a:t>во многих других экспериментах для калибровки  энергии </a:t>
            </a:r>
          </a:p>
          <a:p>
            <a:r>
              <a:rPr lang="ru-RU" b="1" dirty="0"/>
              <a:t> </a:t>
            </a:r>
            <a:r>
              <a:rPr lang="ru-RU" b="1" dirty="0" smtClean="0"/>
              <a:t>     </a:t>
            </a:r>
            <a:r>
              <a:rPr lang="ru-RU" b="1" dirty="0" err="1" smtClean="0"/>
              <a:t>коллайдеров</a:t>
            </a:r>
            <a:r>
              <a:rPr lang="en-US" b="1" dirty="0"/>
              <a:t> </a:t>
            </a:r>
            <a:r>
              <a:rPr lang="ru-RU" b="1" dirty="0"/>
              <a:t>и</a:t>
            </a:r>
            <a:r>
              <a:rPr lang="ru-RU" b="1" dirty="0" smtClean="0"/>
              <a:t> калибровки детекторов.  </a:t>
            </a:r>
          </a:p>
          <a:p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Экспериментальна программа </a:t>
            </a:r>
            <a:r>
              <a:rPr lang="ru-RU" b="1" dirty="0" err="1" smtClean="0"/>
              <a:t>КЕДРа</a:t>
            </a:r>
            <a:r>
              <a:rPr lang="ru-RU" b="1" dirty="0" smtClean="0"/>
              <a:t> на ВЭПП-4М в значительной мере завершена, но часть задач еще </a:t>
            </a:r>
          </a:p>
          <a:p>
            <a:r>
              <a:rPr lang="ru-RU" b="1" dirty="0"/>
              <a:t> </a:t>
            </a:r>
            <a:r>
              <a:rPr lang="ru-RU" b="1" dirty="0" smtClean="0"/>
              <a:t>    будет решена:  улучшение значений масс </a:t>
            </a:r>
            <a:r>
              <a:rPr lang="el-GR" i="1" dirty="0" smtClean="0">
                <a:solidFill>
                  <a:srgbClr val="FF0000"/>
                </a:solidFill>
              </a:rPr>
              <a:t>ϒ</a:t>
            </a:r>
            <a:r>
              <a:rPr lang="ru-RU" i="1" dirty="0" smtClean="0">
                <a:solidFill>
                  <a:srgbClr val="FF0000"/>
                </a:solidFill>
              </a:rPr>
              <a:t>-мезонов, </a:t>
            </a:r>
            <a:r>
              <a:rPr lang="ru-RU" b="1" dirty="0" smtClean="0"/>
              <a:t>измерение полного сечения </a:t>
            </a:r>
            <a:r>
              <a:rPr lang="ru-RU" i="1" dirty="0" err="1">
                <a:solidFill>
                  <a:srgbClr val="FF0000"/>
                </a:solidFill>
              </a:rPr>
              <a:t>γγ</a:t>
            </a:r>
            <a:r>
              <a:rPr lang="ru-RU" sz="1400" i="1" dirty="0">
                <a:solidFill>
                  <a:srgbClr val="FF0000"/>
                </a:solidFill>
              </a:rPr>
              <a:t>→</a:t>
            </a:r>
            <a:r>
              <a:rPr lang="ru-RU" i="1" dirty="0">
                <a:solidFill>
                  <a:srgbClr val="FF0000"/>
                </a:solidFill>
              </a:rPr>
              <a:t> адроны</a:t>
            </a:r>
            <a:r>
              <a:rPr lang="ru-RU" b="1" dirty="0" smtClean="0"/>
              <a:t>   </a:t>
            </a:r>
          </a:p>
          <a:p>
            <a:endParaRPr lang="ru-RU" b="1" dirty="0"/>
          </a:p>
          <a:p>
            <a:r>
              <a:rPr lang="ru-RU" b="1" dirty="0" smtClean="0"/>
              <a:t>     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7207203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36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51" y="0"/>
            <a:ext cx="4164076" cy="2822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233" y="21000"/>
            <a:ext cx="4197657" cy="28644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8895" y="42000"/>
            <a:ext cx="4197657" cy="28224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2638" y="3308375"/>
            <a:ext cx="4231238" cy="2604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0381" y="3178175"/>
            <a:ext cx="4231238" cy="28644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9838" y="3183600"/>
            <a:ext cx="4197657" cy="27216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9508" y="3178175"/>
            <a:ext cx="4197657" cy="27216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2638" y="3295775"/>
            <a:ext cx="4231238" cy="2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935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 rotWithShape="1">
          <a:blip r:embed="rId2">
            <a:alphaModFix amt="50000"/>
          </a:blip>
          <a:srcRect r="8385"/>
          <a:stretch/>
        </p:blipFill>
        <p:spPr>
          <a:xfrm>
            <a:off x="2423592" y="1916832"/>
            <a:ext cx="7380312" cy="4252528"/>
          </a:xfrm>
          <a:prstGeom prst="rect">
            <a:avLst/>
          </a:prstGeom>
          <a:ln w="0">
            <a:noFill/>
          </a:ln>
        </p:spPr>
      </p:pic>
      <p:pic>
        <p:nvPicPr>
          <p:cNvPr id="7" name="Рисунок 6"/>
          <p:cNvPicPr/>
          <p:nvPr/>
        </p:nvPicPr>
        <p:blipFill>
          <a:blip r:embed="rId3"/>
          <a:stretch/>
        </p:blipFill>
        <p:spPr>
          <a:xfrm>
            <a:off x="1537608" y="461876"/>
            <a:ext cx="9152280" cy="1728192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 w="0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567608" y="5949280"/>
            <a:ext cx="7344816" cy="908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pc="-1" dirty="0">
                <a:solidFill>
                  <a:srgbClr val="000000"/>
                </a:solidFill>
                <a:ea typeface="Times New Roman"/>
              </a:rPr>
              <a:t>ρ, ρ</a:t>
            </a:r>
            <a:r>
              <a:rPr lang="en-GB" spc="-1" dirty="0">
                <a:solidFill>
                  <a:srgbClr val="000000"/>
                </a:solidFill>
                <a:ea typeface="Comic Sans MS"/>
              </a:rPr>
              <a:t>’</a:t>
            </a:r>
            <a:r>
              <a:rPr lang="en-GB" spc="-1" dirty="0">
                <a:solidFill>
                  <a:srgbClr val="000000"/>
                </a:solidFill>
                <a:ea typeface="Times New Roman"/>
              </a:rPr>
              <a:t>, ρ</a:t>
            </a:r>
            <a:r>
              <a:rPr lang="en-GB" spc="-1" dirty="0">
                <a:solidFill>
                  <a:srgbClr val="000000"/>
                </a:solidFill>
                <a:ea typeface="Comic Sans MS"/>
              </a:rPr>
              <a:t>’’</a:t>
            </a:r>
            <a:r>
              <a:rPr lang="en-GB" spc="-1" dirty="0">
                <a:solidFill>
                  <a:srgbClr val="000000"/>
                </a:solidFill>
              </a:rPr>
              <a:t>   - by the </a:t>
            </a:r>
            <a:r>
              <a:rPr lang="en-GB" spc="-1" dirty="0" err="1">
                <a:solidFill>
                  <a:srgbClr val="000000"/>
                </a:solidFill>
              </a:rPr>
              <a:t>Gounaris</a:t>
            </a:r>
            <a:r>
              <a:rPr lang="en-GB" spc="-1" dirty="0">
                <a:solidFill>
                  <a:srgbClr val="000000"/>
                </a:solidFill>
              </a:rPr>
              <a:t>-Sakurai parameterization (GS)</a:t>
            </a:r>
          </a:p>
          <a:p>
            <a:r>
              <a:rPr lang="en-GB" spc="-1" dirty="0">
                <a:solidFill>
                  <a:srgbClr val="000000"/>
                </a:solidFill>
                <a:ea typeface="Comic Sans MS"/>
              </a:rPr>
              <a:t>ω, φ         - by the constant width relativistic </a:t>
            </a:r>
            <a:r>
              <a:rPr lang="en-GB" spc="-1" dirty="0" err="1">
                <a:solidFill>
                  <a:srgbClr val="000000"/>
                </a:solidFill>
                <a:ea typeface="Comic Sans MS"/>
              </a:rPr>
              <a:t>Breit</a:t>
            </a:r>
            <a:r>
              <a:rPr lang="en-GB" spc="-1" dirty="0">
                <a:solidFill>
                  <a:srgbClr val="000000"/>
                </a:solidFill>
                <a:ea typeface="Comic Sans MS"/>
              </a:rPr>
              <a:t>-Wigner</a:t>
            </a:r>
            <a:endParaRPr lang="en-GB" spc="-1" dirty="0">
              <a:solidFill>
                <a:srgbClr val="000000"/>
              </a:solidFill>
            </a:endParaRPr>
          </a:p>
          <a:p>
            <a:r>
              <a:rPr lang="en-GB" spc="-1" dirty="0">
                <a:solidFill>
                  <a:srgbClr val="000000"/>
                </a:solidFill>
                <a:ea typeface="Times New Roman"/>
              </a:rPr>
              <a:t>ρ</a:t>
            </a:r>
            <a:r>
              <a:rPr lang="en-GB" spc="-1" dirty="0">
                <a:solidFill>
                  <a:srgbClr val="000000"/>
                </a:solidFill>
                <a:ea typeface="Comic Sans MS"/>
              </a:rPr>
              <a:t>’</a:t>
            </a:r>
            <a:r>
              <a:rPr lang="en-GB" spc="-1" dirty="0">
                <a:solidFill>
                  <a:srgbClr val="000000"/>
                </a:solidFill>
                <a:ea typeface="Times New Roman"/>
              </a:rPr>
              <a:t>, ρ</a:t>
            </a:r>
            <a:r>
              <a:rPr lang="en-GB" spc="-1" dirty="0">
                <a:solidFill>
                  <a:srgbClr val="000000"/>
                </a:solidFill>
                <a:ea typeface="Comic Sans MS"/>
              </a:rPr>
              <a:t>’’       - parameters fixed by combined fit together with CMD-2 and DM2 </a:t>
            </a:r>
            <a:endParaRPr lang="en-GB" spc="-1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lang="en-GB" spc="-1" dirty="0">
              <a:solidFill>
                <a:srgbClr val="000000"/>
              </a:solidFill>
              <a:latin typeface="Comic Sans MS"/>
            </a:endParaRPr>
          </a:p>
        </p:txBody>
      </p:sp>
      <p:pic>
        <p:nvPicPr>
          <p:cNvPr id="10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95050" y="0"/>
            <a:ext cx="9969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3931693" y="-165100"/>
            <a:ext cx="3744417" cy="836712"/>
          </a:xfrm>
        </p:spPr>
        <p:txBody>
          <a:bodyPr vert="horz"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3200" b="1" dirty="0" err="1">
                <a:solidFill>
                  <a:srgbClr val="FF00FF"/>
                </a:solidFill>
                <a:latin typeface="Liberation Serif" pitchFamily="18"/>
              </a:rPr>
              <a:t>e</a:t>
            </a:r>
            <a:r>
              <a:rPr lang="ru-RU" sz="3200" b="1" baseline="30000" dirty="0" err="1">
                <a:solidFill>
                  <a:srgbClr val="FF00FF"/>
                </a:solidFill>
                <a:latin typeface="Liberation Serif" pitchFamily="18"/>
              </a:rPr>
              <a:t>+</a:t>
            </a:r>
            <a:r>
              <a:rPr lang="ru-RU" sz="3200" b="1" dirty="0" err="1">
                <a:solidFill>
                  <a:srgbClr val="FF00FF"/>
                </a:solidFill>
                <a:latin typeface="Liberation Serif" pitchFamily="18"/>
              </a:rPr>
              <a:t>e</a:t>
            </a:r>
            <a:r>
              <a:rPr lang="ru-RU" sz="3200" b="1" baseline="30000" dirty="0">
                <a:solidFill>
                  <a:srgbClr val="FF00FF"/>
                </a:solidFill>
                <a:latin typeface="Liberation Serif" pitchFamily="18"/>
              </a:rPr>
              <a:t>– </a:t>
            </a:r>
            <a:r>
              <a:rPr lang="ru-RU" sz="3200" b="1" dirty="0">
                <a:solidFill>
                  <a:srgbClr val="FF00FF"/>
                </a:solidFill>
                <a:latin typeface="Liberation Serif" pitchFamily="18"/>
              </a:rPr>
              <a:t> </a:t>
            </a:r>
            <a:r>
              <a:rPr lang="ru-RU" sz="3200" b="1" dirty="0">
                <a:solidFill>
                  <a:srgbClr val="FF00FF"/>
                </a:solidFill>
                <a:latin typeface="Standard Symbols L" pitchFamily="18"/>
              </a:rPr>
              <a:t>→</a:t>
            </a:r>
            <a:r>
              <a:rPr lang="ru-RU" sz="3200" b="1" dirty="0">
                <a:solidFill>
                  <a:srgbClr val="FF00FF"/>
                </a:solidFill>
                <a:latin typeface="Liberation Serif" pitchFamily="18"/>
              </a:rPr>
              <a:t> </a:t>
            </a:r>
            <a:r>
              <a:rPr lang="ru-RU" sz="3200" b="1" i="1" dirty="0">
                <a:solidFill>
                  <a:srgbClr val="FF00FF"/>
                </a:solidFill>
                <a:latin typeface="Liberation Serif" pitchFamily="18"/>
              </a:rPr>
              <a:t>π</a:t>
            </a:r>
            <a:r>
              <a:rPr lang="ru-RU" sz="3200" b="1" baseline="30000" dirty="0">
                <a:solidFill>
                  <a:srgbClr val="FF00FF"/>
                </a:solidFill>
                <a:latin typeface="Liberation Serif" pitchFamily="18"/>
              </a:rPr>
              <a:t>+</a:t>
            </a:r>
            <a:r>
              <a:rPr lang="ru-RU" sz="3200" b="1" i="1" dirty="0">
                <a:solidFill>
                  <a:srgbClr val="FF00FF"/>
                </a:solidFill>
                <a:latin typeface="Liberation Serif" pitchFamily="18"/>
              </a:rPr>
              <a:t>π</a:t>
            </a:r>
            <a:r>
              <a:rPr lang="ru-RU" sz="3200" b="1" baseline="30000" dirty="0" smtClean="0">
                <a:solidFill>
                  <a:srgbClr val="FF00FF"/>
                </a:solidFill>
                <a:latin typeface="Liberation Serif" pitchFamily="18"/>
              </a:rPr>
              <a:t>–</a:t>
            </a:r>
            <a:r>
              <a:rPr lang="en-US" sz="3200" b="1" baseline="30000" dirty="0" smtClean="0">
                <a:solidFill>
                  <a:srgbClr val="FF00FF"/>
                </a:solidFill>
                <a:latin typeface="Liberation Serif" pitchFamily="18"/>
              </a:rPr>
              <a:t> </a:t>
            </a:r>
            <a:r>
              <a:rPr lang="ru-RU" sz="3200" b="1" baseline="30000" dirty="0" smtClean="0">
                <a:solidFill>
                  <a:srgbClr val="FF00FF"/>
                </a:solidFill>
                <a:latin typeface="Liberation Serif" pitchFamily="18"/>
              </a:rPr>
              <a:t> </a:t>
            </a:r>
            <a:endParaRPr lang="ru-RU" sz="3200" b="1" dirty="0">
              <a:solidFill>
                <a:srgbClr val="FF00FF"/>
              </a:solidFill>
              <a:latin typeface="Liberation Serif" pitchFamily="1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0334" y="3469509"/>
            <a:ext cx="22172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Ключевой диапазон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для определения</a:t>
            </a:r>
          </a:p>
          <a:p>
            <a:r>
              <a:rPr lang="ru-RU" b="1" dirty="0" err="1">
                <a:solidFill>
                  <a:srgbClr val="FF0000"/>
                </a:solidFill>
              </a:rPr>
              <a:t>а</a:t>
            </a:r>
            <a:r>
              <a:rPr lang="ru-RU" b="1" dirty="0" err="1" smtClean="0">
                <a:solidFill>
                  <a:srgbClr val="FF0000"/>
                </a:solidFill>
              </a:rPr>
              <a:t>дронного</a:t>
            </a:r>
            <a:r>
              <a:rPr lang="ru-RU" b="1" dirty="0" smtClean="0">
                <a:solidFill>
                  <a:srgbClr val="FF0000"/>
                </a:solidFill>
              </a:rPr>
              <a:t> вклада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в </a:t>
            </a:r>
            <a:r>
              <a:rPr lang="en-US" b="1" dirty="0" smtClean="0">
                <a:solidFill>
                  <a:srgbClr val="FF0000"/>
                </a:solidFill>
              </a:rPr>
              <a:t>g-2 </a:t>
            </a:r>
            <a:r>
              <a:rPr lang="ru-RU" b="1" dirty="0" smtClean="0">
                <a:solidFill>
                  <a:srgbClr val="FF0000"/>
                </a:solidFill>
              </a:rPr>
              <a:t>мюона!  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00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38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59" y="0"/>
            <a:ext cx="4869282" cy="25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0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39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497"/>
            <a:ext cx="11547096" cy="524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3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16"/>
          <a:stretch/>
        </p:blipFill>
        <p:spPr>
          <a:xfrm>
            <a:off x="2189487" y="998710"/>
            <a:ext cx="2217413" cy="6768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7957" y="3554762"/>
                <a:ext cx="3550459" cy="8856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lang="en-US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400" b="1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lang="en-US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2400" b="1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𝒒𝒒</m:t>
                              </m:r>
                              <m:r>
                                <a:rPr lang="en-US" sz="2400" b="1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lang="en-US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lang="en-US" sz="2400" b="1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sz="24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2400" b="1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     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957" y="3554762"/>
                <a:ext cx="3550459" cy="8856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16"/>
          <a:stretch/>
        </p:blipFill>
        <p:spPr>
          <a:xfrm>
            <a:off x="2172044" y="2196906"/>
            <a:ext cx="2357696" cy="7196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034540" y="1133804"/>
                <a:ext cx="4952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𝑞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4540" y="1133804"/>
                <a:ext cx="495200" cy="369332"/>
              </a:xfrm>
              <a:prstGeom prst="rect">
                <a:avLst/>
              </a:prstGeom>
              <a:blipFill rotWithShape="0">
                <a:blip r:embed="rId6"/>
                <a:stretch>
                  <a:fillRect r="-23457" b="-49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058471" y="2373132"/>
                <a:ext cx="69685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8471" y="2373132"/>
                <a:ext cx="696857" cy="33855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-68021" y="4956814"/>
                <a:ext cx="3515557" cy="1349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 the zeroth order of QCD and zero quark masses: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8021" y="4956814"/>
                <a:ext cx="3515557" cy="1349793"/>
              </a:xfrm>
              <a:prstGeom prst="rect">
                <a:avLst/>
              </a:prstGeom>
              <a:blipFill rotWithShape="0">
                <a:blip r:embed="rId8"/>
                <a:stretch>
                  <a:fillRect l="-1560" t="-2252" r="-225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256774" y="3212758"/>
                <a:ext cx="2115643" cy="16535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6774" y="3212758"/>
                <a:ext cx="2115643" cy="165353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4</a:t>
            </a:fld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905652" y="5924698"/>
                <a:ext cx="4194982" cy="411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Important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sub>
                    </m:sSub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𝜶</m:t>
                    </m:r>
                    <m:d>
                      <m:d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sub>
                          <m:sup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e>
                    </m:d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d>
                      <m:d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d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endParaRPr lang="ru-RU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652" y="5924698"/>
                <a:ext cx="4194982" cy="411651"/>
              </a:xfrm>
              <a:prstGeom prst="rect">
                <a:avLst/>
              </a:prstGeom>
              <a:blipFill>
                <a:blip r:embed="rId10"/>
                <a:stretch>
                  <a:fillRect l="-1308" t="-2985" b="-19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Рисунок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1094" y="3719542"/>
            <a:ext cx="6279898" cy="28125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2329505" y="61327"/>
                <a:ext cx="225876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sz="2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sz="2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4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b="1" dirty="0">
                    <a:solidFill>
                      <a:srgbClr val="C00000"/>
                    </a:solidFill>
                  </a:rPr>
                  <a:t>hadrons</a:t>
                </a:r>
                <a:endParaRPr lang="ru-RU" sz="2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505" y="61327"/>
                <a:ext cx="2258760" cy="461665"/>
              </a:xfrm>
              <a:prstGeom prst="rect">
                <a:avLst/>
              </a:prstGeom>
              <a:blipFill rotWithShape="0">
                <a:blip r:embed="rId18"/>
                <a:stretch>
                  <a:fillRect t="-10526" r="-3504" b="-289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726622" y="132461"/>
                <a:ext cx="556233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C00000"/>
                    </a:solidFill>
                  </a:rPr>
                  <a:t>VEPP-2000 + VEPP-4M region-  </a:t>
                </a:r>
                <a:r>
                  <a:rPr lang="ru-RU" b="1" dirty="0" smtClean="0">
                    <a:solidFill>
                      <a:srgbClr val="C00000"/>
                    </a:solidFill>
                  </a:rPr>
                  <a:t>5 </a:t>
                </a:r>
                <a:r>
                  <a:rPr lang="en-US" b="1" dirty="0" smtClean="0">
                    <a:solidFill>
                      <a:srgbClr val="C00000"/>
                    </a:solidFill>
                  </a:rPr>
                  <a:t>quarks in the “game”: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                        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en-US" sz="2400" b="1" dirty="0" smtClean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6622" y="132461"/>
                <a:ext cx="5562334" cy="738664"/>
              </a:xfrm>
              <a:prstGeom prst="rect">
                <a:avLst/>
              </a:prstGeom>
              <a:blipFill>
                <a:blip r:embed="rId19"/>
                <a:stretch>
                  <a:fillRect l="-876" t="-4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72417" y="998710"/>
            <a:ext cx="6130076" cy="26242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1952703" y="1161172"/>
                <a:ext cx="7536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703" y="1161172"/>
                <a:ext cx="753604" cy="369332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/>
              <p:cNvSpPr/>
              <p:nvPr/>
            </p:nvSpPr>
            <p:spPr>
              <a:xfrm>
                <a:off x="2025920" y="2367666"/>
                <a:ext cx="7536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0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5920" y="2367666"/>
                <a:ext cx="753604" cy="369332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/>
              <p:cNvSpPr/>
              <p:nvPr/>
            </p:nvSpPr>
            <p:spPr>
              <a:xfrm>
                <a:off x="2105103" y="1313572"/>
                <a:ext cx="7536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5" name="Прямоугольник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5103" y="1313572"/>
                <a:ext cx="753604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2905652" y="5413152"/>
                <a:ext cx="41949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Full </a:t>
                </a:r>
                <a:r>
                  <a:rPr lang="en-US" dirty="0" err="1"/>
                  <a:t>pQCD</a:t>
                </a:r>
                <a:r>
                  <a:rPr lang="en-US" dirty="0"/>
                  <a:t> calculation includes NNLO contribution, quark masses, running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,… </a:t>
                </a:r>
                <a:endParaRPr lang="ru-RU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652" y="5413152"/>
                <a:ext cx="4194982" cy="646331"/>
              </a:xfrm>
              <a:prstGeom prst="rect">
                <a:avLst/>
              </a:prstGeom>
              <a:blipFill>
                <a:blip r:embed="rId24"/>
                <a:stretch>
                  <a:fillRect l="-1308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919299" y="3997608"/>
                <a:ext cx="86318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ru-RU" sz="2000" b="1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9299" y="3997608"/>
                <a:ext cx="863185" cy="400110"/>
              </a:xfrm>
              <a:prstGeom prst="rect">
                <a:avLst/>
              </a:prstGeom>
              <a:blipFill>
                <a:blip r:embed="rId25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849378" y="6497173"/>
            <a:ext cx="9949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Проблемы спектроскопии в области 0.</a:t>
            </a:r>
            <a:r>
              <a:rPr lang="en-US" sz="2000" b="1" dirty="0"/>
              <a:t>5</a:t>
            </a:r>
            <a:r>
              <a:rPr lang="ru-RU" sz="2000" b="1" dirty="0" smtClean="0"/>
              <a:t>-2 ГэВ сложнее чем в области </a:t>
            </a:r>
            <a:r>
              <a:rPr lang="en-US" sz="2000" b="1" i="1" dirty="0" smtClean="0">
                <a:solidFill>
                  <a:srgbClr val="C00000"/>
                </a:solidFill>
              </a:rPr>
              <a:t>J/</a:t>
            </a:r>
            <a:r>
              <a:rPr lang="ru-RU" sz="2000" b="1" i="1" dirty="0" smtClean="0">
                <a:solidFill>
                  <a:srgbClr val="C00000"/>
                </a:solidFill>
              </a:rPr>
              <a:t>ѱ</a:t>
            </a:r>
            <a:r>
              <a:rPr lang="ru-RU" sz="2000" b="1" dirty="0" smtClean="0"/>
              <a:t> и </a:t>
            </a:r>
            <a:r>
              <a:rPr lang="el-GR" sz="2000" b="1" i="1" dirty="0">
                <a:solidFill>
                  <a:srgbClr val="C00000"/>
                </a:solidFill>
              </a:rPr>
              <a:t>ϒ </a:t>
            </a:r>
            <a:r>
              <a:rPr lang="ru-RU" sz="2000" b="1" dirty="0" smtClean="0"/>
              <a:t>-мезонов!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39504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42"/>
          <p:cNvSpPr txBox="1"/>
          <p:nvPr/>
        </p:nvSpPr>
        <p:spPr>
          <a:xfrm>
            <a:off x="7992679" y="0"/>
            <a:ext cx="1520640" cy="60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376092"/>
              </a:buClr>
              <a:buSzPts val="3200"/>
            </a:pPr>
            <a:r>
              <a:rPr lang="en-US" sz="2800" dirty="0">
                <a:solidFill>
                  <a:srgbClr val="376092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Mass </a:t>
            </a:r>
            <a:r>
              <a:rPr lang="en-US" sz="2800" dirty="0">
                <a:solidFill>
                  <a:srgbClr val="C00000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ϕ'</a:t>
            </a:r>
            <a:r>
              <a:rPr lang="en-US" sz="2800" dirty="0">
                <a:solidFill>
                  <a:srgbClr val="376092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 </a:t>
            </a:r>
            <a:endParaRPr sz="280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289" name="Google Shape;1289;p42"/>
          <p:cNvSpPr txBox="1"/>
          <p:nvPr/>
        </p:nvSpPr>
        <p:spPr>
          <a:xfrm>
            <a:off x="2119196" y="185230"/>
            <a:ext cx="1354196" cy="594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376092"/>
              </a:buClr>
              <a:buSzPts val="3200"/>
            </a:pPr>
            <a:r>
              <a:rPr lang="en-US" sz="2903" dirty="0">
                <a:solidFill>
                  <a:srgbClr val="37609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Mass </a:t>
            </a:r>
            <a:r>
              <a:rPr lang="en-US" sz="2903" dirty="0">
                <a:solidFill>
                  <a:srgbClr val="C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ρ</a:t>
            </a:r>
            <a:r>
              <a:rPr lang="en-US" sz="2903" b="1" dirty="0">
                <a:solidFill>
                  <a:srgbClr val="C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'</a:t>
            </a:r>
            <a:r>
              <a:rPr lang="en-US" sz="2903" dirty="0">
                <a:solidFill>
                  <a:srgbClr val="37609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 sz="127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0" name="Google Shape;1290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8649" y="665875"/>
            <a:ext cx="3734873" cy="2759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95050" y="0"/>
            <a:ext cx="9969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9123051" y="6518031"/>
            <a:ext cx="1524000" cy="457200"/>
          </a:xfrm>
        </p:spPr>
        <p:txBody>
          <a:bodyPr/>
          <a:lstStyle/>
          <a:p>
            <a:fld id="{B6C3E750-CB44-4518-B1BA-067890EFC981}" type="slidenum">
              <a:rPr lang="ru-RU" smtClean="0"/>
              <a:t>40</a:t>
            </a:fld>
            <a:endParaRPr lang="ru-RU"/>
          </a:p>
        </p:txBody>
      </p:sp>
      <p:pic>
        <p:nvPicPr>
          <p:cNvPr id="8" name="Google Shape;1298;p43"/>
          <p:cNvPicPr preferRelativeResize="0"/>
          <p:nvPr/>
        </p:nvPicPr>
        <p:blipFill rotWithShape="1">
          <a:blip r:embed="rId5">
            <a:alphaModFix/>
          </a:blip>
          <a:srcRect l="12351" b="4834"/>
          <a:stretch/>
        </p:blipFill>
        <p:spPr>
          <a:xfrm>
            <a:off x="1004547" y="3812145"/>
            <a:ext cx="3245480" cy="297502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99;p43"/>
          <p:cNvSpPr txBox="1"/>
          <p:nvPr/>
        </p:nvSpPr>
        <p:spPr>
          <a:xfrm>
            <a:off x="1821243" y="3318993"/>
            <a:ext cx="1551125" cy="64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376092"/>
              </a:buClr>
              <a:buSzPts val="3200"/>
            </a:pPr>
            <a:r>
              <a:rPr lang="en-US" sz="2800" dirty="0">
                <a:solidFill>
                  <a:srgbClr val="376092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Width </a:t>
            </a:r>
            <a:r>
              <a:rPr lang="en-US" sz="2800" dirty="0">
                <a:solidFill>
                  <a:srgbClr val="C00000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ρ'</a:t>
            </a:r>
            <a:endParaRPr sz="2800" dirty="0">
              <a:solidFill>
                <a:srgbClr val="376092"/>
              </a:solidFill>
              <a:latin typeface="+mj-lt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1" name="Google Shape;1297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43989" y="3815940"/>
            <a:ext cx="4041858" cy="304206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96;p43"/>
          <p:cNvSpPr txBox="1"/>
          <p:nvPr/>
        </p:nvSpPr>
        <p:spPr>
          <a:xfrm>
            <a:off x="7980451" y="3387990"/>
            <a:ext cx="1550480" cy="617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376092"/>
              </a:buClr>
              <a:buSzPts val="3200"/>
            </a:pPr>
            <a:r>
              <a:rPr lang="en-US" sz="2800" dirty="0">
                <a:solidFill>
                  <a:srgbClr val="376092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Width </a:t>
            </a:r>
            <a:r>
              <a:rPr lang="en-US" sz="2800" dirty="0">
                <a:solidFill>
                  <a:srgbClr val="C00000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ϕ'</a:t>
            </a:r>
            <a:r>
              <a:rPr lang="en-US" sz="2800" dirty="0">
                <a:solidFill>
                  <a:srgbClr val="376092"/>
                </a:solidFill>
                <a:latin typeface="+mj-lt"/>
                <a:ea typeface="Quattrocento Sans"/>
                <a:cs typeface="Quattrocento Sans"/>
                <a:sym typeface="Quattrocento Sans"/>
              </a:rPr>
              <a:t> </a:t>
            </a:r>
            <a:endParaRPr sz="280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11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41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37" y="114745"/>
            <a:ext cx="11024263" cy="660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7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42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972631" y="804859"/>
            <a:ext cx="966404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PDG ID  | </a:t>
            </a:r>
            <a:r>
              <a:rPr lang="ru-RU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Бранчинг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 Среднее PDG        | Измерение KEDR                 |  Год | </a:t>
            </a:r>
            <a:r>
              <a:rPr lang="ru-RU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ID       |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|---------+--------------------+--------------------+--------------------------------+------+--------------|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 M070R9  | J/ψ → 2(π⁺π⁻)π</a:t>
            </a:r>
            <a:r>
              <a:rPr lang="ru-RU" sz="1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⁰    </a:t>
            </a:r>
            <a:r>
              <a:rPr lang="ru-RU" sz="14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|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(4.2±0.4) · 10⁻²   | (5.44 ± 0.07 ± 0.33) · 10⁻²    | 2022 | ANASHIN 2022 |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 M070R18 | J/ψ → π⁺π⁻π⁰ K⁺ K⁻ | (1.52±0.27) · 10⁻² | (1.74 ± 0.08 ± 0.24) · 10⁻²    | 2022 | ANASHIN 2022 |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 M070R8  | J/ψ → 2(π⁺π⁻)      | (3.20±0.25) · 10⁻³ | (0.288 ± 0.014 ± 0.024) · 10⁻² | 2022 | ANASHIN 2022 |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 M070R16 | J/ψ → K⁺ K⁻ π⁺π⁻   | (7.0±1.0) · 10⁻³   | (0.704 ± 0.026 ± 0.092) · 10⁻² | 2022 | ANASHIN 2022 |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 M070R20 | J/ψ → ρπ           | (1.88±0.12) · 10⁻² | (2.072±0.017±0.062) · 10⁻²     | 2023 | ANASHIN 2023 |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 M070R7  | J/ψ → π⁺π⁻π⁰       | (2.00±0.07) · 10⁻² | (1.878±0.013±0.051) · 10⁻²     | 2023 | ANASHIN 2023 |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 M070R22 | J/ψ → </a:t>
            </a:r>
            <a:r>
              <a:rPr lang="ru-RU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ηρ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| (1.93±0.23) · 10⁻⁴ | (2.04 ± 0.58 ± 0.39) · 10⁻⁴    | 2026 | ANASHIN 2026 |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 M070R37 | J/ψ → </a:t>
            </a:r>
            <a:r>
              <a:rPr lang="ru-RU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φη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| (7.4±0.6) · 10⁻⁴   | (7.82 ± 1.17 ± 0.58) · 10⁻⁴    | 2026 | ANASHIN 2026 |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 M070P81 | J/ψ → ηπ⁺π⁻        | (3.8±0.7) · 10⁻⁴   | (4.73 ± 0.49 ± 1.17) · 10⁻⁴    | 2026 | ANASHIN 2026 |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92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1578720" y="37080"/>
            <a:ext cx="989280" cy="10558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3647729" y="0"/>
            <a:ext cx="5941439" cy="778680"/>
          </a:xfrm>
        </p:spPr>
        <p:txBody>
          <a:bodyPr vert="horz"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4000" b="1" i="1" dirty="0" err="1">
                <a:solidFill>
                  <a:srgbClr val="C00000"/>
                </a:solidFill>
                <a:latin typeface="Liberation Serif" pitchFamily="18"/>
              </a:rPr>
              <a:t>e</a:t>
            </a:r>
            <a:r>
              <a:rPr lang="ru-RU" sz="4000" b="1" i="1" baseline="30000" dirty="0" err="1">
                <a:solidFill>
                  <a:srgbClr val="C00000"/>
                </a:solidFill>
                <a:latin typeface="Liberation Serif" pitchFamily="18"/>
              </a:rPr>
              <a:t>+</a:t>
            </a:r>
            <a:r>
              <a:rPr lang="ru-RU" sz="4000" b="1" i="1" dirty="0" err="1">
                <a:solidFill>
                  <a:srgbClr val="C00000"/>
                </a:solidFill>
                <a:latin typeface="Liberation Serif" pitchFamily="18"/>
              </a:rPr>
              <a:t>e</a:t>
            </a:r>
            <a:r>
              <a:rPr lang="ru-RU" sz="4000" b="1" i="1" baseline="30000" dirty="0">
                <a:solidFill>
                  <a:srgbClr val="C00000"/>
                </a:solidFill>
                <a:latin typeface="Liberation Serif" pitchFamily="18"/>
              </a:rPr>
              <a:t>–</a:t>
            </a:r>
            <a:r>
              <a:rPr lang="ru-RU" sz="4000" b="1" dirty="0">
                <a:solidFill>
                  <a:srgbClr val="C00000"/>
                </a:solidFill>
                <a:latin typeface="Liberation Serif" pitchFamily="18"/>
              </a:rPr>
              <a:t>→</a:t>
            </a:r>
            <a:r>
              <a:rPr lang="ru-RU" sz="4000" b="1" i="1" dirty="0">
                <a:solidFill>
                  <a:srgbClr val="C00000"/>
                </a:solidFill>
                <a:latin typeface="Liberation Serif" pitchFamily="18"/>
              </a:rPr>
              <a:t>KK</a:t>
            </a:r>
            <a:r>
              <a:rPr lang="ru-RU" sz="4000" b="1" dirty="0">
                <a:solidFill>
                  <a:srgbClr val="C00000"/>
                </a:solidFill>
                <a:latin typeface="Liberation Serif" pitchFamily="18"/>
              </a:rPr>
              <a:t>, </a:t>
            </a:r>
            <a:r>
              <a:rPr lang="ru-RU" sz="4000" b="1" i="1" dirty="0" smtClean="0">
                <a:solidFill>
                  <a:srgbClr val="C00000"/>
                </a:solidFill>
                <a:latin typeface="Liberation Serif" pitchFamily="18"/>
              </a:rPr>
              <a:t>KK</a:t>
            </a:r>
            <a:r>
              <a:rPr lang="ru-RU" sz="4000" b="1" dirty="0" smtClean="0">
                <a:solidFill>
                  <a:srgbClr val="C00000"/>
                </a:solidFill>
                <a:latin typeface="Liberation Serif" pitchFamily="18"/>
              </a:rPr>
              <a:t>π (</a:t>
            </a:r>
            <a:r>
              <a:rPr lang="el-GR" sz="3200" b="1" i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ru-RU" sz="3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-мезоны</a:t>
            </a:r>
            <a:r>
              <a:rPr lang="ru-RU" sz="4000" b="1" dirty="0" smtClean="0">
                <a:solidFill>
                  <a:srgbClr val="FF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4000" b="1" dirty="0">
              <a:solidFill>
                <a:srgbClr val="FF00CC"/>
              </a:solidFill>
              <a:latin typeface="Liberation Serif" pitchFamily="1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2256" y="5058972"/>
            <a:ext cx="1994369" cy="72470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ru-RU" sz="2800" b="1" i="1" dirty="0" err="1">
                <a:solidFill>
                  <a:srgbClr val="FF00CC"/>
                </a:solidFill>
                <a:latin typeface="Liberation Serif" pitchFamily="18"/>
                <a:ea typeface="DejaVu LGC Sans" pitchFamily="2"/>
                <a:cs typeface="DejaVu LGC Sans" pitchFamily="2"/>
              </a:rPr>
              <a:t>e</a:t>
            </a:r>
            <a:r>
              <a:rPr lang="ru-RU" sz="2800" b="1" i="1" baseline="30000" dirty="0" err="1">
                <a:solidFill>
                  <a:srgbClr val="FF00CC"/>
                </a:solidFill>
                <a:latin typeface="Liberation Serif" pitchFamily="18"/>
                <a:ea typeface="Standard Symbols L" pitchFamily="2"/>
                <a:cs typeface="Standard Symbols L" pitchFamily="2"/>
              </a:rPr>
              <a:t>+</a:t>
            </a:r>
            <a:r>
              <a:rPr lang="ru-RU" sz="2800" b="1" i="1" dirty="0" err="1">
                <a:solidFill>
                  <a:srgbClr val="FF00CC"/>
                </a:solidFill>
                <a:latin typeface="Liberation Serif" pitchFamily="18"/>
                <a:ea typeface="DejaVu LGC Sans" pitchFamily="2"/>
                <a:cs typeface="DejaVu LGC Sans" pitchFamily="2"/>
              </a:rPr>
              <a:t>e</a:t>
            </a:r>
            <a:r>
              <a:rPr lang="ru-RU" sz="2800" b="1" i="1" baseline="30000" dirty="0">
                <a:solidFill>
                  <a:srgbClr val="FF00CC"/>
                </a:solidFill>
                <a:latin typeface="Liberation Serif" pitchFamily="18"/>
                <a:ea typeface="DejaVu LGC Sans" pitchFamily="2"/>
                <a:cs typeface="DejaVu LGC Sans" pitchFamily="2"/>
              </a:rPr>
              <a:t>–</a:t>
            </a:r>
            <a:r>
              <a:rPr lang="ru-RU" sz="2800" b="1" dirty="0">
                <a:solidFill>
                  <a:srgbClr val="FF00FF"/>
                </a:solidFill>
                <a:latin typeface="Liberation Serif" pitchFamily="18"/>
              </a:rPr>
              <a:t>→</a:t>
            </a:r>
            <a:r>
              <a:rPr lang="ru-RU" sz="2800" b="1" i="1" dirty="0">
                <a:solidFill>
                  <a:srgbClr val="FF00CC"/>
                </a:solidFill>
                <a:latin typeface="Standard Symbols L" pitchFamily="18"/>
                <a:ea typeface="Standard Symbols L" pitchFamily="2"/>
                <a:cs typeface="Standard Symbols L" pitchFamily="2"/>
              </a:rPr>
              <a:t> </a:t>
            </a:r>
            <a:r>
              <a:rPr lang="ru-RU" sz="2800" b="1" i="1" dirty="0">
                <a:solidFill>
                  <a:srgbClr val="FF00CC"/>
                </a:solidFill>
                <a:latin typeface="Liberation Serif" pitchFamily="18"/>
                <a:ea typeface="Standard Symbols L" pitchFamily="2"/>
                <a:cs typeface="Standard Symbols L" pitchFamily="2"/>
              </a:rPr>
              <a:t>K</a:t>
            </a:r>
            <a:r>
              <a:rPr lang="ru-RU" sz="2800" b="1" i="1" baseline="33000" dirty="0">
                <a:solidFill>
                  <a:srgbClr val="FF00CC"/>
                </a:solidFill>
                <a:latin typeface="Liberation Serif" pitchFamily="18"/>
                <a:ea typeface="Standard Symbols L" pitchFamily="2"/>
                <a:cs typeface="Standard Symbols L" pitchFamily="2"/>
              </a:rPr>
              <a:t>+</a:t>
            </a:r>
            <a:r>
              <a:rPr lang="ru-RU" sz="2800" b="1" i="1" dirty="0">
                <a:solidFill>
                  <a:srgbClr val="FF00CC"/>
                </a:solidFill>
                <a:latin typeface="Liberation Serif" pitchFamily="18"/>
                <a:ea typeface="Standard Symbols L" pitchFamily="2"/>
                <a:cs typeface="Standard Symbols L" pitchFamily="2"/>
              </a:rPr>
              <a:t>K</a:t>
            </a:r>
            <a:r>
              <a:rPr lang="ru-RU" sz="2800" b="1" i="1" baseline="33000" dirty="0">
                <a:solidFill>
                  <a:srgbClr val="FF00CC"/>
                </a:solidFill>
                <a:latin typeface="Liberation Serif" pitchFamily="18"/>
                <a:ea typeface="Standard Symbols L" pitchFamily="2"/>
                <a:cs typeface="Standard Symbols L" pitchFamily="2"/>
              </a:rPr>
              <a:t>–</a:t>
            </a:r>
            <a:endParaRPr lang="ru-RU" sz="2800" b="1" dirty="0">
              <a:solidFill>
                <a:srgbClr val="FF00CC"/>
              </a:solidFill>
              <a:latin typeface="Liberation Serif" pitchFamily="18"/>
              <a:ea typeface="Liberation Serif" pitchFamily="18"/>
              <a:cs typeface="Liberation Serif" pitchFamily="1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6829" y="5048954"/>
            <a:ext cx="2473732" cy="72470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ru-RU" sz="2800" b="1" i="1" dirty="0" err="1">
                <a:solidFill>
                  <a:srgbClr val="FF00CC"/>
                </a:solidFill>
                <a:latin typeface="Liberation Serif" pitchFamily="18"/>
                <a:ea typeface="DejaVu LGC Sans" pitchFamily="2"/>
                <a:cs typeface="DejaVu LGC Sans" pitchFamily="2"/>
              </a:rPr>
              <a:t>e</a:t>
            </a:r>
            <a:r>
              <a:rPr lang="ru-RU" sz="2800" b="1" i="1" baseline="30000" dirty="0" err="1">
                <a:solidFill>
                  <a:srgbClr val="FF00CC"/>
                </a:solidFill>
                <a:latin typeface="Liberation Serif" pitchFamily="18"/>
                <a:ea typeface="Standard Symbols L" pitchFamily="2"/>
                <a:cs typeface="Standard Symbols L" pitchFamily="2"/>
              </a:rPr>
              <a:t>+</a:t>
            </a:r>
            <a:r>
              <a:rPr lang="ru-RU" sz="2800" b="1" i="1" dirty="0" err="1">
                <a:solidFill>
                  <a:srgbClr val="FF00CC"/>
                </a:solidFill>
                <a:latin typeface="Liberation Serif" pitchFamily="18"/>
                <a:ea typeface="DejaVu LGC Sans" pitchFamily="2"/>
                <a:cs typeface="DejaVu LGC Sans" pitchFamily="2"/>
              </a:rPr>
              <a:t>e</a:t>
            </a:r>
            <a:r>
              <a:rPr lang="ru-RU" sz="2800" b="1" i="1" baseline="30000" dirty="0">
                <a:solidFill>
                  <a:srgbClr val="FF00CC"/>
                </a:solidFill>
                <a:latin typeface="Liberation Serif" pitchFamily="18"/>
                <a:ea typeface="DejaVu LGC Sans" pitchFamily="2"/>
                <a:cs typeface="DejaVu LGC Sans" pitchFamily="2"/>
              </a:rPr>
              <a:t>–</a:t>
            </a:r>
            <a:r>
              <a:rPr lang="ru-RU" sz="2800" b="1" dirty="0">
                <a:solidFill>
                  <a:srgbClr val="FF00FF"/>
                </a:solidFill>
                <a:latin typeface="Liberation Serif" pitchFamily="18"/>
              </a:rPr>
              <a:t>→</a:t>
            </a:r>
            <a:r>
              <a:rPr lang="ru-RU" sz="2800" b="1" i="1" dirty="0">
                <a:solidFill>
                  <a:srgbClr val="FF00CC"/>
                </a:solidFill>
                <a:latin typeface="Standard Symbols L" pitchFamily="18"/>
                <a:ea typeface="Standard Symbols L" pitchFamily="2"/>
                <a:cs typeface="Standard Symbols L" pitchFamily="2"/>
              </a:rPr>
              <a:t> </a:t>
            </a:r>
            <a:r>
              <a:rPr lang="ru-RU" sz="2800" b="1" i="1" dirty="0">
                <a:solidFill>
                  <a:srgbClr val="FF00CC"/>
                </a:solidFill>
                <a:latin typeface="Liberation Serif" pitchFamily="18"/>
                <a:ea typeface="Standard Symbols L" pitchFamily="2"/>
                <a:cs typeface="Standard Symbols L" pitchFamily="2"/>
              </a:rPr>
              <a:t>KSKL</a:t>
            </a:r>
            <a:r>
              <a:rPr lang="ru-RU" sz="2800" b="1" dirty="0">
                <a:solidFill>
                  <a:srgbClr val="FF00CC"/>
                </a:solidFill>
                <a:latin typeface="Liberation Serif" pitchFamily="18"/>
                <a:ea typeface="Liberation Serif" pitchFamily="18"/>
                <a:cs typeface="Liberation Serif" pitchFamily="18"/>
              </a:rPr>
              <a:t>π</a:t>
            </a:r>
            <a:r>
              <a:rPr lang="ru-RU" sz="2800" b="1" baseline="33000" dirty="0">
                <a:solidFill>
                  <a:srgbClr val="FF00CC"/>
                </a:solidFill>
                <a:latin typeface="Liberation Serif" pitchFamily="18"/>
                <a:ea typeface="Liberation Serif" pitchFamily="18"/>
                <a:cs typeface="Liberation Serif" pitchFamily="18"/>
              </a:rPr>
              <a:t>0</a:t>
            </a:r>
            <a:endParaRPr lang="ru-RU" sz="2800" b="1" dirty="0">
              <a:solidFill>
                <a:srgbClr val="FF00CC"/>
              </a:solidFill>
              <a:latin typeface="Liberation Serif" pitchFamily="18"/>
              <a:ea typeface="Liberation Serif" pitchFamily="18"/>
              <a:cs typeface="Liberation Serif" pitchFamily="1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471" y="1717857"/>
            <a:ext cx="883521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oogle Shape;1288;p42"/>
          <p:cNvPicPr preferRelativeResize="0"/>
          <p:nvPr/>
        </p:nvPicPr>
        <p:blipFill rotWithShape="1">
          <a:blip r:embed="rId4">
            <a:alphaModFix/>
          </a:blip>
          <a:srcRect l="3582" r="14350"/>
          <a:stretch/>
        </p:blipFill>
        <p:spPr>
          <a:xfrm>
            <a:off x="9704719" y="1400096"/>
            <a:ext cx="2296782" cy="236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297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74630" y="4004527"/>
            <a:ext cx="4035334" cy="21088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27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44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03201"/>
            <a:ext cx="10937308" cy="66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1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56729600-C9EA-4E34-9936-2318E4DE11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97"/>
          <a:stretch/>
        </p:blipFill>
        <p:spPr>
          <a:xfrm>
            <a:off x="1575992" y="385822"/>
            <a:ext cx="8735466" cy="4314812"/>
          </a:xfrm>
          <a:prstGeom prst="rect">
            <a:avLst/>
          </a:prstGeom>
        </p:spPr>
      </p:pic>
      <p:sp>
        <p:nvSpPr>
          <p:cNvPr id="5" name="CustomShape 1"/>
          <p:cNvSpPr/>
          <p:nvPr/>
        </p:nvSpPr>
        <p:spPr>
          <a:xfrm>
            <a:off x="0" y="0"/>
            <a:ext cx="12192000" cy="572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6" tIns="40823" rIns="81646" bIns="40823" anchor="ctr"/>
          <a:lstStyle/>
          <a:p>
            <a:pPr algn="ctr">
              <a:lnSpc>
                <a:spcPct val="90000"/>
              </a:lnSpc>
            </a:pPr>
            <a:r>
              <a:rPr lang="en-US" sz="2800" spc="-1" dirty="0" smtClean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Fit with two resonances </a:t>
            </a:r>
            <a:r>
              <a:rPr lang="el-GR" sz="2800" spc="-1" dirty="0" smtClean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800" spc="-1" dirty="0" smtClean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‘(1680) and </a:t>
            </a:r>
            <a:r>
              <a:rPr lang="el-GR" sz="2800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sz="2800" spc="-1" dirty="0" smtClean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‘(1450)</a:t>
            </a:r>
            <a:r>
              <a:rPr lang="ru-RU" sz="2800" spc="-1" dirty="0" smtClean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1712059" y="1973195"/>
            <a:ext cx="452368" cy="371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14" dirty="0" err="1">
                <a:latin typeface="Segoe UI" panose="020B0502040204020203" pitchFamily="34" charset="0"/>
                <a:cs typeface="Segoe UI" panose="020B0502040204020203" pitchFamily="34" charset="0"/>
              </a:rPr>
              <a:t>nb</a:t>
            </a:r>
            <a:endParaRPr lang="ru-RU" sz="1814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10460" y="4361114"/>
            <a:ext cx="888385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3" dirty="0">
                <a:latin typeface="Segoe UI" panose="020B0502040204020203" pitchFamily="34" charset="0"/>
                <a:cs typeface="Segoe UI" panose="020B0502040204020203" pitchFamily="34" charset="0"/>
              </a:rPr>
              <a:t>2E, GeV</a:t>
            </a:r>
            <a:endParaRPr lang="ru-RU" sz="1633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4301065" y="2515068"/>
            <a:ext cx="2716545" cy="1776422"/>
            <a:chOff x="2482295" y="3916110"/>
            <a:chExt cx="2994488" cy="1958176"/>
          </a:xfrm>
        </p:grpSpPr>
        <p:sp>
          <p:nvSpPr>
            <p:cNvPr id="25" name="Овал 24"/>
            <p:cNvSpPr/>
            <p:nvPr/>
          </p:nvSpPr>
          <p:spPr>
            <a:xfrm>
              <a:off x="2482295" y="3916110"/>
              <a:ext cx="2994488" cy="1958176"/>
            </a:xfrm>
            <a:prstGeom prst="ellipse">
              <a:avLst/>
            </a:prstGeom>
            <a:solidFill>
              <a:srgbClr val="CCFFFF"/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053645" y="4207333"/>
              <a:ext cx="2058925" cy="655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33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 = 1</a:t>
              </a:r>
              <a:r>
                <a:rPr lang="ru-RU" sz="1633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694</a:t>
              </a:r>
              <a:r>
                <a:rPr lang="en-US" sz="1633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1633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</a:t>
              </a:r>
              <a:r>
                <a:rPr lang="ru-RU" sz="1633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ru-RU" sz="1633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  <a:r>
                <a:rPr lang="ru-RU" sz="1633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</a:t>
              </a:r>
              <a:r>
                <a:rPr lang="ru-RU" sz="1633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33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  <a:endParaRPr lang="en-US" sz="16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1633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 = </a:t>
              </a:r>
              <a:r>
                <a:rPr lang="en-US" sz="1633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ru-RU" sz="1633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04</a:t>
              </a:r>
              <a:r>
                <a:rPr lang="en-US" sz="1633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33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</a:t>
              </a:r>
              <a:r>
                <a:rPr lang="en-US" sz="1633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33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 </a:t>
              </a:r>
              <a:r>
                <a:rPr lang="ru-RU" sz="1633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</a:t>
              </a:r>
              <a:r>
                <a:rPr lang="ru-RU" sz="1633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33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22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571150" y="4895198"/>
              <a:ext cx="664751" cy="378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PDG</a:t>
              </a:r>
              <a:endParaRPr lang="ru-RU" sz="163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3053646" y="5114283"/>
              <a:ext cx="1846345" cy="655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 = 16</a:t>
              </a:r>
              <a:r>
                <a:rPr lang="ru-RU" sz="16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80</a:t>
              </a:r>
              <a:r>
                <a:rPr lang="en-US" sz="16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33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</a:t>
              </a:r>
              <a:r>
                <a:rPr lang="en-US" sz="1633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  <a:p>
              <a:r>
                <a:rPr lang="ru-RU" sz="16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 = </a:t>
              </a:r>
              <a:r>
                <a:rPr lang="en-US" sz="16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150 </a:t>
              </a:r>
              <a:r>
                <a:rPr lang="en-US" sz="1633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</a:t>
              </a:r>
              <a:r>
                <a:rPr lang="en-US" sz="1633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</a:t>
              </a:r>
              <a:endParaRPr lang="ru-RU" sz="163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7379594" y="540910"/>
            <a:ext cx="3181081" cy="1725775"/>
            <a:chOff x="6629400" y="1895125"/>
            <a:chExt cx="3200880" cy="2248914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6629400" y="1895125"/>
              <a:ext cx="3200880" cy="22489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553485" y="1958143"/>
              <a:ext cx="1090736" cy="409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14" dirty="0">
                  <a:solidFill>
                    <a:srgbClr val="1B1B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CMD3 2011</a:t>
              </a:r>
              <a:endParaRPr lang="ru-RU" sz="1814" dirty="0">
                <a:solidFill>
                  <a:srgbClr val="1B1B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553485" y="2795341"/>
              <a:ext cx="1097733" cy="409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14" dirty="0">
                  <a:solidFill>
                    <a:srgbClr val="00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CMD3 201</a:t>
              </a:r>
              <a:r>
                <a:rPr lang="ru-RU" sz="1814" dirty="0">
                  <a:solidFill>
                    <a:srgbClr val="00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553481" y="3672849"/>
              <a:ext cx="927994" cy="409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14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Fit CMD3</a:t>
              </a:r>
              <a:endParaRPr lang="ru-RU" sz="181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553483" y="3211184"/>
              <a:ext cx="1097733" cy="409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14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CMD3 201</a:t>
              </a:r>
              <a:r>
                <a:rPr lang="ru-RU" sz="1814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53484" y="2379843"/>
              <a:ext cx="1097733" cy="409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14" dirty="0">
                  <a:solidFill>
                    <a:srgbClr val="FB00F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CMD3 201</a:t>
              </a:r>
              <a:r>
                <a:rPr lang="ru-RU" sz="1814" dirty="0">
                  <a:solidFill>
                    <a:srgbClr val="FB00F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0" y="4806185"/>
            <a:ext cx="461063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section of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∓</a:t>
            </a:r>
            <a:r>
              <a:rPr lang="el-G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points: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CMD-3 (colored symbols: blue circles - 2011 scan,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purple upward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facing triangles - 2012, green stars - 2017, red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squares -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2019)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BaBar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[4] (black triangles). 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curve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represents 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VDM fit using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(1450) 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(1680),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n.d.f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87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85).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57858" y="4679382"/>
            <a:ext cx="753414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Fitting parameters for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ϕ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(1680). Uncertainties: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statistical (first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systematic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(second).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l-G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ϕ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eeB</a:t>
            </a:r>
            <a:r>
              <a:rPr lang="el-G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ϕ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KK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∗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(892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(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eV)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ϕ′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MeV)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l-G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ϕ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′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MeV)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work 411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1694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204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CMD-3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1667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176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</a:p>
          <a:p>
            <a:r>
              <a:rPr lang="nl-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BaBar </a:t>
            </a:r>
            <a:r>
              <a:rPr lang="nl-N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367 </a:t>
            </a:r>
            <a:r>
              <a:rPr lang="nl-N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 </a:t>
            </a:r>
            <a:r>
              <a:rPr lang="nl-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nl-N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1709 </a:t>
            </a:r>
            <a:r>
              <a:rPr lang="nl-N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 </a:t>
            </a:r>
            <a:r>
              <a:rPr lang="nl-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nl-N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325 </a:t>
            </a:r>
            <a:r>
              <a:rPr lang="nl-N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 </a:t>
            </a:r>
            <a:r>
              <a:rPr lang="nl-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PDG              –                           1680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150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95050" y="0"/>
            <a:ext cx="9969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729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46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990327"/>
            <a:ext cx="10363200" cy="57311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4625" y="152400"/>
            <a:ext cx="9201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Была проведена ревизия опубликованных  результатов 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04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5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265" y="636032"/>
            <a:ext cx="6132735" cy="47811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117" y="811769"/>
            <a:ext cx="5671865" cy="42428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59100" y="266700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CHARMONIUM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10600" y="267732"/>
            <a:ext cx="1820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BOTTOMONIUM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347928"/>
            <a:ext cx="120269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/>
              <a:t>В течение более 40 лет после открытия </a:t>
            </a:r>
            <a:r>
              <a:rPr lang="en-US" sz="1200" b="1" dirty="0">
                <a:solidFill>
                  <a:srgbClr val="C00000"/>
                </a:solidFill>
              </a:rPr>
              <a:t>J</a:t>
            </a:r>
            <a:r>
              <a:rPr lang="ru-RU" sz="1200" b="1" dirty="0">
                <a:solidFill>
                  <a:srgbClr val="C00000"/>
                </a:solidFill>
              </a:rPr>
              <a:t>/</a:t>
            </a:r>
            <a:r>
              <a:rPr lang="en-US" sz="1200" b="1" dirty="0">
                <a:solidFill>
                  <a:srgbClr val="C00000"/>
                </a:solidFill>
              </a:rPr>
              <a:t>psi </a:t>
            </a:r>
            <a:r>
              <a:rPr lang="ru-RU" sz="1200" b="1" dirty="0">
                <a:solidFill>
                  <a:srgbClr val="C00000"/>
                </a:solidFill>
              </a:rPr>
              <a:t>и </a:t>
            </a:r>
            <a:r>
              <a:rPr lang="en-US" sz="1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ϒ</a:t>
            </a:r>
            <a:r>
              <a:rPr lang="ru-RU" sz="1200" b="1" dirty="0" smtClean="0">
                <a:solidFill>
                  <a:srgbClr val="C00000"/>
                </a:solidFill>
              </a:rPr>
              <a:t>-мезонов</a:t>
            </a:r>
            <a:r>
              <a:rPr lang="ru-RU" sz="1200" b="1" dirty="0" smtClean="0"/>
              <a:t> </a:t>
            </a:r>
            <a:r>
              <a:rPr lang="ru-RU" sz="1200" b="1" dirty="0"/>
              <a:t>все казалось </a:t>
            </a:r>
            <a:r>
              <a:rPr lang="ru-RU" sz="1200" b="1" dirty="0" smtClean="0"/>
              <a:t>ясным: </a:t>
            </a:r>
            <a:r>
              <a:rPr lang="ru-RU" sz="1200" b="1" dirty="0"/>
              <a:t>потенциальные модели хорошо предсказывают параметры </a:t>
            </a:r>
            <a:r>
              <a:rPr lang="ru-RU" sz="1200" b="1" dirty="0" err="1"/>
              <a:t>кваркониев</a:t>
            </a:r>
            <a:r>
              <a:rPr lang="ru-RU" sz="1200" b="1" dirty="0"/>
              <a:t>  и задачи спектроскопии тоже понятны- обнаружить все (по возможности) состояния, измерить их массы, ширины и др.  </a:t>
            </a:r>
            <a:r>
              <a:rPr lang="ru-RU" sz="1200" b="1" dirty="0" smtClean="0"/>
              <a:t>Но </a:t>
            </a:r>
            <a:r>
              <a:rPr lang="ru-RU" sz="1200" b="1" dirty="0"/>
              <a:t>тут неожиданно появляются новые состояния (</a:t>
            </a:r>
            <a:r>
              <a:rPr lang="en-US" sz="1200" b="1" dirty="0"/>
              <a:t>X</a:t>
            </a:r>
            <a:r>
              <a:rPr lang="ru-RU" sz="1200" b="1" dirty="0"/>
              <a:t>,</a:t>
            </a:r>
            <a:r>
              <a:rPr lang="en-US" sz="1200" b="1" dirty="0"/>
              <a:t>Y</a:t>
            </a:r>
            <a:r>
              <a:rPr lang="ru-RU" sz="1200" b="1" dirty="0"/>
              <a:t>), которые никак не укладываются в эту простую, красивую картину. Что это такое: </a:t>
            </a:r>
            <a:r>
              <a:rPr lang="ru-RU" sz="1200" b="1" dirty="0" err="1" smtClean="0">
                <a:solidFill>
                  <a:srgbClr val="C00000"/>
                </a:solidFill>
              </a:rPr>
              <a:t>пр</a:t>
            </a:r>
            <a:r>
              <a:rPr lang="ru-RU" sz="1200" b="1" dirty="0" err="1">
                <a:solidFill>
                  <a:srgbClr val="C00000"/>
                </a:solidFill>
              </a:rPr>
              <a:t>и</a:t>
            </a:r>
            <a:r>
              <a:rPr lang="ru-RU" sz="1200" b="1" dirty="0" err="1" smtClean="0">
                <a:solidFill>
                  <a:srgbClr val="C00000"/>
                </a:solidFill>
              </a:rPr>
              <a:t>пороговые</a:t>
            </a:r>
            <a:r>
              <a:rPr lang="ru-RU" sz="1200" b="1" dirty="0" smtClean="0">
                <a:solidFill>
                  <a:srgbClr val="C00000"/>
                </a:solidFill>
              </a:rPr>
              <a:t> </a:t>
            </a:r>
            <a:r>
              <a:rPr lang="ru-RU" sz="1200" b="1" dirty="0">
                <a:solidFill>
                  <a:srgbClr val="C00000"/>
                </a:solidFill>
              </a:rPr>
              <a:t>эффекты</a:t>
            </a:r>
            <a:r>
              <a:rPr lang="ru-RU" sz="1200" b="1" dirty="0"/>
              <a:t>, </a:t>
            </a:r>
            <a:r>
              <a:rPr lang="ru-RU" sz="1200" b="1" dirty="0" err="1"/>
              <a:t>многокварковые</a:t>
            </a:r>
            <a:r>
              <a:rPr lang="ru-RU" sz="1200" b="1" dirty="0"/>
              <a:t> состояния, гибриды, </a:t>
            </a:r>
            <a:r>
              <a:rPr lang="ru-RU" sz="1200" b="1" dirty="0" err="1"/>
              <a:t>кварковые</a:t>
            </a:r>
            <a:r>
              <a:rPr lang="ru-RU" sz="1200" b="1" dirty="0"/>
              <a:t> молекулы? </a:t>
            </a:r>
            <a:r>
              <a:rPr lang="ru-RU" sz="1200" b="1" dirty="0" smtClean="0"/>
              <a:t>Предстоит большая  </a:t>
            </a:r>
            <a:r>
              <a:rPr lang="ru-RU" sz="1200" b="1" dirty="0"/>
              <a:t>экспериментальная и теоретическая работа, чтобы разобраться  в динамике этих  состояний и в картине в  целом .</a:t>
            </a:r>
            <a:endParaRPr lang="en-US" sz="1200" b="1" dirty="0"/>
          </a:p>
          <a:p>
            <a:pPr algn="just"/>
            <a:r>
              <a:rPr lang="ru-RU" sz="1200" b="1" dirty="0"/>
              <a:t>Но </a:t>
            </a:r>
            <a:r>
              <a:rPr lang="ru-RU" sz="1200" b="1" dirty="0" smtClean="0"/>
              <a:t>также становится </a:t>
            </a:r>
            <a:r>
              <a:rPr lang="ru-RU" sz="1200" b="1" dirty="0"/>
              <a:t>очевидным, что и физика в области низких энергий  </a:t>
            </a:r>
            <a:r>
              <a:rPr lang="ru-RU" sz="1200" b="1" dirty="0" smtClean="0"/>
              <a:t>0.5-2 </a:t>
            </a:r>
            <a:r>
              <a:rPr lang="ru-RU" sz="1200" b="1" dirty="0"/>
              <a:t>ГэВ также интересна и проблемы во многом пересекаются. Эксперименты на </a:t>
            </a:r>
            <a:r>
              <a:rPr lang="ru-RU" sz="1200" b="1" dirty="0" smtClean="0"/>
              <a:t>ВЭПП-2М и ВЭПП-2000 позволили </a:t>
            </a:r>
            <a:r>
              <a:rPr lang="ru-RU" sz="1200" b="1" dirty="0"/>
              <a:t>накопить огромный экспериментальный материал (на этой конференции представлены </a:t>
            </a:r>
            <a:r>
              <a:rPr lang="en-US" sz="1200" b="1" dirty="0" smtClean="0">
                <a:solidFill>
                  <a:srgbClr val="C00000"/>
                </a:solidFill>
              </a:rPr>
              <a:t>7</a:t>
            </a:r>
            <a:r>
              <a:rPr lang="ru-RU" sz="1200" b="1" dirty="0" smtClean="0">
                <a:solidFill>
                  <a:srgbClr val="C00000"/>
                </a:solidFill>
              </a:rPr>
              <a:t> </a:t>
            </a:r>
            <a:r>
              <a:rPr lang="ru-RU" sz="1200" b="1" dirty="0">
                <a:solidFill>
                  <a:srgbClr val="C00000"/>
                </a:solidFill>
              </a:rPr>
              <a:t>докладов</a:t>
            </a:r>
            <a:r>
              <a:rPr lang="ru-RU" sz="1200" b="1" dirty="0"/>
              <a:t>!). Предстоит большая работа по анализу полученных данных, а также продолжение экспериментов. </a:t>
            </a:r>
            <a:endParaRPr lang="en-US" sz="1200" b="1" dirty="0"/>
          </a:p>
          <a:p>
            <a:pPr algn="just"/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07963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6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919599" y="3985667"/>
            <a:ext cx="2016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 (MeV)=</a:t>
            </a:r>
            <a:r>
              <a:rPr lang="en-US" dirty="0" smtClean="0"/>
              <a:t>E-M(</a:t>
            </a:r>
            <a:r>
              <a:rPr lang="el-GR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ϒ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(4S)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62" y="703786"/>
            <a:ext cx="4847933" cy="32818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099" y="881816"/>
            <a:ext cx="4197657" cy="31945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07254" y="6236260"/>
            <a:ext cx="1996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 (MeV)=</a:t>
            </a:r>
            <a:r>
              <a:rPr lang="en-US" dirty="0" smtClean="0"/>
              <a:t>E-M(</a:t>
            </a:r>
            <a:r>
              <a:rPr lang="en-US" sz="1400" dirty="0" err="1" smtClean="0"/>
              <a:t>PPbar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85449" y="100258"/>
            <a:ext cx="5790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 Примеры </a:t>
            </a:r>
            <a:r>
              <a:rPr lang="ru-RU" sz="2800" b="1" dirty="0" err="1" smtClean="0">
                <a:solidFill>
                  <a:srgbClr val="C00000"/>
                </a:solidFill>
              </a:rPr>
              <a:t>припороговых</a:t>
            </a:r>
            <a:r>
              <a:rPr lang="ru-RU" sz="2800" b="1" dirty="0" smtClean="0">
                <a:solidFill>
                  <a:srgbClr val="C00000"/>
                </a:solidFill>
              </a:rPr>
              <a:t> эффектов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0099" y="4136400"/>
            <a:ext cx="4197657" cy="2721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3156" y="4873791"/>
            <a:ext cx="5563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Модели развитые </a:t>
            </a:r>
            <a:r>
              <a:rPr lang="ru-RU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С.Сальниковым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А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ru-RU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Мильштейном</a:t>
            </a:r>
            <a:endParaRPr lang="en-US" b="1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50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6561" y="291571"/>
            <a:ext cx="10515600" cy="70693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Ускорительный комплекс ИЯФ сегодня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3" name="Содержимое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2"/>
          <a:stretch>
            <a:fillRect/>
          </a:stretch>
        </p:blipFill>
        <p:spPr>
          <a:xfrm>
            <a:off x="1544248" y="1520156"/>
            <a:ext cx="9729585" cy="4360943"/>
          </a:xfrm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6CD9C-6B3C-4938-903E-8B206BA2729A}" type="slidenum">
              <a:rPr lang="ru-RU" smtClean="0"/>
              <a:t>7</a:t>
            </a:fld>
            <a:endParaRPr lang="ru-RU"/>
          </a:p>
        </p:txBody>
      </p:sp>
      <p:sp>
        <p:nvSpPr>
          <p:cNvPr id="22" name="Прямоугольник 25"/>
          <p:cNvSpPr>
            <a:spLocks noChangeArrowheads="1"/>
          </p:cNvSpPr>
          <p:nvPr/>
        </p:nvSpPr>
        <p:spPr bwMode="auto">
          <a:xfrm>
            <a:off x="3776663" y="5455285"/>
            <a:ext cx="39290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cs typeface="Times New Roman" panose="02020603050405020304" pitchFamily="18" charset="0"/>
              </a:rPr>
              <a:t>Инжекционный комплекс</a:t>
            </a:r>
            <a:endParaRPr lang="ru-RU" altLang="ru-RU" sz="2000" b="1" dirty="0">
              <a:cs typeface="Times New Roman" panose="02020603050405020304" pitchFamily="18" charset="0"/>
            </a:endParaRPr>
          </a:p>
        </p:txBody>
      </p:sp>
      <p:sp>
        <p:nvSpPr>
          <p:cNvPr id="24" name="TextBox 32"/>
          <p:cNvSpPr txBox="1">
            <a:spLocks noChangeArrowheads="1"/>
          </p:cNvSpPr>
          <p:nvPr/>
        </p:nvSpPr>
        <p:spPr bwMode="auto">
          <a:xfrm>
            <a:off x="674954" y="5638156"/>
            <a:ext cx="14427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ВЭПП-2000</a:t>
            </a:r>
            <a:endParaRPr lang="en-US" altLang="ru-RU" sz="18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5" name="TextBox 33"/>
          <p:cNvSpPr txBox="1">
            <a:spLocks noChangeArrowheads="1"/>
          </p:cNvSpPr>
          <p:nvPr/>
        </p:nvSpPr>
        <p:spPr bwMode="auto">
          <a:xfrm>
            <a:off x="7677803" y="2385110"/>
            <a:ext cx="12455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ВЭПП-4М</a:t>
            </a:r>
            <a:endParaRPr lang="en-US" altLang="ru-RU" sz="24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62845" y="2021563"/>
            <a:ext cx="1302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366 </a:t>
            </a:r>
            <a:r>
              <a:rPr lang="ru-RU" dirty="0" smtClean="0"/>
              <a:t>метров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657078" y="3649116"/>
                <a:ext cx="13052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 smtClean="0"/>
                  <a:t> source</a:t>
                </a:r>
                <a:endParaRPr lang="ru-RU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7078" y="3649116"/>
                <a:ext cx="1305229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4673" t="-28889" r="-10280" b="-5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4" descr="C:\Users\Макс\Desktop\ААА\VEPP-2000 complex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3" b="32382"/>
          <a:stretch/>
        </p:blipFill>
        <p:spPr bwMode="auto">
          <a:xfrm>
            <a:off x="188122" y="1858225"/>
            <a:ext cx="4133241" cy="2645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4954" y="4577227"/>
            <a:ext cx="2993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Эксперименты КМД-3 и СНД</a:t>
            </a:r>
            <a:endParaRPr lang="ru-RU" dirty="0"/>
          </a:p>
        </p:txBody>
      </p:sp>
      <p:pic>
        <p:nvPicPr>
          <p:cNvPr id="21" name="Содержимое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r="28868"/>
          <a:stretch/>
        </p:blipFill>
        <p:spPr bwMode="auto">
          <a:xfrm>
            <a:off x="9516862" y="2191088"/>
            <a:ext cx="2386015" cy="236185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960171" y="4552939"/>
                <a:ext cx="3507114" cy="12037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/>
                  <a:t>Эксперимент КЕДР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 smtClean="0"/>
                  <a:t>)</a:t>
                </a:r>
              </a:p>
              <a:p>
                <a:r>
                  <a:rPr lang="ru-RU" dirty="0" smtClean="0"/>
                  <a:t>Эксперимент Дейтрон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r>
                  <a:rPr lang="ru-RU" dirty="0" smtClean="0"/>
                  <a:t>Выведенный пучок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 smtClean="0"/>
                  <a:t>)</a:t>
                </a:r>
              </a:p>
              <a:p>
                <a:r>
                  <a:rPr lang="ru-RU" dirty="0" smtClean="0"/>
                  <a:t>Станции СИ</a:t>
                </a:r>
                <a:endParaRPr lang="ru-RU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0171" y="4552939"/>
                <a:ext cx="3507114" cy="1203727"/>
              </a:xfrm>
              <a:prstGeom prst="rect">
                <a:avLst/>
              </a:prstGeom>
              <a:blipFill rotWithShape="0">
                <a:blip r:embed="rId7"/>
                <a:stretch>
                  <a:fillRect l="-1565" t="-3046" b="-76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33"/>
          <p:cNvSpPr txBox="1">
            <a:spLocks noChangeArrowheads="1"/>
          </p:cNvSpPr>
          <p:nvPr/>
        </p:nvSpPr>
        <p:spPr bwMode="auto">
          <a:xfrm>
            <a:off x="7372497" y="2953317"/>
            <a:ext cx="7341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ВЭПП-3</a:t>
            </a:r>
            <a:endParaRPr lang="en-US" altLang="ru-RU" sz="18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8283" y="1005347"/>
            <a:ext cx="10945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настоящее время в ИЯФ СО РАН работают два </a:t>
            </a:r>
            <a:r>
              <a:rPr lang="ru-RU" dirty="0" err="1" smtClean="0"/>
              <a:t>е+е</a:t>
            </a:r>
            <a:r>
              <a:rPr lang="ru-RU" dirty="0" smtClean="0"/>
              <a:t>- </a:t>
            </a:r>
            <a:r>
              <a:rPr lang="ru-RU" dirty="0" err="1" smtClean="0"/>
              <a:t>коллайдера</a:t>
            </a:r>
            <a:r>
              <a:rPr lang="ru-RU" dirty="0" smtClean="0"/>
              <a:t>: ВЭПП-2000 с энергией пучка до 1 ГэВ и ВЭПП-4</a:t>
            </a:r>
            <a:r>
              <a:rPr lang="en-US" dirty="0" smtClean="0"/>
              <a:t>M</a:t>
            </a:r>
            <a:r>
              <a:rPr lang="ru-RU" dirty="0" smtClean="0"/>
              <a:t> с энергией пучка до 5 ГэВ.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1809100" y="1997685"/>
            <a:ext cx="1063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 </a:t>
            </a:r>
            <a:r>
              <a:rPr lang="ru-RU" dirty="0" smtClean="0"/>
              <a:t>метра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165937" y="4761893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~500 </a:t>
            </a:r>
            <a:r>
              <a:rPr lang="ru-RU" dirty="0"/>
              <a:t>м</a:t>
            </a:r>
          </a:p>
        </p:txBody>
      </p:sp>
    </p:spTree>
    <p:extLst>
      <p:ext uri="{BB962C8B-B14F-4D97-AF65-F5344CB8AC3E}">
        <p14:creationId xmlns:p14="http://schemas.microsoft.com/office/powerpoint/2010/main" val="88103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8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7862"/>
            <a:ext cx="12192000" cy="55118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05000" y="5243938"/>
            <a:ext cx="8953500" cy="1585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2011-25 </a:t>
            </a:r>
            <a:r>
              <a:rPr lang="ru-RU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гг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 - набран рекордный интеграл светимости 1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fb</a:t>
            </a:r>
            <a:r>
              <a:rPr lang="ru-RU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-1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на каждый детектор. 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2026-27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гг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– продолжение экспериментов 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2028-29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гг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- модернизация машины и детекторов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2030-35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гг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продолжение экспериментов  </a:t>
            </a:r>
            <a:endParaRPr lang="en-US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38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 txBox="1">
            <a:spLocks/>
          </p:cNvSpPr>
          <p:nvPr/>
        </p:nvSpPr>
        <p:spPr>
          <a:xfrm>
            <a:off x="1685146" y="-93216"/>
            <a:ext cx="9055100" cy="1124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sz="3200" b="1" dirty="0">
                <a:solidFill>
                  <a:srgbClr val="FF0000"/>
                </a:solidFill>
                <a:latin typeface="Liberation Serif" pitchFamily="18"/>
                <a:ea typeface="+mj-ea"/>
                <a:cs typeface="+mj-cs"/>
              </a:rPr>
              <a:t>Физическая программа экспериментов</a:t>
            </a:r>
            <a:r>
              <a:rPr lang="en-US" sz="3200" b="1" dirty="0">
                <a:solidFill>
                  <a:srgbClr val="FF0000"/>
                </a:solidFill>
                <a:latin typeface="Liberation Serif" pitchFamily="18"/>
                <a:ea typeface="+mj-ea"/>
                <a:cs typeface="+mj-cs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Liberation Serif" pitchFamily="18"/>
                <a:ea typeface="+mj-ea"/>
                <a:cs typeface="+mj-cs"/>
              </a:rPr>
              <a:t>на ВЭПП-2000</a:t>
            </a:r>
            <a:r>
              <a:rPr lang="ru-RU" sz="3200" b="1" dirty="0">
                <a:solidFill>
                  <a:srgbClr val="FF0000"/>
                </a:solidFill>
                <a:latin typeface="Liberation Serif" pitchFamily="18"/>
                <a:ea typeface="+mj-ea"/>
                <a:cs typeface="+mj-cs"/>
              </a:rPr>
              <a:t>.</a:t>
            </a:r>
            <a:r>
              <a:rPr lang="ru-RU" sz="3200" b="1" dirty="0">
                <a:solidFill>
                  <a:srgbClr val="FF00FF"/>
                </a:solidFill>
                <a:latin typeface="Liberation Serif" pitchFamily="18"/>
                <a:ea typeface="+mj-ea"/>
                <a:cs typeface="+mj-cs"/>
              </a:rPr>
              <a:t/>
            </a:r>
            <a:br>
              <a:rPr lang="ru-RU" sz="3200" b="1" dirty="0">
                <a:solidFill>
                  <a:srgbClr val="FF00FF"/>
                </a:solidFill>
                <a:latin typeface="Liberation Serif" pitchFamily="18"/>
                <a:ea typeface="+mj-ea"/>
                <a:cs typeface="+mj-cs"/>
              </a:rPr>
            </a:br>
            <a:r>
              <a:rPr lang="ru-RU" sz="2800" b="1" dirty="0" err="1">
                <a:solidFill>
                  <a:srgbClr val="FF00FF"/>
                </a:solidFill>
                <a:latin typeface="Liberation Serif" pitchFamily="18"/>
                <a:ea typeface="+mj-ea"/>
                <a:cs typeface="+mj-cs"/>
              </a:rPr>
              <a:t>e</a:t>
            </a:r>
            <a:r>
              <a:rPr lang="ru-RU" sz="2800" b="1" baseline="30000" dirty="0" err="1">
                <a:solidFill>
                  <a:srgbClr val="FF00FF"/>
                </a:solidFill>
                <a:latin typeface="Liberation Serif" pitchFamily="18"/>
                <a:ea typeface="+mj-ea"/>
                <a:cs typeface="+mj-cs"/>
              </a:rPr>
              <a:t>+</a:t>
            </a:r>
            <a:r>
              <a:rPr lang="ru-RU" sz="2800" b="1" dirty="0" err="1">
                <a:solidFill>
                  <a:srgbClr val="FF00FF"/>
                </a:solidFill>
                <a:latin typeface="Liberation Serif" pitchFamily="18"/>
                <a:ea typeface="+mj-ea"/>
                <a:cs typeface="+mj-cs"/>
              </a:rPr>
              <a:t>e</a:t>
            </a:r>
            <a:r>
              <a:rPr lang="ru-RU" sz="2800" b="1" baseline="30000" dirty="0">
                <a:solidFill>
                  <a:srgbClr val="FF00FF"/>
                </a:solidFill>
                <a:latin typeface="Liberation Serif" pitchFamily="18"/>
                <a:ea typeface="+mj-ea"/>
                <a:cs typeface="+mj-cs"/>
              </a:rPr>
              <a:t>– </a:t>
            </a:r>
            <a:r>
              <a:rPr lang="ru-RU" sz="2800" b="1" dirty="0">
                <a:solidFill>
                  <a:srgbClr val="FF00FF"/>
                </a:solidFill>
                <a:latin typeface="Liberation Serif" pitchFamily="18"/>
                <a:ea typeface="+mj-ea"/>
                <a:cs typeface="+mj-cs"/>
              </a:rPr>
              <a:t> </a:t>
            </a:r>
            <a:r>
              <a:rPr lang="ru-RU" sz="2800" b="1" dirty="0">
                <a:solidFill>
                  <a:srgbClr val="FF00FF"/>
                </a:solidFill>
                <a:latin typeface="Standard Symbols L" pitchFamily="18"/>
                <a:ea typeface="+mj-ea"/>
                <a:cs typeface="+mj-cs"/>
              </a:rPr>
              <a:t>→</a:t>
            </a:r>
            <a:r>
              <a:rPr lang="ru-RU" sz="2800" b="1" dirty="0">
                <a:solidFill>
                  <a:srgbClr val="FF00FF"/>
                </a:solidFill>
                <a:latin typeface="Liberation Serif" pitchFamily="18"/>
                <a:ea typeface="+mj-ea"/>
                <a:cs typeface="+mj-cs"/>
              </a:rPr>
              <a:t> </a:t>
            </a:r>
            <a:r>
              <a:rPr lang="ru-RU" sz="2800" b="1" i="1" dirty="0">
                <a:solidFill>
                  <a:srgbClr val="FF00FF"/>
                </a:solidFill>
                <a:latin typeface="Liberation Serif" pitchFamily="18"/>
                <a:ea typeface="+mj-ea"/>
                <a:cs typeface="+mj-cs"/>
              </a:rPr>
              <a:t>адроны</a:t>
            </a:r>
            <a:r>
              <a:rPr lang="ru-RU" sz="2800" b="1" dirty="0">
                <a:latin typeface="Liberation Serif" pitchFamily="18"/>
                <a:ea typeface="+mj-ea"/>
                <a:cs typeface="+mj-cs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Liberation Serif" pitchFamily="18"/>
                <a:ea typeface="+mj-ea"/>
                <a:cs typeface="+mj-cs"/>
              </a:rPr>
              <a:t>в области энергии </a:t>
            </a:r>
            <a:r>
              <a:rPr lang="ru-RU" sz="2800" b="1" dirty="0" err="1">
                <a:solidFill>
                  <a:srgbClr val="C9211E"/>
                </a:solidFill>
                <a:latin typeface="Liberation Serif" pitchFamily="18"/>
                <a:ea typeface="+mj-ea"/>
                <a:cs typeface="+mj-cs"/>
              </a:rPr>
              <a:t>√s</a:t>
            </a:r>
            <a:r>
              <a:rPr lang="ru-RU" sz="2800" b="1" dirty="0">
                <a:solidFill>
                  <a:srgbClr val="C9211E"/>
                </a:solidFill>
                <a:latin typeface="Liberation Serif" pitchFamily="18"/>
                <a:ea typeface="+mj-ea"/>
                <a:cs typeface="+mj-cs"/>
              </a:rPr>
              <a:t>&lt;2 ГэВ</a:t>
            </a:r>
            <a:r>
              <a:rPr lang="ru-RU" sz="2800" b="1" dirty="0">
                <a:solidFill>
                  <a:srgbClr val="FF0000"/>
                </a:solidFill>
                <a:latin typeface="Liberation Serif" pitchFamily="18"/>
                <a:ea typeface="+mj-ea"/>
                <a:cs typeface="+mj-cs"/>
              </a:rPr>
              <a:t>.</a:t>
            </a:r>
          </a:p>
        </p:txBody>
      </p:sp>
      <p:pic>
        <p:nvPicPr>
          <p:cNvPr id="6" name="Рисунок 3" descr="Изображение выглядит как часы&#10;&#10;Автоматически созданное описание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3153772" y="1119870"/>
            <a:ext cx="4857823" cy="314455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Текст 1"/>
          <p:cNvSpPr txBox="1">
            <a:spLocks/>
          </p:cNvSpPr>
          <p:nvPr/>
        </p:nvSpPr>
        <p:spPr>
          <a:xfrm>
            <a:off x="598877" y="4580876"/>
            <a:ext cx="6392127" cy="19442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ru-RU" sz="2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ru-RU" sz="24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defRPr>
            </a:lvl9pPr>
          </a:lstStyle>
          <a:p>
            <a:pPr marL="0" indent="0">
              <a:spcAft>
                <a:spcPts val="0"/>
              </a:spcAft>
            </a:pPr>
            <a:r>
              <a:rPr lang="en-US" sz="26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</a:t>
            </a:r>
            <a:r>
              <a:rPr lang="ru-RU" sz="26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Первичная реакция</a:t>
            </a:r>
            <a:r>
              <a:rPr lang="ru-RU" sz="2600" b="1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/>
                <a:ea typeface="ＭＳ Ｐゴシック"/>
              </a:rPr>
              <a:t> </a:t>
            </a:r>
            <a:r>
              <a:rPr lang="ru-RU" sz="2600" b="1" dirty="0" err="1">
                <a:solidFill>
                  <a:srgbClr val="FF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600" b="1" baseline="30000" dirty="0" err="1">
                <a:solidFill>
                  <a:srgbClr val="FF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+</a:t>
            </a:r>
            <a:r>
              <a:rPr lang="ru-RU" sz="2600" b="1" dirty="0" err="1">
                <a:solidFill>
                  <a:srgbClr val="FF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e</a:t>
            </a:r>
            <a:r>
              <a:rPr lang="ru-RU" sz="2600" b="1" baseline="30000" dirty="0">
                <a:solidFill>
                  <a:srgbClr val="FF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– </a:t>
            </a:r>
            <a:r>
              <a:rPr lang="ru-RU" sz="2600" b="1" dirty="0">
                <a:solidFill>
                  <a:srgbClr val="FF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</a:rPr>
              <a:t> </a:t>
            </a:r>
            <a:r>
              <a:rPr lang="ru-RU" sz="2800" b="1" dirty="0">
                <a:solidFill>
                  <a:srgbClr val="FF00FF"/>
                </a:solidFill>
                <a:latin typeface="Standard Symbols L" pitchFamily="18"/>
              </a:rPr>
              <a:t>→</a:t>
            </a:r>
            <a:r>
              <a:rPr lang="ru-RU" sz="2600" b="1" dirty="0">
                <a:solidFill>
                  <a:srgbClr val="FF00FF"/>
                </a:solidFill>
                <a:highlight>
                  <a:scrgbClr r="0" g="0" b="0">
                    <a:alpha val="0"/>
                  </a:scrgbClr>
                </a:highlight>
                <a:latin typeface="Standard Symbols L"/>
              </a:rPr>
              <a:t> </a:t>
            </a:r>
            <a:r>
              <a:rPr lang="ru-RU" sz="2600" b="1" i="1" dirty="0" err="1">
                <a:solidFill>
                  <a:srgbClr val="FF00CC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qq</a:t>
            </a:r>
            <a:r>
              <a:rPr lang="en-US" sz="26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, </a:t>
            </a:r>
            <a:r>
              <a:rPr lang="en-US" sz="2600" b="1" dirty="0">
                <a:solidFill>
                  <a:srgbClr val="FF00CC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q=</a:t>
            </a:r>
            <a:r>
              <a:rPr lang="en-US" sz="2600" b="1" dirty="0" err="1">
                <a:solidFill>
                  <a:srgbClr val="FF00CC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u</a:t>
            </a:r>
            <a:r>
              <a:rPr lang="en-US" sz="26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,</a:t>
            </a:r>
            <a:r>
              <a:rPr lang="en-US" sz="2600" b="1" dirty="0" err="1">
                <a:solidFill>
                  <a:srgbClr val="FF00CC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d</a:t>
            </a:r>
            <a:r>
              <a:rPr lang="en-US" sz="2600" b="1" dirty="0" err="1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,</a:t>
            </a:r>
            <a:r>
              <a:rPr lang="en-US" sz="2600" b="1" dirty="0" err="1">
                <a:solidFill>
                  <a:srgbClr val="FF00CC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s</a:t>
            </a:r>
            <a:r>
              <a:rPr lang="en-US" sz="26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;</a:t>
            </a:r>
          </a:p>
          <a:p>
            <a:pPr marL="0" indent="0">
              <a:spcAft>
                <a:spcPts val="0"/>
              </a:spcAft>
            </a:pPr>
            <a:r>
              <a:rPr lang="en-US" sz="26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</a:t>
            </a:r>
            <a:r>
              <a:rPr lang="en-US" sz="2600" b="1" dirty="0">
                <a:solidFill>
                  <a:srgbClr val="C9211E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</a:rPr>
              <a:t> </a:t>
            </a:r>
            <a:r>
              <a:rPr lang="ru-RU" sz="2600" b="1" dirty="0" err="1">
                <a:solidFill>
                  <a:srgbClr val="C9211E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</a:rPr>
              <a:t>√</a:t>
            </a:r>
            <a:r>
              <a:rPr lang="ru-RU" sz="2600" b="1" dirty="0" err="1">
                <a:solidFill>
                  <a:srgbClr val="C9211E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s</a:t>
            </a:r>
            <a:r>
              <a:rPr lang="ru-RU" sz="2600" b="1" dirty="0">
                <a:solidFill>
                  <a:srgbClr val="C9211E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&lt;2 ГэВ</a:t>
            </a:r>
            <a:r>
              <a:rPr lang="ru-RU" sz="26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области резонансов в системе </a:t>
            </a:r>
            <a:r>
              <a:rPr lang="ru-RU" sz="2600" b="1" i="1" dirty="0" err="1">
                <a:solidFill>
                  <a:srgbClr val="FF00CC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qq</a:t>
            </a:r>
            <a:r>
              <a:rPr lang="ru-RU" sz="2600" b="1" i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;</a:t>
            </a:r>
          </a:p>
          <a:p>
            <a:pPr marL="0" indent="0">
              <a:spcAft>
                <a:spcPts val="0"/>
              </a:spcAft>
              <a:defRPr/>
            </a:pPr>
            <a:r>
              <a:rPr lang="en-US" sz="26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</a:t>
            </a:r>
            <a:r>
              <a:rPr lang="ru-RU" sz="26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Три семейства векторных резонансов:</a:t>
            </a:r>
          </a:p>
          <a:p>
            <a:pPr marL="0" indent="0">
              <a:spcAft>
                <a:spcPts val="0"/>
              </a:spcAft>
              <a:defRPr/>
            </a:pPr>
            <a:r>
              <a:rPr lang="en-US" sz="26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  </a:t>
            </a:r>
            <a:r>
              <a:rPr lang="ru-RU" sz="2600" b="1" i="1" dirty="0" err="1">
                <a:solidFill>
                  <a:srgbClr val="FF00CC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</a:rPr>
              <a:t>ρ</a:t>
            </a:r>
            <a:r>
              <a:rPr lang="en-US" sz="2600" b="1" i="1" dirty="0">
                <a:solidFill>
                  <a:srgbClr val="FF00CC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(770)</a:t>
            </a:r>
            <a:r>
              <a:rPr lang="en-US" sz="26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, </a:t>
            </a:r>
            <a:r>
              <a:rPr lang="ru-RU" sz="2600" b="1" i="1" dirty="0" err="1">
                <a:solidFill>
                  <a:srgbClr val="FF00CC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</a:rPr>
              <a:t>ρ</a:t>
            </a:r>
            <a:r>
              <a:rPr lang="en-US" sz="2600" b="1" i="1" dirty="0">
                <a:solidFill>
                  <a:srgbClr val="FF00CC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(1450)</a:t>
            </a:r>
            <a:r>
              <a:rPr lang="en-US" sz="26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, </a:t>
            </a:r>
            <a:r>
              <a:rPr lang="ru-RU" sz="2600" b="1" i="1" dirty="0" err="1">
                <a:solidFill>
                  <a:srgbClr val="FF00CC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</a:rPr>
              <a:t>ρ</a:t>
            </a:r>
            <a:r>
              <a:rPr lang="en-US" sz="2600" b="1" i="1" dirty="0">
                <a:solidFill>
                  <a:srgbClr val="FF00CC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(1700)</a:t>
            </a:r>
            <a:r>
              <a:rPr lang="en-US" sz="26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, …</a:t>
            </a:r>
          </a:p>
          <a:p>
            <a:pPr marL="0" indent="0">
              <a:spcAft>
                <a:spcPts val="0"/>
              </a:spcAft>
              <a:defRPr/>
            </a:pPr>
            <a:r>
              <a:rPr lang="en-US" sz="26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  </a:t>
            </a:r>
            <a:r>
              <a:rPr lang="ru-RU" sz="2600" b="1" i="1" dirty="0" err="1">
                <a:solidFill>
                  <a:srgbClr val="FF00CC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</a:rPr>
              <a:t>ω</a:t>
            </a:r>
            <a:r>
              <a:rPr lang="en-US" sz="2600" b="1" i="1" dirty="0">
                <a:solidFill>
                  <a:srgbClr val="FF00CC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(782)</a:t>
            </a:r>
            <a:r>
              <a:rPr lang="en-US" sz="26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, </a:t>
            </a:r>
            <a:r>
              <a:rPr lang="ru-RU" sz="2600" b="1" i="1" dirty="0" err="1">
                <a:solidFill>
                  <a:srgbClr val="FF00CC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</a:rPr>
              <a:t>ω</a:t>
            </a:r>
            <a:r>
              <a:rPr lang="en-US" sz="2600" b="1" i="1" dirty="0">
                <a:solidFill>
                  <a:srgbClr val="FF00CC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(1420)</a:t>
            </a:r>
            <a:r>
              <a:rPr lang="en-US" sz="26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, </a:t>
            </a:r>
            <a:r>
              <a:rPr lang="ru-RU" sz="2600" b="1" i="1" dirty="0" err="1">
                <a:solidFill>
                  <a:srgbClr val="FF00CC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</a:rPr>
              <a:t>ω</a:t>
            </a:r>
            <a:r>
              <a:rPr lang="en-US" sz="2600" b="1" i="1" dirty="0">
                <a:solidFill>
                  <a:srgbClr val="FF00CC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(1650)</a:t>
            </a:r>
            <a:r>
              <a:rPr lang="en-US" sz="26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, …</a:t>
            </a:r>
          </a:p>
          <a:p>
            <a:pPr marL="0" indent="0">
              <a:spcAft>
                <a:spcPts val="0"/>
              </a:spcAft>
              <a:defRPr/>
            </a:pPr>
            <a:r>
              <a:rPr lang="en-US" sz="26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   </a:t>
            </a:r>
            <a:r>
              <a:rPr lang="en-US" sz="2600" b="1" i="1" dirty="0">
                <a:solidFill>
                  <a:srgbClr val="FF00CC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</a:rPr>
              <a:t>ϕ</a:t>
            </a:r>
            <a:r>
              <a:rPr lang="en-US" sz="2600" b="1" i="1" dirty="0">
                <a:solidFill>
                  <a:srgbClr val="FF00CC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(1020)</a:t>
            </a:r>
            <a:r>
              <a:rPr lang="en-US" sz="26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, </a:t>
            </a:r>
            <a:r>
              <a:rPr lang="en-US" sz="2600" b="1" i="1" dirty="0">
                <a:solidFill>
                  <a:srgbClr val="FF00CC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6"/>
              </a:rPr>
              <a:t>ϕ</a:t>
            </a:r>
            <a:r>
              <a:rPr lang="en-US" sz="2600" b="1" i="1" dirty="0">
                <a:solidFill>
                  <a:srgbClr val="FF00CC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(1680)</a:t>
            </a:r>
            <a:r>
              <a:rPr lang="en-US" sz="2600" b="1" dirty="0">
                <a:solidFill>
                  <a:srgbClr val="0000FF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ＭＳ Ｐゴシック"/>
              </a:rPr>
              <a:t>, …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262850" y="3184523"/>
            <a:ext cx="36077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</a:rPr>
              <a:t>КМД-3 и </a:t>
            </a:r>
            <a:r>
              <a:rPr lang="ru-RU" sz="2000" dirty="0" smtClean="0">
                <a:solidFill>
                  <a:srgbClr val="C00000"/>
                </a:solidFill>
              </a:rPr>
              <a:t>СНД на ВЭПП-2000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КМД-2 и СНД на ВЭПП-2М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17872" y="4216768"/>
            <a:ext cx="39847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Существенная  часть результатов </a:t>
            </a:r>
          </a:p>
          <a:p>
            <a:pPr algn="just"/>
            <a:r>
              <a:rPr lang="ru-RU" dirty="0" smtClean="0"/>
              <a:t>по спектроскопии легких векторных мезонов  в мире была получена на этих установках. В таблицах  элементарных частиц </a:t>
            </a:r>
            <a:r>
              <a:rPr lang="ru-RU" b="1" dirty="0" smtClean="0">
                <a:solidFill>
                  <a:srgbClr val="C00000"/>
                </a:solidFill>
              </a:rPr>
              <a:t>176</a:t>
            </a:r>
            <a:r>
              <a:rPr lang="ru-RU" dirty="0" smtClean="0"/>
              <a:t> ссылок на результаты </a:t>
            </a:r>
            <a:r>
              <a:rPr lang="ru-RU" b="1" dirty="0" smtClean="0">
                <a:solidFill>
                  <a:srgbClr val="C00000"/>
                </a:solidFill>
              </a:rPr>
              <a:t>КМД</a:t>
            </a:r>
            <a:r>
              <a:rPr lang="ru-RU" dirty="0" smtClean="0"/>
              <a:t>, из них  </a:t>
            </a:r>
            <a:r>
              <a:rPr lang="ru-RU" b="1" dirty="0" smtClean="0">
                <a:solidFill>
                  <a:srgbClr val="C00000"/>
                </a:solidFill>
              </a:rPr>
              <a:t>70</a:t>
            </a:r>
            <a:r>
              <a:rPr lang="ru-RU" dirty="0" smtClean="0"/>
              <a:t> участвуют в усреднении и многие с лучшей точностью. По результатам с детектор </a:t>
            </a:r>
            <a:r>
              <a:rPr lang="ru-RU" b="1" dirty="0" smtClean="0">
                <a:solidFill>
                  <a:srgbClr val="C00000"/>
                </a:solidFill>
              </a:rPr>
              <a:t>СНД</a:t>
            </a:r>
            <a:r>
              <a:rPr lang="ru-RU" dirty="0" smtClean="0"/>
              <a:t> примерно такие же цифры.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9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4704</TotalTime>
  <Words>3233</Words>
  <Application>Microsoft Office PowerPoint</Application>
  <PresentationFormat>Широкоэкранный</PresentationFormat>
  <Paragraphs>410</Paragraphs>
  <Slides>46</Slides>
  <Notes>6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18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65" baseType="lpstr">
      <vt:lpstr>ＭＳ Ｐゴシック</vt:lpstr>
      <vt:lpstr>Adobe Ming Std L</vt:lpstr>
      <vt:lpstr>Arial</vt:lpstr>
      <vt:lpstr>Arial,Bold</vt:lpstr>
      <vt:lpstr>Calibri</vt:lpstr>
      <vt:lpstr>Calibri Light</vt:lpstr>
      <vt:lpstr>Cambria Math</vt:lpstr>
      <vt:lpstr>Comic Sans MS</vt:lpstr>
      <vt:lpstr>DejaVu LGC Sans</vt:lpstr>
      <vt:lpstr>Helvetica</vt:lpstr>
      <vt:lpstr>Liberation Serif</vt:lpstr>
      <vt:lpstr>Quattrocento Sans</vt:lpstr>
      <vt:lpstr>Segoe UI</vt:lpstr>
      <vt:lpstr>Standard Symbols L</vt:lpstr>
      <vt:lpstr>StarSymbol</vt:lpstr>
      <vt:lpstr>Symbol</vt:lpstr>
      <vt:lpstr>Times New Roman</vt:lpstr>
      <vt:lpstr>Verdana</vt:lpstr>
      <vt:lpstr>Тема Office</vt:lpstr>
      <vt:lpstr>Aдронная спектроскопия в экспериментах на коллайдерах                       ВЭПП-2000 и ВЭПП-4М в  ИЯФ СО РАН                                        Ю.А.Тихонов (ияф со ран) </vt:lpstr>
      <vt:lpstr>История коллайдеров ИЯФ СО РАН</vt:lpstr>
      <vt:lpstr>e^+ e^- коллайдеры в мире</vt:lpstr>
      <vt:lpstr>Презентация PowerPoint</vt:lpstr>
      <vt:lpstr>Презентация PowerPoint</vt:lpstr>
      <vt:lpstr>Презентация PowerPoint</vt:lpstr>
      <vt:lpstr>Ускорительный комплекс ИЯФ сегодня</vt:lpstr>
      <vt:lpstr>Презентация PowerPoint</vt:lpstr>
      <vt:lpstr>Презентация PowerPoint</vt:lpstr>
      <vt:lpstr>e+e–  → π+π– (ρ-мезоны)  </vt:lpstr>
      <vt:lpstr>Презентация PowerPoint</vt:lpstr>
      <vt:lpstr>Семейство ρ-мезонов</vt:lpstr>
      <vt:lpstr>Семейство ρ-мезонов</vt:lpstr>
      <vt:lpstr>e+e– → π+π–π0 (ω-мезон)</vt:lpstr>
      <vt:lpstr>Презентация PowerPoint</vt:lpstr>
      <vt:lpstr>Семейство ω-мезонов</vt:lpstr>
      <vt:lpstr>Презентация PowerPoint</vt:lpstr>
      <vt:lpstr>e^+ e^-→4π  CMD-3 ongoing analysis (w, f region)</vt:lpstr>
      <vt:lpstr>      New  resonance is required!   Missing f’’  is found!</vt:lpstr>
      <vt:lpstr>Семейство ϕ-мезонов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e+e–  → π+π–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e+e–→KK, KKπ (φ-мезоны)</vt:lpstr>
      <vt:lpstr>Презентация PowerPoint</vt:lpstr>
      <vt:lpstr>Презентация PowerPoint</vt:lpstr>
      <vt:lpstr>Презентация PowerPoint</vt:lpstr>
    </vt:vector>
  </TitlesOfParts>
  <Company>BINP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Input to Hadronic Vacuum Polarization</dc:title>
  <dc:creator>Ivan B. Logashenko</dc:creator>
  <cp:lastModifiedBy>Yuri</cp:lastModifiedBy>
  <cp:revision>358</cp:revision>
  <dcterms:created xsi:type="dcterms:W3CDTF">2021-08-27T10:12:43Z</dcterms:created>
  <dcterms:modified xsi:type="dcterms:W3CDTF">2026-06-03T10:55:44Z</dcterms:modified>
</cp:coreProperties>
</file>