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30"/>
  </p:notesMasterIdLst>
  <p:sldIdLst>
    <p:sldId id="256" r:id="rId4"/>
    <p:sldId id="258" r:id="rId5"/>
    <p:sldId id="259" r:id="rId6"/>
    <p:sldId id="262" r:id="rId7"/>
    <p:sldId id="261" r:id="rId8"/>
    <p:sldId id="271" r:id="rId9"/>
    <p:sldId id="274" r:id="rId10"/>
    <p:sldId id="276" r:id="rId11"/>
    <p:sldId id="277" r:id="rId12"/>
    <p:sldId id="263" r:id="rId13"/>
    <p:sldId id="279" r:id="rId14"/>
    <p:sldId id="270" r:id="rId15"/>
    <p:sldId id="267" r:id="rId16"/>
    <p:sldId id="280" r:id="rId17"/>
    <p:sldId id="281" r:id="rId18"/>
    <p:sldId id="283" r:id="rId19"/>
    <p:sldId id="268" r:id="rId20"/>
    <p:sldId id="285" r:id="rId21"/>
    <p:sldId id="286" r:id="rId22"/>
    <p:sldId id="260" r:id="rId23"/>
    <p:sldId id="288" r:id="rId24"/>
    <p:sldId id="289" r:id="rId25"/>
    <p:sldId id="282" r:id="rId26"/>
    <p:sldId id="266" r:id="rId27"/>
    <p:sldId id="287" r:id="rId28"/>
    <p:sldId id="284" r:id="rId29"/>
  </p:sldIdLst>
  <p:sldSz cx="9144000" cy="6858000" type="screen4x3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 varScale="1">
        <p:scale>
          <a:sx n="45" d="100"/>
          <a:sy n="45" d="100"/>
        </p:scale>
        <p:origin x="-13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45D23-912E-46F3-A289-3FA12F5F3841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F9888-5C0C-4F49-B2C5-777F7BF6C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2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Ир </a:t>
            </a:r>
            <a:r>
              <a:rPr lang="ru-RU" dirty="0" err="1" smtClean="0"/>
              <a:t>рр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F9888-5C0C-4F49-B2C5-777F7BF6C23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6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F9888-5C0C-4F49-B2C5-777F7BF6C23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0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8856-B4D1-4518-BCB5-86FF933BEA42}" type="datetime1">
              <a:rPr lang="ru-RU" smtClean="0"/>
              <a:t>01.06.2026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2535-7DDD-4895-A07B-F0C77115E126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6640-7D14-484A-BFFC-CD2839DD622F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8856-B4D1-4518-BCB5-86FF933BEA42}" type="datetime1">
              <a:rPr lang="ru-RU" smtClean="0"/>
              <a:t>01.06.2026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2F99-5F45-464D-BD79-B5DAAE8E8AFA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C5F5-7B4B-4E93-83C0-0179500143D7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810-1171-4EB5-9E0D-562D38A759F7}" type="datetime1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A9A-0758-4976-B6DC-9C6ECB352EB1}" type="datetime1">
              <a:rPr lang="ru-RU" smtClean="0"/>
              <a:t>01.06.2026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AB7-2F3A-4614-9B12-88837A9C1311}" type="datetime1">
              <a:rPr lang="ru-RU" smtClean="0"/>
              <a:t>01.06.2026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7122-5504-4931-B02B-C6D03DFDF376}" type="datetime1">
              <a:rPr lang="ru-RU" smtClean="0"/>
              <a:t>01.06.2026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EB27-6940-41AB-950B-F29A63AAEDD0}" type="datetime1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2F99-5F45-464D-BD79-B5DAAE8E8AFA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ABD6-09CE-4CAA-BE30-A2B52E8D4F53}" type="datetime1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2535-7DDD-4895-A07B-F0C77115E126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6640-7D14-484A-BFFC-CD2839DD622F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8856-B4D1-4518-BCB5-86FF933BEA42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5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2F99-5F45-464D-BD79-B5DAAE8E8AFA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672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C5F5-7B4B-4E93-83C0-0179500143D7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64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810-1171-4EB5-9E0D-562D38A759F7}" type="datetime1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99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A9A-0758-4976-B6DC-9C6ECB352EB1}" type="datetime1">
              <a:rPr lang="ru-RU" smtClean="0"/>
              <a:t>01.06.2026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44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AB7-2F3A-4614-9B12-88837A9C1311}" type="datetime1">
              <a:rPr lang="ru-RU" smtClean="0"/>
              <a:t>01.06.2026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63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7122-5504-4931-B02B-C6D03DFDF376}" type="datetime1">
              <a:rPr lang="ru-RU" smtClean="0"/>
              <a:t>01.06.2026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C5F5-7B4B-4E93-83C0-0179500143D7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EB27-6940-41AB-950B-F29A63AAEDD0}" type="datetime1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64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ABD6-09CE-4CAA-BE30-A2B52E8D4F53}" type="datetime1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34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2535-7DDD-4895-A07B-F0C77115E126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41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6640-7D14-484A-BFFC-CD2839DD622F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8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810-1171-4EB5-9E0D-562D38A759F7}" type="datetime1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4A9A-0758-4976-B6DC-9C6ECB352EB1}" type="datetime1">
              <a:rPr lang="ru-RU" smtClean="0"/>
              <a:t>01.06.2026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9AB7-2F3A-4614-9B12-88837A9C1311}" type="datetime1">
              <a:rPr lang="ru-RU" smtClean="0"/>
              <a:t>01.06.2026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7122-5504-4931-B02B-C6D03DFDF376}" type="datetime1">
              <a:rPr lang="ru-RU" smtClean="0"/>
              <a:t>01.06.2026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9EB27-6940-41AB-950B-F29A63AAEDD0}" type="datetime1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ABD6-09CE-4CAA-BE30-A2B52E8D4F53}" type="datetime1">
              <a:rPr lang="ru-RU" smtClean="0"/>
              <a:t>01.06.2026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A7CCF9-076D-41B1-A824-5BD0947B79F6}" type="datetime1">
              <a:rPr lang="ru-RU" smtClean="0"/>
              <a:t>01.06.2026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A7CCF9-076D-41B1-A824-5BD0947B79F6}" type="datetime1">
              <a:rPr lang="ru-RU" smtClean="0"/>
              <a:t>01.06.2026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CCF9-076D-41B1-A824-5BD0947B79F6}" type="datetime1">
              <a:rPr lang="ru-RU" smtClean="0"/>
              <a:t>01.06.2026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CE4D6-7D22-44C0-8156-A93820ACD8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emf"/><Relationship Id="rId3" Type="http://schemas.openxmlformats.org/officeDocument/2006/relationships/image" Target="../media/image47.emf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11" Type="http://schemas.openxmlformats.org/officeDocument/2006/relationships/image" Target="../media/image56.emf"/><Relationship Id="rId5" Type="http://schemas.openxmlformats.org/officeDocument/2006/relationships/image" Target="../media/image49.png"/><Relationship Id="rId10" Type="http://schemas.openxmlformats.org/officeDocument/2006/relationships/image" Target="../media/image55.emf"/><Relationship Id="rId4" Type="http://schemas.openxmlformats.org/officeDocument/2006/relationships/image" Target="../media/image48.png"/><Relationship Id="rId9" Type="http://schemas.openxmlformats.org/officeDocument/2006/relationships/image" Target="../media/image54.png"/><Relationship Id="rId14" Type="http://schemas.openxmlformats.org/officeDocument/2006/relationships/image" Target="../media/image5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лександр\Documents\IHEP\MFTI\Реклама\Эмблема НИ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3568" cy="859342"/>
          </a:xfrm>
          <a:prstGeom prst="rect">
            <a:avLst/>
          </a:prstGeom>
          <a:noFill/>
        </p:spPr>
      </p:pic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683568" y="37822"/>
            <a:ext cx="4481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5EA4"/>
                </a:solidFill>
                <a:latin typeface="Calibri" pitchFamily="34" charset="0"/>
              </a:rPr>
              <a:t>НАЦИОНАЛЬНЫЙ ИССЛЕДОВАТЕЛЬСКИЙ ЦЕНТР</a:t>
            </a:r>
          </a:p>
          <a:p>
            <a:r>
              <a:rPr lang="ru-RU" sz="1600" b="1" dirty="0" smtClean="0">
                <a:solidFill>
                  <a:srgbClr val="005EA4"/>
                </a:solidFill>
                <a:latin typeface="Calibri" pitchFamily="34" charset="0"/>
              </a:rPr>
              <a:t>«КУРЧАТОВСКИЙ ИНСТИТУТ»</a:t>
            </a:r>
            <a:endParaRPr lang="ru-RU" sz="1600" b="1" dirty="0">
              <a:solidFill>
                <a:srgbClr val="005EA4"/>
              </a:solidFill>
              <a:latin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79513" y="678456"/>
            <a:ext cx="6776863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277258" y="682371"/>
            <a:ext cx="40660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ИНСТИТУТ ФИЗИКИ ВЫСОКИХ ЭНЕРГИЙ</a:t>
            </a:r>
            <a:endParaRPr lang="ru-RU" sz="17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7" descr="Logo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628" y="0"/>
            <a:ext cx="78537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1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05"/>
            <a:ext cx="9144000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619672" y="2132856"/>
            <a:ext cx="504056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Киральная симметри</a:t>
            </a:r>
            <a:r>
              <a:rPr lang="ru-RU" sz="280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28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У-70</a:t>
            </a:r>
            <a:br>
              <a:rPr lang="ru-RU" sz="28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А.Зайцев</a:t>
            </a:r>
            <a:b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smtClean="0">
                <a:solidFill>
                  <a:schemeClr val="tx2">
                    <a:lumMod val="75000"/>
                  </a:schemeClr>
                </a:solidFill>
              </a:rPr>
              <a:t>НИЦ «Курчатовский институт» - ИФВЭ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750269" y="4797152"/>
            <a:ext cx="5053979" cy="93610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sz="2300" b="1" dirty="0" smtClean="0">
                <a:solidFill>
                  <a:schemeClr val="tx1"/>
                </a:solidFill>
              </a:rPr>
              <a:t>Физика частиц при средних и высоких энергиях</a:t>
            </a:r>
            <a:endParaRPr lang="ru-RU" sz="2300" dirty="0" smtClean="0">
              <a:solidFill>
                <a:schemeClr val="tx1"/>
              </a:solidFill>
            </a:endParaRPr>
          </a:p>
          <a:p>
            <a:r>
              <a:rPr lang="en-GB" sz="2300" b="1" dirty="0" smtClean="0">
                <a:solidFill>
                  <a:schemeClr val="tx1"/>
                </a:solidFill>
              </a:rPr>
              <a:t>PPIHE</a:t>
            </a:r>
            <a:endParaRPr lang="ru-RU" sz="2300" b="1" dirty="0" smtClean="0">
              <a:solidFill>
                <a:schemeClr val="tx1"/>
              </a:solidFill>
            </a:endParaRPr>
          </a:p>
          <a:p>
            <a:r>
              <a:rPr lang="ru-RU" sz="2300" b="1" dirty="0" smtClean="0">
                <a:solidFill>
                  <a:schemeClr val="tx1"/>
                </a:solidFill>
              </a:rPr>
              <a:t>Протвино 2−5 июня 2026 г</a:t>
            </a:r>
            <a:endParaRPr lang="ru-RU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6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1894944" cy="3460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Канал №24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283123" cy="27363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373" y="4045978"/>
            <a:ext cx="4019627" cy="242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0908"/>
            <a:ext cx="5124372" cy="238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7326" y="620688"/>
            <a:ext cx="3096344" cy="313932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Новые возможности:</a:t>
            </a:r>
          </a:p>
          <a:p>
            <a:r>
              <a:rPr lang="ru-RU" dirty="0" smtClean="0"/>
              <a:t>-водородная (дейтериевая) мишень</a:t>
            </a:r>
          </a:p>
          <a:p>
            <a:r>
              <a:rPr lang="ru-RU" dirty="0" smtClean="0"/>
              <a:t>-высокая интенсивность</a:t>
            </a:r>
          </a:p>
          <a:p>
            <a:r>
              <a:rPr lang="ru-RU" dirty="0" smtClean="0"/>
              <a:t>-произвольный знак заряда частиц</a:t>
            </a:r>
          </a:p>
          <a:p>
            <a:r>
              <a:rPr lang="ru-RU" dirty="0" smtClean="0"/>
              <a:t>-малые размеры пучка</a:t>
            </a:r>
          </a:p>
          <a:p>
            <a:endParaRPr lang="ru-RU" dirty="0"/>
          </a:p>
          <a:p>
            <a:r>
              <a:rPr lang="ru-RU" b="1" dirty="0" smtClean="0"/>
              <a:t>Отличные перспективы для мезонной (и барионной ?) спектроскопии</a:t>
            </a:r>
          </a:p>
        </p:txBody>
      </p:sp>
    </p:spTree>
    <p:extLst>
      <p:ext uri="{BB962C8B-B14F-4D97-AF65-F5344CB8AC3E}">
        <p14:creationId xmlns:p14="http://schemas.microsoft.com/office/powerpoint/2010/main" val="149522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00620" cy="63408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Открытие (?) нарушения изотопической симметрии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95978"/>
            <a:ext cx="3152148" cy="301895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8454"/>
            <a:ext cx="3918170" cy="2803057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150840"/>
            <a:ext cx="1944216" cy="27699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NA61, F. </a:t>
            </a:r>
            <a:r>
              <a:rPr lang="en-GB" sz="1200" dirty="0" err="1" smtClean="0"/>
              <a:t>Giacosa</a:t>
            </a:r>
            <a:r>
              <a:rPr lang="en-GB" sz="1200" dirty="0" smtClean="0"/>
              <a:t> et a</a:t>
            </a:r>
            <a:r>
              <a:rPr lang="en-GB" sz="1200" dirty="0"/>
              <a:t>l</a:t>
            </a:r>
            <a:r>
              <a:rPr lang="en-GB" sz="1200" dirty="0" smtClean="0"/>
              <a:t>. 2024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437112"/>
            <a:ext cx="381642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 чем причина: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Q/B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EM –</a:t>
            </a:r>
            <a:r>
              <a:rPr lang="ru-RU" dirty="0" smtClean="0"/>
              <a:t>эффекты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Большая барионная плотность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….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Различие масс </a:t>
            </a:r>
            <a:r>
              <a:rPr lang="en-GB" b="1" dirty="0" smtClean="0">
                <a:solidFill>
                  <a:srgbClr val="FF0000"/>
                </a:solidFill>
              </a:rPr>
              <a:t>u </a:t>
            </a: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en-GB" b="1" dirty="0" smtClean="0">
                <a:solidFill>
                  <a:srgbClr val="FF0000"/>
                </a:solidFill>
              </a:rPr>
              <a:t>d –</a:t>
            </a:r>
            <a:r>
              <a:rPr lang="ru-RU" b="1" dirty="0" smtClean="0">
                <a:solidFill>
                  <a:srgbClr val="FF0000"/>
                </a:solidFill>
              </a:rPr>
              <a:t>кварков </a:t>
            </a:r>
            <a:r>
              <a:rPr lang="en-GB" b="1" dirty="0" smtClean="0">
                <a:solidFill>
                  <a:srgbClr val="FF0000"/>
                </a:solidFill>
              </a:rPr>
              <a:t>!!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4442901"/>
            <a:ext cx="417646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Сильное указание на восстановление приближенной </a:t>
            </a:r>
            <a:r>
              <a:rPr lang="ru-RU" b="1" dirty="0" err="1" smtClean="0"/>
              <a:t>киральной</a:t>
            </a:r>
            <a:r>
              <a:rPr lang="ru-RU" b="1" dirty="0" smtClean="0"/>
              <a:t> симметрии</a:t>
            </a:r>
            <a:r>
              <a:rPr lang="en-GB" b="1" dirty="0" smtClean="0"/>
              <a:t>,</a:t>
            </a:r>
            <a:r>
              <a:rPr lang="ru-RU" b="1" dirty="0" smtClean="0"/>
              <a:t> приводящей к большому нарушению изотопической симметрии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91207" y="5837495"/>
            <a:ext cx="417328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В экспериментах на У-70 ожидаются новые яркие эффекты 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011" y="3227784"/>
            <a:ext cx="1392490" cy="46166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BES III, 2023</a:t>
            </a:r>
          </a:p>
          <a:p>
            <a:r>
              <a:rPr lang="en-GB" sz="1200" dirty="0" smtClean="0"/>
              <a:t>Reichert et al. 2025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5148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376" y="188640"/>
            <a:ext cx="8147248" cy="92211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Спектроскопия</a:t>
            </a:r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Возможные эффекты нарушения изотопической симметрии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3188" y="1412776"/>
            <a:ext cx="201622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Расщепление масс в </a:t>
            </a:r>
            <a:r>
              <a:rPr lang="ru-RU" dirty="0" err="1" smtClean="0"/>
              <a:t>изомультиплетах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197606"/>
            <a:ext cx="201622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Нарушение </a:t>
            </a:r>
            <a:r>
              <a:rPr lang="ru-RU" dirty="0" err="1" smtClean="0"/>
              <a:t>изотопики</a:t>
            </a:r>
            <a:r>
              <a:rPr lang="ru-RU" dirty="0" smtClean="0"/>
              <a:t> в распадах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323502"/>
            <a:ext cx="201622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Запрещенные</a:t>
            </a:r>
          </a:p>
          <a:p>
            <a:r>
              <a:rPr lang="ru-RU" dirty="0" err="1" smtClean="0"/>
              <a:t>изотопикой</a:t>
            </a:r>
            <a:r>
              <a:rPr lang="ru-RU" dirty="0" smtClean="0"/>
              <a:t> процессы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30320" y="3323502"/>
            <a:ext cx="3291843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aseline="30000" dirty="0" smtClean="0"/>
              <a:t>  </a:t>
            </a:r>
            <a:endParaRPr lang="ru-RU" baseline="30000" dirty="0" smtClean="0"/>
          </a:p>
          <a:p>
            <a:pPr algn="ctr"/>
            <a:r>
              <a:rPr lang="en-GB" baseline="30000" dirty="0" smtClean="0"/>
              <a:t>  </a:t>
            </a:r>
            <a:r>
              <a:rPr lang="ru-RU" b="1" i="1" baseline="30000" dirty="0" smtClean="0"/>
              <a:t>12</a:t>
            </a:r>
            <a:r>
              <a:rPr lang="ru-RU" b="1" i="1" dirty="0" smtClean="0"/>
              <a:t>С </a:t>
            </a:r>
            <a:r>
              <a:rPr lang="en-GB" b="1" i="1" dirty="0" smtClean="0"/>
              <a:t> </a:t>
            </a:r>
            <a:r>
              <a:rPr lang="ru-RU" b="1" i="1" dirty="0" smtClean="0"/>
              <a:t> </a:t>
            </a:r>
            <a:r>
              <a:rPr lang="ru-RU" b="1" i="1" baseline="30000" dirty="0" smtClean="0"/>
              <a:t>12</a:t>
            </a:r>
            <a:r>
              <a:rPr lang="ru-RU" b="1" i="1" dirty="0" smtClean="0"/>
              <a:t>С</a:t>
            </a:r>
            <a:r>
              <a:rPr lang="en-GB" b="1" i="1" dirty="0" smtClean="0"/>
              <a:t> </a:t>
            </a:r>
            <a:r>
              <a:rPr lang="ru-RU" b="1" i="1" dirty="0" smtClean="0"/>
              <a:t> → </a:t>
            </a:r>
            <a:r>
              <a:rPr lang="en-GB" b="1" i="1" dirty="0" smtClean="0"/>
              <a:t> </a:t>
            </a:r>
            <a:r>
              <a:rPr lang="ru-RU" b="1" i="1" baseline="30000" dirty="0" smtClean="0"/>
              <a:t>12</a:t>
            </a:r>
            <a:r>
              <a:rPr lang="ru-RU" b="1" i="1" dirty="0" smtClean="0"/>
              <a:t>С  </a:t>
            </a:r>
            <a:r>
              <a:rPr lang="ru-RU" b="1" i="1" baseline="30000" dirty="0" err="1" smtClean="0"/>
              <a:t>12</a:t>
            </a:r>
            <a:r>
              <a:rPr lang="ru-RU" b="1" i="1" dirty="0" err="1" smtClean="0"/>
              <a:t>С</a:t>
            </a:r>
            <a:r>
              <a:rPr lang="ru-RU" b="1" i="1" dirty="0" smtClean="0"/>
              <a:t> </a:t>
            </a:r>
            <a:r>
              <a:rPr lang="en-GB" b="1" i="1" dirty="0" smtClean="0"/>
              <a:t> </a:t>
            </a:r>
            <a:r>
              <a:rPr lang="ru-RU" b="1" i="1" dirty="0" smtClean="0"/>
              <a:t> </a:t>
            </a:r>
            <a:r>
              <a:rPr lang="el-GR" b="1" i="1" dirty="0" smtClean="0"/>
              <a:t>η</a:t>
            </a:r>
            <a:r>
              <a:rPr lang="ru-RU" b="1" i="1" dirty="0" smtClean="0"/>
              <a:t>  </a:t>
            </a:r>
            <a:r>
              <a:rPr lang="en-GB" b="1" i="1" dirty="0" smtClean="0"/>
              <a:t> </a:t>
            </a:r>
            <a:r>
              <a:rPr lang="el-GR" b="1" i="1" dirty="0" smtClean="0"/>
              <a:t>π</a:t>
            </a:r>
            <a:r>
              <a:rPr lang="ru-RU" b="1" i="1" baseline="30000" dirty="0" smtClean="0"/>
              <a:t>0</a:t>
            </a:r>
          </a:p>
          <a:p>
            <a:pPr algn="ctr"/>
            <a:endParaRPr lang="en-GB" b="1" i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940894" y="2215506"/>
            <a:ext cx="327069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r>
              <a:rPr lang="en-GB" b="1" i="1" dirty="0" smtClean="0"/>
              <a:t>Br(R </a:t>
            </a:r>
            <a:r>
              <a:rPr lang="en-GB" b="1" i="1" dirty="0" smtClean="0"/>
              <a:t>→ K</a:t>
            </a:r>
            <a:r>
              <a:rPr lang="en-GB" b="1" i="1" baseline="30000" dirty="0" smtClean="0"/>
              <a:t>+</a:t>
            </a:r>
            <a:r>
              <a:rPr lang="en-GB" b="1" i="1" dirty="0" smtClean="0"/>
              <a:t>K</a:t>
            </a:r>
            <a:r>
              <a:rPr lang="en-GB" b="1" i="1" baseline="30000" dirty="0" smtClean="0"/>
              <a:t>-</a:t>
            </a:r>
            <a:r>
              <a:rPr lang="en-GB" b="1" i="1" dirty="0" smtClean="0"/>
              <a:t>) &gt; Br(R → K</a:t>
            </a:r>
            <a:r>
              <a:rPr lang="en-GB" b="1" i="1" baseline="30000" dirty="0" smtClean="0"/>
              <a:t>0</a:t>
            </a:r>
            <a:r>
              <a:rPr lang="en-GB" b="1" i="1" dirty="0" smtClean="0"/>
              <a:t> K</a:t>
            </a:r>
            <a:r>
              <a:rPr lang="en-GB" b="1" i="1" baseline="30000" dirty="0" smtClean="0"/>
              <a:t>0</a:t>
            </a:r>
            <a:r>
              <a:rPr lang="en-GB" b="1" i="1" dirty="0" smtClean="0"/>
              <a:t>)</a:t>
            </a:r>
            <a:endParaRPr lang="ru-RU" b="1" i="1" dirty="0" smtClean="0"/>
          </a:p>
          <a:p>
            <a:pPr algn="ctr"/>
            <a:endParaRPr lang="ru-RU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20241" y="1408981"/>
            <a:ext cx="32706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Отклонения от «нормального» расщепления </a:t>
            </a:r>
            <a:r>
              <a:rPr lang="el-GR" dirty="0" smtClean="0"/>
              <a:t>Δ</a:t>
            </a:r>
            <a:r>
              <a:rPr lang="en-GB" dirty="0" smtClean="0"/>
              <a:t>M </a:t>
            </a:r>
            <a:r>
              <a:rPr lang="ru-RU" dirty="0" smtClean="0"/>
              <a:t>≈ 1÷4 МэВ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1180" y="4869160"/>
            <a:ext cx="216024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Нарушение </a:t>
            </a:r>
            <a:r>
              <a:rPr lang="ru-RU" dirty="0" err="1" smtClean="0"/>
              <a:t>изотопики</a:t>
            </a:r>
            <a:r>
              <a:rPr lang="ru-RU" dirty="0" smtClean="0"/>
              <a:t> в бинарных реакциях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673306" y="2594735"/>
            <a:ext cx="576064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673306" y="2832641"/>
            <a:ext cx="576064" cy="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36296" y="2836976"/>
            <a:ext cx="720080" cy="37600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168480" y="2288727"/>
            <a:ext cx="787896" cy="29573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 rot="4420933">
            <a:off x="7512578" y="2407961"/>
            <a:ext cx="534112" cy="792543"/>
          </a:xfrm>
          <a:custGeom>
            <a:avLst/>
            <a:gdLst>
              <a:gd name="connsiteX0" fmla="*/ 15229 w 264611"/>
              <a:gd name="connsiteY0" fmla="*/ 0 h 262549"/>
              <a:gd name="connsiteX1" fmla="*/ 27105 w 264611"/>
              <a:gd name="connsiteY1" fmla="*/ 261257 h 262549"/>
              <a:gd name="connsiteX2" fmla="*/ 264611 w 264611"/>
              <a:gd name="connsiteY2" fmla="*/ 106878 h 262549"/>
              <a:gd name="connsiteX3" fmla="*/ 264611 w 264611"/>
              <a:gd name="connsiteY3" fmla="*/ 106878 h 26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611" h="262549">
                <a:moveTo>
                  <a:pt x="15229" y="0"/>
                </a:moveTo>
                <a:cubicBezTo>
                  <a:pt x="385" y="121722"/>
                  <a:pt x="-14459" y="243444"/>
                  <a:pt x="27105" y="261257"/>
                </a:cubicBezTo>
                <a:cubicBezTo>
                  <a:pt x="68669" y="279070"/>
                  <a:pt x="264611" y="106878"/>
                  <a:pt x="264611" y="106878"/>
                </a:cubicBezTo>
                <a:lnTo>
                  <a:pt x="264611" y="106878"/>
                </a:lnTo>
              </a:path>
            </a:pathLst>
          </a:cu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7938120" y="2400103"/>
            <a:ext cx="364232" cy="88964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779634" y="3014898"/>
            <a:ext cx="455343" cy="156972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6440326" y="2430123"/>
            <a:ext cx="23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</a:t>
            </a:r>
          </a:p>
          <a:p>
            <a:r>
              <a:rPr lang="en-GB" sz="1600" dirty="0" smtClean="0"/>
              <a:t>S</a:t>
            </a:r>
            <a:endParaRPr lang="ru-RU" sz="1600" dirty="0"/>
          </a:p>
        </p:txBody>
      </p:sp>
      <p:cxnSp>
        <p:nvCxnSpPr>
          <p:cNvPr id="1028" name="Прямая соединительная линия 1027"/>
          <p:cNvCxnSpPr>
            <a:stCxn id="1025" idx="0"/>
            <a:endCxn id="1025" idx="0"/>
          </p:cNvCxnSpPr>
          <p:nvPr/>
        </p:nvCxnSpPr>
        <p:spPr>
          <a:xfrm>
            <a:off x="6556816" y="24301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единительная линия 1029"/>
          <p:cNvCxnSpPr/>
          <p:nvPr/>
        </p:nvCxnSpPr>
        <p:spPr>
          <a:xfrm>
            <a:off x="6465713" y="2474605"/>
            <a:ext cx="2329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1039"/>
          <p:cNvSpPr txBox="1"/>
          <p:nvPr/>
        </p:nvSpPr>
        <p:spPr>
          <a:xfrm>
            <a:off x="7661278" y="3093384"/>
            <a:ext cx="26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</a:t>
            </a:r>
            <a:endParaRPr lang="ru-RU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7544788" y="2074211"/>
            <a:ext cx="2329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7544788" y="2059107"/>
            <a:ext cx="41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</a:t>
            </a:r>
            <a:endParaRPr lang="ru-RU" dirty="0"/>
          </a:p>
        </p:txBody>
      </p:sp>
      <p:sp>
        <p:nvSpPr>
          <p:cNvPr id="1045" name="TextBox 1044"/>
          <p:cNvSpPr txBox="1"/>
          <p:nvPr/>
        </p:nvSpPr>
        <p:spPr>
          <a:xfrm>
            <a:off x="8120236" y="2288727"/>
            <a:ext cx="26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8100883" y="3138836"/>
            <a:ext cx="26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</a:t>
            </a: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8100883" y="3171870"/>
            <a:ext cx="23298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Box 1045"/>
          <p:cNvSpPr txBox="1"/>
          <p:nvPr/>
        </p:nvSpPr>
        <p:spPr>
          <a:xfrm>
            <a:off x="7956376" y="19888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K+</a:t>
            </a:r>
            <a:endParaRPr lang="ru-RU" b="1" dirty="0"/>
          </a:p>
        </p:txBody>
      </p:sp>
      <p:sp>
        <p:nvSpPr>
          <p:cNvPr id="1047" name="TextBox 1046"/>
          <p:cNvSpPr txBox="1"/>
          <p:nvPr/>
        </p:nvSpPr>
        <p:spPr>
          <a:xfrm>
            <a:off x="7867680" y="3278050"/>
            <a:ext cx="60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K-</a:t>
            </a:r>
            <a:endParaRPr lang="ru-RU" b="1" dirty="0"/>
          </a:p>
        </p:txBody>
      </p:sp>
      <p:sp>
        <p:nvSpPr>
          <p:cNvPr id="1048" name="TextBox 1047"/>
          <p:cNvSpPr txBox="1"/>
          <p:nvPr/>
        </p:nvSpPr>
        <p:spPr>
          <a:xfrm>
            <a:off x="3010426" y="5053826"/>
            <a:ext cx="32117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</a:t>
            </a:r>
            <a:r>
              <a:rPr lang="en-GB" baseline="30000" dirty="0" smtClean="0"/>
              <a:t>-</a:t>
            </a:r>
            <a:r>
              <a:rPr lang="en-GB" dirty="0" smtClean="0"/>
              <a:t> </a:t>
            </a:r>
            <a:r>
              <a:rPr lang="en-GB" baseline="30000" dirty="0" smtClean="0"/>
              <a:t>12</a:t>
            </a:r>
            <a:r>
              <a:rPr lang="en-GB" dirty="0" smtClean="0"/>
              <a:t>C → R</a:t>
            </a:r>
            <a:r>
              <a:rPr lang="en-GB" baseline="30000" dirty="0" smtClean="0"/>
              <a:t>-</a:t>
            </a:r>
            <a:r>
              <a:rPr lang="en-GB" dirty="0" smtClean="0"/>
              <a:t> </a:t>
            </a:r>
            <a:r>
              <a:rPr lang="en-GB" baseline="30000" dirty="0"/>
              <a:t>12</a:t>
            </a:r>
            <a:r>
              <a:rPr lang="en-GB" dirty="0"/>
              <a:t>C </a:t>
            </a:r>
            <a:r>
              <a:rPr lang="en-GB" dirty="0" smtClean="0"/>
              <a:t>≠ </a:t>
            </a:r>
            <a:r>
              <a:rPr lang="el-GR" dirty="0" smtClean="0"/>
              <a:t>π</a:t>
            </a:r>
            <a:r>
              <a:rPr lang="en-GB" baseline="30000" dirty="0" smtClean="0"/>
              <a:t>+ 12</a:t>
            </a:r>
            <a:r>
              <a:rPr lang="en-GB" dirty="0" smtClean="0"/>
              <a:t>C →R</a:t>
            </a:r>
            <a:r>
              <a:rPr lang="en-GB" baseline="30000" dirty="0" smtClean="0"/>
              <a:t>+ 12</a:t>
            </a:r>
            <a:r>
              <a:rPr lang="en-GB" dirty="0" smtClean="0"/>
              <a:t>C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68480" y="1196752"/>
            <a:ext cx="116538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001" y="5053826"/>
            <a:ext cx="136396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1" y="5949279"/>
            <a:ext cx="8969697" cy="54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31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752528" cy="49006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Кумулятивные процессы</a:t>
            </a:r>
            <a:endParaRPr lang="ru-RU" sz="28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53" y="1124744"/>
            <a:ext cx="2801119" cy="234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659507"/>
            <a:ext cx="74888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Эффекты могут быть значительными и разнообразными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253220"/>
            <a:ext cx="1152128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12С + 12С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3561" y="3789040"/>
            <a:ext cx="748883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Кумулятив</a:t>
            </a:r>
            <a:r>
              <a:rPr lang="ru-RU" dirty="0" smtClean="0"/>
              <a:t> → большая плотность барионов →восстановление </a:t>
            </a:r>
            <a:r>
              <a:rPr lang="ru-RU" dirty="0" err="1" smtClean="0"/>
              <a:t>киральной</a:t>
            </a:r>
            <a:r>
              <a:rPr lang="ru-RU" dirty="0" smtClean="0"/>
              <a:t> симметрии → нарушение изотопической симметрии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32247" y="5251732"/>
            <a:ext cx="2340471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Начальное состояние</a:t>
            </a:r>
            <a:endParaRPr lang="en-GB" b="1" dirty="0" smtClean="0"/>
          </a:p>
          <a:p>
            <a:r>
              <a:rPr lang="en-US" b="1" dirty="0"/>
              <a:t>k</a:t>
            </a:r>
            <a:r>
              <a:rPr lang="en-GB" b="1" dirty="0" smtClean="0"/>
              <a:t>(p) = k(n)      k=1</a:t>
            </a:r>
            <a:r>
              <a:rPr lang="en-US" b="1" dirty="0" smtClean="0"/>
              <a:t>,2..</a:t>
            </a:r>
            <a:endParaRPr lang="ru-RU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931422" y="5262749"/>
            <a:ext cx="1106139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Добавим  </a:t>
            </a:r>
            <a:r>
              <a:rPr lang="en-GB" b="1" dirty="0" smtClean="0"/>
              <a:t>         u </a:t>
            </a:r>
            <a:r>
              <a:rPr lang="en-GB" b="1" dirty="0" smtClean="0">
                <a:latin typeface="Times New Roman"/>
                <a:cs typeface="Times New Roman"/>
              </a:rPr>
              <a:t>͞u</a:t>
            </a:r>
            <a:endParaRPr lang="en-US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148064" y="5262749"/>
            <a:ext cx="352839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</a:t>
            </a:r>
            <a:endParaRPr lang="en-US" b="1" dirty="0" smtClean="0"/>
          </a:p>
          <a:p>
            <a:r>
              <a:rPr lang="en-US" b="1" dirty="0" smtClean="0"/>
              <a:t>N(</a:t>
            </a:r>
            <a:r>
              <a:rPr lang="el-GR" b="1" dirty="0" smtClean="0"/>
              <a:t>π</a:t>
            </a:r>
            <a:r>
              <a:rPr lang="en-US" b="1" dirty="0" smtClean="0"/>
              <a:t>-, </a:t>
            </a:r>
            <a:r>
              <a:rPr lang="el-GR" b="1" dirty="0" smtClean="0"/>
              <a:t>ρ</a:t>
            </a:r>
            <a:r>
              <a:rPr lang="en-US" b="1" dirty="0" smtClean="0"/>
              <a:t>-, </a:t>
            </a:r>
            <a:r>
              <a:rPr lang="ru-RU" b="1" dirty="0" smtClean="0"/>
              <a:t>а</a:t>
            </a:r>
            <a:r>
              <a:rPr lang="en-US" b="1" dirty="0" smtClean="0"/>
              <a:t>1-</a:t>
            </a:r>
            <a:r>
              <a:rPr lang="ru-RU" b="1" dirty="0" smtClean="0"/>
              <a:t>..</a:t>
            </a:r>
            <a:r>
              <a:rPr lang="en-US" b="1" dirty="0" smtClean="0"/>
              <a:t>) &gt;</a:t>
            </a:r>
            <a:r>
              <a:rPr lang="ru-RU" b="1" dirty="0" smtClean="0"/>
              <a:t> </a:t>
            </a:r>
            <a:r>
              <a:rPr lang="en-US" b="1" dirty="0"/>
              <a:t>N(</a:t>
            </a:r>
            <a:r>
              <a:rPr lang="el-GR" b="1" dirty="0" smtClean="0"/>
              <a:t>π</a:t>
            </a:r>
            <a:r>
              <a:rPr lang="ru-RU" b="1" dirty="0" smtClean="0"/>
              <a:t>+</a:t>
            </a:r>
            <a:r>
              <a:rPr lang="en-US" b="1" dirty="0" smtClean="0"/>
              <a:t>, </a:t>
            </a:r>
            <a:r>
              <a:rPr lang="el-GR" b="1" dirty="0" smtClean="0"/>
              <a:t>ρ</a:t>
            </a:r>
            <a:r>
              <a:rPr lang="ru-RU" b="1" dirty="0" smtClean="0"/>
              <a:t>+</a:t>
            </a:r>
            <a:r>
              <a:rPr lang="en-US" b="1" dirty="0" smtClean="0"/>
              <a:t>, </a:t>
            </a:r>
            <a:r>
              <a:rPr lang="ru-RU" b="1" dirty="0"/>
              <a:t>а</a:t>
            </a:r>
            <a:r>
              <a:rPr lang="en-US" b="1" dirty="0" smtClean="0"/>
              <a:t>1</a:t>
            </a:r>
            <a:r>
              <a:rPr lang="ru-RU" b="1" dirty="0" smtClean="0"/>
              <a:t>+..</a:t>
            </a:r>
            <a:r>
              <a:rPr lang="en-US" b="1" dirty="0" smtClean="0"/>
              <a:t>)</a:t>
            </a:r>
            <a:endParaRPr lang="en-GB" b="1" dirty="0" smtClean="0"/>
          </a:p>
          <a:p>
            <a:r>
              <a:rPr lang="en-GB" b="1" dirty="0" smtClean="0"/>
              <a:t>N(</a:t>
            </a:r>
            <a:r>
              <a:rPr lang="el-GR" b="1" dirty="0" smtClean="0">
                <a:cs typeface="Times New Roman"/>
              </a:rPr>
              <a:t>Δ</a:t>
            </a:r>
            <a:r>
              <a:rPr lang="en-GB" b="1" dirty="0" smtClean="0">
                <a:cs typeface="Times New Roman"/>
              </a:rPr>
              <a:t>++ (p </a:t>
            </a:r>
            <a:r>
              <a:rPr lang="el-GR" b="1" dirty="0" smtClean="0">
                <a:cs typeface="Times New Roman"/>
              </a:rPr>
              <a:t>π</a:t>
            </a:r>
            <a:r>
              <a:rPr lang="en-GB" b="1" dirty="0" smtClean="0">
                <a:cs typeface="Times New Roman"/>
              </a:rPr>
              <a:t>+))  &gt; N(</a:t>
            </a:r>
            <a:r>
              <a:rPr lang="el-GR" b="1" dirty="0" smtClean="0">
                <a:cs typeface="Times New Roman"/>
              </a:rPr>
              <a:t>Δ</a:t>
            </a:r>
            <a:r>
              <a:rPr lang="en-GB" b="1" dirty="0" smtClean="0">
                <a:cs typeface="Times New Roman"/>
              </a:rPr>
              <a:t>- (n </a:t>
            </a:r>
            <a:r>
              <a:rPr lang="el-GR" b="1" dirty="0" smtClean="0">
                <a:cs typeface="Times New Roman"/>
              </a:rPr>
              <a:t>π</a:t>
            </a:r>
            <a:r>
              <a:rPr lang="en-GB" b="1" dirty="0" smtClean="0">
                <a:cs typeface="Times New Roman"/>
              </a:rPr>
              <a:t>-))    </a:t>
            </a:r>
            <a:endParaRPr lang="ru-RU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430305" y="1412776"/>
            <a:ext cx="1584176" cy="147732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флуктоны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файерболы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«капельки»</a:t>
            </a:r>
          </a:p>
          <a:p>
            <a:r>
              <a:rPr lang="ru-RU" dirty="0" smtClean="0"/>
              <a:t>…….</a:t>
            </a:r>
          </a:p>
          <a:p>
            <a:r>
              <a:rPr lang="ru-RU" dirty="0" smtClean="0"/>
              <a:t>…….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18" y="1094012"/>
            <a:ext cx="3409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96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236" y="188640"/>
            <a:ext cx="4968553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Кумулятивные процессы</a:t>
            </a:r>
            <a:r>
              <a:rPr lang="en-GB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</a:rPr>
              <a:t>ФОДС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14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" y="983968"/>
            <a:ext cx="903649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840583"/>
            <a:ext cx="3519945" cy="195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0583"/>
            <a:ext cx="3318302" cy="2359963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9890" y="4267677"/>
            <a:ext cx="3166618" cy="3385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aseline="30000" dirty="0" smtClean="0"/>
              <a:t>12</a:t>
            </a:r>
            <a:r>
              <a:rPr lang="ru-RU" sz="1600" dirty="0" smtClean="0"/>
              <a:t>С +</a:t>
            </a:r>
            <a:r>
              <a:rPr lang="en-GB" sz="1600" dirty="0" smtClean="0"/>
              <a:t> </a:t>
            </a:r>
            <a:r>
              <a:rPr lang="ru-RU" sz="1600" baseline="30000" dirty="0" smtClean="0"/>
              <a:t>12</a:t>
            </a:r>
            <a:r>
              <a:rPr lang="ru-RU" sz="1600" dirty="0" smtClean="0"/>
              <a:t>С </a:t>
            </a:r>
            <a:r>
              <a:rPr lang="en-GB" sz="1600" dirty="0" smtClean="0"/>
              <a:t> </a:t>
            </a:r>
            <a:r>
              <a:rPr lang="ru-RU" sz="1600" dirty="0"/>
              <a:t>;</a:t>
            </a:r>
            <a:r>
              <a:rPr lang="en-GB" sz="1600" dirty="0" smtClean="0"/>
              <a:t> </a:t>
            </a:r>
            <a:r>
              <a:rPr lang="ru-RU" sz="1600" dirty="0" smtClean="0"/>
              <a:t> </a:t>
            </a:r>
            <a:r>
              <a:rPr lang="en-GB" sz="1600" dirty="0" err="1" smtClean="0"/>
              <a:t>E</a:t>
            </a:r>
            <a:r>
              <a:rPr lang="en-GB" sz="1600" baseline="-25000" dirty="0" err="1" smtClean="0"/>
              <a:t>kin</a:t>
            </a:r>
            <a:r>
              <a:rPr lang="ru-RU" sz="1600" dirty="0" smtClean="0"/>
              <a:t> </a:t>
            </a:r>
            <a:r>
              <a:rPr lang="en-GB" sz="1600" dirty="0" smtClean="0"/>
              <a:t>= 19,6 GeV/n </a:t>
            </a:r>
            <a:r>
              <a:rPr lang="ru-RU" sz="1600" dirty="0" smtClean="0"/>
              <a:t>;</a:t>
            </a:r>
            <a:r>
              <a:rPr lang="en-GB" sz="1600" dirty="0" smtClean="0"/>
              <a:t>   </a:t>
            </a:r>
            <a:r>
              <a:rPr lang="el-GR" sz="1600" dirty="0" smtClean="0"/>
              <a:t>θ</a:t>
            </a:r>
            <a:r>
              <a:rPr lang="en-GB" sz="1600" dirty="0" smtClean="0"/>
              <a:t>=0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813600" y="4725144"/>
            <a:ext cx="4320480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Сист</a:t>
            </a:r>
            <a:r>
              <a:rPr lang="ru-RU" dirty="0" smtClean="0"/>
              <a:t>. ошибка 20%. Всего две точки </a:t>
            </a:r>
            <a:r>
              <a:rPr lang="el-GR" dirty="0" smtClean="0"/>
              <a:t>π</a:t>
            </a:r>
            <a:r>
              <a:rPr lang="en-GB" dirty="0"/>
              <a:t>+</a:t>
            </a:r>
            <a:endParaRPr lang="en-GB" dirty="0" smtClean="0"/>
          </a:p>
          <a:p>
            <a:r>
              <a:rPr lang="ru-RU" dirty="0" smtClean="0"/>
              <a:t>Цель:</a:t>
            </a:r>
          </a:p>
          <a:p>
            <a:r>
              <a:rPr lang="en-GB" dirty="0" err="1"/>
              <a:t>c</a:t>
            </a:r>
            <a:r>
              <a:rPr lang="ru-RU" dirty="0" smtClean="0"/>
              <a:t>ист. </a:t>
            </a:r>
            <a:r>
              <a:rPr lang="ru-RU" dirty="0"/>
              <a:t>о</a:t>
            </a:r>
            <a:r>
              <a:rPr lang="ru-RU" dirty="0" smtClean="0"/>
              <a:t>шибка 2%, ~10 точек 10 </a:t>
            </a:r>
            <a:r>
              <a:rPr lang="en-GB" dirty="0" smtClean="0"/>
              <a:t>&lt;p</a:t>
            </a:r>
            <a:r>
              <a:rPr lang="el-GR" baseline="-25000" dirty="0" smtClean="0"/>
              <a:t>π</a:t>
            </a:r>
            <a:r>
              <a:rPr lang="en-GB" dirty="0" smtClean="0"/>
              <a:t>&lt;40 </a:t>
            </a:r>
            <a:r>
              <a:rPr lang="en-US" dirty="0" smtClean="0"/>
              <a:t>GeV</a:t>
            </a:r>
            <a:r>
              <a:rPr lang="en-GB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3600" y="5877272"/>
            <a:ext cx="4252161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Фон: состав пучка, распады </a:t>
            </a:r>
            <a:r>
              <a:rPr lang="ru-RU" dirty="0" err="1" smtClean="0"/>
              <a:t>каонов</a:t>
            </a:r>
            <a:r>
              <a:rPr lang="ru-RU" dirty="0" smtClean="0"/>
              <a:t> и гиперонов …….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265" y="4436954"/>
            <a:ext cx="1302375" cy="147732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FRAGM</a:t>
            </a:r>
          </a:p>
          <a:p>
            <a:r>
              <a:rPr lang="ru-RU" sz="1400" dirty="0" smtClean="0"/>
              <a:t>НИЦ КИ-ИТЭФ 2021</a:t>
            </a:r>
          </a:p>
          <a:p>
            <a:endParaRPr lang="ru-RU" sz="1600" dirty="0"/>
          </a:p>
          <a:p>
            <a:r>
              <a:rPr lang="ru-RU" sz="1600" baseline="30000" dirty="0" smtClean="0"/>
              <a:t>12</a:t>
            </a:r>
            <a:r>
              <a:rPr lang="ru-RU" sz="1600" dirty="0" smtClean="0"/>
              <a:t>С</a:t>
            </a:r>
            <a:r>
              <a:rPr lang="en-GB" sz="1600" dirty="0" smtClean="0"/>
              <a:t> </a:t>
            </a:r>
            <a:r>
              <a:rPr lang="ru-RU" sz="1600" dirty="0" smtClean="0"/>
              <a:t>+</a:t>
            </a:r>
            <a:r>
              <a:rPr lang="en-GB" sz="1600" dirty="0" smtClean="0"/>
              <a:t> </a:t>
            </a:r>
            <a:r>
              <a:rPr lang="ru-RU" sz="1600" baseline="30000" dirty="0" smtClean="0"/>
              <a:t>9</a:t>
            </a:r>
            <a:r>
              <a:rPr lang="en-GB" sz="1600" dirty="0" smtClean="0"/>
              <a:t>Be</a:t>
            </a:r>
            <a:r>
              <a:rPr lang="ru-RU" sz="1600" dirty="0" smtClean="0"/>
              <a:t> </a:t>
            </a:r>
            <a:endParaRPr lang="en-GB" sz="1600" dirty="0" smtClean="0"/>
          </a:p>
          <a:p>
            <a:r>
              <a:rPr lang="en-GB" sz="1600" dirty="0" smtClean="0"/>
              <a:t>E=3,2 GeV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265" y="2060848"/>
            <a:ext cx="130237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Две моды работы:</a:t>
            </a:r>
          </a:p>
          <a:p>
            <a:r>
              <a:rPr lang="en-US" sz="1600" dirty="0" smtClean="0"/>
              <a:t>-</a:t>
            </a:r>
            <a:r>
              <a:rPr lang="ru-RU" sz="1600" dirty="0"/>
              <a:t>б</a:t>
            </a:r>
            <a:r>
              <a:rPr lang="ru-RU" sz="1600" dirty="0" smtClean="0"/>
              <a:t>ольшие </a:t>
            </a:r>
            <a:r>
              <a:rPr lang="en-GB" sz="1600" dirty="0" smtClean="0"/>
              <a:t>p</a:t>
            </a:r>
            <a:r>
              <a:rPr lang="ru-RU" sz="1600" baseline="-25000" dirty="0" err="1" smtClean="0"/>
              <a:t>Т</a:t>
            </a:r>
            <a:endParaRPr lang="en-GB" sz="1600" baseline="-25000" dirty="0" smtClean="0"/>
          </a:p>
          <a:p>
            <a:r>
              <a:rPr lang="ru-RU" sz="1600" dirty="0" smtClean="0"/>
              <a:t>- </a:t>
            </a:r>
            <a:r>
              <a:rPr lang="en-GB" sz="1600" dirty="0" smtClean="0"/>
              <a:t>p</a:t>
            </a:r>
            <a:r>
              <a:rPr lang="ru-RU" sz="1600" baseline="-25000" dirty="0"/>
              <a:t>Т</a:t>
            </a:r>
            <a:r>
              <a:rPr lang="en-US" sz="1600" smtClean="0"/>
              <a:t> </a:t>
            </a:r>
            <a:r>
              <a:rPr lang="en-US" sz="1600" dirty="0" smtClean="0"/>
              <a:t>= 0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63" y="4319221"/>
            <a:ext cx="2737219" cy="2420516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3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824536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i="1" dirty="0"/>
              <a:t>Кумулятивные </a:t>
            </a:r>
            <a:r>
              <a:rPr lang="ru-RU" sz="2400" b="1" i="1" dirty="0" smtClean="0"/>
              <a:t>процессы, СПИН</a:t>
            </a:r>
            <a:endParaRPr lang="ru-RU" sz="24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15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52737"/>
            <a:ext cx="3888431" cy="281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/>
          <a:stretch/>
        </p:blipFill>
        <p:spPr>
          <a:xfrm>
            <a:off x="5004048" y="947920"/>
            <a:ext cx="3672408" cy="3024335"/>
          </a:xfrm>
          <a:prstGeom prst="rect">
            <a:avLst/>
          </a:prstGeom>
          <a:ln>
            <a:noFill/>
          </a:ln>
        </p:spPr>
      </p:pic>
      <p:sp>
        <p:nvSpPr>
          <p:cNvPr id="8" name="CustomShape 3"/>
          <p:cNvSpPr/>
          <p:nvPr/>
        </p:nvSpPr>
        <p:spPr>
          <a:xfrm>
            <a:off x="5076056" y="3943301"/>
            <a:ext cx="3895112" cy="578880"/>
          </a:xfrm>
          <a:prstGeom prst="rect">
            <a:avLst/>
          </a:prstGeom>
          <a:noFill/>
          <a:ln w="936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Примеры спектров частиц, вылетающих  под углом 40</a:t>
            </a:r>
            <a:r>
              <a:rPr lang="ru-RU" sz="1600" b="0" strike="noStrike" spc="-1" baseline="30000" dirty="0">
                <a:solidFill>
                  <a:srgbClr val="000000"/>
                </a:solidFill>
                <a:latin typeface="Calibri"/>
                <a:ea typeface="Arial"/>
              </a:rPr>
              <a:t>0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из углеродной 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alibri"/>
                <a:ea typeface="Arial"/>
              </a:rPr>
              <a:t>мишени. </a:t>
            </a:r>
            <a:endParaRPr lang="ru-RU" sz="1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7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392488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/>
              <a:t>Фазовый переход на У-70</a:t>
            </a:r>
            <a:endParaRPr lang="ru-RU" sz="2800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4876174"/>
            <a:ext cx="3033784" cy="120032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Отношение выходов </a:t>
            </a:r>
            <a:r>
              <a:rPr lang="en-GB" dirty="0" smtClean="0"/>
              <a:t>K+/</a:t>
            </a:r>
            <a:r>
              <a:rPr lang="el-GR" dirty="0" smtClean="0"/>
              <a:t>π</a:t>
            </a:r>
            <a:r>
              <a:rPr lang="en-GB" dirty="0" smtClean="0"/>
              <a:t>+</a:t>
            </a:r>
          </a:p>
          <a:p>
            <a:r>
              <a:rPr lang="en-GB" dirty="0" smtClean="0"/>
              <a:t>“</a:t>
            </a:r>
            <a:r>
              <a:rPr lang="ru-RU" dirty="0" smtClean="0"/>
              <a:t>Рог» при √</a:t>
            </a:r>
            <a:r>
              <a:rPr lang="en-GB" dirty="0" smtClean="0"/>
              <a:t>S=7,6 </a:t>
            </a:r>
            <a:r>
              <a:rPr lang="ru-RU" dirty="0" smtClean="0"/>
              <a:t>ГэВ</a:t>
            </a:r>
          </a:p>
          <a:p>
            <a:r>
              <a:rPr lang="ru-RU" dirty="0" smtClean="0"/>
              <a:t>Фазовый переход </a:t>
            </a:r>
          </a:p>
          <a:p>
            <a:r>
              <a:rPr lang="ru-RU" dirty="0"/>
              <a:t>а</a:t>
            </a:r>
            <a:r>
              <a:rPr lang="ru-RU" dirty="0" smtClean="0"/>
              <a:t>дроны </a:t>
            </a:r>
            <a:r>
              <a:rPr lang="en-GB" dirty="0" smtClean="0"/>
              <a:t>&lt;-&gt; </a:t>
            </a:r>
            <a:r>
              <a:rPr lang="ru-RU" dirty="0" smtClean="0"/>
              <a:t>КГ-плазма (???)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0093"/>
            <a:ext cx="3073352" cy="312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1023305"/>
            <a:ext cx="439248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baseline="30000" dirty="0" smtClean="0"/>
              <a:t>12</a:t>
            </a:r>
            <a:r>
              <a:rPr lang="ru-RU" b="1" dirty="0" smtClean="0"/>
              <a:t>С </a:t>
            </a:r>
            <a:r>
              <a:rPr lang="en-GB" b="1" dirty="0" smtClean="0"/>
              <a:t> </a:t>
            </a:r>
            <a:r>
              <a:rPr lang="ru-RU" b="1" dirty="0" smtClean="0"/>
              <a:t>+</a:t>
            </a:r>
            <a:r>
              <a:rPr lang="en-GB" b="1" dirty="0" smtClean="0"/>
              <a:t> A  </a:t>
            </a:r>
            <a:r>
              <a:rPr lang="ru-RU" b="1" dirty="0" smtClean="0"/>
              <a:t>  </a:t>
            </a:r>
            <a:r>
              <a:rPr lang="en-GB" b="1" dirty="0" smtClean="0"/>
              <a:t> </a:t>
            </a:r>
            <a:r>
              <a:rPr lang="ru-RU" b="1" dirty="0" smtClean="0"/>
              <a:t>Е = 20÷70 ГэВ   →</a:t>
            </a:r>
            <a:r>
              <a:rPr lang="en-GB" b="1" dirty="0" smtClean="0"/>
              <a:t> </a:t>
            </a:r>
            <a:r>
              <a:rPr lang="ru-RU" b="1" dirty="0" smtClean="0"/>
              <a:t> </a:t>
            </a:r>
            <a:r>
              <a:rPr lang="en-GB" b="1" dirty="0" smtClean="0"/>
              <a:t>√S = 4,5÷8,2 </a:t>
            </a:r>
            <a:r>
              <a:rPr lang="ru-RU" b="1" dirty="0" smtClean="0"/>
              <a:t>ГэВ   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577378"/>
            <a:ext cx="4344286" cy="314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9" y="4922556"/>
            <a:ext cx="463913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 энергиях У-70 происходит фазовый переход (</a:t>
            </a:r>
            <a:r>
              <a:rPr lang="ru-RU" b="1" dirty="0" err="1" smtClean="0"/>
              <a:t>кроссовер</a:t>
            </a:r>
            <a:r>
              <a:rPr lang="ru-RU" b="1" dirty="0" smtClean="0"/>
              <a:t>) при высокой барионной плотности (</a:t>
            </a:r>
            <a:r>
              <a:rPr lang="el-GR" b="1" dirty="0" smtClean="0"/>
              <a:t>ρ</a:t>
            </a:r>
            <a:r>
              <a:rPr lang="en-GB" b="1" dirty="0"/>
              <a:t>/</a:t>
            </a:r>
            <a:r>
              <a:rPr lang="el-GR" b="1" dirty="0" smtClean="0"/>
              <a:t>ρ</a:t>
            </a:r>
            <a:r>
              <a:rPr lang="en-GB" b="1" baseline="-25000" dirty="0" smtClean="0"/>
              <a:t>0</a:t>
            </a:r>
            <a:r>
              <a:rPr lang="en-GB" b="1" dirty="0" smtClean="0"/>
              <a:t> ≈ 10</a:t>
            </a:r>
            <a:r>
              <a:rPr lang="ru-RU" b="1" dirty="0" smtClean="0"/>
              <a:t>, </a:t>
            </a:r>
            <a:r>
              <a:rPr lang="el-GR" b="1" dirty="0" smtClean="0"/>
              <a:t>τ</a:t>
            </a:r>
            <a:r>
              <a:rPr lang="el-GR" b="1" dirty="0" smtClean="0">
                <a:latin typeface="Times New Roman"/>
                <a:cs typeface="Times New Roman"/>
              </a:rPr>
              <a:t>≈</a:t>
            </a:r>
            <a:r>
              <a:rPr lang="ru-RU" b="1" dirty="0" smtClean="0">
                <a:latin typeface="Times New Roman"/>
                <a:cs typeface="Times New Roman"/>
              </a:rPr>
              <a:t>2·10</a:t>
            </a:r>
            <a:r>
              <a:rPr lang="ru-RU" b="1" baseline="30000" dirty="0" smtClean="0">
                <a:latin typeface="Times New Roman"/>
                <a:cs typeface="Times New Roman"/>
              </a:rPr>
              <a:t>-23 </a:t>
            </a:r>
            <a:r>
              <a:rPr lang="ru-RU" b="1" dirty="0" smtClean="0">
                <a:latin typeface="Times New Roman"/>
                <a:cs typeface="Times New Roman"/>
              </a:rPr>
              <a:t>с</a:t>
            </a:r>
            <a:r>
              <a:rPr lang="en-GB" b="1" dirty="0" smtClean="0"/>
              <a:t>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30613" y="6076504"/>
            <a:ext cx="3291954" cy="3693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Оценки в модели </a:t>
            </a:r>
            <a:r>
              <a:rPr lang="en-GB" dirty="0" smtClean="0"/>
              <a:t>Z.W. Lin, 2018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4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71338" cy="49006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002060"/>
                </a:solidFill>
              </a:rPr>
              <a:t>Одночастичные</a:t>
            </a:r>
            <a:r>
              <a:rPr lang="ru-RU" sz="2400" b="1" i="1" dirty="0" smtClean="0">
                <a:solidFill>
                  <a:srgbClr val="002060"/>
                </a:solidFill>
              </a:rPr>
              <a:t> спектры в инклюзивных реакциях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17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437" y="836711"/>
            <a:ext cx="1296144" cy="3693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Пучки </a:t>
            </a:r>
            <a:r>
              <a:rPr lang="ru-RU" baseline="30000" dirty="0" smtClean="0"/>
              <a:t>12</a:t>
            </a:r>
            <a:r>
              <a:rPr lang="ru-RU" dirty="0" smtClean="0"/>
              <a:t>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1319" y="2852936"/>
            <a:ext cx="1372492" cy="36933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Пучки</a:t>
            </a:r>
            <a:r>
              <a:rPr lang="en-GB" dirty="0" smtClean="0"/>
              <a:t> </a:t>
            </a:r>
            <a:r>
              <a:rPr lang="el-GR" dirty="0" smtClean="0"/>
              <a:t>π±</a:t>
            </a:r>
            <a:r>
              <a:rPr lang="ru-RU" dirty="0" smtClean="0"/>
              <a:t> (?)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836711"/>
            <a:ext cx="648072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пектры</a:t>
            </a:r>
            <a:r>
              <a:rPr lang="en-GB" dirty="0" smtClean="0"/>
              <a:t> </a:t>
            </a:r>
            <a:r>
              <a:rPr lang="ru-RU" dirty="0" smtClean="0"/>
              <a:t>«стабильных» заряженных частиц в инклюзивных реакциях:               </a:t>
            </a:r>
            <a:r>
              <a:rPr lang="en-GB" dirty="0" smtClean="0"/>
              <a:t>d</a:t>
            </a:r>
            <a:r>
              <a:rPr lang="en-GB" baseline="30000" dirty="0" smtClean="0"/>
              <a:t>2</a:t>
            </a:r>
            <a:r>
              <a:rPr lang="el-GR" dirty="0" smtClean="0"/>
              <a:t>σ</a:t>
            </a:r>
            <a:r>
              <a:rPr lang="en-GB" dirty="0" smtClean="0"/>
              <a:t>/</a:t>
            </a:r>
            <a:r>
              <a:rPr lang="en-GB" dirty="0" err="1" smtClean="0"/>
              <a:t>dp</a:t>
            </a:r>
            <a:r>
              <a:rPr lang="ru-RU" baseline="-25000" dirty="0" smtClean="0"/>
              <a:t>т</a:t>
            </a:r>
            <a:r>
              <a:rPr lang="en-GB" dirty="0" smtClean="0"/>
              <a:t>d</a:t>
            </a:r>
            <a:r>
              <a:rPr lang="el-GR" dirty="0" smtClean="0"/>
              <a:t>Ω</a:t>
            </a:r>
            <a:r>
              <a:rPr lang="en-GB" dirty="0" smtClean="0"/>
              <a:t>= F(E, A, </a:t>
            </a:r>
            <a:r>
              <a:rPr lang="el-GR" dirty="0" smtClean="0"/>
              <a:t>θ</a:t>
            </a:r>
            <a:r>
              <a:rPr lang="en-GB" dirty="0" smtClean="0"/>
              <a:t>, p</a:t>
            </a:r>
            <a:r>
              <a:rPr lang="ru-RU" baseline="-25000" dirty="0" smtClean="0"/>
              <a:t>т</a:t>
            </a:r>
            <a:r>
              <a:rPr lang="ru-RU" dirty="0" smtClean="0"/>
              <a:t>) </a:t>
            </a:r>
            <a:r>
              <a:rPr lang="en-GB" dirty="0" smtClean="0"/>
              <a:t> </a:t>
            </a:r>
            <a:r>
              <a:rPr lang="el-GR" dirty="0" smtClean="0"/>
              <a:t>π±</a:t>
            </a:r>
            <a:r>
              <a:rPr lang="ru-RU" dirty="0" smtClean="0"/>
              <a:t>, </a:t>
            </a:r>
            <a:r>
              <a:rPr lang="en-GB" dirty="0" smtClean="0"/>
              <a:t>K</a:t>
            </a:r>
            <a:r>
              <a:rPr lang="el-GR" dirty="0" smtClean="0"/>
              <a:t>±</a:t>
            </a:r>
            <a:r>
              <a:rPr lang="en-GB" dirty="0" smtClean="0"/>
              <a:t>, p, </a:t>
            </a:r>
            <a:r>
              <a:rPr lang="en-GB" dirty="0" smtClean="0">
                <a:latin typeface="Times New Roman"/>
                <a:cs typeface="Times New Roman"/>
              </a:rPr>
              <a:t>͞p ….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cs typeface="Times New Roman"/>
              </a:rPr>
              <a:t>СПИН, ФОДС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88581" y="1844824"/>
            <a:ext cx="6480720" cy="92333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пектры</a:t>
            </a:r>
            <a:r>
              <a:rPr lang="en-GB" dirty="0" smtClean="0"/>
              <a:t> </a:t>
            </a:r>
            <a:r>
              <a:rPr lang="ru-RU" dirty="0" smtClean="0"/>
              <a:t>частиц в инклюзивных реакциях (?)</a:t>
            </a:r>
          </a:p>
          <a:p>
            <a:r>
              <a:rPr lang="en-GB" dirty="0" smtClean="0"/>
              <a:t>d</a:t>
            </a:r>
            <a:r>
              <a:rPr lang="en-GB" baseline="30000" dirty="0" smtClean="0"/>
              <a:t>2</a:t>
            </a:r>
            <a:r>
              <a:rPr lang="el-GR" dirty="0" smtClean="0"/>
              <a:t>σ</a:t>
            </a:r>
            <a:r>
              <a:rPr lang="en-GB" dirty="0" smtClean="0"/>
              <a:t>/</a:t>
            </a:r>
            <a:r>
              <a:rPr lang="en-GB" dirty="0" err="1" smtClean="0"/>
              <a:t>dp</a:t>
            </a:r>
            <a:r>
              <a:rPr lang="ru-RU" baseline="-25000" dirty="0" smtClean="0"/>
              <a:t>т</a:t>
            </a:r>
            <a:r>
              <a:rPr lang="en-GB" dirty="0" smtClean="0"/>
              <a:t>d</a:t>
            </a:r>
            <a:r>
              <a:rPr lang="el-GR" dirty="0" smtClean="0"/>
              <a:t>Ω</a:t>
            </a:r>
            <a:r>
              <a:rPr lang="en-GB" dirty="0" smtClean="0"/>
              <a:t>= F(E, A, </a:t>
            </a:r>
            <a:r>
              <a:rPr lang="el-GR" dirty="0" smtClean="0"/>
              <a:t>θ</a:t>
            </a:r>
            <a:r>
              <a:rPr lang="en-GB" dirty="0" smtClean="0"/>
              <a:t>, p</a:t>
            </a:r>
            <a:r>
              <a:rPr lang="ru-RU" baseline="-25000" dirty="0" smtClean="0"/>
              <a:t>т</a:t>
            </a:r>
            <a:r>
              <a:rPr lang="ru-RU" dirty="0" smtClean="0"/>
              <a:t>) </a:t>
            </a:r>
            <a:r>
              <a:rPr lang="en-GB" dirty="0" smtClean="0"/>
              <a:t> </a:t>
            </a:r>
            <a:r>
              <a:rPr lang="el-GR" dirty="0" smtClean="0"/>
              <a:t>π±</a:t>
            </a:r>
            <a:r>
              <a:rPr lang="en-GB" dirty="0" smtClean="0"/>
              <a:t>0</a:t>
            </a:r>
            <a:r>
              <a:rPr lang="ru-RU" dirty="0" smtClean="0"/>
              <a:t>, </a:t>
            </a:r>
            <a:r>
              <a:rPr lang="el-GR" dirty="0" smtClean="0"/>
              <a:t>ω</a:t>
            </a:r>
            <a:r>
              <a:rPr lang="en-GB" dirty="0" smtClean="0"/>
              <a:t>, </a:t>
            </a:r>
            <a:r>
              <a:rPr lang="el-GR" dirty="0" smtClean="0">
                <a:latin typeface="Times New Roman"/>
                <a:cs typeface="Times New Roman"/>
              </a:rPr>
              <a:t>φ</a:t>
            </a:r>
            <a:r>
              <a:rPr lang="en-GB" dirty="0" smtClean="0">
                <a:latin typeface="Times New Roman"/>
                <a:cs typeface="Times New Roman"/>
              </a:rPr>
              <a:t>, </a:t>
            </a:r>
            <a:r>
              <a:rPr lang="el-GR" dirty="0" smtClean="0">
                <a:latin typeface="Times New Roman"/>
                <a:cs typeface="Times New Roman"/>
              </a:rPr>
              <a:t>η</a:t>
            </a:r>
            <a:r>
              <a:rPr lang="en-GB" dirty="0" smtClean="0">
                <a:latin typeface="Times New Roman"/>
                <a:cs typeface="Times New Roman"/>
              </a:rPr>
              <a:t>, </a:t>
            </a:r>
            <a:r>
              <a:rPr lang="el-GR" dirty="0" smtClean="0">
                <a:latin typeface="Times New Roman"/>
                <a:cs typeface="Times New Roman"/>
              </a:rPr>
              <a:t>ή</a:t>
            </a:r>
            <a:r>
              <a:rPr lang="ru-RU" dirty="0" smtClean="0"/>
              <a:t> </a:t>
            </a:r>
            <a:r>
              <a:rPr lang="en-GB" dirty="0" smtClean="0"/>
              <a:t>K</a:t>
            </a:r>
            <a:r>
              <a:rPr lang="el-GR" dirty="0" smtClean="0"/>
              <a:t>±</a:t>
            </a:r>
            <a:r>
              <a:rPr lang="en-GB" dirty="0" smtClean="0"/>
              <a:t>0, K*±0, p, </a:t>
            </a:r>
            <a:r>
              <a:rPr lang="en-GB" dirty="0" smtClean="0">
                <a:latin typeface="Times New Roman"/>
                <a:cs typeface="Times New Roman"/>
              </a:rPr>
              <a:t>͞p …</a:t>
            </a:r>
            <a:endParaRPr lang="en-GB" dirty="0">
              <a:latin typeface="Times New Roman"/>
              <a:cs typeface="Times New Roman"/>
            </a:endParaRPr>
          </a:p>
          <a:p>
            <a:r>
              <a:rPr lang="ru-RU" dirty="0" smtClean="0">
                <a:cs typeface="Times New Roman"/>
              </a:rPr>
              <a:t>ВЕС, СПАСЧАРМ</a:t>
            </a:r>
            <a:endParaRPr lang="ru-RU" dirty="0"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852936"/>
            <a:ext cx="6480720" cy="3693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ФОДС</a:t>
            </a:r>
            <a:r>
              <a:rPr lang="en-GB" dirty="0" smtClean="0"/>
              <a:t>, </a:t>
            </a:r>
            <a:r>
              <a:rPr lang="ru-RU" dirty="0" smtClean="0"/>
              <a:t>ОКА;  в перспективе ВЕС, СПАСЧАРМ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75571" y="3901698"/>
            <a:ext cx="6552728" cy="3693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специализированные эксперименты (???) (</a:t>
            </a:r>
            <a:r>
              <a:rPr lang="el-GR" dirty="0" smtClean="0"/>
              <a:t>γ</a:t>
            </a:r>
            <a:r>
              <a:rPr lang="ru-RU" dirty="0" smtClean="0"/>
              <a:t>,  </a:t>
            </a:r>
            <a:r>
              <a:rPr lang="el-GR" dirty="0" smtClean="0"/>
              <a:t>γ</a:t>
            </a:r>
            <a:r>
              <a:rPr lang="ru-RU" dirty="0" smtClean="0"/>
              <a:t> </a:t>
            </a:r>
            <a:r>
              <a:rPr lang="el-GR" dirty="0" smtClean="0"/>
              <a:t>γ</a:t>
            </a:r>
            <a:r>
              <a:rPr lang="ru-RU" dirty="0" smtClean="0"/>
              <a:t>,  </a:t>
            </a:r>
            <a:r>
              <a:rPr lang="en-GB" dirty="0" smtClean="0"/>
              <a:t>e+ e- …)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434" y="3624699"/>
            <a:ext cx="1107996" cy="92333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Пучки </a:t>
            </a:r>
            <a:r>
              <a:rPr lang="ru-RU" baseline="30000" dirty="0" smtClean="0"/>
              <a:t>12</a:t>
            </a:r>
            <a:r>
              <a:rPr lang="ru-RU" dirty="0" smtClean="0"/>
              <a:t>С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1" y="4616541"/>
            <a:ext cx="8753475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6184123"/>
            <a:ext cx="4126489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Другие пучки</a:t>
            </a:r>
            <a:r>
              <a:rPr lang="en-GB" dirty="0" smtClean="0"/>
              <a:t> (</a:t>
            </a:r>
            <a:r>
              <a:rPr lang="en-US" dirty="0" smtClean="0"/>
              <a:t>?)</a:t>
            </a:r>
            <a:r>
              <a:rPr lang="ru-RU" dirty="0" smtClean="0"/>
              <a:t> </a:t>
            </a:r>
            <a:r>
              <a:rPr lang="ru-RU" dirty="0" smtClean="0"/>
              <a:t>         </a:t>
            </a:r>
            <a:r>
              <a:rPr lang="en-GB" dirty="0" smtClean="0"/>
              <a:t>………</a:t>
            </a:r>
            <a:r>
              <a:rPr lang="en-GB" baseline="30000" dirty="0" smtClean="0"/>
              <a:t>12</a:t>
            </a:r>
            <a:r>
              <a:rPr lang="en-GB" dirty="0" smtClean="0"/>
              <a:t>C……………..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4815048"/>
            <a:ext cx="4320480" cy="70788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Специализированная установка на основе канала №22 и магнита СВД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4955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65" y="260648"/>
            <a:ext cx="8445624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Исследования </a:t>
            </a:r>
            <a:r>
              <a:rPr lang="en-GB" sz="2400" b="1" i="1" dirty="0" smtClean="0">
                <a:solidFill>
                  <a:srgbClr val="002060"/>
                </a:solidFill>
              </a:rPr>
              <a:t>A+A </a:t>
            </a:r>
            <a:r>
              <a:rPr lang="ru-RU" sz="2400" b="1" i="1" dirty="0" smtClean="0">
                <a:solidFill>
                  <a:srgbClr val="002060"/>
                </a:solidFill>
              </a:rPr>
              <a:t>– взаимодействий в области энергий У-70</a:t>
            </a:r>
            <a:r>
              <a:rPr lang="en-GB" sz="2400" b="1" i="1" dirty="0" smtClean="0">
                <a:solidFill>
                  <a:srgbClr val="002060"/>
                </a:solidFill>
              </a:rPr>
              <a:t/>
            </a:r>
            <a:br>
              <a:rPr lang="en-GB" sz="2400" b="1" i="1" dirty="0" smtClean="0">
                <a:solidFill>
                  <a:srgbClr val="002060"/>
                </a:solidFill>
              </a:rPr>
            </a:br>
            <a:r>
              <a:rPr lang="en-GB" sz="2400" b="1" i="1" dirty="0" smtClean="0">
                <a:solidFill>
                  <a:srgbClr val="002060"/>
                </a:solidFill>
              </a:rPr>
              <a:t>(</a:t>
            </a:r>
            <a:r>
              <a:rPr lang="ru-RU" sz="2400" b="1" i="1" dirty="0" smtClean="0">
                <a:solidFill>
                  <a:srgbClr val="002060"/>
                </a:solidFill>
              </a:rPr>
              <a:t>высокая барионная плотность)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18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2938"/>
            <a:ext cx="5106493" cy="4967018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8796"/>
            <a:ext cx="2875276" cy="234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41587" y="5598684"/>
            <a:ext cx="1584176" cy="3385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STAR    </a:t>
            </a:r>
            <a:r>
              <a:rPr lang="en-US" sz="1600" dirty="0" smtClean="0"/>
              <a:t>|y| &lt; 0,1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926" y="5460998"/>
            <a:ext cx="527963" cy="275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58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752528" cy="85010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ЗАКЛЮЧЕНИЕ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19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1628800"/>
            <a:ext cx="7128792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Проблема нарушения</a:t>
            </a:r>
            <a:r>
              <a:rPr lang="en-GB" b="1" dirty="0" smtClean="0"/>
              <a:t>/</a:t>
            </a:r>
            <a:r>
              <a:rPr lang="ru-RU" b="1" dirty="0" smtClean="0"/>
              <a:t>восстановления </a:t>
            </a:r>
            <a:r>
              <a:rPr lang="ru-RU" b="1" dirty="0" err="1" smtClean="0"/>
              <a:t>киральной</a:t>
            </a:r>
            <a:r>
              <a:rPr lang="ru-RU" b="1" dirty="0" smtClean="0"/>
              <a:t> симметрии является одной из основных в физике сильных взаимодействий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Открытие большого нарушения изотопической симметрии создает разнообразные возможности детального изучения эффектов нарушения</a:t>
            </a:r>
            <a:r>
              <a:rPr lang="en-GB" b="1" dirty="0" smtClean="0"/>
              <a:t>/</a:t>
            </a:r>
            <a:r>
              <a:rPr lang="ru-RU" b="1" dirty="0" smtClean="0"/>
              <a:t>восстановления </a:t>
            </a:r>
            <a:r>
              <a:rPr lang="ru-RU" b="1" dirty="0" err="1" smtClean="0"/>
              <a:t>киральной</a:t>
            </a:r>
            <a:r>
              <a:rPr lang="ru-RU" b="1" dirty="0" smtClean="0"/>
              <a:t> симметрии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 smtClean="0"/>
              <a:t>Базовые параметры Ускорительного комплекса У-70 (энергия, интенсивность) хорошо подходят для исследований этих явлений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Полезные результаты можно получить на существующих установках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Развитие Ускорительного комплекса У-70 и создание специализированной установки позволят Институту выйти на лидирующие позиции в этой области физики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864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339" y="836712"/>
            <a:ext cx="182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chemeClr val="accent4">
                    <a:lumMod val="50000"/>
                  </a:schemeClr>
                </a:solidFill>
              </a:rPr>
              <a:t>Лагранжиан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 КХД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1904" y="1688916"/>
            <a:ext cx="160852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Не видно изотопической симметрии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744" y="1819563"/>
            <a:ext cx="1658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Массы кварков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423" y="3069540"/>
            <a:ext cx="25807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В приближении </a:t>
            </a:r>
            <a:r>
              <a:rPr lang="en-GB" sz="1600" b="1" i="1" dirty="0" smtClean="0"/>
              <a:t>m</a:t>
            </a:r>
            <a:r>
              <a:rPr lang="en-GB" sz="1600" b="1" i="1" baseline="-25000" dirty="0" smtClean="0"/>
              <a:t>u</a:t>
            </a:r>
            <a:r>
              <a:rPr lang="ru-RU" sz="1600" b="1" i="1" dirty="0" smtClean="0"/>
              <a:t> </a:t>
            </a:r>
            <a:r>
              <a:rPr lang="en-GB" sz="1600" b="1" i="1" dirty="0" smtClean="0"/>
              <a:t>=</a:t>
            </a:r>
            <a:r>
              <a:rPr lang="ru-RU" sz="1600" b="1" i="1" dirty="0" smtClean="0"/>
              <a:t> </a:t>
            </a:r>
            <a:r>
              <a:rPr lang="en-GB" sz="1600" b="1" i="1" dirty="0" smtClean="0"/>
              <a:t>m</a:t>
            </a:r>
            <a:r>
              <a:rPr lang="en-GB" sz="1600" b="1" i="1" baseline="-25000" dirty="0" smtClean="0"/>
              <a:t>d</a:t>
            </a:r>
            <a:r>
              <a:rPr lang="ru-RU" sz="1600" b="1" i="1" dirty="0" smtClean="0"/>
              <a:t> </a:t>
            </a:r>
            <a:r>
              <a:rPr lang="en-GB" sz="1600" b="1" i="1" dirty="0" smtClean="0"/>
              <a:t>=0 </a:t>
            </a:r>
            <a:r>
              <a:rPr lang="ru-RU" sz="1600" b="1" i="1" dirty="0" err="1"/>
              <a:t>к</a:t>
            </a:r>
            <a:r>
              <a:rPr lang="ru-RU" sz="1600" b="1" i="1" dirty="0" err="1" smtClean="0"/>
              <a:t>иральная</a:t>
            </a:r>
            <a:r>
              <a:rPr lang="ru-RU" sz="1600" b="1" i="1" dirty="0" smtClean="0"/>
              <a:t> симметрия</a:t>
            </a:r>
            <a:endParaRPr lang="en-GB" sz="1600" b="1" i="1" dirty="0" smtClean="0"/>
          </a:p>
          <a:p>
            <a:r>
              <a:rPr lang="en-US" sz="1400" b="1" i="1" dirty="0" smtClean="0"/>
              <a:t>SU(2)</a:t>
            </a:r>
            <a:r>
              <a:rPr lang="en-US" sz="1400" b="1" i="1" baseline="-25000" dirty="0" smtClean="0"/>
              <a:t>L</a:t>
            </a:r>
            <a:r>
              <a:rPr lang="en-US" sz="1400" b="1" i="1" dirty="0" smtClean="0"/>
              <a:t>× SU(2)</a:t>
            </a:r>
            <a:r>
              <a:rPr lang="en-US" sz="1400" b="1" i="1" baseline="-25000" dirty="0" smtClean="0"/>
              <a:t>R</a:t>
            </a:r>
            <a:endParaRPr lang="ru-RU" sz="1400" b="1" i="1" baseline="-25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15" y="506108"/>
            <a:ext cx="5904477" cy="999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3284984"/>
            <a:ext cx="5081332" cy="36933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l-GR" i="1" dirty="0" smtClean="0"/>
              <a:t>ψ</a:t>
            </a:r>
            <a:r>
              <a:rPr lang="en-GB" i="1" baseline="-25000" dirty="0" smtClean="0"/>
              <a:t>L</a:t>
            </a:r>
            <a:r>
              <a:rPr lang="en-GB" i="1" dirty="0" smtClean="0"/>
              <a:t> </a:t>
            </a:r>
            <a:r>
              <a:rPr lang="en-US" i="1" dirty="0" smtClean="0"/>
              <a:t>→ e</a:t>
            </a:r>
            <a:r>
              <a:rPr lang="en-GB" i="1" dirty="0" err="1" smtClean="0"/>
              <a:t>xp</a:t>
            </a:r>
            <a:r>
              <a:rPr lang="en-GB" i="1" dirty="0" smtClean="0"/>
              <a:t>(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l-GR" i="1" dirty="0"/>
              <a:t>θ</a:t>
            </a:r>
            <a:r>
              <a:rPr lang="en-US" i="1" baseline="30000" dirty="0" smtClean="0"/>
              <a:t>a </a:t>
            </a:r>
            <a:r>
              <a:rPr lang="el-GR" i="1" dirty="0" smtClean="0"/>
              <a:t>τ</a:t>
            </a:r>
            <a:r>
              <a:rPr lang="en-GB" i="1" baseline="30000" dirty="0" smtClean="0"/>
              <a:t>a </a:t>
            </a:r>
            <a:r>
              <a:rPr lang="en-GB" i="1" dirty="0" smtClean="0"/>
              <a:t>/2)</a:t>
            </a:r>
            <a:r>
              <a:rPr lang="el-GR" i="1" dirty="0" smtClean="0"/>
              <a:t>ψ</a:t>
            </a:r>
            <a:r>
              <a:rPr lang="en-GB" i="1" baseline="-25000" dirty="0" smtClean="0"/>
              <a:t>L</a:t>
            </a:r>
            <a:r>
              <a:rPr lang="en-GB" i="1" dirty="0" smtClean="0"/>
              <a:t>            </a:t>
            </a:r>
            <a:r>
              <a:rPr lang="el-GR" i="1" dirty="0" smtClean="0"/>
              <a:t>ψ</a:t>
            </a:r>
            <a:r>
              <a:rPr lang="en-GB" i="1" baseline="-25000" dirty="0" smtClean="0"/>
              <a:t>R</a:t>
            </a:r>
            <a:r>
              <a:rPr lang="el-GR" i="1" baseline="-25000" dirty="0" smtClean="0"/>
              <a:t> </a:t>
            </a:r>
            <a:r>
              <a:rPr lang="el-GR" i="1" dirty="0"/>
              <a:t>→ </a:t>
            </a:r>
            <a:r>
              <a:rPr lang="en-US" i="1" dirty="0" err="1"/>
              <a:t>exp</a:t>
            </a:r>
            <a:r>
              <a:rPr lang="en-US" i="1" dirty="0"/>
              <a:t>(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l-GR" i="1" dirty="0" smtClean="0"/>
              <a:t>θ</a:t>
            </a:r>
            <a:r>
              <a:rPr lang="en-US" i="1" baseline="30000" dirty="0" smtClean="0"/>
              <a:t>a</a:t>
            </a:r>
            <a:r>
              <a:rPr lang="en-US" i="1" dirty="0" smtClean="0"/>
              <a:t> </a:t>
            </a:r>
            <a:r>
              <a:rPr lang="el-GR" i="1" dirty="0"/>
              <a:t>τ</a:t>
            </a:r>
            <a:r>
              <a:rPr lang="en-US" i="1" baseline="30000" dirty="0" smtClean="0"/>
              <a:t>a</a:t>
            </a:r>
            <a:r>
              <a:rPr lang="en-US" i="1" dirty="0" smtClean="0"/>
              <a:t>/2</a:t>
            </a:r>
            <a:r>
              <a:rPr lang="el-GR" i="1" dirty="0" smtClean="0"/>
              <a:t>)ψ</a:t>
            </a:r>
            <a:r>
              <a:rPr lang="en-GB" i="1" baseline="-25000" dirty="0" smtClean="0"/>
              <a:t>R</a:t>
            </a:r>
            <a:r>
              <a:rPr lang="el-GR" i="1" dirty="0" smtClean="0"/>
              <a:t> </a:t>
            </a:r>
            <a:endParaRPr lang="el-GR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95915" y="1756922"/>
            <a:ext cx="4536136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m</a:t>
            </a:r>
            <a:r>
              <a:rPr lang="en-US" sz="1600" i="1" baseline="-25000" dirty="0" smtClean="0"/>
              <a:t>u</a:t>
            </a:r>
            <a:r>
              <a:rPr lang="en-US" sz="1600" i="1" dirty="0" smtClean="0"/>
              <a:t> </a:t>
            </a:r>
            <a:r>
              <a:rPr lang="en-US" sz="1600" i="1" dirty="0"/>
              <a:t>= </a:t>
            </a:r>
            <a:r>
              <a:rPr lang="en-US" sz="1600" i="1" dirty="0" smtClean="0"/>
              <a:t>2.16 </a:t>
            </a:r>
            <a:r>
              <a:rPr lang="ru-RU" sz="1600" i="1" dirty="0" smtClean="0"/>
              <a:t>МэВ   </a:t>
            </a:r>
            <a:r>
              <a:rPr lang="en-US" sz="1600" i="1" dirty="0" smtClean="0"/>
              <a:t>m</a:t>
            </a:r>
            <a:r>
              <a:rPr lang="en-US" sz="1600" i="1" baseline="-25000" dirty="0" smtClean="0"/>
              <a:t>d</a:t>
            </a:r>
            <a:r>
              <a:rPr lang="en-US" sz="1600" i="1" dirty="0" smtClean="0"/>
              <a:t> </a:t>
            </a:r>
            <a:r>
              <a:rPr lang="en-US" sz="1600" i="1" dirty="0"/>
              <a:t>= </a:t>
            </a:r>
            <a:r>
              <a:rPr lang="en-US" sz="1600" i="1" dirty="0" smtClean="0"/>
              <a:t>4.67 </a:t>
            </a:r>
            <a:r>
              <a:rPr lang="ru-RU" sz="1600" i="1" dirty="0" smtClean="0"/>
              <a:t>МэВ  </a:t>
            </a:r>
            <a:r>
              <a:rPr lang="en-US" sz="1600" i="1" dirty="0" err="1" smtClean="0"/>
              <a:t>m</a:t>
            </a:r>
            <a:r>
              <a:rPr lang="en-US" sz="1600" i="1" baseline="-25000" dirty="0" err="1" smtClean="0"/>
              <a:t>s</a:t>
            </a:r>
            <a:r>
              <a:rPr lang="en-US" sz="1600" i="1" dirty="0" smtClean="0"/>
              <a:t> </a:t>
            </a:r>
            <a:r>
              <a:rPr lang="en-US" sz="1600" i="1" dirty="0"/>
              <a:t>= </a:t>
            </a:r>
            <a:r>
              <a:rPr lang="en-US" sz="1600" i="1" dirty="0" smtClean="0"/>
              <a:t>93.4</a:t>
            </a:r>
            <a:r>
              <a:rPr lang="ru-RU" sz="1600" i="1" dirty="0" smtClean="0"/>
              <a:t> МэВ</a:t>
            </a:r>
          </a:p>
          <a:p>
            <a:pPr algn="ctr"/>
            <a:r>
              <a:rPr lang="en-GB" sz="1600" i="1" dirty="0"/>
              <a:t>m</a:t>
            </a:r>
            <a:r>
              <a:rPr lang="ru-RU" sz="1600" i="1" baseline="-25000" dirty="0" smtClean="0"/>
              <a:t>с</a:t>
            </a:r>
            <a:r>
              <a:rPr lang="en-GB" sz="1600" i="1" baseline="-25000" dirty="0" smtClean="0"/>
              <a:t>  </a:t>
            </a:r>
            <a:r>
              <a:rPr lang="en-US" sz="1600" i="1" dirty="0" smtClean="0"/>
              <a:t>= 1.27</a:t>
            </a:r>
            <a:r>
              <a:rPr lang="ru-RU" sz="1600" i="1" dirty="0" smtClean="0"/>
              <a:t> ГэВ     </a:t>
            </a:r>
            <a:r>
              <a:rPr lang="en-US" sz="1600" i="1" dirty="0" err="1" smtClean="0"/>
              <a:t>m</a:t>
            </a:r>
            <a:r>
              <a:rPr lang="en-US" sz="1600" i="1" baseline="-25000" dirty="0" err="1" smtClean="0"/>
              <a:t>b</a:t>
            </a:r>
            <a:r>
              <a:rPr lang="en-US" sz="1600" i="1" dirty="0" smtClean="0"/>
              <a:t> </a:t>
            </a:r>
            <a:r>
              <a:rPr lang="en-US" sz="1600" i="1" dirty="0"/>
              <a:t>= </a:t>
            </a:r>
            <a:r>
              <a:rPr lang="en-US" sz="1600" i="1" dirty="0" smtClean="0"/>
              <a:t>4.18</a:t>
            </a:r>
            <a:r>
              <a:rPr lang="ru-RU" sz="1600" i="1" dirty="0" smtClean="0"/>
              <a:t> ГэВ    </a:t>
            </a:r>
            <a:r>
              <a:rPr lang="en-US" sz="1600" i="1" dirty="0" smtClean="0"/>
              <a:t>m</a:t>
            </a:r>
            <a:r>
              <a:rPr lang="en-GB" sz="1600" i="1" baseline="-25000" dirty="0" smtClean="0"/>
              <a:t>t</a:t>
            </a:r>
            <a:r>
              <a:rPr lang="en-US" sz="1600" i="1" dirty="0" smtClean="0"/>
              <a:t> </a:t>
            </a:r>
            <a:r>
              <a:rPr lang="en-US" sz="1600" i="1" dirty="0"/>
              <a:t>= </a:t>
            </a:r>
            <a:r>
              <a:rPr lang="en-US" sz="1600" i="1" dirty="0" smtClean="0"/>
              <a:t>172.5 </a:t>
            </a:r>
            <a:r>
              <a:rPr lang="ru-RU" sz="1600" i="1" dirty="0" smtClean="0"/>
              <a:t>ГэВ</a:t>
            </a:r>
            <a:endParaRPr lang="ru-RU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7954" y="4261536"/>
            <a:ext cx="849452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Реальный мир радикально отличается от «идеального». </a:t>
            </a:r>
          </a:p>
          <a:p>
            <a:r>
              <a:rPr lang="ru-RU" sz="1600" b="1" i="1" dirty="0" smtClean="0"/>
              <a:t>Нет ожидаемого вырождения по четности  адронов, зато есть триплет почти безмассовых псевдоскаляров</a:t>
            </a:r>
            <a:r>
              <a:rPr lang="en-GB" sz="1600" b="1" i="1" dirty="0" smtClean="0"/>
              <a:t>:  </a:t>
            </a:r>
            <a:r>
              <a:rPr lang="ru-RU" sz="1600" b="1" i="1" dirty="0" smtClean="0"/>
              <a:t> </a:t>
            </a:r>
            <a:r>
              <a:rPr lang="el-GR" sz="1600" b="1" i="1" dirty="0" smtClean="0"/>
              <a:t>π±</a:t>
            </a:r>
            <a:r>
              <a:rPr lang="ru-RU" sz="1600" b="1" i="1" dirty="0" smtClean="0"/>
              <a:t>0.  </a:t>
            </a:r>
            <a:endParaRPr lang="en-GB" sz="1600" b="1" i="1" dirty="0" smtClean="0"/>
          </a:p>
          <a:p>
            <a:r>
              <a:rPr lang="ru-RU" sz="1600" b="1" i="1" dirty="0"/>
              <a:t>С</a:t>
            </a:r>
            <a:r>
              <a:rPr lang="ru-RU" sz="1600" b="1" i="1" dirty="0" smtClean="0"/>
              <a:t>понтанное нарушение </a:t>
            </a:r>
            <a:r>
              <a:rPr lang="ru-RU" sz="1600" b="1" i="1" dirty="0" err="1" smtClean="0"/>
              <a:t>киральной</a:t>
            </a:r>
            <a:r>
              <a:rPr lang="ru-RU" sz="1600" b="1" i="1" dirty="0" smtClean="0"/>
              <a:t> симметрии</a:t>
            </a:r>
          </a:p>
          <a:p>
            <a:r>
              <a:rPr lang="en-US" sz="1600" b="1" i="1" dirty="0" smtClean="0"/>
              <a:t>m</a:t>
            </a:r>
            <a:r>
              <a:rPr lang="el-GR" sz="1600" b="1" i="1" baseline="-25000" dirty="0" smtClean="0"/>
              <a:t>π</a:t>
            </a:r>
            <a:r>
              <a:rPr lang="ru-RU" sz="1600" b="1" i="1" baseline="30000" dirty="0" smtClean="0"/>
              <a:t>2</a:t>
            </a:r>
            <a:r>
              <a:rPr lang="el-GR" sz="1600" b="1" i="1" dirty="0" smtClean="0"/>
              <a:t>= −</a:t>
            </a:r>
            <a:r>
              <a:rPr lang="ru-RU" sz="1600" b="1" i="1" dirty="0" smtClean="0"/>
              <a:t>1</a:t>
            </a:r>
            <a:r>
              <a:rPr lang="en-GB" sz="1600" b="1" i="1" dirty="0" smtClean="0"/>
              <a:t>/</a:t>
            </a:r>
            <a:r>
              <a:rPr lang="en-US" sz="1600" b="1" i="1" dirty="0" smtClean="0"/>
              <a:t>f</a:t>
            </a:r>
            <a:r>
              <a:rPr lang="el-GR" sz="1600" b="1" i="1" baseline="-25000" dirty="0" smtClean="0"/>
              <a:t>π</a:t>
            </a:r>
            <a:r>
              <a:rPr lang="en-GB" sz="1600" b="1" i="1" baseline="30000" dirty="0" smtClean="0"/>
              <a:t>2</a:t>
            </a:r>
            <a:r>
              <a:rPr lang="en-GB" sz="1600" b="1" i="1" dirty="0" smtClean="0"/>
              <a:t> (</a:t>
            </a:r>
            <a:r>
              <a:rPr lang="en-US" sz="1600" b="1" i="1" dirty="0" smtClean="0"/>
              <a:t>m</a:t>
            </a:r>
            <a:r>
              <a:rPr lang="en-US" sz="1600" b="1" i="1" baseline="-25000" dirty="0" smtClean="0"/>
              <a:t>u</a:t>
            </a:r>
            <a:r>
              <a:rPr lang="en-US" sz="1600" b="1" i="1" dirty="0" smtClean="0"/>
              <a:t> </a:t>
            </a:r>
            <a:r>
              <a:rPr lang="en-US" sz="1600" b="1" i="1" dirty="0"/>
              <a:t>+ </a:t>
            </a:r>
            <a:r>
              <a:rPr lang="en-US" sz="1600" b="1" i="1" dirty="0" smtClean="0"/>
              <a:t>m</a:t>
            </a:r>
            <a:r>
              <a:rPr lang="en-US" sz="1600" b="1" i="1" baseline="-25000" dirty="0" smtClean="0"/>
              <a:t>d</a:t>
            </a:r>
            <a:r>
              <a:rPr lang="en-GB" sz="1600" b="1" i="1" dirty="0" smtClean="0"/>
              <a:t>)/2 (</a:t>
            </a:r>
            <a:r>
              <a:rPr lang="en-US" sz="1600" b="1" i="1" dirty="0" smtClean="0"/>
              <a:t>&lt;</a:t>
            </a:r>
            <a:r>
              <a:rPr lang="en-US" sz="1600" b="1" i="1" dirty="0" smtClean="0">
                <a:latin typeface="Times New Roman"/>
                <a:cs typeface="Times New Roman"/>
              </a:rPr>
              <a:t>͞</a:t>
            </a:r>
            <a:r>
              <a:rPr lang="en-US" sz="1600" b="1" i="1" dirty="0" err="1" smtClean="0"/>
              <a:t>uu</a:t>
            </a:r>
            <a:r>
              <a:rPr lang="en-US" sz="1600" b="1" i="1" dirty="0" smtClean="0"/>
              <a:t>&gt; + &lt;</a:t>
            </a:r>
            <a:r>
              <a:rPr lang="en-US" sz="1600" b="1" i="1" dirty="0" smtClean="0">
                <a:latin typeface="Times New Roman"/>
                <a:cs typeface="Times New Roman"/>
              </a:rPr>
              <a:t>͞</a:t>
            </a:r>
            <a:r>
              <a:rPr lang="en-US" sz="1600" b="1" i="1" dirty="0" err="1" smtClean="0"/>
              <a:t>dd</a:t>
            </a:r>
            <a:r>
              <a:rPr lang="en-US" sz="1600" b="1" i="1" dirty="0" smtClean="0"/>
              <a:t>&gt;)                       &lt;</a:t>
            </a:r>
            <a:r>
              <a:rPr lang="en-US" sz="1600" b="1" i="1" dirty="0" smtClean="0">
                <a:latin typeface="Times New Roman"/>
                <a:cs typeface="Times New Roman"/>
              </a:rPr>
              <a:t>͞</a:t>
            </a:r>
            <a:r>
              <a:rPr lang="pt-BR" sz="1600" b="1" i="1" dirty="0" smtClean="0"/>
              <a:t>uu&gt;≃ &lt;</a:t>
            </a:r>
            <a:r>
              <a:rPr lang="pt-BR" sz="1600" b="1" i="1" dirty="0" smtClean="0">
                <a:latin typeface="Times New Roman"/>
                <a:cs typeface="Times New Roman"/>
              </a:rPr>
              <a:t>͞</a:t>
            </a:r>
            <a:r>
              <a:rPr lang="pt-BR" sz="1600" b="1" i="1" dirty="0" smtClean="0"/>
              <a:t>dd&gt;≃ </a:t>
            </a:r>
            <a:r>
              <a:rPr lang="pt-BR" sz="1600" b="1" i="1" dirty="0"/>
              <a:t>−(240 ± </a:t>
            </a:r>
            <a:r>
              <a:rPr lang="pt-BR" sz="1600" b="1" i="1" dirty="0" smtClean="0"/>
              <a:t>10</a:t>
            </a:r>
            <a:r>
              <a:rPr lang="en-GB" sz="1600" b="1" i="1" dirty="0" smtClean="0"/>
              <a:t>)</a:t>
            </a:r>
            <a:r>
              <a:rPr lang="ru-RU" sz="1600" b="1" i="1" dirty="0" smtClean="0"/>
              <a:t> </a:t>
            </a:r>
            <a:r>
              <a:rPr lang="pt-BR" sz="1600" b="1" i="1" dirty="0" smtClean="0"/>
              <a:t>M</a:t>
            </a:r>
            <a:r>
              <a:rPr lang="ru-RU" sz="1600" b="1" i="1" dirty="0" smtClean="0"/>
              <a:t>эВ</a:t>
            </a:r>
            <a:r>
              <a:rPr lang="pt-BR" sz="1600" b="1" i="1" dirty="0" smtClean="0"/>
              <a:t> </a:t>
            </a:r>
            <a:r>
              <a:rPr lang="pt-BR" sz="1600" b="1" i="1" baseline="30000" dirty="0" smtClean="0"/>
              <a:t>3</a:t>
            </a:r>
          </a:p>
          <a:p>
            <a:endParaRPr lang="ru-RU" sz="1600" b="1" i="1" dirty="0"/>
          </a:p>
          <a:p>
            <a:r>
              <a:rPr lang="en-GB" sz="1600" b="1" i="1" dirty="0"/>
              <a:t>1,5%</a:t>
            </a:r>
            <a:r>
              <a:rPr lang="ru-RU" sz="1600" b="1" i="1" dirty="0"/>
              <a:t> нашей массы обязаны </a:t>
            </a:r>
            <a:r>
              <a:rPr lang="ru-RU" sz="1600" b="1" i="1" dirty="0" err="1"/>
              <a:t>Хиггсу</a:t>
            </a:r>
            <a:r>
              <a:rPr lang="ru-RU" sz="1600" b="1" i="1" dirty="0"/>
              <a:t>, все остальное – взаимодействие кварков с </a:t>
            </a:r>
            <a:r>
              <a:rPr lang="ru-RU" sz="1600" b="1" i="1" dirty="0" smtClean="0"/>
              <a:t>вакуумом !!!</a:t>
            </a:r>
            <a:endParaRPr lang="ru-RU" sz="16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3966" y="2521453"/>
            <a:ext cx="1537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i="1" dirty="0" smtClean="0">
                <a:solidFill>
                  <a:schemeClr val="accent4">
                    <a:lumMod val="50000"/>
                  </a:schemeClr>
                </a:solidFill>
              </a:rPr>
              <a:t>Λ</a:t>
            </a:r>
            <a:r>
              <a:rPr lang="ru-RU" sz="1600" b="1" i="1" baseline="-25000" dirty="0" smtClean="0">
                <a:solidFill>
                  <a:schemeClr val="accent4">
                    <a:lumMod val="50000"/>
                  </a:schemeClr>
                </a:solidFill>
              </a:rPr>
              <a:t>КХД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</a:rPr>
              <a:t>≃ 300 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эВ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24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РЕЗЕРВ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29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21</a:t>
            </a:fld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063883" cy="5256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5340"/>
            <a:ext cx="2066057" cy="5227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84" y="140972"/>
            <a:ext cx="2039125" cy="5160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317" y="140972"/>
            <a:ext cx="2087867" cy="5160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6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22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1" y="260648"/>
            <a:ext cx="1728192" cy="6452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1935088" cy="5506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09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Ускорительный комплекс У-70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05E-74FF-4D8C-99DC-76287680D790}" type="slidenum">
              <a:rPr lang="ru-RU" smtClean="0"/>
              <a:t>23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036496" cy="500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1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66" y="274638"/>
            <a:ext cx="8553414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Пример: 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сравнение реакций </a:t>
            </a:r>
            <a:r>
              <a:rPr lang="el-GR" sz="2400" b="1" i="1" dirty="0" smtClean="0">
                <a:solidFill>
                  <a:srgbClr val="002060"/>
                </a:solidFill>
              </a:rPr>
              <a:t>π</a:t>
            </a:r>
            <a:r>
              <a:rPr lang="ru-RU" sz="2400" b="1" i="1" baseline="30000" dirty="0" smtClean="0">
                <a:solidFill>
                  <a:srgbClr val="002060"/>
                </a:solidFill>
              </a:rPr>
              <a:t>-</a:t>
            </a:r>
            <a:r>
              <a:rPr lang="en-GB" sz="2400" b="1" i="1" baseline="30000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А</a:t>
            </a:r>
            <a:r>
              <a:rPr lang="el-GR" sz="2400" b="1" i="1" dirty="0" smtClean="0">
                <a:solidFill>
                  <a:srgbClr val="002060"/>
                </a:solidFill>
              </a:rPr>
              <a:t>→π</a:t>
            </a:r>
            <a:r>
              <a:rPr lang="ru-RU" sz="2400" b="1" i="1" baseline="30000" dirty="0" smtClean="0">
                <a:solidFill>
                  <a:srgbClr val="002060"/>
                </a:solidFill>
              </a:rPr>
              <a:t>-</a:t>
            </a:r>
            <a:r>
              <a:rPr lang="el-GR" sz="2400" b="1" i="1" dirty="0" smtClean="0">
                <a:solidFill>
                  <a:srgbClr val="002060"/>
                </a:solidFill>
              </a:rPr>
              <a:t>π</a:t>
            </a:r>
            <a:r>
              <a:rPr lang="ru-RU" sz="2400" b="1" i="1" baseline="30000" dirty="0" smtClean="0">
                <a:solidFill>
                  <a:srgbClr val="002060"/>
                </a:solidFill>
              </a:rPr>
              <a:t>+</a:t>
            </a:r>
            <a:r>
              <a:rPr lang="el-GR" sz="2400" b="1" i="1" dirty="0" smtClean="0">
                <a:solidFill>
                  <a:srgbClr val="002060"/>
                </a:solidFill>
              </a:rPr>
              <a:t>π</a:t>
            </a:r>
            <a:r>
              <a:rPr lang="ru-RU" sz="2400" b="1" i="1" baseline="30000" dirty="0" smtClean="0">
                <a:solidFill>
                  <a:srgbClr val="002060"/>
                </a:solidFill>
              </a:rPr>
              <a:t>-</a:t>
            </a:r>
            <a:r>
              <a:rPr lang="en-GB" sz="2400" b="1" i="1" dirty="0" smtClean="0">
                <a:solidFill>
                  <a:srgbClr val="002060"/>
                </a:solidFill>
              </a:rPr>
              <a:t> A</a:t>
            </a:r>
            <a:r>
              <a:rPr lang="ru-RU" sz="2400" b="1" i="1" dirty="0" smtClean="0">
                <a:solidFill>
                  <a:srgbClr val="002060"/>
                </a:solidFill>
              </a:rPr>
              <a:t>   и </a:t>
            </a:r>
            <a:r>
              <a:rPr lang="el-GR" sz="2400" b="1" i="1" dirty="0" smtClean="0">
                <a:solidFill>
                  <a:srgbClr val="002060"/>
                </a:solidFill>
              </a:rPr>
              <a:t>π</a:t>
            </a:r>
            <a:r>
              <a:rPr lang="ru-RU" sz="2400" b="1" i="1" baseline="30000" dirty="0" smtClean="0">
                <a:solidFill>
                  <a:srgbClr val="002060"/>
                </a:solidFill>
              </a:rPr>
              <a:t>-</a:t>
            </a:r>
            <a:r>
              <a:rPr lang="en-GB" sz="2400" b="1" i="1" baseline="30000" dirty="0" smtClean="0">
                <a:solidFill>
                  <a:srgbClr val="002060"/>
                </a:solidFill>
              </a:rPr>
              <a:t> </a:t>
            </a:r>
            <a:r>
              <a:rPr lang="en-GB" sz="2400" b="1" i="1" dirty="0" smtClean="0">
                <a:solidFill>
                  <a:srgbClr val="002060"/>
                </a:solidFill>
              </a:rPr>
              <a:t>A</a:t>
            </a:r>
            <a:r>
              <a:rPr lang="el-GR" sz="2400" b="1" i="1" dirty="0" smtClean="0">
                <a:solidFill>
                  <a:srgbClr val="002060"/>
                </a:solidFill>
              </a:rPr>
              <a:t>→π</a:t>
            </a:r>
            <a:r>
              <a:rPr lang="ru-RU" sz="2400" b="1" i="1" baseline="30000" dirty="0" smtClean="0">
                <a:solidFill>
                  <a:srgbClr val="002060"/>
                </a:solidFill>
              </a:rPr>
              <a:t>-</a:t>
            </a:r>
            <a:r>
              <a:rPr lang="el-GR" sz="2400" b="1" i="1" dirty="0" smtClean="0">
                <a:solidFill>
                  <a:srgbClr val="002060"/>
                </a:solidFill>
              </a:rPr>
              <a:t>π</a:t>
            </a:r>
            <a:r>
              <a:rPr lang="ru-RU" sz="2400" b="1" i="1" baseline="30000" dirty="0" smtClean="0">
                <a:solidFill>
                  <a:srgbClr val="002060"/>
                </a:solidFill>
              </a:rPr>
              <a:t>0</a:t>
            </a:r>
            <a:r>
              <a:rPr lang="el-GR" sz="2400" b="1" i="1" dirty="0" smtClean="0">
                <a:solidFill>
                  <a:srgbClr val="002060"/>
                </a:solidFill>
              </a:rPr>
              <a:t>π</a:t>
            </a:r>
            <a:r>
              <a:rPr lang="ru-RU" sz="2400" b="1" i="1" baseline="30000" dirty="0" smtClean="0">
                <a:solidFill>
                  <a:srgbClr val="002060"/>
                </a:solidFill>
              </a:rPr>
              <a:t>0</a:t>
            </a:r>
            <a:r>
              <a:rPr lang="en-GB" sz="2400" b="1" i="1" dirty="0" smtClean="0">
                <a:solidFill>
                  <a:srgbClr val="002060"/>
                </a:solidFill>
              </a:rPr>
              <a:t> A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             (ВЕС, предварительные результаты)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24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5" y="1549081"/>
            <a:ext cx="2236086" cy="238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10756"/>
            <a:ext cx="2232248" cy="223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67" y="4204950"/>
            <a:ext cx="2298536" cy="225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10755"/>
            <a:ext cx="2210992" cy="222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70" y="4204950"/>
            <a:ext cx="2236507" cy="218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6" y="4204950"/>
            <a:ext cx="21050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71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520280" cy="37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8" y="836712"/>
            <a:ext cx="1404757" cy="17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83" y="129638"/>
            <a:ext cx="2926931" cy="22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6" y="1271097"/>
            <a:ext cx="1831956" cy="61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3" y="3140967"/>
            <a:ext cx="4334715" cy="65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83794"/>
            <a:ext cx="1082889" cy="22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97" y="2880218"/>
            <a:ext cx="484623" cy="1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4" y="3817242"/>
            <a:ext cx="43600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46" y="3817242"/>
            <a:ext cx="230822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25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243046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2" y="4848497"/>
            <a:ext cx="3345731" cy="26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5050"/>
            <a:ext cx="557943" cy="24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27652"/>
            <a:ext cx="4573587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12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039"/>
            <a:ext cx="4505325" cy="397192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196752"/>
            <a:ext cx="1728192" cy="307777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Yu.Ivanov</a:t>
            </a:r>
            <a:r>
              <a:rPr lang="en-GB" sz="1400" dirty="0" smtClean="0"/>
              <a:t>, JINR, 2026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5929" y="4653136"/>
            <a:ext cx="4448907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STAR, 2025</a:t>
            </a:r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results provide evidence for droplet formation in small systems</a:t>
            </a:r>
          </a:p>
          <a:p>
            <a:r>
              <a:rPr lang="en-US" dirty="0"/>
              <a:t>with transport properties that are similar to those observed in large collision systems, </a:t>
            </a:r>
            <a:r>
              <a:rPr lang="en-US" dirty="0" smtClean="0"/>
              <a:t>consistent  with </a:t>
            </a:r>
            <a:r>
              <a:rPr lang="en-US" dirty="0"/>
              <a:t>QGP-like behavior.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Как можно изучать переход между двумя состояниями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584" y="1290611"/>
            <a:ext cx="3024336" cy="286232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Спонтанное нарушение </a:t>
            </a:r>
            <a:r>
              <a:rPr lang="ru-RU" dirty="0" err="1" smtClean="0"/>
              <a:t>киральной</a:t>
            </a:r>
            <a:r>
              <a:rPr lang="ru-RU" dirty="0" smtClean="0"/>
              <a:t> симметрии</a:t>
            </a:r>
          </a:p>
          <a:p>
            <a:endParaRPr lang="ru-RU" dirty="0"/>
          </a:p>
          <a:p>
            <a:r>
              <a:rPr lang="ru-RU" dirty="0" err="1" smtClean="0"/>
              <a:t>Псевдоголдстоуновские</a:t>
            </a:r>
            <a:r>
              <a:rPr lang="ru-RU" dirty="0" smtClean="0"/>
              <a:t> бозоны</a:t>
            </a:r>
          </a:p>
          <a:p>
            <a:endParaRPr lang="ru-RU" dirty="0"/>
          </a:p>
          <a:p>
            <a:r>
              <a:rPr lang="ru-RU" dirty="0" err="1" smtClean="0"/>
              <a:t>Конституентные</a:t>
            </a:r>
            <a:r>
              <a:rPr lang="ru-RU" dirty="0" smtClean="0"/>
              <a:t> кварки (</a:t>
            </a:r>
            <a:r>
              <a:rPr lang="en-GB" dirty="0" smtClean="0"/>
              <a:t>m</a:t>
            </a:r>
            <a:r>
              <a:rPr lang="en-GB" baseline="-25000" dirty="0" smtClean="0"/>
              <a:t>u,d</a:t>
            </a:r>
            <a:r>
              <a:rPr lang="en-GB" dirty="0" smtClean="0">
                <a:cs typeface="Times New Roman"/>
              </a:rPr>
              <a:t>≈300 </a:t>
            </a:r>
            <a:r>
              <a:rPr lang="ru-RU" dirty="0" smtClean="0">
                <a:cs typeface="Times New Roman"/>
              </a:rPr>
              <a:t>МэВ)</a:t>
            </a:r>
            <a:r>
              <a:rPr lang="en-GB" dirty="0" smtClean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Изотопическая симметрия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1452267"/>
            <a:ext cx="280831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Восстановление </a:t>
            </a:r>
            <a:r>
              <a:rPr lang="ru-RU" dirty="0" err="1" smtClean="0"/>
              <a:t>киральной</a:t>
            </a:r>
            <a:r>
              <a:rPr lang="ru-RU" dirty="0" smtClean="0"/>
              <a:t> симметрии</a:t>
            </a:r>
          </a:p>
          <a:p>
            <a:endParaRPr lang="ru-RU" dirty="0"/>
          </a:p>
          <a:p>
            <a:r>
              <a:rPr lang="ru-RU" dirty="0"/>
              <a:t>Вырождение по четности</a:t>
            </a:r>
          </a:p>
          <a:p>
            <a:endParaRPr lang="ru-RU" dirty="0" smtClean="0"/>
          </a:p>
          <a:p>
            <a:r>
              <a:rPr lang="ru-RU" dirty="0"/>
              <a:t>Нарушение изотопической симметрии</a:t>
            </a:r>
          </a:p>
          <a:p>
            <a:endParaRPr lang="ru-RU" dirty="0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3995936" y="2491991"/>
            <a:ext cx="1152128" cy="228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67526"/>
            <a:ext cx="6343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8679" y="45091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Идеальный вакуум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2695" y="518773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Вакуум КХД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5661255"/>
            <a:ext cx="2082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&lt;</a:t>
            </a:r>
            <a:r>
              <a:rPr lang="en-US" sz="1400" dirty="0">
                <a:latin typeface="Times New Roman"/>
                <a:cs typeface="Times New Roman"/>
              </a:rPr>
              <a:t>͞</a:t>
            </a:r>
            <a:r>
              <a:rPr lang="pt-BR" sz="1400" dirty="0"/>
              <a:t>uu&gt;</a:t>
            </a:r>
            <a:r>
              <a:rPr lang="pt-BR" sz="1400" dirty="0" smtClean="0"/>
              <a:t>≃&lt;</a:t>
            </a:r>
            <a:r>
              <a:rPr lang="pt-BR" sz="1400" dirty="0">
                <a:latin typeface="Times New Roman"/>
                <a:cs typeface="Times New Roman"/>
              </a:rPr>
              <a:t>͞</a:t>
            </a:r>
            <a:r>
              <a:rPr lang="pt-BR" sz="1400" dirty="0"/>
              <a:t>dd&gt;</a:t>
            </a:r>
            <a:r>
              <a:rPr lang="pt-BR" sz="1400" dirty="0" smtClean="0"/>
              <a:t>≃−240 M</a:t>
            </a:r>
            <a:r>
              <a:rPr lang="ru-RU" sz="1400" dirty="0"/>
              <a:t>эВ</a:t>
            </a:r>
            <a:r>
              <a:rPr lang="pt-BR" sz="1400" dirty="0"/>
              <a:t> </a:t>
            </a:r>
            <a:r>
              <a:rPr lang="pt-BR" sz="1400" baseline="300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31498" y="5710959"/>
            <a:ext cx="1008112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пектроскопия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139951" y="5704301"/>
            <a:ext cx="1008113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+ A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редние</a:t>
            </a:r>
          </a:p>
          <a:p>
            <a:pPr algn="ctr"/>
            <a:r>
              <a:rPr lang="ru-RU" dirty="0" smtClean="0"/>
              <a:t>энергии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300192" y="5678499"/>
            <a:ext cx="1152128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 + A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ысокие энергии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30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816424" cy="100811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Три направления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3816424" cy="3744416"/>
          </a:xfr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Высокие возбуждения резонансов</a:t>
            </a: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Кумулятивные реакции</a:t>
            </a:r>
          </a:p>
          <a:p>
            <a:pPr marL="0" indent="0">
              <a:buNone/>
            </a:pP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Столкновения тяжелых ионов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4</a:t>
            </a:fld>
            <a:endParaRPr lang="ru-RU"/>
          </a:p>
        </p:txBody>
      </p:sp>
      <p:pic>
        <p:nvPicPr>
          <p:cNvPr id="4" name="Picture 2" descr="В. Васнецов &quot;богатыри&quot; (три богатыря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98" y="836712"/>
            <a:ext cx="4578472" cy="33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4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16624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Спектроскопия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Восстановление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киральной</a:t>
            </a:r>
            <a:r>
              <a:rPr lang="ru-RU" sz="2000" b="1" i="1" dirty="0" smtClean="0">
                <a:solidFill>
                  <a:srgbClr val="002060"/>
                </a:solidFill>
              </a:rPr>
              <a:t> симметрии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Вырождение по четности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1916832"/>
            <a:ext cx="6192688" cy="147732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Можно ожидать, что для достаточно высоких возбуждений   ( </a:t>
            </a:r>
            <a:r>
              <a:rPr lang="en-GB" b="1" i="1" dirty="0" smtClean="0"/>
              <a:t>n </a:t>
            </a:r>
            <a:r>
              <a:rPr lang="ru-RU" b="1" i="1" dirty="0" smtClean="0"/>
              <a:t>или</a:t>
            </a:r>
            <a:r>
              <a:rPr lang="en-GB" b="1" i="1" dirty="0" smtClean="0"/>
              <a:t> L</a:t>
            </a:r>
            <a:r>
              <a:rPr lang="en-US" b="1" i="1" dirty="0" smtClean="0"/>
              <a:t>) </a:t>
            </a:r>
            <a:r>
              <a:rPr lang="ru-RU" b="1" i="1" dirty="0" err="1" smtClean="0"/>
              <a:t>адронных</a:t>
            </a:r>
            <a:r>
              <a:rPr lang="ru-RU" b="1" i="1" dirty="0" smtClean="0"/>
              <a:t> резонансов, состоящих из легких кварков роль </a:t>
            </a:r>
            <a:r>
              <a:rPr lang="ru-RU" b="1" i="1" dirty="0" err="1" smtClean="0"/>
              <a:t>непертурбативных</a:t>
            </a:r>
            <a:r>
              <a:rPr lang="ru-RU" b="1" i="1" dirty="0" smtClean="0"/>
              <a:t> вакуумных флуктуаций уменьшается и приближенная </a:t>
            </a:r>
            <a:r>
              <a:rPr lang="ru-RU" b="1" i="1" dirty="0" err="1" smtClean="0"/>
              <a:t>киральная</a:t>
            </a:r>
            <a:r>
              <a:rPr lang="ru-RU" b="1" i="1" dirty="0" smtClean="0"/>
              <a:t> симметрия восстанавливается 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863529"/>
            <a:ext cx="8352928" cy="230832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</a:t>
            </a:r>
            <a:r>
              <a:rPr lang="ru-RU" b="1" dirty="0" smtClean="0"/>
              <a:t>Это приводит к вырождению состояний:</a:t>
            </a:r>
          </a:p>
          <a:p>
            <a:r>
              <a:rPr lang="en-GB" b="1" dirty="0" smtClean="0"/>
              <a:t>                                                                    </a:t>
            </a:r>
            <a:r>
              <a:rPr lang="en-GB" sz="1000" b="1" i="1" dirty="0" smtClean="0"/>
              <a:t>(</a:t>
            </a:r>
            <a:r>
              <a:rPr lang="en-GB" sz="1000" b="1" i="1" dirty="0" err="1" smtClean="0"/>
              <a:t>Glozman</a:t>
            </a:r>
            <a:r>
              <a:rPr lang="en-GB" sz="1000" b="1" i="1" dirty="0" smtClean="0"/>
              <a:t>, 2007)</a:t>
            </a:r>
            <a:endParaRPr lang="ru-RU" sz="1000" b="1" i="1" dirty="0" smtClean="0"/>
          </a:p>
          <a:p>
            <a:r>
              <a:rPr lang="ru-RU" dirty="0"/>
              <a:t> </a:t>
            </a:r>
            <a:r>
              <a:rPr lang="ru-RU" dirty="0" smtClean="0"/>
              <a:t>      Барионы                              </a:t>
            </a:r>
            <a:r>
              <a:rPr lang="en-US" dirty="0" smtClean="0"/>
              <a:t>                   </a:t>
            </a:r>
            <a:r>
              <a:rPr lang="ru-RU" dirty="0" smtClean="0"/>
              <a:t>Мезоны (</a:t>
            </a:r>
            <a:r>
              <a:rPr lang="en-GB" dirty="0" smtClean="0"/>
              <a:t>q, </a:t>
            </a:r>
            <a:r>
              <a:rPr lang="en-GB" dirty="0" smtClean="0">
                <a:latin typeface="Times New Roman"/>
                <a:cs typeface="Times New Roman"/>
              </a:rPr>
              <a:t>͞q )</a:t>
            </a:r>
            <a:r>
              <a:rPr lang="ru-RU" dirty="0" smtClean="0">
                <a:latin typeface="Times New Roman"/>
                <a:cs typeface="Times New Roman"/>
              </a:rPr>
              <a:t>      (</a:t>
            </a:r>
            <a:r>
              <a:rPr lang="en-GB" dirty="0" smtClean="0">
                <a:latin typeface="Times New Roman"/>
                <a:cs typeface="Times New Roman"/>
              </a:rPr>
              <a:t>I,JPC)</a:t>
            </a:r>
            <a:endParaRPr lang="ru-RU" dirty="0" smtClean="0"/>
          </a:p>
          <a:p>
            <a:r>
              <a:rPr lang="en-GB" dirty="0" smtClean="0"/>
              <a:t>                                                       J=0                           J=2k                             J=2k-1</a:t>
            </a:r>
            <a:endParaRPr lang="ru-RU" dirty="0"/>
          </a:p>
          <a:p>
            <a:r>
              <a:rPr lang="en-GB" dirty="0" smtClean="0"/>
              <a:t>M</a:t>
            </a:r>
            <a:r>
              <a:rPr lang="en-GB" baseline="-25000" dirty="0" smtClean="0"/>
              <a:t>N,</a:t>
            </a:r>
            <a:r>
              <a:rPr lang="el-GR" baseline="-25000" dirty="0" smtClean="0"/>
              <a:t>Δ</a:t>
            </a:r>
            <a:r>
              <a:rPr lang="en-GB" dirty="0" smtClean="0"/>
              <a:t>(</a:t>
            </a:r>
            <a:r>
              <a:rPr lang="en-GB" dirty="0" err="1" smtClean="0"/>
              <a:t>J,p</a:t>
            </a:r>
            <a:r>
              <a:rPr lang="en-GB" dirty="0" smtClean="0"/>
              <a:t>) = M</a:t>
            </a:r>
            <a:r>
              <a:rPr lang="en-GB" baseline="-25000" dirty="0" smtClean="0"/>
              <a:t>N,</a:t>
            </a:r>
            <a:r>
              <a:rPr lang="el-GR" baseline="-25000" dirty="0" smtClean="0"/>
              <a:t>Δ</a:t>
            </a:r>
            <a:r>
              <a:rPr lang="en-GB" dirty="0" smtClean="0"/>
              <a:t>(J,-p) </a:t>
            </a:r>
            <a:r>
              <a:rPr lang="ru-RU" dirty="0" smtClean="0"/>
              <a:t>   </a:t>
            </a:r>
            <a:r>
              <a:rPr lang="en-GB" dirty="0" smtClean="0"/>
              <a:t> </a:t>
            </a:r>
            <a:r>
              <a:rPr lang="ru-RU" dirty="0" smtClean="0"/>
              <a:t> </a:t>
            </a:r>
            <a:r>
              <a:rPr lang="en-GB" dirty="0" smtClean="0"/>
              <a:t>M(</a:t>
            </a:r>
            <a:r>
              <a:rPr lang="ru-RU" dirty="0" smtClean="0"/>
              <a:t>1,0</a:t>
            </a:r>
            <a:r>
              <a:rPr lang="ru-RU" dirty="0"/>
              <a:t>−</a:t>
            </a:r>
            <a:r>
              <a:rPr lang="ru-RU" dirty="0" smtClean="0"/>
              <a:t>+</a:t>
            </a:r>
            <a:r>
              <a:rPr lang="en-GB" dirty="0" smtClean="0"/>
              <a:t>)</a:t>
            </a:r>
            <a:r>
              <a:rPr lang="ru-RU" dirty="0" smtClean="0"/>
              <a:t>=</a:t>
            </a:r>
            <a:r>
              <a:rPr lang="en-GB" dirty="0" smtClean="0"/>
              <a:t>M(</a:t>
            </a:r>
            <a:r>
              <a:rPr lang="ru-RU" dirty="0" smtClean="0"/>
              <a:t>0,0++</a:t>
            </a:r>
            <a:r>
              <a:rPr lang="en-GB" dirty="0" smtClean="0"/>
              <a:t>)    M(</a:t>
            </a:r>
            <a:r>
              <a:rPr lang="en-US" dirty="0" smtClean="0"/>
              <a:t>0,J−−)=M(0,J++)     M(0,J++)=M(0,J−−)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M(</a:t>
            </a:r>
            <a:r>
              <a:rPr lang="ru-RU" dirty="0" smtClean="0"/>
              <a:t>1,0++</a:t>
            </a:r>
            <a:r>
              <a:rPr lang="en-GB" dirty="0" smtClean="0"/>
              <a:t>)=M(</a:t>
            </a:r>
            <a:r>
              <a:rPr lang="ru-RU" dirty="0" smtClean="0"/>
              <a:t>0,0</a:t>
            </a:r>
            <a:r>
              <a:rPr lang="ru-RU" dirty="0"/>
              <a:t>−</a:t>
            </a:r>
            <a:r>
              <a:rPr lang="ru-RU" dirty="0" smtClean="0"/>
              <a:t>+</a:t>
            </a:r>
            <a:r>
              <a:rPr lang="en-GB" dirty="0" smtClean="0"/>
              <a:t>)</a:t>
            </a:r>
            <a:r>
              <a:rPr lang="en-US" dirty="0"/>
              <a:t> </a:t>
            </a:r>
            <a:r>
              <a:rPr lang="en-US" dirty="0" smtClean="0"/>
              <a:t>   M(1,J</a:t>
            </a:r>
            <a:r>
              <a:rPr lang="en-US" dirty="0"/>
              <a:t>−</a:t>
            </a:r>
            <a:r>
              <a:rPr lang="en-US" dirty="0" smtClean="0"/>
              <a:t>+)=M(0,J++)</a:t>
            </a:r>
            <a:r>
              <a:rPr lang="en-US" dirty="0"/>
              <a:t> </a:t>
            </a:r>
            <a:r>
              <a:rPr lang="en-US" dirty="0" smtClean="0"/>
              <a:t>    M(1,J</a:t>
            </a:r>
            <a:r>
              <a:rPr lang="en-US" dirty="0"/>
              <a:t>+</a:t>
            </a:r>
            <a:r>
              <a:rPr lang="en-US" dirty="0" smtClean="0"/>
              <a:t>−)=M(0,J−−)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M(1,J++)=M(0,J</a:t>
            </a:r>
            <a:r>
              <a:rPr lang="en-US" dirty="0"/>
              <a:t>−</a:t>
            </a:r>
            <a:r>
              <a:rPr lang="en-US" dirty="0" smtClean="0"/>
              <a:t>+)</a:t>
            </a:r>
            <a:r>
              <a:rPr lang="en-US" dirty="0"/>
              <a:t> </a:t>
            </a:r>
            <a:r>
              <a:rPr lang="en-US" dirty="0" smtClean="0"/>
              <a:t>    M(1,J−−)=M(0,J</a:t>
            </a:r>
            <a:r>
              <a:rPr lang="en-US" dirty="0"/>
              <a:t>+</a:t>
            </a:r>
            <a:r>
              <a:rPr lang="en-US" dirty="0" smtClean="0"/>
              <a:t>−)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M(1,J++)=M(1,J−−)</a:t>
            </a:r>
            <a:r>
              <a:rPr lang="en-US" dirty="0"/>
              <a:t> </a:t>
            </a:r>
            <a:r>
              <a:rPr lang="en-US" dirty="0" smtClean="0"/>
              <a:t>    M(1,J−−)=M(1,J++)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84368" y="1547501"/>
            <a:ext cx="864096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…….</a:t>
            </a:r>
          </a:p>
          <a:p>
            <a:r>
              <a:rPr lang="en-US" sz="1200" dirty="0" smtClean="0"/>
              <a:t>…….</a:t>
            </a:r>
          </a:p>
          <a:p>
            <a:r>
              <a:rPr lang="en-US" sz="1200" dirty="0" smtClean="0"/>
              <a:t>Jaffe</a:t>
            </a:r>
          </a:p>
          <a:p>
            <a:r>
              <a:rPr lang="en-US" sz="1200" dirty="0" err="1" smtClean="0"/>
              <a:t>Glozman</a:t>
            </a:r>
            <a:endParaRPr lang="en-US" sz="1200" dirty="0" smtClean="0"/>
          </a:p>
          <a:p>
            <a:r>
              <a:rPr lang="en-US" sz="1200" dirty="0" smtClean="0"/>
              <a:t>Swanson</a:t>
            </a:r>
          </a:p>
          <a:p>
            <a:r>
              <a:rPr lang="en-GB" sz="1200" dirty="0" err="1" smtClean="0"/>
              <a:t>Bicudo</a:t>
            </a:r>
            <a:endParaRPr lang="ru-RU" sz="1200" dirty="0" smtClean="0"/>
          </a:p>
          <a:p>
            <a:r>
              <a:rPr lang="en-US" sz="1200" dirty="0" err="1" smtClean="0"/>
              <a:t>Afonin</a:t>
            </a:r>
            <a:endParaRPr lang="en-US" sz="1200" dirty="0" smtClean="0"/>
          </a:p>
          <a:p>
            <a:r>
              <a:rPr lang="en-US" sz="1200" dirty="0" err="1" smtClean="0"/>
              <a:t>Nefediev</a:t>
            </a:r>
            <a:endParaRPr lang="en-US" sz="1200" dirty="0" smtClean="0"/>
          </a:p>
          <a:p>
            <a:r>
              <a:rPr lang="en-US" sz="1200" dirty="0" smtClean="0"/>
              <a:t>Ding</a:t>
            </a:r>
          </a:p>
          <a:p>
            <a:r>
              <a:rPr lang="en-US" sz="1200" dirty="0" smtClean="0"/>
              <a:t>…</a:t>
            </a:r>
          </a:p>
          <a:p>
            <a:r>
              <a:rPr lang="en-US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6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3632" y="169633"/>
            <a:ext cx="4032448" cy="45105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Эксперимент: барионы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6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7" y="692697"/>
            <a:ext cx="693509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2097" y="4594033"/>
            <a:ext cx="7986327" cy="175432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-    Не видно многих ожидаемых резонансов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Возможно, для </a:t>
            </a:r>
            <a:r>
              <a:rPr lang="en-GB" dirty="0" smtClean="0"/>
              <a:t>J&gt;</a:t>
            </a:r>
            <a:r>
              <a:rPr lang="ru-RU" dirty="0" smtClean="0"/>
              <a:t>5</a:t>
            </a:r>
            <a:r>
              <a:rPr lang="en-GB" dirty="0" smtClean="0"/>
              <a:t>/2 </a:t>
            </a:r>
            <a:r>
              <a:rPr lang="ru-RU" dirty="0" smtClean="0"/>
              <a:t>резонансы группируются в </a:t>
            </a:r>
            <a:r>
              <a:rPr lang="ru-RU" dirty="0" err="1" smtClean="0"/>
              <a:t>квадруплеты</a:t>
            </a:r>
            <a:r>
              <a:rPr lang="ru-RU" dirty="0" smtClean="0"/>
              <a:t> (12-плеты)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Данные не позволяют с определенностью заключить о восстановлении</a:t>
            </a:r>
            <a:r>
              <a:rPr lang="en-GB" dirty="0" smtClean="0"/>
              <a:t>/</a:t>
            </a:r>
            <a:r>
              <a:rPr lang="ru-RU" dirty="0" smtClean="0"/>
              <a:t> не восстановлении </a:t>
            </a:r>
            <a:r>
              <a:rPr lang="ru-RU" dirty="0" err="1" smtClean="0"/>
              <a:t>киральной</a:t>
            </a:r>
            <a:r>
              <a:rPr lang="ru-RU" dirty="0" smtClean="0"/>
              <a:t> симметрии в легких барионах. Ситуация усложняется гибридами, </a:t>
            </a:r>
            <a:r>
              <a:rPr lang="ru-RU" dirty="0" err="1" smtClean="0"/>
              <a:t>пентакварковыми</a:t>
            </a:r>
            <a:r>
              <a:rPr lang="ru-RU" dirty="0" smtClean="0"/>
              <a:t> барионами, порогами…..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Нужны новые экспериментальные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26396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3960440" cy="56207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Эксперимент: мезоны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83568" y="1018643"/>
            <a:ext cx="3600400" cy="3139321"/>
          </a:xfrm>
          <a:prstGeom prst="rect">
            <a:avLst/>
          </a:prstGeom>
          <a:solidFill>
            <a:srgbClr val="FFCC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 PRO        </a:t>
            </a:r>
            <a:r>
              <a:rPr lang="en-GB" sz="1200" dirty="0" smtClean="0"/>
              <a:t>(Glozman,2007)</a:t>
            </a:r>
          </a:p>
          <a:p>
            <a:endParaRPr lang="en-GB" dirty="0" smtClean="0"/>
          </a:p>
          <a:p>
            <a:r>
              <a:rPr lang="el-GR" b="1" dirty="0"/>
              <a:t>π</a:t>
            </a:r>
            <a:r>
              <a:rPr lang="en-GB" b="1" dirty="0" smtClean="0"/>
              <a:t>(1300±100)     f0(1300±100)</a:t>
            </a:r>
          </a:p>
          <a:p>
            <a:r>
              <a:rPr lang="en-GB" dirty="0" smtClean="0"/>
              <a:t>1 </a:t>
            </a:r>
            <a:r>
              <a:rPr lang="en-GB" baseline="30000" dirty="0" smtClean="0"/>
              <a:t>–</a:t>
            </a:r>
            <a:r>
              <a:rPr lang="en-GB" dirty="0" smtClean="0"/>
              <a:t> 0</a:t>
            </a:r>
            <a:r>
              <a:rPr lang="en-GB" dirty="0"/>
              <a:t> </a:t>
            </a:r>
            <a:r>
              <a:rPr lang="en-GB" baseline="30000" dirty="0"/>
              <a:t>–</a:t>
            </a:r>
            <a:r>
              <a:rPr lang="en-GB" dirty="0"/>
              <a:t> </a:t>
            </a:r>
            <a:r>
              <a:rPr lang="en-GB" baseline="30000" dirty="0" smtClean="0"/>
              <a:t> +                       </a:t>
            </a:r>
            <a:r>
              <a:rPr lang="en-GB" dirty="0" smtClean="0"/>
              <a:t>0 </a:t>
            </a:r>
            <a:r>
              <a:rPr lang="en-GB" baseline="30000" dirty="0"/>
              <a:t>+</a:t>
            </a:r>
            <a:r>
              <a:rPr lang="en-GB" dirty="0" smtClean="0"/>
              <a:t> 0 </a:t>
            </a:r>
            <a:r>
              <a:rPr lang="en-GB" baseline="30000" dirty="0" smtClean="0"/>
              <a:t>+</a:t>
            </a:r>
            <a:r>
              <a:rPr lang="en-GB" dirty="0" smtClean="0"/>
              <a:t> </a:t>
            </a:r>
            <a:r>
              <a:rPr lang="en-GB" baseline="30000" dirty="0" smtClean="0"/>
              <a:t> +     </a:t>
            </a:r>
          </a:p>
          <a:p>
            <a:r>
              <a:rPr lang="el-GR" b="1" dirty="0"/>
              <a:t>π</a:t>
            </a:r>
            <a:r>
              <a:rPr lang="en-GB" b="1" dirty="0" smtClean="0"/>
              <a:t>(1810±10)        f0(1710-</a:t>
            </a:r>
            <a:r>
              <a:rPr lang="en-GB" dirty="0" smtClean="0"/>
              <a:t>&gt;1765±15)</a:t>
            </a:r>
          </a:p>
          <a:p>
            <a:r>
              <a:rPr lang="en-GB" dirty="0"/>
              <a:t>1 </a:t>
            </a:r>
            <a:r>
              <a:rPr lang="en-GB" baseline="30000" dirty="0"/>
              <a:t>–</a:t>
            </a:r>
            <a:r>
              <a:rPr lang="en-GB" dirty="0"/>
              <a:t> 0 </a:t>
            </a:r>
            <a:r>
              <a:rPr lang="en-GB" baseline="30000" dirty="0"/>
              <a:t>–</a:t>
            </a:r>
            <a:r>
              <a:rPr lang="en-GB" dirty="0"/>
              <a:t> </a:t>
            </a:r>
            <a:r>
              <a:rPr lang="en-GB" baseline="30000" dirty="0"/>
              <a:t> </a:t>
            </a:r>
            <a:r>
              <a:rPr lang="en-GB" baseline="30000" dirty="0" smtClean="0"/>
              <a:t>+                       </a:t>
            </a:r>
            <a:r>
              <a:rPr lang="en-GB" dirty="0" smtClean="0"/>
              <a:t>0 </a:t>
            </a:r>
            <a:r>
              <a:rPr lang="en-GB" baseline="30000" dirty="0"/>
              <a:t>+</a:t>
            </a:r>
            <a:r>
              <a:rPr lang="en-GB" dirty="0"/>
              <a:t> 0 </a:t>
            </a:r>
            <a:r>
              <a:rPr lang="en-GB" baseline="30000" dirty="0"/>
              <a:t>+</a:t>
            </a:r>
            <a:r>
              <a:rPr lang="en-GB" dirty="0"/>
              <a:t> </a:t>
            </a:r>
            <a:r>
              <a:rPr lang="en-GB" baseline="30000" dirty="0"/>
              <a:t> +     </a:t>
            </a:r>
            <a:r>
              <a:rPr lang="en-GB" dirty="0" smtClean="0"/>
              <a:t>                         </a:t>
            </a:r>
          </a:p>
          <a:p>
            <a:r>
              <a:rPr lang="en-GB" b="1" dirty="0" smtClean="0"/>
              <a:t> </a:t>
            </a:r>
            <a:r>
              <a:rPr lang="el-GR" b="1" dirty="0"/>
              <a:t>π</a:t>
            </a:r>
            <a:r>
              <a:rPr lang="en-GB" b="1" dirty="0"/>
              <a:t>2(1874±20</a:t>
            </a:r>
            <a:r>
              <a:rPr lang="en-GB" b="1" dirty="0" smtClean="0"/>
              <a:t>)     </a:t>
            </a:r>
            <a:r>
              <a:rPr lang="en-GB" dirty="0" smtClean="0"/>
              <a:t>f2(1815±15</a:t>
            </a:r>
            <a:r>
              <a:rPr lang="en-GB" dirty="0"/>
              <a:t>) </a:t>
            </a:r>
          </a:p>
          <a:p>
            <a:r>
              <a:rPr lang="en-GB" b="1" dirty="0" smtClean="0"/>
              <a:t> </a:t>
            </a:r>
            <a:r>
              <a:rPr lang="en-GB" dirty="0" smtClean="0"/>
              <a:t>1 </a:t>
            </a:r>
            <a:r>
              <a:rPr lang="en-GB" baseline="30000" dirty="0"/>
              <a:t>–</a:t>
            </a:r>
            <a:r>
              <a:rPr lang="en-GB" dirty="0"/>
              <a:t> 2 </a:t>
            </a:r>
            <a:r>
              <a:rPr lang="en-GB" baseline="30000" dirty="0"/>
              <a:t>–</a:t>
            </a:r>
            <a:r>
              <a:rPr lang="en-GB" dirty="0"/>
              <a:t> </a:t>
            </a:r>
            <a:r>
              <a:rPr lang="en-GB" baseline="30000" dirty="0"/>
              <a:t> +                   </a:t>
            </a:r>
            <a:r>
              <a:rPr lang="en-GB" baseline="30000" dirty="0" smtClean="0"/>
              <a:t>   </a:t>
            </a:r>
            <a:r>
              <a:rPr lang="en-GB" b="1" dirty="0" smtClean="0">
                <a:solidFill>
                  <a:prstClr val="black"/>
                </a:solidFill>
              </a:rPr>
              <a:t>f2(1936±12</a:t>
            </a:r>
            <a:r>
              <a:rPr lang="en-GB" b="1" dirty="0">
                <a:solidFill>
                  <a:prstClr val="black"/>
                </a:solidFill>
              </a:rPr>
              <a:t>) </a:t>
            </a:r>
          </a:p>
          <a:p>
            <a:r>
              <a:rPr lang="en-GB" b="1" baseline="30000" dirty="0"/>
              <a:t> </a:t>
            </a:r>
            <a:r>
              <a:rPr lang="en-GB" b="1" dirty="0" smtClean="0"/>
              <a:t>                            </a:t>
            </a:r>
            <a:r>
              <a:rPr lang="en-GB" dirty="0" smtClean="0"/>
              <a:t>0 </a:t>
            </a:r>
            <a:r>
              <a:rPr lang="en-GB" baseline="30000" dirty="0"/>
              <a:t>+</a:t>
            </a:r>
            <a:r>
              <a:rPr lang="en-GB" dirty="0"/>
              <a:t> 2 </a:t>
            </a:r>
            <a:r>
              <a:rPr lang="en-GB" baseline="30000" dirty="0"/>
              <a:t>+</a:t>
            </a:r>
            <a:r>
              <a:rPr lang="en-GB" dirty="0"/>
              <a:t> </a:t>
            </a:r>
            <a:r>
              <a:rPr lang="en-GB" baseline="30000" dirty="0"/>
              <a:t> +     </a:t>
            </a:r>
          </a:p>
          <a:p>
            <a:r>
              <a:rPr lang="el-GR" dirty="0"/>
              <a:t>π</a:t>
            </a:r>
            <a:r>
              <a:rPr lang="en-GB" dirty="0" smtClean="0"/>
              <a:t>2(2090±29)      f2(2157±12) </a:t>
            </a:r>
            <a:endParaRPr lang="en-GB" dirty="0"/>
          </a:p>
          <a:p>
            <a:r>
              <a:rPr lang="en-GB" dirty="0"/>
              <a:t>1 </a:t>
            </a:r>
            <a:r>
              <a:rPr lang="en-GB" baseline="30000" dirty="0"/>
              <a:t>–</a:t>
            </a:r>
            <a:r>
              <a:rPr lang="en-GB" dirty="0"/>
              <a:t> 2 </a:t>
            </a:r>
            <a:r>
              <a:rPr lang="en-GB" baseline="30000" dirty="0"/>
              <a:t>–</a:t>
            </a:r>
            <a:r>
              <a:rPr lang="en-GB" dirty="0"/>
              <a:t> </a:t>
            </a:r>
            <a:r>
              <a:rPr lang="en-GB" baseline="30000" dirty="0"/>
              <a:t> </a:t>
            </a:r>
            <a:r>
              <a:rPr lang="en-GB" baseline="30000" dirty="0" smtClean="0"/>
              <a:t>+                       </a:t>
            </a:r>
            <a:r>
              <a:rPr lang="en-GB" dirty="0" smtClean="0"/>
              <a:t>0 </a:t>
            </a:r>
            <a:r>
              <a:rPr lang="en-GB" baseline="30000" dirty="0"/>
              <a:t>+</a:t>
            </a:r>
            <a:r>
              <a:rPr lang="en-GB" dirty="0"/>
              <a:t> 2 </a:t>
            </a:r>
            <a:r>
              <a:rPr lang="en-GB" baseline="30000" dirty="0"/>
              <a:t>+</a:t>
            </a:r>
            <a:r>
              <a:rPr lang="en-GB" dirty="0"/>
              <a:t> </a:t>
            </a:r>
            <a:r>
              <a:rPr lang="en-GB" baseline="30000" dirty="0"/>
              <a:t> +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1030518"/>
            <a:ext cx="3600400" cy="3127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</a:t>
            </a:r>
            <a:r>
              <a:rPr lang="en-GB" b="1" dirty="0" smtClean="0"/>
              <a:t>CONTRA</a:t>
            </a:r>
            <a:r>
              <a:rPr lang="en-GB" dirty="0" smtClean="0"/>
              <a:t>       </a:t>
            </a:r>
            <a:r>
              <a:rPr lang="en-GB" sz="1200" dirty="0" smtClean="0"/>
              <a:t>(</a:t>
            </a:r>
            <a:r>
              <a:rPr lang="en-GB" sz="1200" dirty="0" err="1" smtClean="0"/>
              <a:t>Bugg</a:t>
            </a:r>
            <a:r>
              <a:rPr lang="en-GB" sz="1200" dirty="0" smtClean="0"/>
              <a:t>, 2008)</a:t>
            </a:r>
          </a:p>
          <a:p>
            <a:endParaRPr lang="en-GB" dirty="0" smtClean="0"/>
          </a:p>
          <a:p>
            <a:r>
              <a:rPr lang="en-US" b="1" dirty="0" smtClean="0"/>
              <a:t> </a:t>
            </a:r>
            <a:r>
              <a:rPr lang="el-GR" b="1" dirty="0" smtClean="0"/>
              <a:t>ρ</a:t>
            </a:r>
            <a:r>
              <a:rPr lang="en-GB" b="1" dirty="0" smtClean="0"/>
              <a:t>3(1690)       </a:t>
            </a:r>
            <a:r>
              <a:rPr lang="ru-RU" dirty="0" smtClean="0"/>
              <a:t>нет партнеров</a:t>
            </a:r>
            <a:endParaRPr lang="en-GB" dirty="0"/>
          </a:p>
          <a:p>
            <a:r>
              <a:rPr lang="en-GB" dirty="0" smtClean="0"/>
              <a:t> I</a:t>
            </a:r>
            <a:r>
              <a:rPr lang="en-GB" baseline="30000" dirty="0" smtClean="0"/>
              <a:t>G</a:t>
            </a:r>
            <a:r>
              <a:rPr lang="en-GB" dirty="0" smtClean="0"/>
              <a:t> J</a:t>
            </a:r>
            <a:r>
              <a:rPr lang="en-GB" baseline="30000" dirty="0" smtClean="0"/>
              <a:t>PC</a:t>
            </a:r>
            <a:r>
              <a:rPr lang="en-GB" dirty="0" smtClean="0"/>
              <a:t> =1</a:t>
            </a:r>
            <a:r>
              <a:rPr lang="en-GB" baseline="30000" dirty="0" smtClean="0"/>
              <a:t>+</a:t>
            </a:r>
            <a:r>
              <a:rPr lang="en-GB" dirty="0" smtClean="0"/>
              <a:t> 3</a:t>
            </a:r>
            <a:r>
              <a:rPr lang="en-GB" baseline="30000" dirty="0" smtClean="0"/>
              <a:t>-</a:t>
            </a:r>
            <a:r>
              <a:rPr lang="ru-RU" baseline="30000" dirty="0" smtClean="0"/>
              <a:t> </a:t>
            </a:r>
            <a:r>
              <a:rPr lang="en-GB" baseline="30000" dirty="0" smtClean="0"/>
              <a:t>-</a:t>
            </a:r>
            <a:r>
              <a:rPr lang="ru-RU" baseline="30000" dirty="0" smtClean="0"/>
              <a:t>               </a:t>
            </a:r>
            <a:r>
              <a:rPr lang="en-GB" dirty="0" smtClean="0"/>
              <a:t>J</a:t>
            </a:r>
            <a:r>
              <a:rPr lang="en-GB" baseline="30000" dirty="0" smtClean="0"/>
              <a:t>PC </a:t>
            </a:r>
            <a:r>
              <a:rPr lang="en-GB" dirty="0"/>
              <a:t>= </a:t>
            </a:r>
            <a:r>
              <a:rPr lang="en-GB" dirty="0" smtClean="0"/>
              <a:t>3</a:t>
            </a:r>
            <a:r>
              <a:rPr lang="ru-RU" baseline="30000" dirty="0" smtClean="0"/>
              <a:t>+ -  </a:t>
            </a:r>
          </a:p>
          <a:p>
            <a:r>
              <a:rPr lang="ru-RU" baseline="30000" dirty="0"/>
              <a:t> </a:t>
            </a:r>
            <a:r>
              <a:rPr lang="ru-RU" baseline="30000" dirty="0" smtClean="0"/>
              <a:t>                                  </a:t>
            </a:r>
            <a:r>
              <a:rPr lang="en-GB" baseline="30000" dirty="0" smtClean="0"/>
              <a:t>           </a:t>
            </a:r>
            <a:r>
              <a:rPr lang="ru-RU" baseline="30000" dirty="0" smtClean="0"/>
              <a:t> </a:t>
            </a:r>
            <a:r>
              <a:rPr lang="en-GB" dirty="0" smtClean="0"/>
              <a:t>J</a:t>
            </a:r>
            <a:r>
              <a:rPr lang="en-GB" baseline="30000" dirty="0" smtClean="0"/>
              <a:t>PC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3</a:t>
            </a:r>
            <a:r>
              <a:rPr lang="ru-RU" baseline="30000" dirty="0" smtClean="0"/>
              <a:t>++  </a:t>
            </a:r>
          </a:p>
          <a:p>
            <a:endParaRPr lang="ru-RU" baseline="30000" dirty="0"/>
          </a:p>
          <a:p>
            <a:pPr lvl="0"/>
            <a:r>
              <a:rPr lang="en-GB" b="1" dirty="0" smtClean="0"/>
              <a:t> f4(2050)</a:t>
            </a:r>
            <a:endParaRPr lang="ru-RU" dirty="0" smtClean="0"/>
          </a:p>
          <a:p>
            <a:r>
              <a:rPr lang="ru-RU" baseline="30000" dirty="0" smtClean="0"/>
              <a:t> </a:t>
            </a:r>
            <a:r>
              <a:rPr lang="en-GB" dirty="0"/>
              <a:t>I</a:t>
            </a:r>
            <a:r>
              <a:rPr lang="en-GB" baseline="30000" dirty="0"/>
              <a:t>G</a:t>
            </a:r>
            <a:r>
              <a:rPr lang="en-GB" dirty="0"/>
              <a:t> </a:t>
            </a:r>
            <a:r>
              <a:rPr lang="en-GB" dirty="0" smtClean="0"/>
              <a:t>J</a:t>
            </a:r>
            <a:r>
              <a:rPr lang="en-GB" baseline="30000" dirty="0" smtClean="0"/>
              <a:t>PC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0</a:t>
            </a:r>
            <a:r>
              <a:rPr lang="en-GB" baseline="30000" dirty="0" smtClean="0"/>
              <a:t>+</a:t>
            </a:r>
            <a:r>
              <a:rPr lang="en-GB" dirty="0" smtClean="0"/>
              <a:t>4</a:t>
            </a:r>
            <a:r>
              <a:rPr lang="en-GB" baseline="30000" dirty="0" smtClean="0"/>
              <a:t>+</a:t>
            </a:r>
            <a:r>
              <a:rPr lang="ru-RU" baseline="30000" dirty="0" smtClean="0"/>
              <a:t> </a:t>
            </a:r>
            <a:r>
              <a:rPr lang="en-GB" baseline="30000" dirty="0" smtClean="0"/>
              <a:t>+</a:t>
            </a:r>
            <a:r>
              <a:rPr lang="ru-RU" baseline="30000" dirty="0" smtClean="0"/>
              <a:t> </a:t>
            </a:r>
            <a:r>
              <a:rPr lang="en-GB" baseline="30000" dirty="0" smtClean="0"/>
              <a:t>              </a:t>
            </a:r>
            <a:r>
              <a:rPr lang="en-GB" dirty="0" smtClean="0">
                <a:solidFill>
                  <a:prstClr val="black"/>
                </a:solidFill>
              </a:rPr>
              <a:t>J</a:t>
            </a:r>
            <a:r>
              <a:rPr lang="en-GB" baseline="30000" dirty="0" smtClean="0">
                <a:solidFill>
                  <a:prstClr val="black"/>
                </a:solidFill>
              </a:rPr>
              <a:t>PC </a:t>
            </a:r>
            <a:r>
              <a:rPr lang="en-GB" dirty="0">
                <a:solidFill>
                  <a:prstClr val="black"/>
                </a:solidFill>
              </a:rPr>
              <a:t>= </a:t>
            </a:r>
            <a:r>
              <a:rPr lang="en-GB" dirty="0" smtClean="0">
                <a:solidFill>
                  <a:prstClr val="black"/>
                </a:solidFill>
              </a:rPr>
              <a:t>4</a:t>
            </a:r>
            <a:r>
              <a:rPr lang="en-GB" baseline="30000" dirty="0" smtClean="0">
                <a:solidFill>
                  <a:prstClr val="black"/>
                </a:solidFill>
              </a:rPr>
              <a:t>-</a:t>
            </a:r>
            <a:r>
              <a:rPr lang="ru-RU" baseline="30000" dirty="0" smtClean="0">
                <a:solidFill>
                  <a:prstClr val="black"/>
                </a:solidFill>
              </a:rPr>
              <a:t> </a:t>
            </a:r>
            <a:r>
              <a:rPr lang="en-GB" baseline="30000" dirty="0" smtClean="0">
                <a:solidFill>
                  <a:prstClr val="black"/>
                </a:solidFill>
              </a:rPr>
              <a:t>+</a:t>
            </a:r>
            <a:r>
              <a:rPr lang="ru-RU" baseline="30000" dirty="0" smtClean="0">
                <a:solidFill>
                  <a:prstClr val="black"/>
                </a:solidFill>
              </a:rPr>
              <a:t> </a:t>
            </a:r>
            <a:endParaRPr lang="en-GB" baseline="30000" dirty="0" smtClean="0"/>
          </a:p>
          <a:p>
            <a:r>
              <a:rPr lang="en-GB" dirty="0" smtClean="0"/>
              <a:t> </a:t>
            </a:r>
            <a:r>
              <a:rPr lang="en-GB" b="1" dirty="0" smtClean="0"/>
              <a:t>a4(1970)</a:t>
            </a:r>
          </a:p>
          <a:p>
            <a:r>
              <a:rPr lang="en-GB" dirty="0" smtClean="0"/>
              <a:t> </a:t>
            </a:r>
            <a:r>
              <a:rPr lang="en-GB" dirty="0"/>
              <a:t>I</a:t>
            </a:r>
            <a:r>
              <a:rPr lang="en-GB" baseline="30000" dirty="0"/>
              <a:t>G</a:t>
            </a:r>
            <a:r>
              <a:rPr lang="en-GB" dirty="0"/>
              <a:t> J</a:t>
            </a:r>
            <a:r>
              <a:rPr lang="en-GB" baseline="30000" dirty="0"/>
              <a:t>PC</a:t>
            </a:r>
            <a:r>
              <a:rPr lang="en-GB" dirty="0"/>
              <a:t> </a:t>
            </a:r>
            <a:r>
              <a:rPr lang="en-GB" dirty="0" smtClean="0"/>
              <a:t>= 1</a:t>
            </a:r>
            <a:r>
              <a:rPr lang="en-GB" baseline="30000" dirty="0" smtClean="0"/>
              <a:t>-</a:t>
            </a:r>
            <a:r>
              <a:rPr lang="en-GB" dirty="0" smtClean="0"/>
              <a:t>4</a:t>
            </a:r>
            <a:r>
              <a:rPr lang="en-GB" baseline="30000" dirty="0"/>
              <a:t>+</a:t>
            </a:r>
            <a:r>
              <a:rPr lang="ru-RU" baseline="30000" dirty="0"/>
              <a:t> </a:t>
            </a:r>
            <a:r>
              <a:rPr lang="en-GB" baseline="30000" dirty="0"/>
              <a:t>+</a:t>
            </a:r>
            <a:r>
              <a:rPr lang="en-GB" dirty="0" smtClean="0"/>
              <a:t>   </a:t>
            </a:r>
          </a:p>
          <a:p>
            <a:r>
              <a:rPr lang="en-GB" dirty="0" smtClean="0"/>
              <a:t> </a:t>
            </a:r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509120"/>
            <a:ext cx="7920880" cy="20313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-    Не видно множества ожидаемых состояний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 желании можно усмотреть признаки восстановления </a:t>
            </a:r>
            <a:r>
              <a:rPr lang="ru-RU" dirty="0" err="1" smtClean="0"/>
              <a:t>киральной</a:t>
            </a:r>
            <a:r>
              <a:rPr lang="ru-RU" dirty="0" smtClean="0"/>
              <a:t> симметрии, а можно увидеть явные противоречия.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Данные не позволяют с определенностью заключить о восстановлении</a:t>
            </a:r>
            <a:r>
              <a:rPr lang="en-GB" dirty="0" smtClean="0"/>
              <a:t>/</a:t>
            </a:r>
            <a:r>
              <a:rPr lang="ru-RU" dirty="0" smtClean="0"/>
              <a:t>не восстановлении </a:t>
            </a:r>
            <a:r>
              <a:rPr lang="ru-RU" dirty="0" err="1" smtClean="0"/>
              <a:t>киральной</a:t>
            </a:r>
            <a:r>
              <a:rPr lang="ru-RU" dirty="0" smtClean="0"/>
              <a:t> симметрии в вы</a:t>
            </a:r>
            <a:r>
              <a:rPr lang="en-GB" dirty="0" smtClean="0"/>
              <a:t>c</a:t>
            </a:r>
            <a:r>
              <a:rPr lang="ru-RU" dirty="0" err="1" smtClean="0"/>
              <a:t>оких</a:t>
            </a:r>
            <a:r>
              <a:rPr lang="ru-RU" dirty="0" smtClean="0"/>
              <a:t> </a:t>
            </a:r>
            <a:r>
              <a:rPr lang="en-GB" dirty="0" err="1" smtClean="0"/>
              <a:t>q</a:t>
            </a:r>
            <a:r>
              <a:rPr lang="en-GB" dirty="0" err="1" smtClean="0">
                <a:latin typeface="Times New Roman"/>
                <a:cs typeface="Times New Roman"/>
              </a:rPr>
              <a:t>͞q</a:t>
            </a:r>
            <a:r>
              <a:rPr lang="en-GB" dirty="0" smtClean="0">
                <a:latin typeface="Times New Roman"/>
                <a:cs typeface="Times New Roman"/>
              </a:rPr>
              <a:t>  </a:t>
            </a:r>
            <a:r>
              <a:rPr lang="ru-RU" dirty="0" smtClean="0">
                <a:latin typeface="Times New Roman"/>
                <a:cs typeface="Times New Roman"/>
              </a:rPr>
              <a:t>возбуждениях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Ситуация усложняется </a:t>
            </a:r>
            <a:r>
              <a:rPr lang="ru-RU" dirty="0" err="1" smtClean="0"/>
              <a:t>глюболами</a:t>
            </a:r>
            <a:r>
              <a:rPr lang="ru-RU" dirty="0" smtClean="0"/>
              <a:t>, гибридами, </a:t>
            </a:r>
            <a:r>
              <a:rPr lang="ru-RU" dirty="0" err="1" smtClean="0"/>
              <a:t>тетракварками</a:t>
            </a:r>
            <a:r>
              <a:rPr lang="ru-RU" dirty="0" smtClean="0"/>
              <a:t>, порогами…..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Нужны новые экспериментальные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256209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780" y="274638"/>
            <a:ext cx="5947222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Спектроскопия легких адронов (</a:t>
            </a:r>
            <a:r>
              <a:rPr lang="en-GB" sz="2400" b="1" i="1" dirty="0" smtClean="0">
                <a:solidFill>
                  <a:srgbClr val="002060"/>
                </a:solidFill>
              </a:rPr>
              <a:t>S</a:t>
            </a:r>
            <a:r>
              <a:rPr lang="ru-RU" sz="2400" b="1" i="1" dirty="0" smtClean="0">
                <a:solidFill>
                  <a:srgbClr val="002060"/>
                </a:solidFill>
              </a:rPr>
              <a:t>=0) на У-70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Барионы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7996" y="1288356"/>
            <a:ext cx="425355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Цель:</a:t>
            </a:r>
          </a:p>
          <a:p>
            <a:r>
              <a:rPr lang="ru-RU" dirty="0" smtClean="0"/>
              <a:t>Все резонансы с </a:t>
            </a:r>
            <a:r>
              <a:rPr lang="en-GB" dirty="0" smtClean="0"/>
              <a:t>J&lt;15/2 (M≈</a:t>
            </a:r>
            <a:r>
              <a:rPr lang="ru-RU" dirty="0"/>
              <a:t>3</a:t>
            </a:r>
            <a:r>
              <a:rPr lang="en-GB" dirty="0" smtClean="0"/>
              <a:t> </a:t>
            </a:r>
            <a:r>
              <a:rPr lang="ru-RU" dirty="0" smtClean="0"/>
              <a:t>ГэВ)</a:t>
            </a:r>
          </a:p>
          <a:p>
            <a:r>
              <a:rPr lang="ru-RU" dirty="0" smtClean="0"/>
              <a:t>Массы : </a:t>
            </a:r>
            <a:r>
              <a:rPr lang="el-GR" dirty="0" smtClean="0"/>
              <a:t>σ</a:t>
            </a:r>
            <a:r>
              <a:rPr lang="ru-RU" dirty="0" smtClean="0"/>
              <a:t>(</a:t>
            </a:r>
            <a:r>
              <a:rPr lang="en-GB" dirty="0" smtClean="0"/>
              <a:t>M)≈2÷50 </a:t>
            </a:r>
            <a:r>
              <a:rPr lang="ru-RU" dirty="0" smtClean="0"/>
              <a:t>МэВ →</a:t>
            </a:r>
            <a:r>
              <a:rPr lang="ru-RU" dirty="0"/>
              <a:t>1</a:t>
            </a:r>
            <a:r>
              <a:rPr lang="en-GB" dirty="0" smtClean="0"/>
              <a:t>÷</a:t>
            </a:r>
            <a:r>
              <a:rPr lang="ru-RU" dirty="0" smtClean="0"/>
              <a:t>1</a:t>
            </a:r>
            <a:r>
              <a:rPr lang="en-GB" dirty="0" smtClean="0"/>
              <a:t>0 </a:t>
            </a:r>
            <a:r>
              <a:rPr lang="ru-RU" dirty="0" smtClean="0"/>
              <a:t>МэВ</a:t>
            </a:r>
          </a:p>
          <a:p>
            <a:r>
              <a:rPr lang="ru-RU" dirty="0" smtClean="0"/>
              <a:t>Ширины: </a:t>
            </a:r>
            <a:r>
              <a:rPr lang="el-GR" dirty="0" smtClean="0"/>
              <a:t>σ</a:t>
            </a:r>
            <a:r>
              <a:rPr lang="ru-RU" dirty="0" smtClean="0"/>
              <a:t>(</a:t>
            </a:r>
            <a:r>
              <a:rPr lang="en-GB" dirty="0" smtClean="0"/>
              <a:t>Г)≈</a:t>
            </a:r>
            <a:r>
              <a:rPr lang="ru-RU" dirty="0" smtClean="0"/>
              <a:t>10</a:t>
            </a:r>
            <a:r>
              <a:rPr lang="en-GB" dirty="0" smtClean="0"/>
              <a:t>÷</a:t>
            </a:r>
            <a:r>
              <a:rPr lang="ru-RU" dirty="0" smtClean="0"/>
              <a:t>10</a:t>
            </a:r>
            <a:r>
              <a:rPr lang="en-GB" dirty="0" smtClean="0"/>
              <a:t>0 </a:t>
            </a:r>
            <a:r>
              <a:rPr lang="ru-RU" dirty="0"/>
              <a:t>МэВ </a:t>
            </a:r>
            <a:r>
              <a:rPr lang="ru-RU" dirty="0" smtClean="0"/>
              <a:t>→2</a:t>
            </a:r>
            <a:r>
              <a:rPr lang="en-GB" dirty="0" smtClean="0"/>
              <a:t>÷</a:t>
            </a:r>
            <a:r>
              <a:rPr lang="ru-RU" dirty="0"/>
              <a:t>2</a:t>
            </a:r>
            <a:r>
              <a:rPr lang="en-GB" dirty="0" smtClean="0"/>
              <a:t>0 </a:t>
            </a:r>
            <a:r>
              <a:rPr lang="ru-RU" dirty="0" smtClean="0"/>
              <a:t>МэВ</a:t>
            </a:r>
          </a:p>
          <a:p>
            <a:r>
              <a:rPr lang="en-US" dirty="0" err="1" smtClean="0"/>
              <a:t>Br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 </a:t>
            </a:r>
            <a:r>
              <a:rPr lang="ru-RU" dirty="0" smtClean="0"/>
              <a:t>и</a:t>
            </a:r>
            <a:r>
              <a:rPr lang="ru-RU" baseline="-25000" dirty="0" smtClean="0"/>
              <a:t>  </a:t>
            </a:r>
            <a:r>
              <a:rPr lang="ru-RU" dirty="0" smtClean="0"/>
              <a:t>Г</a:t>
            </a:r>
            <a:r>
              <a:rPr lang="en-GB" baseline="-25000" dirty="0" err="1" smtClean="0"/>
              <a:t>i</a:t>
            </a:r>
            <a:r>
              <a:rPr lang="ru-RU" baseline="-25000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в </a:t>
            </a:r>
            <a:r>
              <a:rPr lang="ru-RU" dirty="0" err="1" smtClean="0"/>
              <a:t>т.ч</a:t>
            </a:r>
            <a:r>
              <a:rPr lang="ru-RU" dirty="0" smtClean="0"/>
              <a:t>.</a:t>
            </a:r>
            <a:r>
              <a:rPr lang="en-GB" dirty="0" smtClean="0"/>
              <a:t> </a:t>
            </a:r>
            <a:r>
              <a:rPr lang="en-GB" b="1" i="1" dirty="0" smtClean="0"/>
              <a:t> </a:t>
            </a:r>
            <a:r>
              <a:rPr lang="en-US" b="1" i="1" dirty="0" smtClean="0"/>
              <a:t>p</a:t>
            </a:r>
            <a:r>
              <a:rPr lang="ru-RU" b="1" i="1" dirty="0" smtClean="0"/>
              <a:t> </a:t>
            </a:r>
            <a:r>
              <a:rPr lang="en-GB" dirty="0" smtClean="0"/>
              <a:t>+</a:t>
            </a:r>
            <a:r>
              <a:rPr lang="ru-RU" dirty="0" smtClean="0"/>
              <a:t> мезонные резонансы </a:t>
            </a:r>
          </a:p>
          <a:p>
            <a:r>
              <a:rPr lang="ru-RU" dirty="0" smtClean="0"/>
              <a:t> с массой до 2 ГэВ)</a:t>
            </a:r>
          </a:p>
          <a:p>
            <a:r>
              <a:rPr lang="ru-RU" dirty="0" smtClean="0"/>
              <a:t>≈10</a:t>
            </a:r>
            <a:r>
              <a:rPr lang="ru-RU" baseline="30000" dirty="0" smtClean="0"/>
              <a:t>2</a:t>
            </a:r>
            <a:r>
              <a:rPr lang="ru-RU" dirty="0" smtClean="0"/>
              <a:t>  резонансов</a:t>
            </a:r>
          </a:p>
          <a:p>
            <a:r>
              <a:rPr lang="ru-RU" dirty="0" smtClean="0"/>
              <a:t>≈20 каналов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34998" y="1305986"/>
            <a:ext cx="41044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ва класса </a:t>
            </a:r>
            <a:r>
              <a:rPr lang="en-GB" dirty="0" smtClean="0"/>
              <a:t>“production” </a:t>
            </a:r>
            <a:r>
              <a:rPr lang="ru-RU" dirty="0" smtClean="0"/>
              <a:t>экспериментов на У-70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271" y="3802520"/>
            <a:ext cx="417900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объем данных по барионным резонансам получен в  </a:t>
            </a:r>
            <a:r>
              <a:rPr lang="en-GB" dirty="0" smtClean="0"/>
              <a:t>“formation” </a:t>
            </a:r>
            <a:r>
              <a:rPr lang="ru-RU" dirty="0" smtClean="0"/>
              <a:t>экспериментах ( </a:t>
            </a:r>
            <a:r>
              <a:rPr lang="el-GR" dirty="0" smtClean="0"/>
              <a:t>π</a:t>
            </a:r>
            <a:r>
              <a:rPr lang="ru-RU" dirty="0" smtClean="0"/>
              <a:t> </a:t>
            </a:r>
            <a:r>
              <a:rPr lang="en-GB" dirty="0" smtClean="0"/>
              <a:t>N</a:t>
            </a:r>
            <a:r>
              <a:rPr lang="el-GR" dirty="0" smtClean="0"/>
              <a:t>→</a:t>
            </a:r>
            <a:r>
              <a:rPr lang="en-GB" dirty="0" smtClean="0"/>
              <a:t> R  </a:t>
            </a:r>
            <a:r>
              <a:rPr lang="ru-RU" dirty="0" smtClean="0"/>
              <a:t>и </a:t>
            </a:r>
            <a:r>
              <a:rPr lang="el-GR" dirty="0" smtClean="0"/>
              <a:t>γ</a:t>
            </a:r>
            <a:r>
              <a:rPr lang="en-GB" dirty="0" smtClean="0"/>
              <a:t> N</a:t>
            </a:r>
            <a:r>
              <a:rPr lang="el-GR" dirty="0" smtClean="0"/>
              <a:t>→</a:t>
            </a:r>
            <a:r>
              <a:rPr lang="en-GB" dirty="0" smtClean="0"/>
              <a:t>R)</a:t>
            </a:r>
            <a:r>
              <a:rPr lang="ru-RU" dirty="0" smtClean="0"/>
              <a:t> на ускорителях невысоких энергий</a:t>
            </a:r>
            <a:endParaRPr lang="en-US" dirty="0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91580" y="5405358"/>
            <a:ext cx="936104" cy="216024"/>
          </a:xfrm>
          <a:prstGeom prst="straightConnector1">
            <a:avLst/>
          </a:prstGeom>
          <a:ln w="50800">
            <a:tailEnd type="arrow"/>
          </a:ln>
          <a:scene3d>
            <a:camera prst="orthographicFront"/>
            <a:lightRig rig="threePt" dir="t"/>
          </a:scene3d>
          <a:sp3d extrusionH="76200">
            <a:bevelT w="12700"/>
            <a:extrusionClr>
              <a:schemeClr val="tx2">
                <a:lumMod val="75000"/>
              </a:schemeClr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468756" y="5621034"/>
            <a:ext cx="216024" cy="371146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727684" y="5621382"/>
            <a:ext cx="681536" cy="0"/>
          </a:xfrm>
          <a:prstGeom prst="straightConnector1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100" y="5096847"/>
                <a:ext cx="461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/>
                        </a:rPr>
                        <m:t>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00" y="5096847"/>
                <a:ext cx="46179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367644" y="590739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P</a:t>
            </a:r>
            <a:endParaRPr lang="ru-RU" sz="20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35696" y="5154913"/>
            <a:ext cx="42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R</a:t>
            </a:r>
            <a:endParaRPr lang="ru-RU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34998" y="2153278"/>
            <a:ext cx="28213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Пучок протонов </a:t>
            </a:r>
            <a:r>
              <a:rPr lang="en-GB" dirty="0" smtClean="0"/>
              <a:t>P≈40 </a:t>
            </a:r>
            <a:r>
              <a:rPr lang="ru-RU" dirty="0" smtClean="0"/>
              <a:t>ГэВ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076057" y="2793124"/>
            <a:ext cx="936104" cy="21602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400313" y="3368923"/>
            <a:ext cx="396044" cy="28803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5400000">
            <a:off x="5650813" y="3136468"/>
            <a:ext cx="416659" cy="162019"/>
          </a:xfrm>
          <a:prstGeom prst="curvedConnector3">
            <a:avLst>
              <a:gd name="adj1" fmla="val 52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976156" y="3033972"/>
            <a:ext cx="681536" cy="0"/>
          </a:xfrm>
          <a:prstGeom prst="straightConnector1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6562569" y="2712939"/>
            <a:ext cx="748039" cy="35800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/>
          <p:nvPr/>
        </p:nvCxnSpPr>
        <p:spPr>
          <a:xfrm>
            <a:off x="6585215" y="3070944"/>
            <a:ext cx="604023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/>
          <p:nvPr/>
        </p:nvCxnSpPr>
        <p:spPr>
          <a:xfrm>
            <a:off x="6585215" y="3085802"/>
            <a:ext cx="460007" cy="19903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796357" y="3368923"/>
            <a:ext cx="382065" cy="14401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92" y="3351559"/>
            <a:ext cx="346061" cy="5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3" name="TextBox 1052"/>
          <p:cNvSpPr txBox="1"/>
          <p:nvPr/>
        </p:nvSpPr>
        <p:spPr>
          <a:xfrm>
            <a:off x="4796069" y="25226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p</a:t>
            </a:r>
            <a:endParaRPr lang="ru-RU" b="1" i="1" dirty="0"/>
          </a:p>
        </p:txBody>
      </p:sp>
      <p:sp>
        <p:nvSpPr>
          <p:cNvPr id="1054" name="TextBox 1053"/>
          <p:cNvSpPr txBox="1"/>
          <p:nvPr/>
        </p:nvSpPr>
        <p:spPr>
          <a:xfrm>
            <a:off x="5067055" y="3412014"/>
            <a:ext cx="45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p</a:t>
            </a:r>
            <a:endParaRPr lang="ru-RU" b="1" i="1" dirty="0"/>
          </a:p>
        </p:txBody>
      </p:sp>
      <p:sp>
        <p:nvSpPr>
          <p:cNvPr id="1055" name="TextBox 1054"/>
          <p:cNvSpPr txBox="1"/>
          <p:nvPr/>
        </p:nvSpPr>
        <p:spPr>
          <a:xfrm>
            <a:off x="6172446" y="3328273"/>
            <a:ext cx="34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p</a:t>
            </a:r>
            <a:endParaRPr lang="ru-RU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87168" y="2646054"/>
            <a:ext cx="110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</a:t>
            </a:r>
            <a:endParaRPr lang="ru-RU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7293349" y="254338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</a:t>
            </a:r>
            <a:endParaRPr lang="ru-RU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862790" y="4171852"/>
            <a:ext cx="312430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Пучок «меченых </a:t>
            </a:r>
            <a:r>
              <a:rPr lang="ru-RU" dirty="0" err="1" smtClean="0"/>
              <a:t>реджеонов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 </a:t>
            </a:r>
            <a:r>
              <a:rPr lang="en-US" dirty="0" smtClean="0"/>
              <a:t>π±</a:t>
            </a: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en-GB" dirty="0" smtClean="0"/>
              <a:t>p=20 </a:t>
            </a:r>
            <a:r>
              <a:rPr lang="ru-RU" dirty="0" smtClean="0"/>
              <a:t>ГэВ</a:t>
            </a:r>
            <a:endParaRPr lang="ru-RU" dirty="0"/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4921370" y="5065489"/>
            <a:ext cx="936104" cy="21602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5829599" y="5758154"/>
            <a:ext cx="396044" cy="28803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8678" y="5265203"/>
            <a:ext cx="426965" cy="52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8" name="Прямая со стрелкой 47"/>
          <p:cNvCxnSpPr/>
          <p:nvPr/>
        </p:nvCxnSpPr>
        <p:spPr>
          <a:xfrm flipV="1">
            <a:off x="5829599" y="5265203"/>
            <a:ext cx="557148" cy="16310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6386747" y="5065489"/>
            <a:ext cx="453505" cy="19971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399263" y="5265203"/>
            <a:ext cx="428471" cy="24816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513214" y="5265203"/>
            <a:ext cx="423374" cy="16310"/>
          </a:xfrm>
          <a:prstGeom prst="straightConnector1">
            <a:avLst/>
          </a:prstGeom>
          <a:ln w="508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6178422" y="5822107"/>
            <a:ext cx="546479" cy="224079"/>
          </a:xfrm>
          <a:prstGeom prst="straightConnector1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3919" y="5373940"/>
            <a:ext cx="101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</a:t>
            </a:r>
            <a:endParaRPr lang="ru-RU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6657692" y="5938174"/>
            <a:ext cx="531546" cy="1080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9" y="6051899"/>
            <a:ext cx="5794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4644008" y="490429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π</a:t>
            </a:r>
            <a:endParaRPr lang="ru-RU" b="1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5829599" y="4912181"/>
            <a:ext cx="207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ω</a:t>
            </a:r>
            <a:endParaRPr lang="ru-RU" b="1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6754590" y="4727515"/>
            <a:ext cx="17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/>
              <a:t>π</a:t>
            </a:r>
            <a:r>
              <a:rPr lang="ru-RU" b="1" i="1" dirty="0" smtClean="0"/>
              <a:t>+</a:t>
            </a:r>
            <a:endParaRPr lang="ru-RU" b="1" i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917468" y="5092644"/>
            <a:ext cx="17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π</a:t>
            </a:r>
            <a:r>
              <a:rPr lang="ru-RU" b="1" i="1" dirty="0"/>
              <a:t>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754590" y="5281513"/>
            <a:ext cx="175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/>
              <a:t>π</a:t>
            </a:r>
            <a:r>
              <a:rPr lang="ru-RU" b="1" i="1" dirty="0" smtClean="0"/>
              <a:t>-</a:t>
            </a:r>
            <a:endParaRPr lang="ru-RU" b="1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5517105" y="5938174"/>
            <a:ext cx="342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p</a:t>
            </a:r>
            <a:endParaRPr lang="ru-RU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597806" y="5328704"/>
            <a:ext cx="112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b1    </a:t>
            </a:r>
            <a:r>
              <a:rPr lang="el-GR" b="1" i="1" dirty="0" smtClean="0"/>
              <a:t>ρ</a:t>
            </a:r>
            <a:endParaRPr lang="ru-RU" b="1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6147158" y="5844492"/>
            <a:ext cx="4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R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965666" y="4818183"/>
            <a:ext cx="107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50" y="4883869"/>
            <a:ext cx="466030" cy="6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1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74858"/>
            <a:ext cx="6163247" cy="70609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Спектроскопия легких адронов (</a:t>
            </a:r>
            <a:r>
              <a:rPr lang="en-GB" sz="2400" b="1" i="1" dirty="0" smtClean="0">
                <a:solidFill>
                  <a:srgbClr val="002060"/>
                </a:solidFill>
              </a:rPr>
              <a:t>S</a:t>
            </a:r>
            <a:r>
              <a:rPr lang="ru-RU" sz="2400" b="1" i="1" dirty="0" smtClean="0">
                <a:solidFill>
                  <a:srgbClr val="002060"/>
                </a:solidFill>
              </a:rPr>
              <a:t>=0) на У-70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Мезоны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4D6-7D22-44C0-8156-A93820ACD82F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6657" y="980727"/>
            <a:ext cx="4402096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Цель:</a:t>
            </a:r>
          </a:p>
          <a:p>
            <a:r>
              <a:rPr lang="ru-RU" dirty="0" smtClean="0"/>
              <a:t>Все резонансы с </a:t>
            </a:r>
            <a:r>
              <a:rPr lang="en-GB" dirty="0" smtClean="0"/>
              <a:t>J&lt;</a:t>
            </a:r>
            <a:r>
              <a:rPr lang="ru-RU" dirty="0" smtClean="0"/>
              <a:t>8</a:t>
            </a:r>
            <a:r>
              <a:rPr lang="en-GB" dirty="0" smtClean="0"/>
              <a:t> (M≈</a:t>
            </a:r>
            <a:r>
              <a:rPr lang="ru-RU" dirty="0" smtClean="0"/>
              <a:t>2,8</a:t>
            </a:r>
            <a:r>
              <a:rPr lang="en-GB" dirty="0" smtClean="0"/>
              <a:t> </a:t>
            </a:r>
            <a:r>
              <a:rPr lang="ru-RU" dirty="0" smtClean="0"/>
              <a:t>ГэВ)</a:t>
            </a:r>
          </a:p>
          <a:p>
            <a:r>
              <a:rPr lang="ru-RU" dirty="0" smtClean="0"/>
              <a:t>Массы :   </a:t>
            </a:r>
            <a:r>
              <a:rPr lang="el-GR" b="1" dirty="0" smtClean="0"/>
              <a:t>σ</a:t>
            </a:r>
            <a:r>
              <a:rPr lang="ru-RU" b="1" dirty="0" smtClean="0"/>
              <a:t>(</a:t>
            </a:r>
            <a:r>
              <a:rPr lang="en-GB" b="1" dirty="0" smtClean="0"/>
              <a:t>M)≈</a:t>
            </a:r>
            <a:r>
              <a:rPr lang="ru-RU" b="1" dirty="0"/>
              <a:t>2</a:t>
            </a:r>
            <a:r>
              <a:rPr lang="en-GB" b="1" dirty="0" smtClean="0"/>
              <a:t>÷</a:t>
            </a:r>
            <a:r>
              <a:rPr lang="ru-RU" b="1" dirty="0" smtClean="0"/>
              <a:t>2</a:t>
            </a:r>
            <a:r>
              <a:rPr lang="en-GB" b="1" dirty="0" smtClean="0"/>
              <a:t>0 </a:t>
            </a:r>
            <a:r>
              <a:rPr lang="ru-RU" b="1" dirty="0" smtClean="0"/>
              <a:t>МэВ →</a:t>
            </a:r>
            <a:r>
              <a:rPr lang="ru-RU" b="1" dirty="0"/>
              <a:t>1</a:t>
            </a:r>
            <a:r>
              <a:rPr lang="en-GB" b="1" dirty="0" smtClean="0"/>
              <a:t>÷</a:t>
            </a:r>
            <a:r>
              <a:rPr lang="ru-RU" b="1" dirty="0"/>
              <a:t>5</a:t>
            </a:r>
            <a:r>
              <a:rPr lang="en-GB" b="1" dirty="0" smtClean="0"/>
              <a:t> </a:t>
            </a:r>
            <a:r>
              <a:rPr lang="ru-RU" b="1" dirty="0" smtClean="0"/>
              <a:t>МэВ</a:t>
            </a:r>
          </a:p>
          <a:p>
            <a:r>
              <a:rPr lang="ru-RU" dirty="0" smtClean="0"/>
              <a:t>Ширины: </a:t>
            </a:r>
            <a:r>
              <a:rPr lang="el-GR" b="1" dirty="0" smtClean="0"/>
              <a:t>σ</a:t>
            </a:r>
            <a:r>
              <a:rPr lang="ru-RU" b="1" dirty="0" smtClean="0"/>
              <a:t>(</a:t>
            </a:r>
            <a:r>
              <a:rPr lang="en-GB" b="1" dirty="0" smtClean="0"/>
              <a:t>Г)≈</a:t>
            </a:r>
            <a:r>
              <a:rPr lang="ru-RU" b="1" dirty="0" smtClean="0"/>
              <a:t>3</a:t>
            </a:r>
            <a:r>
              <a:rPr lang="en-GB" b="1" dirty="0" smtClean="0"/>
              <a:t>÷</a:t>
            </a:r>
            <a:r>
              <a:rPr lang="ru-RU" b="1" dirty="0" smtClean="0"/>
              <a:t>3</a:t>
            </a:r>
            <a:r>
              <a:rPr lang="en-GB" b="1" dirty="0" smtClean="0"/>
              <a:t>0 </a:t>
            </a:r>
            <a:r>
              <a:rPr lang="ru-RU" b="1" dirty="0"/>
              <a:t>МэВ </a:t>
            </a:r>
            <a:r>
              <a:rPr lang="ru-RU" b="1" dirty="0" smtClean="0"/>
              <a:t>→2</a:t>
            </a:r>
            <a:r>
              <a:rPr lang="en-GB" b="1" dirty="0" smtClean="0"/>
              <a:t>÷</a:t>
            </a:r>
            <a:r>
              <a:rPr lang="ru-RU" b="1" dirty="0"/>
              <a:t>1</a:t>
            </a:r>
            <a:r>
              <a:rPr lang="en-GB" b="1" dirty="0"/>
              <a:t>0 </a:t>
            </a:r>
            <a:r>
              <a:rPr lang="ru-RU" b="1" dirty="0" smtClean="0"/>
              <a:t>МэВ</a:t>
            </a:r>
          </a:p>
          <a:p>
            <a:r>
              <a:rPr lang="en-US" dirty="0" err="1" smtClean="0"/>
              <a:t>Br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 </a:t>
            </a:r>
            <a:r>
              <a:rPr lang="ru-RU" dirty="0" smtClean="0"/>
              <a:t>и</a:t>
            </a:r>
            <a:r>
              <a:rPr lang="ru-RU" baseline="-25000" dirty="0" smtClean="0"/>
              <a:t>  </a:t>
            </a:r>
            <a:r>
              <a:rPr lang="ru-RU" dirty="0" smtClean="0"/>
              <a:t>Г</a:t>
            </a:r>
            <a:r>
              <a:rPr lang="en-GB" baseline="-25000" dirty="0" err="1" smtClean="0"/>
              <a:t>i</a:t>
            </a:r>
            <a:r>
              <a:rPr lang="ru-RU" baseline="-25000" dirty="0" smtClean="0"/>
              <a:t> </a:t>
            </a:r>
            <a:r>
              <a:rPr lang="ru-RU" baseline="-25000" dirty="0"/>
              <a:t> </a:t>
            </a:r>
            <a:r>
              <a:rPr lang="ru-RU" dirty="0" smtClean="0"/>
              <a:t> , сведения о структуре</a:t>
            </a:r>
            <a:endParaRPr lang="ru-RU" baseline="-25000" dirty="0" smtClean="0"/>
          </a:p>
          <a:p>
            <a:r>
              <a:rPr lang="ru-RU" dirty="0" smtClean="0"/>
              <a:t>≈10</a:t>
            </a:r>
            <a:r>
              <a:rPr lang="ru-RU" baseline="30000" dirty="0" smtClean="0"/>
              <a:t>2</a:t>
            </a:r>
            <a:r>
              <a:rPr lang="ru-RU" dirty="0" smtClean="0"/>
              <a:t>  резонансов</a:t>
            </a:r>
          </a:p>
          <a:p>
            <a:r>
              <a:rPr lang="en-GB" dirty="0" smtClean="0"/>
              <a:t>&gt; 8</a:t>
            </a:r>
            <a:r>
              <a:rPr lang="ru-RU" dirty="0" smtClean="0"/>
              <a:t>0 каналов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8438" y="3068960"/>
            <a:ext cx="440209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 ПВА особую роль играют «стабильные» частицы и «узкие» резонансы:</a:t>
            </a:r>
          </a:p>
          <a:p>
            <a:r>
              <a:rPr lang="ru-RU" b="1" dirty="0" smtClean="0"/>
              <a:t>π±0 ; </a:t>
            </a:r>
            <a:r>
              <a:rPr lang="el-GR" b="1" dirty="0" smtClean="0"/>
              <a:t>η</a:t>
            </a:r>
            <a:r>
              <a:rPr lang="ru-RU" b="1" dirty="0" smtClean="0"/>
              <a:t> ; </a:t>
            </a:r>
            <a:r>
              <a:rPr lang="el-GR" b="1" dirty="0" smtClean="0"/>
              <a:t>ή</a:t>
            </a:r>
            <a:r>
              <a:rPr lang="ru-RU" b="1" dirty="0" smtClean="0"/>
              <a:t> ; </a:t>
            </a:r>
            <a:r>
              <a:rPr lang="el-GR" b="1" dirty="0" smtClean="0"/>
              <a:t>ω</a:t>
            </a:r>
            <a:r>
              <a:rPr lang="ru-RU" b="1" dirty="0" smtClean="0"/>
              <a:t> ; </a:t>
            </a:r>
            <a:r>
              <a:rPr lang="el-GR" b="1" dirty="0" smtClean="0">
                <a:cs typeface="Times New Roman"/>
              </a:rPr>
              <a:t>φ</a:t>
            </a:r>
            <a:r>
              <a:rPr lang="ru-RU" b="1" dirty="0" smtClean="0">
                <a:cs typeface="Times New Roman"/>
              </a:rPr>
              <a:t>; </a:t>
            </a:r>
            <a:r>
              <a:rPr lang="en-GB" b="1" dirty="0" smtClean="0">
                <a:cs typeface="Times New Roman"/>
              </a:rPr>
              <a:t>f1</a:t>
            </a:r>
            <a:r>
              <a:rPr lang="ru-RU" b="1" dirty="0" smtClean="0">
                <a:cs typeface="Times New Roman"/>
              </a:rPr>
              <a:t>; </a:t>
            </a:r>
            <a:r>
              <a:rPr lang="en-GB" b="1" dirty="0" smtClean="0">
                <a:cs typeface="Times New Roman"/>
              </a:rPr>
              <a:t>K±0…</a:t>
            </a:r>
          </a:p>
          <a:p>
            <a:r>
              <a:rPr lang="ru-RU" dirty="0">
                <a:cs typeface="Times New Roman"/>
              </a:rPr>
              <a:t>Д</a:t>
            </a:r>
            <a:r>
              <a:rPr lang="ru-RU" dirty="0" smtClean="0">
                <a:cs typeface="Times New Roman"/>
              </a:rPr>
              <a:t>ля ПВА-анализа можно использовать        </a:t>
            </a:r>
            <a:r>
              <a:rPr lang="ru-RU" dirty="0" smtClean="0"/>
              <a:t>≈ </a:t>
            </a:r>
            <a:r>
              <a:rPr lang="ru-RU" dirty="0"/>
              <a:t>3</a:t>
            </a:r>
            <a:r>
              <a:rPr lang="ru-RU" dirty="0" smtClean="0"/>
              <a:t>0 </a:t>
            </a:r>
            <a:r>
              <a:rPr lang="ru-RU" dirty="0" err="1" smtClean="0"/>
              <a:t>двухчастичных</a:t>
            </a:r>
            <a:r>
              <a:rPr lang="ru-RU" dirty="0" smtClean="0"/>
              <a:t> комбинаций                            (</a:t>
            </a:r>
            <a:r>
              <a:rPr lang="el-GR" b="1" dirty="0" smtClean="0"/>
              <a:t>π</a:t>
            </a:r>
            <a:r>
              <a:rPr lang="ru-RU" b="1" dirty="0" smtClean="0"/>
              <a:t>+</a:t>
            </a:r>
            <a:r>
              <a:rPr lang="el-GR" b="1" dirty="0" smtClean="0"/>
              <a:t>π</a:t>
            </a:r>
            <a:r>
              <a:rPr lang="ru-RU" b="1" dirty="0" smtClean="0"/>
              <a:t>-, </a:t>
            </a:r>
            <a:r>
              <a:rPr lang="el-GR" b="1" dirty="0" smtClean="0"/>
              <a:t>π</a:t>
            </a:r>
            <a:r>
              <a:rPr lang="ru-RU" b="1" dirty="0" smtClean="0"/>
              <a:t>-</a:t>
            </a:r>
            <a:r>
              <a:rPr lang="el-GR" b="1" dirty="0" smtClean="0"/>
              <a:t>π</a:t>
            </a:r>
            <a:r>
              <a:rPr lang="ru-RU" b="1" dirty="0" smtClean="0"/>
              <a:t>0, </a:t>
            </a:r>
            <a:r>
              <a:rPr lang="el-GR" b="1" dirty="0" smtClean="0"/>
              <a:t>π</a:t>
            </a:r>
            <a:r>
              <a:rPr lang="ru-RU" b="1" dirty="0" smtClean="0"/>
              <a:t>-</a:t>
            </a:r>
            <a:r>
              <a:rPr lang="el-GR" b="1" dirty="0" smtClean="0"/>
              <a:t>η</a:t>
            </a:r>
            <a:r>
              <a:rPr lang="ru-RU" b="1" dirty="0" smtClean="0"/>
              <a:t>, </a:t>
            </a:r>
            <a:r>
              <a:rPr lang="el-GR" b="1" dirty="0" smtClean="0"/>
              <a:t>ηη</a:t>
            </a:r>
            <a:r>
              <a:rPr lang="ru-RU" b="1" dirty="0" smtClean="0"/>
              <a:t>, </a:t>
            </a:r>
            <a:r>
              <a:rPr lang="el-GR" b="1" dirty="0" smtClean="0"/>
              <a:t>ηή</a:t>
            </a:r>
            <a:r>
              <a:rPr lang="ru-RU" b="1" dirty="0" smtClean="0"/>
              <a:t>, </a:t>
            </a:r>
            <a:r>
              <a:rPr lang="el-GR" b="1" dirty="0" smtClean="0"/>
              <a:t>ωω</a:t>
            </a:r>
            <a:r>
              <a:rPr lang="ru-RU" b="1" dirty="0" smtClean="0"/>
              <a:t>, </a:t>
            </a:r>
            <a:r>
              <a:rPr lang="el-GR" b="1" dirty="0" smtClean="0"/>
              <a:t>ω</a:t>
            </a:r>
            <a:r>
              <a:rPr lang="el-GR" b="1" dirty="0" smtClean="0">
                <a:cs typeface="Times New Roman"/>
              </a:rPr>
              <a:t>φ</a:t>
            </a:r>
            <a:r>
              <a:rPr lang="ru-RU" b="1" dirty="0" smtClean="0">
                <a:cs typeface="Times New Roman"/>
              </a:rPr>
              <a:t> ……</a:t>
            </a:r>
            <a:r>
              <a:rPr lang="ru-RU" dirty="0" smtClean="0">
                <a:cs typeface="Times New Roman"/>
              </a:rPr>
              <a:t>) </a:t>
            </a:r>
            <a:endParaRPr lang="ru-RU" dirty="0" smtClean="0"/>
          </a:p>
          <a:p>
            <a:r>
              <a:rPr lang="ru-RU" dirty="0" smtClean="0"/>
              <a:t>и свыше 50 </a:t>
            </a:r>
            <a:r>
              <a:rPr lang="ru-RU" dirty="0" err="1" smtClean="0"/>
              <a:t>трехчастичных</a:t>
            </a:r>
            <a:r>
              <a:rPr lang="ru-RU" dirty="0" smtClean="0"/>
              <a:t> комбинаций</a:t>
            </a:r>
          </a:p>
          <a:p>
            <a:r>
              <a:rPr lang="ru-RU" dirty="0" smtClean="0"/>
              <a:t>(</a:t>
            </a:r>
            <a:r>
              <a:rPr lang="el-GR" b="1" dirty="0" smtClean="0"/>
              <a:t>π</a:t>
            </a:r>
            <a:r>
              <a:rPr lang="ru-RU" b="1" dirty="0"/>
              <a:t>+</a:t>
            </a:r>
            <a:r>
              <a:rPr lang="el-GR" b="1" dirty="0"/>
              <a:t>π</a:t>
            </a:r>
            <a:r>
              <a:rPr lang="ru-RU" b="1" dirty="0" smtClean="0"/>
              <a:t>-</a:t>
            </a:r>
            <a:r>
              <a:rPr lang="el-GR" b="1" dirty="0" smtClean="0"/>
              <a:t>π</a:t>
            </a:r>
            <a:r>
              <a:rPr lang="ru-RU" b="1" dirty="0"/>
              <a:t>0, </a:t>
            </a:r>
            <a:r>
              <a:rPr lang="el-GR" b="1" dirty="0" smtClean="0"/>
              <a:t>π</a:t>
            </a:r>
            <a:r>
              <a:rPr lang="ru-RU" b="1" dirty="0" smtClean="0"/>
              <a:t>+</a:t>
            </a:r>
            <a:r>
              <a:rPr lang="el-GR" b="1" dirty="0" smtClean="0"/>
              <a:t>π</a:t>
            </a:r>
            <a:r>
              <a:rPr lang="ru-RU" b="1" dirty="0"/>
              <a:t>-</a:t>
            </a:r>
            <a:r>
              <a:rPr lang="el-GR" b="1" dirty="0"/>
              <a:t>η</a:t>
            </a:r>
            <a:r>
              <a:rPr lang="ru-RU" b="1" dirty="0"/>
              <a:t>, </a:t>
            </a:r>
            <a:r>
              <a:rPr lang="el-GR" b="1" dirty="0" smtClean="0"/>
              <a:t>π</a:t>
            </a:r>
            <a:r>
              <a:rPr lang="ru-RU" b="1" dirty="0" smtClean="0"/>
              <a:t>-</a:t>
            </a:r>
            <a:r>
              <a:rPr lang="el-GR" b="1" dirty="0" smtClean="0"/>
              <a:t>ηη</a:t>
            </a:r>
            <a:r>
              <a:rPr lang="ru-RU" b="1" dirty="0"/>
              <a:t>, </a:t>
            </a:r>
            <a:r>
              <a:rPr lang="el-GR" b="1" dirty="0" smtClean="0"/>
              <a:t>π</a:t>
            </a:r>
            <a:r>
              <a:rPr lang="ru-RU" b="1" dirty="0" smtClean="0"/>
              <a:t>-</a:t>
            </a:r>
            <a:r>
              <a:rPr lang="el-GR" b="1" dirty="0" smtClean="0"/>
              <a:t>ηή</a:t>
            </a:r>
            <a:r>
              <a:rPr lang="ru-RU" b="1" dirty="0"/>
              <a:t>, </a:t>
            </a:r>
            <a:r>
              <a:rPr lang="el-GR" b="1" dirty="0" smtClean="0"/>
              <a:t>π</a:t>
            </a:r>
            <a:r>
              <a:rPr lang="ru-RU" b="1" dirty="0" smtClean="0"/>
              <a:t>-</a:t>
            </a:r>
            <a:r>
              <a:rPr lang="el-GR" b="1" dirty="0" smtClean="0"/>
              <a:t>ωω</a:t>
            </a:r>
            <a:r>
              <a:rPr lang="ru-RU" b="1" dirty="0"/>
              <a:t>, </a:t>
            </a:r>
            <a:r>
              <a:rPr lang="el-GR" b="1" dirty="0" smtClean="0"/>
              <a:t>π</a:t>
            </a:r>
            <a:r>
              <a:rPr lang="ru-RU" b="1" dirty="0" smtClean="0"/>
              <a:t>-</a:t>
            </a:r>
            <a:r>
              <a:rPr lang="el-GR" b="1" dirty="0" smtClean="0"/>
              <a:t>ω</a:t>
            </a:r>
            <a:r>
              <a:rPr lang="el-GR" b="1" dirty="0" smtClean="0">
                <a:cs typeface="Times New Roman"/>
              </a:rPr>
              <a:t>φ</a:t>
            </a:r>
            <a:r>
              <a:rPr lang="ru-RU" dirty="0" smtClean="0">
                <a:cs typeface="Times New Roman"/>
              </a:rPr>
              <a:t>…)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50" y="980728"/>
            <a:ext cx="3407384" cy="2031325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21766" y="476672"/>
            <a:ext cx="1656184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Установка ВЕС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09289" y="3068960"/>
            <a:ext cx="3416011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P </a:t>
            </a:r>
            <a:r>
              <a:rPr lang="el-GR" b="1" i="1" baseline="-25000" dirty="0" smtClean="0"/>
              <a:t>π</a:t>
            </a:r>
            <a:r>
              <a:rPr lang="en-GB" b="1" i="1" baseline="-25000" dirty="0" smtClean="0"/>
              <a:t>-</a:t>
            </a:r>
            <a:r>
              <a:rPr lang="ru-RU" b="1" i="1" dirty="0" smtClean="0"/>
              <a:t>    </a:t>
            </a:r>
            <a:r>
              <a:rPr lang="en-GB" b="1" i="1" dirty="0" smtClean="0"/>
              <a:t> =29 </a:t>
            </a:r>
            <a:r>
              <a:rPr lang="ru-RU" b="1" i="1" dirty="0" smtClean="0"/>
              <a:t>ГэВ</a:t>
            </a:r>
          </a:p>
          <a:p>
            <a:r>
              <a:rPr lang="ru-RU" dirty="0" smtClean="0"/>
              <a:t>Ядерная мишень (</a:t>
            </a:r>
            <a:r>
              <a:rPr lang="ru-RU" baseline="30000" dirty="0" smtClean="0"/>
              <a:t>9</a:t>
            </a:r>
            <a:r>
              <a:rPr lang="en-GB" dirty="0" smtClean="0"/>
              <a:t>Be)</a:t>
            </a:r>
          </a:p>
          <a:p>
            <a:r>
              <a:rPr lang="ru-RU" dirty="0"/>
              <a:t>Т</a:t>
            </a:r>
            <a:r>
              <a:rPr lang="ru-RU" dirty="0" smtClean="0"/>
              <a:t>риггер «все вперед»</a:t>
            </a:r>
          </a:p>
          <a:p>
            <a:r>
              <a:rPr lang="ru-RU" dirty="0" smtClean="0"/>
              <a:t>Набрано </a:t>
            </a:r>
            <a:r>
              <a:rPr lang="ru-RU" b="1" dirty="0" smtClean="0"/>
              <a:t>2·10</a:t>
            </a:r>
            <a:r>
              <a:rPr lang="ru-RU" b="1" baseline="30000" dirty="0" smtClean="0"/>
              <a:t>10</a:t>
            </a:r>
            <a:r>
              <a:rPr lang="ru-RU" dirty="0" smtClean="0"/>
              <a:t> событий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09289" y="4303055"/>
            <a:ext cx="340738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План:  в ближайшие 3÷4 года набрать </a:t>
            </a:r>
            <a:r>
              <a:rPr lang="ru-RU" b="1" dirty="0" smtClean="0"/>
              <a:t>10</a:t>
            </a:r>
            <a:r>
              <a:rPr lang="ru-RU" b="1" baseline="30000" dirty="0" smtClean="0"/>
              <a:t>11</a:t>
            </a:r>
            <a:r>
              <a:rPr lang="ru-RU" dirty="0" smtClean="0"/>
              <a:t> событий с новой мишенной системой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46524" y="5226385"/>
            <a:ext cx="228764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Очень трудоемкий физический анализ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477" y="6093296"/>
            <a:ext cx="7806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Потенциальные конкуренты</a:t>
            </a:r>
            <a:r>
              <a:rPr lang="en-GB" b="1" dirty="0" smtClean="0">
                <a:latin typeface="Blackadder ITC" panose="04020505051007020D02" pitchFamily="82" charset="0"/>
              </a:rPr>
              <a:t>/</a:t>
            </a:r>
            <a:r>
              <a:rPr lang="ru-RU" b="1" dirty="0" smtClean="0"/>
              <a:t>партнеры:       </a:t>
            </a:r>
            <a:r>
              <a:rPr lang="en-GB" b="1" dirty="0" smtClean="0">
                <a:latin typeface="Blackadder ITC" panose="04020505051007020D02" pitchFamily="82" charset="0"/>
              </a:rPr>
              <a:t>BES-III, </a:t>
            </a:r>
            <a:r>
              <a:rPr lang="ru-RU" b="1" dirty="0" smtClean="0"/>
              <a:t>Китай,   </a:t>
            </a:r>
            <a:r>
              <a:rPr lang="en-GB" b="1" dirty="0" err="1" smtClean="0">
                <a:latin typeface="Blackadder ITC" panose="04020505051007020D02" pitchFamily="82" charset="0"/>
              </a:rPr>
              <a:t>GlueX</a:t>
            </a:r>
            <a:r>
              <a:rPr lang="en-GB" b="1" dirty="0" smtClean="0">
                <a:latin typeface="Blackadder ITC" panose="04020505051007020D02" pitchFamily="82" charset="0"/>
              </a:rPr>
              <a:t>,</a:t>
            </a:r>
            <a:r>
              <a:rPr lang="ru-RU" b="1" dirty="0" smtClean="0"/>
              <a:t> США</a:t>
            </a:r>
            <a:r>
              <a:rPr lang="en-GB" b="1" dirty="0" smtClean="0">
                <a:latin typeface="Blackadder ITC" panose="04020505051007020D02" pitchFamily="82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3896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5307</TotalTime>
  <Words>1749</Words>
  <Application>Microsoft Office PowerPoint</Application>
  <PresentationFormat>Экран (4:3)</PresentationFormat>
  <Paragraphs>301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Апекс</vt:lpstr>
      <vt:lpstr>1_Апекс</vt:lpstr>
      <vt:lpstr>Тема Office</vt:lpstr>
      <vt:lpstr>Презентация PowerPoint</vt:lpstr>
      <vt:lpstr>Презентация PowerPoint</vt:lpstr>
      <vt:lpstr>Как можно изучать переход между двумя состояниями</vt:lpstr>
      <vt:lpstr>Три направления</vt:lpstr>
      <vt:lpstr>Спектроскопия Восстановление киральной симметрии Вырождение по четности</vt:lpstr>
      <vt:lpstr>Эксперимент: барионы</vt:lpstr>
      <vt:lpstr>Эксперимент: мезоны</vt:lpstr>
      <vt:lpstr>Спектроскопия легких адронов (S=0) на У-70 Барионы</vt:lpstr>
      <vt:lpstr>Спектроскопия легких адронов (S=0) на У-70 Мезоны</vt:lpstr>
      <vt:lpstr>Канал №24</vt:lpstr>
      <vt:lpstr>Открытие (?) нарушения изотопической симметрии</vt:lpstr>
      <vt:lpstr>Спектроскопия Возможные эффекты нарушения изотопической симметрии</vt:lpstr>
      <vt:lpstr>Кумулятивные процессы</vt:lpstr>
      <vt:lpstr>Кумулятивные процессы, ФОДС</vt:lpstr>
      <vt:lpstr>Кумулятивные процессы, СПИН</vt:lpstr>
      <vt:lpstr>Фазовый переход на У-70</vt:lpstr>
      <vt:lpstr>Одночастичные спектры в инклюзивных реакциях</vt:lpstr>
      <vt:lpstr>Исследования A+A – взаимодействий в области энергий У-70 (высокая барионная плотность)</vt:lpstr>
      <vt:lpstr>ЗАКЛЮЧЕНИЕ</vt:lpstr>
      <vt:lpstr>РЕЗЕРВ</vt:lpstr>
      <vt:lpstr>Презентация PowerPoint</vt:lpstr>
      <vt:lpstr>Презентация PowerPoint</vt:lpstr>
      <vt:lpstr>Ускорительный комплекс У-70</vt:lpstr>
      <vt:lpstr>Пример:  сравнение реакций π- А→π-π+π- A   и π- A→π-π0π0 A                           (ВЕС, предварительные результаты)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Киральная симметрия на У-70</dc:title>
  <dc:creator>HP</dc:creator>
  <cp:lastModifiedBy>HP</cp:lastModifiedBy>
  <cp:revision>288</cp:revision>
  <cp:lastPrinted>2026-05-28T13:57:52Z</cp:lastPrinted>
  <dcterms:created xsi:type="dcterms:W3CDTF">2026-04-03T09:21:39Z</dcterms:created>
  <dcterms:modified xsi:type="dcterms:W3CDTF">2026-06-01T19:37:43Z</dcterms:modified>
</cp:coreProperties>
</file>