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1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91" y="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554427-3448-4589-A2E3-909B78B1F0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8711FDC-C72B-4F88-8FBA-8299499CEF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AB5158F-8E79-473A-A6CD-7CCCF3A01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07372-4B5E-40F2-8BA9-72B5CA48C1F3}" type="datetimeFigureOut">
              <a:rPr lang="ru-RU" smtClean="0"/>
              <a:t>24.07.2025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96FFA3A-10FA-447C-B5B6-B75BE9E75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1A64445-5670-47CF-9801-E9BAB3170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C4A17-112D-4799-8040-FB304D4FD3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3979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9A318A-028C-4071-9B13-3C8779BBC1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1409173-6FCB-4CA7-BE63-813C913CC4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EC45641-8C82-46D1-8238-2341B1297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07372-4B5E-40F2-8BA9-72B5CA48C1F3}" type="datetimeFigureOut">
              <a:rPr lang="ru-RU" smtClean="0"/>
              <a:t>24.07.2025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2E494CC-E0C5-4986-B009-FFAB33CFC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E33BEA3-B07E-48B1-A611-C82E4D936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C4A17-112D-4799-8040-FB304D4FD3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1607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45739DEF-6521-44C6-BD73-698AED649E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F015C86-7306-412C-B90C-B171103CBE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B017C1D-F53B-444E-B8D8-A29D6D293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07372-4B5E-40F2-8BA9-72B5CA48C1F3}" type="datetimeFigureOut">
              <a:rPr lang="ru-RU" smtClean="0"/>
              <a:t>24.07.2025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011B507-3160-4C5C-8FD8-BDCC49307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EC4A2B6-3C8A-4CE5-968D-F19429CE9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C4A17-112D-4799-8040-FB304D4FD3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0953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E4AC01-BECB-45A9-8921-DF8C56361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839C3B3-66F1-43E5-82C9-9498463EA6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59B09E0-A091-41DA-86D2-27A52B5EE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07372-4B5E-40F2-8BA9-72B5CA48C1F3}" type="datetimeFigureOut">
              <a:rPr lang="ru-RU" smtClean="0"/>
              <a:t>24.07.2025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63F86AD-5734-4816-AE47-6D6FA7DFC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BB7CF1F-3E3D-4565-B28C-C81909461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C4A17-112D-4799-8040-FB304D4FD3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7296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C0D71C-E955-468E-A041-8418B6D5B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99E2BAE-C405-459C-960D-DB9E3A184A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0FA40DB-28E9-4FFB-AD9B-89ED7F847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07372-4B5E-40F2-8BA9-72B5CA48C1F3}" type="datetimeFigureOut">
              <a:rPr lang="ru-RU" smtClean="0"/>
              <a:t>24.07.2025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1617C9B-C92C-4D12-A710-F1F8A57B6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5B1B604-AC34-40DF-A7A7-382B8BDED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C4A17-112D-4799-8040-FB304D4FD3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5084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244049-D120-4506-A356-408AE778C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18F56BD-9D2F-49DD-9F51-7DC49A08B6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CA479A7-E804-4849-9046-AEE70F9AC5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314735A-1AB5-48AB-B49B-E67239503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07372-4B5E-40F2-8BA9-72B5CA48C1F3}" type="datetimeFigureOut">
              <a:rPr lang="ru-RU" smtClean="0"/>
              <a:t>24.07.2025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2E2800D-9CBC-46C5-BE33-139AFF62F3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7BCA75A-759B-4CE7-B57E-FCE9A0A6E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C4A17-112D-4799-8040-FB304D4FD3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0562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BC521F-3BE5-4263-BC5F-2C1063D5A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63C8851-254C-4EDD-B72E-78E283B5B1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F27CB31-59BD-4542-A152-46E0DB0784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0671DC6-8600-4833-9AF0-36F77CEE1C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894EC115-10C4-4E77-86BB-2906C23888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19C3EC14-16F6-4C38-BAA9-675FDACDD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07372-4B5E-40F2-8BA9-72B5CA48C1F3}" type="datetimeFigureOut">
              <a:rPr lang="ru-RU" smtClean="0"/>
              <a:t>24.07.2025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0984B90A-95B3-4F6D-A17A-588D18820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4D68317-CEC2-45BC-BA4A-4174C3D8D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C4A17-112D-4799-8040-FB304D4FD3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2573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7DEBFEA-5141-4F4A-BFAE-EB5BCB076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409D70E-97B9-4CDB-8A60-095AC834F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07372-4B5E-40F2-8BA9-72B5CA48C1F3}" type="datetimeFigureOut">
              <a:rPr lang="ru-RU" smtClean="0"/>
              <a:t>24.07.2025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5D92AD2-FAAD-4B06-B751-60A4FED6E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B0DB34C-08C1-43D1-BB8A-1235EFA05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C4A17-112D-4799-8040-FB304D4FD3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3922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3B914895-F365-4507-B842-15BA3B996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07372-4B5E-40F2-8BA9-72B5CA48C1F3}" type="datetimeFigureOut">
              <a:rPr lang="ru-RU" smtClean="0"/>
              <a:t>24.07.2025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3F58124-3749-4678-8531-5BD0B7DFB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3A9892A-4C51-4090-B36A-CEFE493E3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C4A17-112D-4799-8040-FB304D4FD3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2317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3B8777-7F07-461E-BA67-D9B32EF8C6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FA78FFA-444C-476E-893F-B28873D3CA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DC42EAC-759A-4170-9B80-321EAFC899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163C61B-AF30-4D80-9A49-2B526D740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07372-4B5E-40F2-8BA9-72B5CA48C1F3}" type="datetimeFigureOut">
              <a:rPr lang="ru-RU" smtClean="0"/>
              <a:t>24.07.2025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0D16580-44C0-413A-B341-2C26A14F5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730C71B-FDCE-4BB3-A07A-AC2D48C72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C4A17-112D-4799-8040-FB304D4FD3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1212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2D87C0-B237-4ED2-824E-33D2C48CB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2BB09154-D190-4EE9-99CA-029A1BB388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69143B6-BCFC-4BFC-BE7F-2B741ECADA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E13F63B-3A10-4EF6-BCDD-C2F8ECDB3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07372-4B5E-40F2-8BA9-72B5CA48C1F3}" type="datetimeFigureOut">
              <a:rPr lang="ru-RU" smtClean="0"/>
              <a:t>24.07.2025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EAF32E4-5C1B-4844-9C48-00B593F0B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DEA0ED0-C8DA-4E11-87AC-3A765BA6B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C4A17-112D-4799-8040-FB304D4FD3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4635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3E8A38-C22B-40C3-83D7-5437B792EA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85DABD6-BBE7-41F0-B716-9EC872EE51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05FF428-76D1-42C8-9C5A-8D39874CF3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807372-4B5E-40F2-8BA9-72B5CA48C1F3}" type="datetimeFigureOut">
              <a:rPr lang="ru-RU" smtClean="0"/>
              <a:t>24.07.2025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7DE4156-6AF3-4E01-B302-042068F318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23B5189-59BA-4266-87AE-38B2F7DB2F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CC4A17-112D-4799-8040-FB304D4FD3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4744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D35EB762-72AA-42E1-B37D-4C5F53B92E3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26999" y="2363038"/>
                <a:ext cx="10688567" cy="169200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6000" b="1" i="1" dirty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  u</a:t>
                </a:r>
                <a14:m>
                  <m:oMath xmlns:m="http://schemas.openxmlformats.org/officeDocument/2006/math">
                    <m:r>
                      <a:rPr lang="en-US" sz="6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6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𝒔</m:t>
                    </m:r>
                    <m:r>
                      <a:rPr lang="en-US" sz="6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6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US" sz="6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)=</m:t>
                    </m:r>
                    <m:f>
                      <m:fPr>
                        <m:ctrlPr>
                          <a:rPr lang="en-US" sz="6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</m:num>
                      <m:den>
                        <m:r>
                          <a:rPr lang="en-US" sz="6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en-US" sz="6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sz="6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6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sz="6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6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𝒆</m:t>
                            </m:r>
                          </m:e>
                          <m:sup>
                            <m:r>
                              <a:rPr lang="en-US" sz="6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  <m:r>
                              <a:rPr lang="en-US" sz="6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𝒊</m:t>
                            </m:r>
                            <m:r>
                              <a:rPr lang="en-US" sz="6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𝜹</m:t>
                            </m:r>
                          </m:sup>
                        </m:sSup>
                      </m:num>
                      <m:den>
                        <m:r>
                          <a:rPr lang="en-US" sz="6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6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6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6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𝒆</m:t>
                            </m:r>
                          </m:e>
                          <m:sup>
                            <m:r>
                              <a:rPr lang="en-US" sz="6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  <m:r>
                              <a:rPr lang="en-US" sz="6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𝒊</m:t>
                            </m:r>
                            <m:r>
                              <a:rPr lang="en-US" sz="6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𝜹</m:t>
                            </m:r>
                          </m:sup>
                        </m:sSup>
                      </m:den>
                    </m:f>
                    <m:r>
                      <a:rPr lang="en-US" sz="6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6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𝒕𝒂𝒏</m:t>
                    </m:r>
                    <m:r>
                      <a:rPr lang="en-US" sz="6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6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𝜹</m:t>
                    </m:r>
                    <m:r>
                      <a:rPr lang="en-US" sz="6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sz="6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𝒔</m:t>
                    </m:r>
                    <m:r>
                      <a:rPr lang="en-US" sz="6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sz="6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𝒃</m:t>
                    </m:r>
                    <m:r>
                      <a:rPr lang="en-US" sz="6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ru-RU" sz="6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D35EB762-72AA-42E1-B37D-4C5F53B92E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6999" y="2363038"/>
                <a:ext cx="10688567" cy="1692000"/>
              </a:xfrm>
              <a:prstGeom prst="rect">
                <a:avLst/>
              </a:prstGeom>
              <a:blipFill rotWithShape="0">
                <a:blip r:embed="rId2"/>
                <a:stretch>
                  <a:fillRect l="-1198" b="-180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98738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EF5A83-575F-44F8-BDEE-83C155909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>
                <a:latin typeface="Encient German Gothic" panose="04000000000000000000" pitchFamily="82" charset="0"/>
              </a:rPr>
              <a:t>Eikonal</a:t>
            </a:r>
            <a:r>
              <a:rPr lang="en-US" b="1" dirty="0">
                <a:latin typeface="Encient German Gothic" panose="04000000000000000000" pitchFamily="82" charset="0"/>
              </a:rPr>
              <a:t> or U-Matrix?</a:t>
            </a:r>
            <a:endParaRPr lang="ru-RU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1E3B67B3-EBF8-42AB-9B85-5D7028E3167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3200" b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T</m:t>
                    </m:r>
                    <m:r>
                      <m:rPr>
                        <m:nor/>
                      </m:rPr>
                      <a:rPr lang="pl-PL" sz="3200" b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m:rPr>
                        <m:nor/>
                      </m:rPr>
                      <a:rPr lang="pl-PL" sz="3200" b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s</m:t>
                    </m:r>
                    <m:r>
                      <m:rPr>
                        <m:nor/>
                      </m:rPr>
                      <a:rPr lang="pl-PL" sz="3200" b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m:rPr>
                        <m:nor/>
                      </m:rPr>
                      <a:rPr lang="pl-PL" sz="3200" b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b</m:t>
                    </m:r>
                    <m:r>
                      <m:rPr>
                        <m:nor/>
                      </m:rPr>
                      <a:rPr lang="pl-PL" sz="3200" b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 =</m:t>
                    </m:r>
                    <m:r>
                      <m:rPr>
                        <m:nor/>
                      </m:rPr>
                      <a:rPr lang="en-US" sz="3200" b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sz="3200" b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i</m:t>
                    </m:r>
                    <m:r>
                      <m:rPr>
                        <m:nor/>
                      </m:rPr>
                      <a:rPr lang="en-US" sz="3200" b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/2 [1−</m:t>
                    </m:r>
                    <m:sSup>
                      <m:sSupPr>
                        <m:ctrlPr>
                          <a:rPr lang="en-US" sz="3200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n-US" sz="3200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𝒆</m:t>
                        </m:r>
                      </m:e>
                      <m:sup>
                        <m:r>
                          <a:rPr lang="en-US" sz="3200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  <m:r>
                          <a:rPr lang="en-US" sz="3200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𝒊</m:t>
                        </m:r>
                        <m:r>
                          <a:rPr lang="en-US" sz="3200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𝜹</m:t>
                        </m:r>
                        <m:r>
                          <a:rPr lang="en-US" sz="3200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sz="3200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𝒔</m:t>
                        </m:r>
                        <m:r>
                          <a:rPr lang="en-US" sz="3200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sz="3200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𝒃</m:t>
                        </m:r>
                        <m:r>
                          <a:rPr lang="en-US" sz="3200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sup>
                    </m:sSup>
                    <m:r>
                      <a:rPr lang="en-US" sz="32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]</m:t>
                    </m:r>
                  </m:oMath>
                </a14:m>
                <a:endParaRPr lang="en-US" sz="3200" b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:endParaRPr lang="en-US" b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𝜹</m:t>
                      </m:r>
                      <m:d>
                        <m:dPr>
                          <m:ctrlP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𝒔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𝒃</m:t>
                          </m:r>
                        </m:e>
                      </m:d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𝒅𝒛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𝑽</m:t>
                          </m:r>
                          <m:d>
                            <m:dPr>
                              <m:ctrlPr>
                                <a:rPr lang="en-US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𝒔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b="1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US" b="1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1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𝒛</m:t>
                                      </m:r>
                                    </m:e>
                                    <m:sup>
                                      <m:r>
                                        <a:rPr lang="en-US" b="1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𝟐</m:t>
                                      </m:r>
                                    </m:sup>
                                  </m:sSup>
                                  <m:r>
                                    <a:rPr lang="en-US" b="1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en-US" b="1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1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𝒃</m:t>
                                      </m:r>
                                    </m:e>
                                    <m:sup>
                                      <m:r>
                                        <a:rPr lang="en-US" b="1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𝟐</m:t>
                                      </m:r>
                                    </m:sup>
                                  </m:sSup>
                                </m:e>
                              </m:rad>
                            </m:e>
                          </m:d>
                        </m:e>
                      </m:nary>
                    </m:oMath>
                  </m:oMathPara>
                </a14:m>
                <a:endParaRPr lang="en-US" b="1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𝑽</m:t>
                        </m:r>
                      </m:e>
                    </m:acc>
                    <m:d>
                      <m:dPr>
                        <m:ctrlP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𝒔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𝒕</m:t>
                        </m:r>
                      </m:e>
                    </m:d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nary>
                      <m:naryPr>
                        <m:limLoc m:val="undOvr"/>
                        <m:ctrlP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4"/>
                          </m:rP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</m:t>
                        </m:r>
                      </m:sup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𝒃𝒅𝒃</m:t>
                        </m:r>
                      </m:e>
                    </m:nary>
                  </m:oMath>
                </a14:m>
                <a:r>
                  <a:rPr lang="en-US" b="1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𝑱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</m:t>
                        </m:r>
                      </m:sub>
                    </m:sSub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𝒃</m:t>
                    </m:r>
                    <m:rad>
                      <m:radPr>
                        <m:degHide m:val="on"/>
                        <m:ctrlP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𝒕</m:t>
                        </m:r>
                      </m:e>
                    </m:rad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𝜹</m:t>
                    </m:r>
                    <m:d>
                      <m:dPr>
                        <m:ctrlP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𝒔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𝒃</m:t>
                        </m:r>
                      </m:e>
                    </m:d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</m:oMath>
                </a14:m>
                <a:endParaRPr lang="en-US" b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/>
                <a:endParaRPr lang="en-US" b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/>
                <a:r>
                  <a:rPr lang="en-US" b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T</a:t>
                </a:r>
                <a:r>
                  <a:rPr lang="pl-PL" b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(s, b) = u(s, b)/[1 − iu(s, b)]</a:t>
                </a:r>
                <a:endParaRPr lang="en-US" b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m:rPr>
                        <m:nor/>
                      </m:rPr>
                      <a:rPr lang="pl-PL" b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u</m:t>
                    </m:r>
                    <m:r>
                      <m:rPr>
                        <m:nor/>
                      </m:rPr>
                      <a:rPr lang="pl-PL" b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m:rPr>
                        <m:nor/>
                      </m:rPr>
                      <a:rPr lang="pl-PL" b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s</m:t>
                    </m:r>
                    <m:r>
                      <m:rPr>
                        <m:nor/>
                      </m:rPr>
                      <a:rPr lang="pl-PL" b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m:rPr>
                        <m:nor/>
                      </m:rPr>
                      <a:rPr lang="pl-PL" b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b</m:t>
                    </m:r>
                    <m:r>
                      <m:rPr>
                        <m:nor/>
                      </m:rPr>
                      <a:rPr lang="pl-PL" b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  <m:r>
                      <m:rPr>
                        <m:nor/>
                      </m:rPr>
                      <a:rPr lang="en-US" b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b="1" i="0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 </m:t>
                    </m:r>
                    <m:nary>
                      <m:naryPr>
                        <m:limLoc m:val="undOvr"/>
                        <m:ctrlPr>
                          <a:rPr lang="en-US" b="1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4"/>
                          </m:rPr>
                          <a:rPr lang="en-US" b="1" i="0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b="1" i="0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</m:t>
                        </m:r>
                      </m:sub>
                      <m:sup>
                        <m:r>
                          <a:rPr lang="en-US" b="1" i="0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+∞</m:t>
                        </m:r>
                      </m:sup>
                      <m:e>
                        <m:r>
                          <a:rPr lang="en-US" b="1" i="0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𝐝𝐳𝐕</m:t>
                        </m:r>
                        <m:r>
                          <a:rPr lang="en-US" b="1" i="0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b="1" i="0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𝐬</m:t>
                        </m:r>
                        <m:r>
                          <a:rPr lang="en-US" b="1" i="0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ad>
                          <m:radPr>
                            <m:degHide m:val="on"/>
                            <m:ctrlPr>
                              <a:rPr lang="en-US" b="1" i="1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b="1" i="1" dirty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1" i="0" dirty="0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𝐳</m:t>
                                </m:r>
                              </m:e>
                              <m:sup>
                                <m:r>
                                  <a:rPr lang="en-US" b="1" i="0" dirty="0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  <m:r>
                              <a:rPr lang="en-US" b="1" i="0" dirty="0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b="1" i="1" dirty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1" i="0" dirty="0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𝐛</m:t>
                                </m:r>
                              </m:e>
                              <m:sup>
                                <m:r>
                                  <a:rPr lang="en-US" b="1" i="0" dirty="0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</m:e>
                        </m:rad>
                      </m:e>
                    </m:nary>
                    <m:r>
                      <a:rPr lang="en-US" b="1" i="0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95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/>
                <a:endParaRPr lang="ru-RU" b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1E3B67B3-EBF8-42AB-9B85-5D7028E3167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D4040582-A7AC-432A-85F5-96D22F6D6081}"/>
              </a:ext>
            </a:extLst>
          </p:cNvPr>
          <p:cNvCxnSpPr/>
          <p:nvPr/>
        </p:nvCxnSpPr>
        <p:spPr>
          <a:xfrm>
            <a:off x="9233223" y="3221911"/>
            <a:ext cx="1644073" cy="0"/>
          </a:xfrm>
          <a:prstGeom prst="line">
            <a:avLst/>
          </a:prstGeom>
          <a:ln w="635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47245641-C7C8-417F-AABB-8628484E0CFF}"/>
              </a:ext>
            </a:extLst>
          </p:cNvPr>
          <p:cNvCxnSpPr/>
          <p:nvPr/>
        </p:nvCxnSpPr>
        <p:spPr>
          <a:xfrm>
            <a:off x="9138226" y="4057575"/>
            <a:ext cx="1644073" cy="0"/>
          </a:xfrm>
          <a:prstGeom prst="line">
            <a:avLst/>
          </a:prstGeom>
          <a:ln w="730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олилиния: фигура 6">
            <a:extLst>
              <a:ext uri="{FF2B5EF4-FFF2-40B4-BE49-F238E27FC236}">
                <a16:creationId xmlns:a16="http://schemas.microsoft.com/office/drawing/2014/main" id="{99C676A8-9DA8-4F6F-A37C-65A1CE077319}"/>
              </a:ext>
            </a:extLst>
          </p:cNvPr>
          <p:cNvSpPr/>
          <p:nvPr/>
        </p:nvSpPr>
        <p:spPr>
          <a:xfrm>
            <a:off x="9960263" y="3221911"/>
            <a:ext cx="230910" cy="795672"/>
          </a:xfrm>
          <a:custGeom>
            <a:avLst/>
            <a:gdLst>
              <a:gd name="connsiteX0" fmla="*/ 110837 w 230910"/>
              <a:gd name="connsiteY0" fmla="*/ 0 h 795672"/>
              <a:gd name="connsiteX1" fmla="*/ 184728 w 230910"/>
              <a:gd name="connsiteY1" fmla="*/ 46182 h 795672"/>
              <a:gd name="connsiteX2" fmla="*/ 193964 w 230910"/>
              <a:gd name="connsiteY2" fmla="*/ 73891 h 795672"/>
              <a:gd name="connsiteX3" fmla="*/ 184728 w 230910"/>
              <a:gd name="connsiteY3" fmla="*/ 166255 h 795672"/>
              <a:gd name="connsiteX4" fmla="*/ 157019 w 230910"/>
              <a:gd name="connsiteY4" fmla="*/ 193964 h 795672"/>
              <a:gd name="connsiteX5" fmla="*/ 110837 w 230910"/>
              <a:gd name="connsiteY5" fmla="*/ 230909 h 795672"/>
              <a:gd name="connsiteX6" fmla="*/ 101600 w 230910"/>
              <a:gd name="connsiteY6" fmla="*/ 258618 h 795672"/>
              <a:gd name="connsiteX7" fmla="*/ 129310 w 230910"/>
              <a:gd name="connsiteY7" fmla="*/ 323273 h 795672"/>
              <a:gd name="connsiteX8" fmla="*/ 166255 w 230910"/>
              <a:gd name="connsiteY8" fmla="*/ 341745 h 795672"/>
              <a:gd name="connsiteX9" fmla="*/ 230910 w 230910"/>
              <a:gd name="connsiteY9" fmla="*/ 369455 h 795672"/>
              <a:gd name="connsiteX10" fmla="*/ 193964 w 230910"/>
              <a:gd name="connsiteY10" fmla="*/ 443345 h 795672"/>
              <a:gd name="connsiteX11" fmla="*/ 138546 w 230910"/>
              <a:gd name="connsiteY11" fmla="*/ 461818 h 795672"/>
              <a:gd name="connsiteX12" fmla="*/ 110837 w 230910"/>
              <a:gd name="connsiteY12" fmla="*/ 480291 h 795672"/>
              <a:gd name="connsiteX13" fmla="*/ 55419 w 230910"/>
              <a:gd name="connsiteY13" fmla="*/ 498764 h 795672"/>
              <a:gd name="connsiteX14" fmla="*/ 36946 w 230910"/>
              <a:gd name="connsiteY14" fmla="*/ 526473 h 795672"/>
              <a:gd name="connsiteX15" fmla="*/ 0 w 230910"/>
              <a:gd name="connsiteY15" fmla="*/ 563418 h 795672"/>
              <a:gd name="connsiteX16" fmla="*/ 55419 w 230910"/>
              <a:gd name="connsiteY16" fmla="*/ 591127 h 795672"/>
              <a:gd name="connsiteX17" fmla="*/ 101600 w 230910"/>
              <a:gd name="connsiteY17" fmla="*/ 618836 h 795672"/>
              <a:gd name="connsiteX18" fmla="*/ 175491 w 230910"/>
              <a:gd name="connsiteY18" fmla="*/ 637309 h 795672"/>
              <a:gd name="connsiteX19" fmla="*/ 166255 w 230910"/>
              <a:gd name="connsiteY19" fmla="*/ 701964 h 795672"/>
              <a:gd name="connsiteX20" fmla="*/ 110837 w 230910"/>
              <a:gd name="connsiteY20" fmla="*/ 757382 h 795672"/>
              <a:gd name="connsiteX21" fmla="*/ 120073 w 230910"/>
              <a:gd name="connsiteY21" fmla="*/ 794327 h 795672"/>
              <a:gd name="connsiteX22" fmla="*/ 147782 w 230910"/>
              <a:gd name="connsiteY22" fmla="*/ 785091 h 795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30910" h="795672">
                <a:moveTo>
                  <a:pt x="110837" y="0"/>
                </a:moveTo>
                <a:cubicBezTo>
                  <a:pt x="146395" y="14224"/>
                  <a:pt x="163220" y="13919"/>
                  <a:pt x="184728" y="46182"/>
                </a:cubicBezTo>
                <a:cubicBezTo>
                  <a:pt x="190128" y="54283"/>
                  <a:pt x="190885" y="64655"/>
                  <a:pt x="193964" y="73891"/>
                </a:cubicBezTo>
                <a:cubicBezTo>
                  <a:pt x="190885" y="104679"/>
                  <a:pt x="193827" y="136682"/>
                  <a:pt x="184728" y="166255"/>
                </a:cubicBezTo>
                <a:cubicBezTo>
                  <a:pt x="180887" y="178740"/>
                  <a:pt x="165381" y="183929"/>
                  <a:pt x="157019" y="193964"/>
                </a:cubicBezTo>
                <a:cubicBezTo>
                  <a:pt x="124882" y="232528"/>
                  <a:pt x="156325" y="215747"/>
                  <a:pt x="110837" y="230909"/>
                </a:cubicBezTo>
                <a:cubicBezTo>
                  <a:pt x="107758" y="240145"/>
                  <a:pt x="101600" y="248882"/>
                  <a:pt x="101600" y="258618"/>
                </a:cubicBezTo>
                <a:cubicBezTo>
                  <a:pt x="101600" y="276941"/>
                  <a:pt x="114227" y="310704"/>
                  <a:pt x="129310" y="323273"/>
                </a:cubicBezTo>
                <a:cubicBezTo>
                  <a:pt x="139887" y="332087"/>
                  <a:pt x="154301" y="334914"/>
                  <a:pt x="166255" y="341745"/>
                </a:cubicBezTo>
                <a:cubicBezTo>
                  <a:pt x="215868" y="370095"/>
                  <a:pt x="170225" y="354283"/>
                  <a:pt x="230910" y="369455"/>
                </a:cubicBezTo>
                <a:cubicBezTo>
                  <a:pt x="222769" y="418295"/>
                  <a:pt x="235524" y="424874"/>
                  <a:pt x="193964" y="443345"/>
                </a:cubicBezTo>
                <a:cubicBezTo>
                  <a:pt x="176170" y="451253"/>
                  <a:pt x="138546" y="461818"/>
                  <a:pt x="138546" y="461818"/>
                </a:cubicBezTo>
                <a:cubicBezTo>
                  <a:pt x="129310" y="467976"/>
                  <a:pt x="120981" y="475782"/>
                  <a:pt x="110837" y="480291"/>
                </a:cubicBezTo>
                <a:cubicBezTo>
                  <a:pt x="93043" y="488199"/>
                  <a:pt x="55419" y="498764"/>
                  <a:pt x="55419" y="498764"/>
                </a:cubicBezTo>
                <a:cubicBezTo>
                  <a:pt x="49261" y="508000"/>
                  <a:pt x="45614" y="519538"/>
                  <a:pt x="36946" y="526473"/>
                </a:cubicBezTo>
                <a:cubicBezTo>
                  <a:pt x="-7837" y="562299"/>
                  <a:pt x="20154" y="502961"/>
                  <a:pt x="0" y="563418"/>
                </a:cubicBezTo>
                <a:cubicBezTo>
                  <a:pt x="79419" y="616363"/>
                  <a:pt x="-21067" y="552884"/>
                  <a:pt x="55419" y="591127"/>
                </a:cubicBezTo>
                <a:cubicBezTo>
                  <a:pt x="71476" y="599155"/>
                  <a:pt x="85543" y="610808"/>
                  <a:pt x="101600" y="618836"/>
                </a:cubicBezTo>
                <a:cubicBezTo>
                  <a:pt x="120536" y="628304"/>
                  <a:pt x="157922" y="633795"/>
                  <a:pt x="175491" y="637309"/>
                </a:cubicBezTo>
                <a:cubicBezTo>
                  <a:pt x="172412" y="658861"/>
                  <a:pt x="176576" y="682796"/>
                  <a:pt x="166255" y="701964"/>
                </a:cubicBezTo>
                <a:cubicBezTo>
                  <a:pt x="153870" y="724966"/>
                  <a:pt x="110837" y="757382"/>
                  <a:pt x="110837" y="757382"/>
                </a:cubicBezTo>
                <a:cubicBezTo>
                  <a:pt x="113916" y="769697"/>
                  <a:pt x="109918" y="786711"/>
                  <a:pt x="120073" y="794327"/>
                </a:cubicBezTo>
                <a:cubicBezTo>
                  <a:pt x="127862" y="800169"/>
                  <a:pt x="147782" y="785091"/>
                  <a:pt x="147782" y="785091"/>
                </a:cubicBezTo>
              </a:path>
            </a:pathLst>
          </a:custGeom>
          <a:noFill/>
          <a:ln w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: вправо 8">
            <a:extLst>
              <a:ext uri="{FF2B5EF4-FFF2-40B4-BE49-F238E27FC236}">
                <a16:creationId xmlns:a16="http://schemas.microsoft.com/office/drawing/2014/main" id="{9CB3A7FA-C366-48EC-8EF2-F7D0CEF14978}"/>
              </a:ext>
            </a:extLst>
          </p:cNvPr>
          <p:cNvSpPr/>
          <p:nvPr/>
        </p:nvSpPr>
        <p:spPr>
          <a:xfrm rot="1714446">
            <a:off x="9674196" y="4222053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FC02F54-7325-4740-ABCF-CA5090E078AD}"/>
                  </a:ext>
                </a:extLst>
              </p:cNvPr>
              <p:cNvSpPr txBox="1"/>
              <p:nvPr/>
            </p:nvSpPr>
            <p:spPr>
              <a:xfrm>
                <a:off x="10591116" y="4739538"/>
                <a:ext cx="938048" cy="448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8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𝒔</m:t>
                          </m:r>
                        </m:e>
                        <m:sup>
                          <m:r>
                            <a:rPr lang="ru-RU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𝜶</m:t>
                          </m:r>
                          <m:r>
                            <a:rPr lang="en-US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𝒕</m:t>
                          </m:r>
                          <m:r>
                            <a:rPr lang="en-US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FC02F54-7325-4740-ABCF-CA5090E078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91116" y="4739538"/>
                <a:ext cx="938048" cy="448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CF0C5C74-9671-4EF4-A392-496D5DBC0BE1}"/>
                  </a:ext>
                </a:extLst>
              </p:cNvPr>
              <p:cNvSpPr/>
              <p:nvPr/>
            </p:nvSpPr>
            <p:spPr>
              <a:xfrm>
                <a:off x="9735684" y="4659126"/>
                <a:ext cx="1030795" cy="7630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US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ru-RU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𝒔</m:t>
                              </m:r>
                            </m:e>
                            <m:sup>
                              <m:r>
                                <a:rPr lang="ru-RU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𝑱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~</m:t>
                          </m:r>
                        </m:e>
                      </m:nary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CF0C5C74-9671-4EF4-A392-496D5DBC0BE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35684" y="4659126"/>
                <a:ext cx="1030795" cy="76309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C69000BC-84AC-42B9-B4C6-E2258492C87B}"/>
              </a:ext>
            </a:extLst>
          </p:cNvPr>
          <p:cNvSpPr txBox="1"/>
          <p:nvPr/>
        </p:nvSpPr>
        <p:spPr>
          <a:xfrm>
            <a:off x="10338482" y="5575202"/>
            <a:ext cx="50526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>
                <a:solidFill>
                  <a:srgbClr val="FF0000"/>
                </a:solidFill>
              </a:rPr>
              <a:t>?</a:t>
            </a:r>
            <a:endParaRPr lang="ru-RU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558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C61E86-B0BC-4DBD-B66F-1392867CAD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4776" y="143453"/>
            <a:ext cx="6316981" cy="1404000"/>
          </a:xfrm>
          <a:solidFill>
            <a:schemeClr val="bg2">
              <a:lumMod val="9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 </a:t>
            </a:r>
            <a:r>
              <a:rPr lang="en-US" sz="3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Intersecting trajectories are dangerous</a:t>
            </a:r>
            <a:br>
              <a:rPr lang="en-US" sz="3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-US" sz="3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(to </a:t>
            </a:r>
            <a:r>
              <a:rPr lang="en-US" sz="31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Selyugin</a:t>
            </a:r>
            <a:r>
              <a:rPr lang="en-US" sz="3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 Model)</a:t>
            </a:r>
            <a:endParaRPr lang="ru-RU" sz="3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E77D1358-B80D-4DF5-85B0-0D1B0167EAC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55266" y="1710547"/>
            <a:ext cx="8896000" cy="50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2852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1FE97458-3E82-40AB-9344-1D38B34C9041}"/>
                  </a:ext>
                </a:extLst>
              </p:cNvPr>
              <p:cNvSpPr/>
              <p:nvPr/>
            </p:nvSpPr>
            <p:spPr>
              <a:xfrm>
                <a:off x="3048000" y="473223"/>
                <a:ext cx="6096000" cy="5080686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000" b="1" dirty="0">
                    <a:solidFill>
                      <a:schemeClr val="bg1"/>
                    </a:solidFill>
                    <a:latin typeface="Cambria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Some underestimated facts </a:t>
                </a:r>
                <a:endParaRPr lang="ru-RU" sz="1100" dirty="0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 algn="ctr">
                  <a:lnSpc>
                    <a:spcPct val="107000"/>
                  </a:lnSpc>
                  <a:spcAft>
                    <a:spcPts val="0"/>
                  </a:spcAft>
                  <a:buFont typeface="Symbol" panose="05050102010706020507" pitchFamily="18" charset="2"/>
                  <a:buChar char=""/>
                </a:pPr>
                <a:r>
                  <a:rPr lang="en-US" sz="2000" b="1" dirty="0">
                    <a:solidFill>
                      <a:srgbClr val="00B0F0"/>
                    </a:solidFill>
                    <a:latin typeface="Cambria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In massless QCD all intercepts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b="1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𝜶</m:t>
                        </m:r>
                      </m:e>
                      <m:sub>
                        <m:r>
                          <a:rPr lang="en-US" b="1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ℙ</m:t>
                        </m:r>
                        <m:r>
                          <a:rPr lang="en-US" b="1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b="1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𝕆</m:t>
                        </m:r>
                        <m:r>
                          <a:rPr lang="en-US" b="1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b="1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ℝ</m:t>
                        </m:r>
                      </m:sub>
                    </m:sSub>
                    <m:d>
                      <m:dPr>
                        <m:ctrlPr>
                          <a:rPr lang="ru-RU" b="1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b="1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𝟎</m:t>
                        </m:r>
                      </m:e>
                    </m:d>
                  </m:oMath>
                </a14:m>
                <a:endParaRPr lang="ru-RU" sz="1100" dirty="0">
                  <a:solidFill>
                    <a:srgbClr val="00B0F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n-US" sz="2000" b="1" dirty="0">
                    <a:solidFill>
                      <a:srgbClr val="00B0F0"/>
                    </a:solidFill>
                    <a:latin typeface="Cambria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do not depend on QCD coupling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ru-RU" sz="2000" b="1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sz="2000" b="1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𝒈</m:t>
                        </m:r>
                      </m:e>
                      <m:sub>
                        <m:r>
                          <a:rPr lang="en-US" sz="2000" b="1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𝒔</m:t>
                        </m:r>
                      </m:sub>
                      <m:sup>
                        <m:r>
                          <a:rPr lang="en-US" sz="2000" b="1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bSup>
                  </m:oMath>
                </a14:m>
                <a:r>
                  <a:rPr lang="en-US" sz="2000" b="1" dirty="0">
                    <a:solidFill>
                      <a:srgbClr val="00B0F0"/>
                    </a:solidFill>
                    <a:latin typeface="Cambria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ru-RU" sz="1100" dirty="0">
                  <a:solidFill>
                    <a:srgbClr val="00B0F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107000"/>
                  </a:lnSpc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𝜶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ℙ</m:t>
                          </m:r>
                          <m:r>
                            <a:rPr lang="en-US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n-US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𝕆</m:t>
                          </m:r>
                          <m:r>
                            <a:rPr lang="en-US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n-US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ℝ</m:t>
                          </m:r>
                        </m:sub>
                      </m:sSub>
                      <m:d>
                        <m:dPr>
                          <m:ctrlPr>
                            <a:rPr lang="ru-RU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𝟎</m:t>
                          </m:r>
                        </m:e>
                      </m:d>
                      <m:r>
                        <a:rPr lang="en-US" b="1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b="1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𝒇</m:t>
                      </m:r>
                      <m:r>
                        <a:rPr lang="en-US" b="1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(</m:t>
                      </m:r>
                      <m:sSub>
                        <m:sSubPr>
                          <m:ctrlPr>
                            <a:rPr lang="ru-RU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𝑵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𝒄</m:t>
                          </m:r>
                        </m:sub>
                      </m:sSub>
                      <m:r>
                        <a:rPr lang="en-US" b="1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, </m:t>
                      </m:r>
                      <m:sSub>
                        <m:sSubPr>
                          <m:ctrlPr>
                            <a:rPr lang="ru-RU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𝑵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𝑭</m:t>
                          </m:r>
                        </m:sub>
                      </m:sSub>
                      <m:r>
                        <a:rPr lang="en-US" b="1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ru-RU" sz="1100" dirty="0">
                  <a:solidFill>
                    <a:srgbClr val="FFFF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 algn="ctr">
                  <a:lnSpc>
                    <a:spcPct val="107000"/>
                  </a:lnSpc>
                  <a:spcAft>
                    <a:spcPts val="0"/>
                  </a:spcAft>
                  <a:buFont typeface="Symbol" panose="05050102010706020507" pitchFamily="18" charset="2"/>
                  <a:buChar char="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b="1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sSup>
                          <m:sSupPr>
                            <m:ctrlPr>
                              <a:rPr lang="ru-RU" b="1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b="1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𝜶</m:t>
                            </m:r>
                          </m:e>
                          <m:sup>
                            <m:r>
                              <a:rPr lang="en-US" b="1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′</m:t>
                            </m:r>
                          </m:sup>
                        </m:sSup>
                      </m:e>
                      <m:sub>
                        <m:r>
                          <a:rPr lang="en-US" b="1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ℙ</m:t>
                        </m:r>
                        <m:r>
                          <a:rPr lang="en-US" b="1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b="1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𝕆</m:t>
                        </m:r>
                        <m:r>
                          <a:rPr lang="en-US" b="1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b="1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ℝ</m:t>
                        </m:r>
                      </m:sub>
                    </m:sSub>
                    <m:d>
                      <m:dPr>
                        <m:ctrlPr>
                          <a:rPr lang="ru-RU" b="1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b="1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𝟎</m:t>
                        </m:r>
                      </m:e>
                    </m:d>
                    <m:r>
                      <a:rPr lang="en-US" b="1" i="1">
                        <a:solidFill>
                          <a:srgbClr val="FFFF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~</m:t>
                    </m:r>
                    <m:sSup>
                      <m:sSupPr>
                        <m:ctrlPr>
                          <a:rPr lang="ru-RU" b="1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b="1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b="1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𝒆</m:t>
                        </m:r>
                      </m:e>
                      <m:sup>
                        <m:r>
                          <a:rPr lang="en-US" b="1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  <m:r>
                          <a:rPr lang="en-US" b="1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/</m:t>
                        </m:r>
                        <m:sSubSup>
                          <m:sSubSupPr>
                            <m:ctrlPr>
                              <a:rPr lang="ru-RU" sz="2000" b="1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en-US" sz="2000" b="1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𝒈</m:t>
                            </m:r>
                          </m:e>
                          <m:sub>
                            <m:r>
                              <a:rPr lang="en-US" sz="2000" b="1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𝒔</m:t>
                            </m:r>
                          </m:sub>
                          <m:sup>
                            <m:r>
                              <a:rPr lang="en-US" sz="2000" b="1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bSup>
                      </m:sup>
                    </m:sSup>
                  </m:oMath>
                </a14:m>
                <a:r>
                  <a:rPr lang="en-US" b="1" dirty="0">
                    <a:solidFill>
                      <a:srgbClr val="FFFF00"/>
                    </a:solidFill>
                    <a:latin typeface="Cambria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at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ru-RU" sz="2000" b="1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sz="2000" b="1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𝒈</m:t>
                        </m:r>
                      </m:e>
                      <m:sub>
                        <m:r>
                          <a:rPr lang="en-US" sz="2000" b="1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𝒔</m:t>
                        </m:r>
                      </m:sub>
                      <m:sup>
                        <m:r>
                          <a:rPr lang="en-US" sz="2000" b="1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bSup>
                    <m:r>
                      <a:rPr lang="en-US" sz="2000" b="1" i="1">
                        <a:solidFill>
                          <a:srgbClr val="FFFF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→</m:t>
                    </m:r>
                    <m:r>
                      <a:rPr lang="en-US" sz="2000" b="1" i="1">
                        <a:solidFill>
                          <a:srgbClr val="FFFF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𝟎</m:t>
                    </m:r>
                    <m:r>
                      <a:rPr lang="en-US" sz="2000" b="1" i="1">
                        <a:solidFill>
                          <a:srgbClr val="FFFF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ru-RU" sz="1100" dirty="0">
                  <a:solidFill>
                    <a:srgbClr val="FFFF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n-US" sz="2000" b="1" dirty="0">
                    <a:solidFill>
                      <a:srgbClr val="FFFF00"/>
                    </a:solidFill>
                    <a:latin typeface="Cambria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ru-RU" sz="1100" dirty="0">
                  <a:solidFill>
                    <a:srgbClr val="FFFF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 algn="ctr">
                  <a:lnSpc>
                    <a:spcPct val="107000"/>
                  </a:lnSpc>
                  <a:spcAft>
                    <a:spcPts val="0"/>
                  </a:spcAft>
                  <a:buFont typeface="Symbol" panose="05050102010706020507" pitchFamily="18" charset="2"/>
                  <a:buChar char="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b="1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𝜶</m:t>
                        </m:r>
                      </m:e>
                      <m:sub>
                        <m:r>
                          <a:rPr lang="en-US" b="1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ℙ</m:t>
                        </m:r>
                        <m:r>
                          <a:rPr lang="en-US" b="1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b="1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𝕆</m:t>
                        </m:r>
                      </m:sub>
                    </m:sSub>
                    <m:d>
                      <m:dPr>
                        <m:ctrlPr>
                          <a:rPr lang="ru-RU" b="1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b="1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𝒕</m:t>
                        </m:r>
                      </m:e>
                    </m:d>
                    <m:r>
                      <a:rPr lang="en-US" b="1" i="1">
                        <a:solidFill>
                          <a:srgbClr val="FFFF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→+</m:t>
                    </m:r>
                    <m:r>
                      <a:rPr lang="en-US" b="1" i="1">
                        <a:solidFill>
                          <a:srgbClr val="FFFF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𝟏</m:t>
                    </m:r>
                    <m:r>
                      <a:rPr lang="en-US" b="1" i="1">
                        <a:solidFill>
                          <a:srgbClr val="FFFF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b="1" dirty="0">
                    <a:solidFill>
                      <a:srgbClr val="FFFF00"/>
                    </a:solidFill>
                    <a:latin typeface="Cambria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at 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srgbClr val="FFFF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b="1" i="1">
                        <a:solidFill>
                          <a:srgbClr val="FFFF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𝒕</m:t>
                    </m:r>
                    <m:r>
                      <a:rPr lang="en-US" b="1" i="1">
                        <a:solidFill>
                          <a:srgbClr val="FFFF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→∞ ⟹</m:t>
                    </m:r>
                    <m:sSub>
                      <m:sSubPr>
                        <m:ctrlPr>
                          <a:rPr lang="ru-RU" b="1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𝜶</m:t>
                        </m:r>
                      </m:e>
                      <m:sub>
                        <m:r>
                          <a:rPr lang="en-US" b="1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ℙ</m:t>
                        </m:r>
                        <m:r>
                          <a:rPr lang="en-US" b="1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b="1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𝕆</m:t>
                        </m:r>
                      </m:sub>
                    </m:sSub>
                    <m:d>
                      <m:dPr>
                        <m:ctrlPr>
                          <a:rPr lang="ru-RU" b="1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b="1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𝟎</m:t>
                        </m:r>
                      </m:e>
                    </m:d>
                    <m:r>
                      <a:rPr lang="en-US" b="1" i="1">
                        <a:solidFill>
                          <a:srgbClr val="FFFF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b="1" i="1">
                        <a:solidFill>
                          <a:srgbClr val="FFFF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𝟏</m:t>
                    </m:r>
                    <m:r>
                      <a:rPr lang="en-US" b="1" i="1">
                        <a:solidFill>
                          <a:srgbClr val="FFFF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ru-RU" b="1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∆</m:t>
                        </m:r>
                      </m:e>
                      <m:sub>
                        <m:r>
                          <a:rPr lang="en-US" b="1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ℙ</m:t>
                        </m:r>
                        <m:r>
                          <a:rPr lang="en-US" b="1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b="1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𝕆</m:t>
                        </m:r>
                      </m:sub>
                    </m:sSub>
                    <m:r>
                      <a:rPr lang="en-US" b="1" i="1">
                        <a:solidFill>
                          <a:srgbClr val="FFFF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&gt;</m:t>
                    </m:r>
                    <m:r>
                      <a:rPr lang="en-US" b="1" i="1">
                        <a:solidFill>
                          <a:srgbClr val="FFFF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𝟏</m:t>
                    </m:r>
                  </m:oMath>
                </a14:m>
                <a:endParaRPr lang="ru-RU" sz="1100" dirty="0">
                  <a:solidFill>
                    <a:srgbClr val="FFFF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n-US" b="1" i="1" dirty="0">
                    <a:solidFill>
                      <a:srgbClr val="FFFF00"/>
                    </a:solidFill>
                    <a:latin typeface="Cambria Math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ru-RU" sz="1100" dirty="0">
                  <a:solidFill>
                    <a:srgbClr val="FFFF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 algn="ctr">
                  <a:lnSpc>
                    <a:spcPct val="107000"/>
                  </a:lnSpc>
                  <a:spcAft>
                    <a:spcPts val="800"/>
                  </a:spcAft>
                  <a:buFont typeface="Symbol" panose="05050102010706020507" pitchFamily="18" charset="2"/>
                  <a:buChar char="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b="1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𝜶</m:t>
                        </m:r>
                      </m:e>
                      <m:sub>
                        <m:r>
                          <a:rPr lang="en-US" b="1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ℝ</m:t>
                        </m:r>
                      </m:sub>
                    </m:sSub>
                    <m:d>
                      <m:dPr>
                        <m:ctrlPr>
                          <a:rPr lang="ru-RU" b="1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b="1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𝒕</m:t>
                        </m:r>
                      </m:e>
                    </m:d>
                    <m:r>
                      <a:rPr lang="en-US" b="1" i="1">
                        <a:solidFill>
                          <a:srgbClr val="FFFF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→</m:t>
                    </m:r>
                    <m:r>
                      <a:rPr lang="en-US" b="1" i="1">
                        <a:solidFill>
                          <a:srgbClr val="FFFF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𝟎</m:t>
                    </m:r>
                    <m:r>
                      <a:rPr lang="en-US" b="1" i="1">
                        <a:solidFill>
                          <a:srgbClr val="FFFF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b="1" dirty="0">
                    <a:solidFill>
                      <a:srgbClr val="FFFF00"/>
                    </a:solidFill>
                    <a:latin typeface="Cambria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at 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srgbClr val="FFFF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b="1" i="1">
                        <a:solidFill>
                          <a:srgbClr val="FFFF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𝒕</m:t>
                    </m:r>
                    <m:r>
                      <a:rPr lang="en-US" b="1" i="1">
                        <a:solidFill>
                          <a:srgbClr val="FFFF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→∞</m:t>
                    </m:r>
                  </m:oMath>
                </a14:m>
                <a:endParaRPr lang="ru-RU" sz="1100" dirty="0">
                  <a:solidFill>
                    <a:srgbClr val="FFFF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1100" dirty="0">
                    <a:solidFill>
                      <a:srgbClr val="FFFF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ru-RU" sz="1100" dirty="0">
                  <a:solidFill>
                    <a:srgbClr val="FFFF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b="1" dirty="0">
                    <a:solidFill>
                      <a:schemeClr val="bg1"/>
                    </a:solidFill>
                    <a:latin typeface="Cambria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“Some” problems in diffraction scattering theory</a:t>
                </a:r>
                <a:r>
                  <a:rPr lang="en-US" b="1" dirty="0">
                    <a:solidFill>
                      <a:srgbClr val="FFFF00"/>
                    </a:solidFill>
                    <a:latin typeface="Cambria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ru-RU" sz="1100" dirty="0">
                  <a:solidFill>
                    <a:srgbClr val="FFFF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0"/>
                  </a:spcAft>
                  <a:buFont typeface="Symbol" panose="05050102010706020507" pitchFamily="18" charset="2"/>
                  <a:buChar char=""/>
                </a:pPr>
                <a:r>
                  <a:rPr lang="en-US" b="1" dirty="0" err="1">
                    <a:solidFill>
                      <a:srgbClr val="FFFF00"/>
                    </a:solidFill>
                    <a:latin typeface="Cambria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Regge</a:t>
                </a:r>
                <a:r>
                  <a:rPr lang="en-US" b="1" dirty="0">
                    <a:solidFill>
                      <a:srgbClr val="FFFF00"/>
                    </a:solidFill>
                    <a:latin typeface="Cambria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trajectories in QCD are still missing.</a:t>
                </a:r>
                <a:endParaRPr lang="ru-RU" sz="1100" dirty="0">
                  <a:solidFill>
                    <a:srgbClr val="FFFF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n-US" b="1" dirty="0">
                    <a:solidFill>
                      <a:srgbClr val="FFFF00"/>
                    </a:solidFill>
                    <a:latin typeface="Cambria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ru-RU" sz="1100" dirty="0">
                  <a:solidFill>
                    <a:srgbClr val="FFFF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0"/>
                  </a:spcAft>
                  <a:buFont typeface="Symbol" panose="05050102010706020507" pitchFamily="18" charset="2"/>
                  <a:buChar char=""/>
                </a:pPr>
                <a:r>
                  <a:rPr lang="en-US" b="1" dirty="0">
                    <a:solidFill>
                      <a:srgbClr val="FFFF00"/>
                    </a:solidFill>
                    <a:latin typeface="Cambria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Even basic parameters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b="1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𝜶</m:t>
                        </m:r>
                      </m:e>
                      <m:sub>
                        <m:r>
                          <a:rPr lang="en-US" b="1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ℙ</m:t>
                        </m:r>
                        <m:r>
                          <a:rPr lang="en-US" b="1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b="1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𝕆</m:t>
                        </m:r>
                        <m:r>
                          <a:rPr lang="en-US" b="1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b="1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ℝ</m:t>
                        </m:r>
                      </m:sub>
                    </m:sSub>
                    <m:d>
                      <m:dPr>
                        <m:ctrlPr>
                          <a:rPr lang="ru-RU" b="1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b="1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𝟎</m:t>
                        </m:r>
                      </m:e>
                    </m:d>
                    <m:r>
                      <a:rPr lang="en-US" b="1" i="1">
                        <a:solidFill>
                          <a:srgbClr val="FFFF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 </m:t>
                    </m:r>
                    <m:sSub>
                      <m:sSubPr>
                        <m:ctrlPr>
                          <a:rPr lang="ru-RU" b="1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sSup>
                          <m:sSupPr>
                            <m:ctrlPr>
                              <a:rPr lang="ru-RU" b="1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b="1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𝜶</m:t>
                            </m:r>
                          </m:e>
                          <m:sup>
                            <m:r>
                              <a:rPr lang="en-US" b="1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′</m:t>
                            </m:r>
                          </m:sup>
                        </m:sSup>
                      </m:e>
                      <m:sub>
                        <m:r>
                          <a:rPr lang="en-US" b="1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ℙ</m:t>
                        </m:r>
                        <m:r>
                          <a:rPr lang="en-US" b="1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b="1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𝕆</m:t>
                        </m:r>
                        <m:r>
                          <a:rPr lang="en-US" b="1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b="1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ℝ</m:t>
                        </m:r>
                      </m:sub>
                    </m:sSub>
                    <m:d>
                      <m:dPr>
                        <m:ctrlPr>
                          <a:rPr lang="ru-RU" b="1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b="1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𝟎</m:t>
                        </m:r>
                      </m:e>
                    </m:d>
                  </m:oMath>
                </a14:m>
                <a:r>
                  <a:rPr lang="en-US" b="1" dirty="0">
                    <a:solidFill>
                      <a:srgbClr val="FFFF00"/>
                    </a:solidFill>
                    <a:latin typeface="Cambria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are</a:t>
                </a:r>
                <a:endParaRPr lang="ru-RU" sz="1100" dirty="0">
                  <a:solidFill>
                    <a:srgbClr val="FFFF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b="1" dirty="0">
                    <a:solidFill>
                      <a:srgbClr val="FFFF00"/>
                    </a:solidFill>
                    <a:latin typeface="Cambria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still missing in QCD.</a:t>
                </a:r>
                <a:endParaRPr lang="ru-RU" sz="1100" dirty="0">
                  <a:solidFill>
                    <a:srgbClr val="FFFF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1FE97458-3E82-40AB-9344-1D38B34C904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473223"/>
                <a:ext cx="6096000" cy="5080686"/>
              </a:xfrm>
              <a:prstGeom prst="rect">
                <a:avLst/>
              </a:prstGeom>
              <a:blipFill>
                <a:blip r:embed="rId2"/>
                <a:stretch>
                  <a:fillRect l="-800" t="-840" b="-84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4103969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645</TotalTime>
  <Words>192</Words>
  <Application>Microsoft Office PowerPoint</Application>
  <PresentationFormat>Широкоэкранный</PresentationFormat>
  <Paragraphs>28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Cambria</vt:lpstr>
      <vt:lpstr>Cambria Math</vt:lpstr>
      <vt:lpstr>Encient German Gothic</vt:lpstr>
      <vt:lpstr>Symbol</vt:lpstr>
      <vt:lpstr>Тема Office</vt:lpstr>
      <vt:lpstr>Презентация PowerPoint</vt:lpstr>
      <vt:lpstr>Eikonal or U-Matrix?</vt:lpstr>
      <vt:lpstr> Intersecting trajectories are dangerous (to Selyugin Model)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владимир петров</dc:creator>
  <cp:lastModifiedBy>владимир петров</cp:lastModifiedBy>
  <cp:revision>10</cp:revision>
  <dcterms:created xsi:type="dcterms:W3CDTF">2025-07-22T10:54:45Z</dcterms:created>
  <dcterms:modified xsi:type="dcterms:W3CDTF">2025-07-24T13:53:36Z</dcterms:modified>
</cp:coreProperties>
</file>