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9" r:id="rId4"/>
    <p:sldId id="271" r:id="rId5"/>
    <p:sldId id="270" r:id="rId6"/>
    <p:sldId id="260" r:id="rId7"/>
    <p:sldId id="259" r:id="rId8"/>
    <p:sldId id="272" r:id="rId9"/>
    <p:sldId id="265" r:id="rId10"/>
    <p:sldId id="261" r:id="rId11"/>
    <p:sldId id="267" r:id="rId12"/>
    <p:sldId id="262" r:id="rId13"/>
    <p:sldId id="258" r:id="rId14"/>
    <p:sldId id="263" r:id="rId15"/>
    <p:sldId id="273" r:id="rId16"/>
    <p:sldId id="264" r:id="rId17"/>
    <p:sldId id="275" r:id="rId18"/>
    <p:sldId id="27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ладимир петров" initials="вп" lastIdx="2" clrIdx="0">
    <p:extLst>
      <p:ext uri="{19B8F6BF-5375-455C-9EA6-DF929625EA0E}">
        <p15:presenceInfo xmlns:p15="http://schemas.microsoft.com/office/powerpoint/2012/main" userId="17c5cd3edf6c2bf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D0FC"/>
    <a:srgbClr val="00FF99"/>
    <a:srgbClr val="FF99FF"/>
    <a:srgbClr val="86F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095ED-99F5-494C-B524-A54EB4990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A612BF0-6A3E-40D7-8783-1FDAD27F3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41B919-E220-4499-97D1-5CB281058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023F-F811-403D-A29D-0C8789A154C3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1A5EF4-E9BB-4E4F-8A55-5C4D8DD60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7ED50B-E673-4286-86EE-D5A85CBC9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8334-C50B-4AB0-85B9-E70B2DBD8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012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B7936D-2713-48A5-A644-0249E1A7A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A50680-3B34-4A62-899E-A349951F9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39B73B-566C-4639-9735-6ACF07659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023F-F811-403D-A29D-0C8789A154C3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D66480-7821-4B20-8F77-CB8674B02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530586-6819-47BC-B802-BC8CAE0E7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8334-C50B-4AB0-85B9-E70B2DBD8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936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E84C10-9CE4-465E-ACBD-C8A92F4E85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25A489-7383-446D-AB2E-A5BA49F8B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4D12EA-22E5-427E-9480-9FD2C9DBB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023F-F811-403D-A29D-0C8789A154C3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061FC2-9CBB-4FF2-A394-A8E11AFBC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E14FAF-7DB0-4936-91E5-F5AA0CAC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8334-C50B-4AB0-85B9-E70B2DBD8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108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403C-D8DA-4BE8-B70E-6DC964AB48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24.07.2025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816B-0B4B-4E66-955E-CC832A3456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935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403C-D8DA-4BE8-B70E-6DC964AB48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24.07.2025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816B-0B4B-4E66-955E-CC832A3456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285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403C-D8DA-4BE8-B70E-6DC964AB48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24.07.2025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816B-0B4B-4E66-955E-CC832A3456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4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403C-D8DA-4BE8-B70E-6DC964AB48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24.07.2025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816B-0B4B-4E66-955E-CC832A3456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454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403C-D8DA-4BE8-B70E-6DC964AB48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24.07.2025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816B-0B4B-4E66-955E-CC832A3456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35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403C-D8DA-4BE8-B70E-6DC964AB48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24.07.2025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816B-0B4B-4E66-955E-CC832A3456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009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403C-D8DA-4BE8-B70E-6DC964AB48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24.07.2025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816B-0B4B-4E66-955E-CC832A3456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63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403C-D8DA-4BE8-B70E-6DC964AB48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24.07.2025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816B-0B4B-4E66-955E-CC832A3456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28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B04EB-F0DD-45B6-ACBB-0E407A5B6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5200C4-3F22-4AFD-B82A-338544218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D5F924-AFE1-4EAF-9FEA-6C62173BA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023F-F811-403D-A29D-0C8789A154C3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D21DC0-88A7-4CBF-848F-B587D34B0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A6C078-B416-4793-9682-570DF1C88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8334-C50B-4AB0-85B9-E70B2DBD8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444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403C-D8DA-4BE8-B70E-6DC964AB48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24.07.2025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816B-0B4B-4E66-955E-CC832A3456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1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403C-D8DA-4BE8-B70E-6DC964AB48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24.07.2025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816B-0B4B-4E66-955E-CC832A3456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065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403C-D8DA-4BE8-B70E-6DC964AB48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24.07.2025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816B-0B4B-4E66-955E-CC832A3456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3854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2C79-56D1-41F6-AD9B-4B2D527BA5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24.07.2025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7995-218A-44EC-BBE6-735642EAD2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894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2C79-56D1-41F6-AD9B-4B2D527BA5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24.07.2025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7995-218A-44EC-BBE6-735642EAD2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154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2C79-56D1-41F6-AD9B-4B2D527BA5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24.07.2025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7995-218A-44EC-BBE6-735642EAD2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3876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2C79-56D1-41F6-AD9B-4B2D527BA5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24.07.2025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7995-218A-44EC-BBE6-735642EAD2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469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2C79-56D1-41F6-AD9B-4B2D527BA5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24.07.2025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7995-218A-44EC-BBE6-735642EAD2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5398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2C79-56D1-41F6-AD9B-4B2D527BA5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24.07.2025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7995-218A-44EC-BBE6-735642EAD2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8946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2C79-56D1-41F6-AD9B-4B2D527BA5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24.07.2025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7995-218A-44EC-BBE6-735642EAD2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788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4E2EED-AA35-4411-A9B8-08ADB6D98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E0DFFF-A5A6-439C-9A08-A15605E49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EEB1F7-D7C3-4A4C-B8CF-DB2C79CD5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023F-F811-403D-A29D-0C8789A154C3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FF453A-1A9E-4531-AABE-F9DFE3165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835CAE-F6A8-4797-9230-4514087E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8334-C50B-4AB0-85B9-E70B2DBD8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9433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2C79-56D1-41F6-AD9B-4B2D527BA5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24.07.2025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7995-218A-44EC-BBE6-735642EAD2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860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2C79-56D1-41F6-AD9B-4B2D527BA5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24.07.2025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7995-218A-44EC-BBE6-735642EAD2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2C79-56D1-41F6-AD9B-4B2D527BA5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24.07.2025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7995-218A-44EC-BBE6-735642EAD2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3286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2C79-56D1-41F6-AD9B-4B2D527BA5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24.07.2025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7995-218A-44EC-BBE6-735642EAD2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21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BCF46A-6B04-4F6E-9D96-8247A411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503998-BE13-40E4-8921-4F1B41C427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E3C09D-2ECC-4715-8769-9D9688C44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8214A0-7DB0-48B5-AE7D-B969A2196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023F-F811-403D-A29D-0C8789A154C3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D64E7B-936F-4C9A-A686-404B6EB84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1026F0-B643-42F3-BD9F-296D06536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8334-C50B-4AB0-85B9-E70B2DBD8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442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EF37F9-AD04-478A-A5F8-A84A55FB6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6EB03D-2FBB-43E6-A26C-1B82573D7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4C17F2-A6D9-4F39-B5E3-6F0C49700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0DECC5A-699C-4175-85D8-76FB3E34EB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A4F2CD-919B-4D02-BEFF-939CAD3E0D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0D7BB11-C2C3-48E3-B100-33738DC8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023F-F811-403D-A29D-0C8789A154C3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F3450E4-3EF9-4FD6-AC51-C11AE7C46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B04D1C-8054-434A-B025-B2E7E566C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8334-C50B-4AB0-85B9-E70B2DBD8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784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ABBAD-7415-4EBD-B4C8-2A34F3B73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ACDD475-CFE3-4FF4-B6A4-23D246AF9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023F-F811-403D-A29D-0C8789A154C3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FA11DB-485A-49DF-8F0E-01EFB30A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4D1740-6B01-4AAC-BF8F-81503A8C4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8334-C50B-4AB0-85B9-E70B2DBD8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970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5B6C908-00BF-4F60-8ED8-62D23608D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023F-F811-403D-A29D-0C8789A154C3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6B9F442-DFF5-4118-829B-005354DE0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640B7F-6C0D-4CA9-956C-2B3CCF30C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8334-C50B-4AB0-85B9-E70B2DBD8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913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61FC44-04DC-452E-AEB1-1A8CE47B7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6C48D8-118B-4D7D-A13F-52DADEF01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093167-F162-4C2B-B115-7CB3654E12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42876A-665F-481C-B0CC-E33C10D8E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023F-F811-403D-A29D-0C8789A154C3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23500C-A2E0-4CBB-87BB-BADDA6327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97A7B7-7EB3-41D6-920B-968CEF76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8334-C50B-4AB0-85B9-E70B2DBD8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490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0CE14-EBBF-4EC1-AC52-4BF6DAFE1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77EB820-8CCD-4C4C-B453-AF38520384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E55EB-BC5D-4360-884B-5EE8C93132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8E6168-19E6-43BB-8C6E-DE45D1ED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023F-F811-403D-A29D-0C8789A154C3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79DBA8-B64D-4B46-9DC8-D7B9B5D10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CCBC7A-2F99-4173-BC53-7FBD76339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8334-C50B-4AB0-85B9-E70B2DBD8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31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C8FA4D-9BFE-493D-8BC2-EAF812EF2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7007A2-9351-48CE-8D43-5560E8657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A45F5-FFF2-4A6F-B3AF-282106136B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6023F-F811-403D-A29D-0C8789A154C3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27EC12-AD58-42A2-9728-472757035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C551AB-8B19-4AE7-9F10-4E52D0FA11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88334-C50B-4AB0-85B9-E70B2DBD8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47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A403C-D8DA-4BE8-B70E-6DC964AB48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24.07.2025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1816B-0B4B-4E66-955E-CC832A3456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31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12C79-56D1-41F6-AD9B-4B2D527BA5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24.07.2025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47995-218A-44EC-BBE6-735642EAD2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627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280.png"/><Relationship Id="rId7" Type="http://schemas.openxmlformats.org/officeDocument/2006/relationships/image" Target="../media/image51.png"/><Relationship Id="rId12" Type="http://schemas.openxmlformats.org/officeDocument/2006/relationships/image" Target="../media/image5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3.png"/><Relationship Id="rId5" Type="http://schemas.openxmlformats.org/officeDocument/2006/relationships/image" Target="../media/image48.png"/><Relationship Id="rId10" Type="http://schemas.openxmlformats.org/officeDocument/2006/relationships/image" Target="../media/image52.png"/><Relationship Id="rId4" Type="http://schemas.openxmlformats.org/officeDocument/2006/relationships/image" Target="../media/image44.png"/><Relationship Id="rId9" Type="http://schemas.openxmlformats.org/officeDocument/2006/relationships/image" Target="../media/image3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0.png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2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0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6.png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652909"/>
            <a:ext cx="2743200" cy="2714625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ED3E8E49-02BC-4763-90E3-ABECA7410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3459" y="1705279"/>
            <a:ext cx="5038595" cy="792000"/>
          </a:xfr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On Radii of Hadrons</a:t>
            </a:r>
            <a:endParaRPr lang="ru-RU" sz="4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18FEF55-E34C-4EA4-9BCD-B3E300ACFF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0756" y="5523164"/>
            <a:ext cx="6264000" cy="12240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7500"/>
          </a:bodyPr>
          <a:lstStyle/>
          <a:p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Vladimir A. Petrov</a:t>
            </a:r>
            <a:b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A.A.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Logunov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Institute for High Energy Physics</a:t>
            </a:r>
            <a:b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NRC ”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Kurchatov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Institute”,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Protvino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, RF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Лента: наклоненная вверх 9">
            <a:extLst>
              <a:ext uri="{FF2B5EF4-FFF2-40B4-BE49-F238E27FC236}">
                <a16:creationId xmlns:a16="http://schemas.microsoft.com/office/drawing/2014/main" id="{D623EBBF-2E15-48BD-9182-182CD80B7C06}"/>
              </a:ext>
            </a:extLst>
          </p:cNvPr>
          <p:cNvSpPr/>
          <p:nvPr/>
        </p:nvSpPr>
        <p:spPr>
          <a:xfrm>
            <a:off x="624000" y="73649"/>
            <a:ext cx="10944000" cy="1476000"/>
          </a:xfrm>
          <a:prstGeom prst="ribbon2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XXXVII International Workshop on High Energy Physics 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“Diffraction of hadrons: Experiment, Theory, Phenomenology.”</a:t>
            </a:r>
          </a:p>
          <a:p>
            <a:pPr algn="ctr"/>
            <a:r>
              <a:rPr lang="en-US" sz="1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Protvino</a:t>
            </a:r>
            <a: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, 22-24 July 2025.</a:t>
            </a:r>
          </a:p>
        </p:txBody>
      </p:sp>
    </p:spTree>
    <p:extLst>
      <p:ext uri="{BB962C8B-B14F-4D97-AF65-F5344CB8AC3E}">
        <p14:creationId xmlns:p14="http://schemas.microsoft.com/office/powerpoint/2010/main" val="407634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489B76-0188-4DE5-8E80-9D6BE82B2E4C}"/>
              </a:ext>
            </a:extLst>
          </p:cNvPr>
          <p:cNvSpPr txBox="1"/>
          <p:nvPr/>
        </p:nvSpPr>
        <p:spPr>
          <a:xfrm>
            <a:off x="2141038" y="250777"/>
            <a:ext cx="9355318" cy="707886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Parton picture (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Bjorken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-Feynman-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Gribov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3D0DE92A-92B7-4536-B80B-C2D859B92DAD}"/>
              </a:ext>
            </a:extLst>
          </p:cNvPr>
          <p:cNvCxnSpPr>
            <a:cxnSpLocks/>
          </p:cNvCxnSpPr>
          <p:nvPr/>
        </p:nvCxnSpPr>
        <p:spPr>
          <a:xfrm>
            <a:off x="604685" y="2109019"/>
            <a:ext cx="131260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677C9BFE-8EE5-4DB7-8276-7949E7441726}"/>
              </a:ext>
            </a:extLst>
          </p:cNvPr>
          <p:cNvSpPr/>
          <p:nvPr/>
        </p:nvSpPr>
        <p:spPr>
          <a:xfrm>
            <a:off x="1917291" y="1651819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01D724EB-D85F-40ED-8089-5C382A8EDFFB}"/>
              </a:ext>
            </a:extLst>
          </p:cNvPr>
          <p:cNvCxnSpPr>
            <a:cxnSpLocks/>
          </p:cNvCxnSpPr>
          <p:nvPr/>
        </p:nvCxnSpPr>
        <p:spPr>
          <a:xfrm flipV="1">
            <a:off x="2651426" y="1312606"/>
            <a:ext cx="1832084" cy="4719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0DE2A35B-E11B-4076-813F-8D7819C9F260}"/>
                  </a:ext>
                </a:extLst>
              </p:cNvPr>
              <p:cNvSpPr/>
              <p:nvPr/>
            </p:nvSpPr>
            <p:spPr>
              <a:xfrm>
                <a:off x="7238307" y="1308859"/>
                <a:ext cx="3254609" cy="1441933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800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DE2A35B-E11B-4076-813F-8D7819C9F2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307" y="1308859"/>
                <a:ext cx="3254609" cy="144193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CA833446-C94A-4D4B-BB99-D1E9192C81EB}"/>
              </a:ext>
            </a:extLst>
          </p:cNvPr>
          <p:cNvCxnSpPr>
            <a:cxnSpLocks/>
          </p:cNvCxnSpPr>
          <p:nvPr/>
        </p:nvCxnSpPr>
        <p:spPr>
          <a:xfrm>
            <a:off x="2651426" y="2462980"/>
            <a:ext cx="1832084" cy="56043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9F4F96A5-4103-477D-89A9-3F7C9574D0D5}"/>
              </a:ext>
            </a:extLst>
          </p:cNvPr>
          <p:cNvCxnSpPr>
            <a:cxnSpLocks/>
          </p:cNvCxnSpPr>
          <p:nvPr/>
        </p:nvCxnSpPr>
        <p:spPr>
          <a:xfrm>
            <a:off x="2831691" y="2293373"/>
            <a:ext cx="1976283" cy="21385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4A72C402-3FAF-43A3-A74A-DBDD4E0B784E}"/>
              </a:ext>
            </a:extLst>
          </p:cNvPr>
          <p:cNvCxnSpPr>
            <a:cxnSpLocks/>
          </p:cNvCxnSpPr>
          <p:nvPr/>
        </p:nvCxnSpPr>
        <p:spPr>
          <a:xfrm flipV="1">
            <a:off x="2831691" y="1887794"/>
            <a:ext cx="1873044" cy="10077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F22196-09BF-42CE-B906-49DBD511A5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49" y="3242109"/>
            <a:ext cx="8179674" cy="11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4CD6153-A8BF-40CA-8204-D7CFF00749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51" y="4552890"/>
            <a:ext cx="5526008" cy="100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D58E049-7793-47EB-A31C-54039045E7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133" y="5685148"/>
            <a:ext cx="4248000" cy="1044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2FBCF3D-19C4-464A-A820-BB03AC94B4D5}"/>
                  </a:ext>
                </a:extLst>
              </p:cNvPr>
              <p:cNvSpPr txBox="1"/>
              <p:nvPr/>
            </p:nvSpPr>
            <p:spPr>
              <a:xfrm>
                <a:off x="6053084" y="4648799"/>
                <a:ext cx="3081934" cy="73475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?</m:t>
                      </m:r>
                      <m:r>
                        <a:rPr lang="ru-R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sSup>
                        <m:sSupPr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3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3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𝑛𝑢𝑐𝑙𝑒𝑜𝑛</m:t>
                                  </m:r>
                                </m:sub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𝑣𝑎𝑙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2FBCF3D-19C4-464A-A820-BB03AC94B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084" y="4648799"/>
                <a:ext cx="3081934" cy="7347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вал 2"/>
          <p:cNvSpPr/>
          <p:nvPr/>
        </p:nvSpPr>
        <p:spPr>
          <a:xfrm>
            <a:off x="1928755" y="1651819"/>
            <a:ext cx="914400" cy="914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70700" y="1503157"/>
                <a:ext cx="146296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700" y="1503157"/>
                <a:ext cx="1462965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6154" y="2272810"/>
                <a:ext cx="95987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54" y="2272810"/>
                <a:ext cx="959878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008626" y="3077622"/>
                <a:ext cx="2367297" cy="13539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626" y="3077622"/>
                <a:ext cx="2367297" cy="135396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>
                <a:spLocks noChangeAspect="1"/>
              </p:cNvSpPr>
              <p:nvPr/>
            </p:nvSpPr>
            <p:spPr>
              <a:xfrm>
                <a:off x="9676500" y="4552890"/>
                <a:ext cx="2260171" cy="134427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GB" sz="3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6500" y="4552890"/>
                <a:ext cx="2260171" cy="134427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42615" y="5560890"/>
                <a:ext cx="3097451" cy="119500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ru-RU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GB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en-GB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615" y="5560890"/>
                <a:ext cx="3097451" cy="119500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DE1CABEB-A60A-4EC4-8D05-6F452E3AF52E}"/>
              </a:ext>
            </a:extLst>
          </p:cNvPr>
          <p:cNvSpPr txBox="1"/>
          <p:nvPr/>
        </p:nvSpPr>
        <p:spPr>
          <a:xfrm>
            <a:off x="9904623" y="6158393"/>
            <a:ext cx="152997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NO THEORY !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85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881F479-8D43-4B7D-A645-3FEBD0EC5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117" y="94594"/>
            <a:ext cx="7231117" cy="491526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0B7B20-C09C-4740-ADFB-8F46F094804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4959" y="5125644"/>
            <a:ext cx="7510905" cy="900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558F6C-8896-4469-8F44-377F51EB976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11167" y="5094106"/>
            <a:ext cx="2529165" cy="86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FF7DFF-A8AC-4FA5-ADC9-16CC48BE393B}"/>
              </a:ext>
            </a:extLst>
          </p:cNvPr>
          <p:cNvSpPr txBox="1"/>
          <p:nvPr/>
        </p:nvSpPr>
        <p:spPr>
          <a:xfrm>
            <a:off x="7949460" y="2961000"/>
            <a:ext cx="1772610" cy="46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862052" y="6109894"/>
                <a:ext cx="2715422" cy="553998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6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p>
                          <m:r>
                            <a:rPr lang="en-GB" sz="36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sz="36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GB" sz="36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en-GB" sz="36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3600" b="1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𝐆𝐞𝐕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052" y="6109894"/>
                <a:ext cx="2715422" cy="5539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327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A475F6F-0E56-4384-A236-8537CA015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492" y="369000"/>
            <a:ext cx="9037016" cy="6120000"/>
          </a:xfrm>
          <a:prstGeom prst="rect">
            <a:avLst/>
          </a:prstGeom>
        </p:spPr>
      </p:pic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1AA87EF7-310C-4C17-B502-D3501B8A7FAD}"/>
              </a:ext>
            </a:extLst>
          </p:cNvPr>
          <p:cNvSpPr/>
          <p:nvPr/>
        </p:nvSpPr>
        <p:spPr>
          <a:xfrm rot="5400000">
            <a:off x="3090711" y="4919922"/>
            <a:ext cx="548483" cy="248962"/>
          </a:xfrm>
          <a:prstGeom prst="rightArrow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D37BE5-DA2E-45C9-97DC-B31AF3A26113}"/>
              </a:ext>
            </a:extLst>
          </p:cNvPr>
          <p:cNvSpPr txBox="1"/>
          <p:nvPr/>
        </p:nvSpPr>
        <p:spPr>
          <a:xfrm>
            <a:off x="2396954" y="6136215"/>
            <a:ext cx="65" cy="49244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rtlCol="0">
            <a:spAutoFit/>
          </a:bodyPr>
          <a:lstStyle/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5858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977" y="668593"/>
            <a:ext cx="9966068" cy="57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>
                <a:spLocks noChangeAspect="1"/>
              </p:cNvSpPr>
              <p:nvPr/>
            </p:nvSpPr>
            <p:spPr>
              <a:xfrm>
                <a:off x="3122093" y="4890199"/>
                <a:ext cx="4711739" cy="70904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ad>
                            <m:radPr>
                              <m:degHide m:val="on"/>
                              <m:ctrlPr>
                                <a:rPr lang="ru-RU" sz="36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</m:rad>
                        </m:e>
                        <m:sub>
                          <m:r>
                            <a:rPr lang="en-US" sz="36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𝒎𝒊𝒏</m:t>
                          </m:r>
                        </m:sub>
                      </m:sSub>
                      <m:r>
                        <a:rPr lang="ru-RU" sz="36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36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</m:t>
                      </m:r>
                      <m:r>
                        <a:rPr lang="ru-RU" sz="36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ru-RU" sz="36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𝟑𝟎</m:t>
                      </m:r>
                      <m:r>
                        <a:rPr lang="en-US" sz="36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6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𝑮𝒆𝑽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093" y="4890199"/>
                <a:ext cx="4711739" cy="70904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608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78456" y="1562925"/>
                <a:ext cx="11180753" cy="393954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762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342900" indent="-342900" algn="ctr">
                  <a:buAutoNum type="arabicPeriod"/>
                </a:pPr>
                <a14:m>
                  <m:oMath xmlns:m="http://schemas.openxmlformats.org/officeDocument/2006/math">
                    <m:r>
                      <a:rPr lang="ru-RU" sz="32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latin typeface="Cambria Math" panose="02040503050406030204" pitchFamily="18" charset="0"/>
                  </a:rPr>
                  <a:t>The physical (geometric) radius of a hadron is not determined </a:t>
                </a:r>
              </a:p>
              <a:p>
                <a:pPr algn="ctr"/>
                <a:r>
                  <a:rPr lang="en-US" sz="3200" b="1" dirty="0">
                    <a:latin typeface="Cambria Math" panose="02040503050406030204" pitchFamily="18" charset="0"/>
                  </a:rPr>
                  <a:t>     directly but is derived from the “form factor radii”.</a:t>
                </a:r>
              </a:p>
              <a:p>
                <a:pPr algn="ctr"/>
                <a:r>
                  <a:rPr lang="en-US" sz="32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The problem: </a:t>
                </a:r>
                <a:r>
                  <a:rPr lang="en-US" sz="3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non-simultaneity.</a:t>
                </a:r>
              </a:p>
              <a:p>
                <a:pPr algn="ctr"/>
                <a:r>
                  <a:rPr lang="en-US" sz="3200" b="1" dirty="0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Two facts that seem to be related:</a:t>
                </a:r>
              </a:p>
              <a:p>
                <a:pPr algn="ctr"/>
                <a:r>
                  <a:rPr lang="en-GB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2. </a:t>
                </a:r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elastic cross section in proton−proton scattering changes </a:t>
                </a:r>
              </a:p>
              <a:p>
                <a:pPr algn="ctr"/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 the energy range 𝟐𝟎÷𝟑𝟎 GeV from decreasing to increasing.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GB" sz="32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32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The</m:t>
                      </m:r>
                      <m:r>
                        <a:rPr lang="en-US" sz="3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gluon</m:t>
                      </m:r>
                      <m:r>
                        <a:rPr lang="en-US" sz="3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cloud</m:t>
                      </m:r>
                      <m:r>
                        <a:rPr lang="en-US" sz="3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goes</m:t>
                      </m:r>
                      <m:r>
                        <a:rPr lang="en-US" sz="3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beyond</m:t>
                      </m:r>
                      <m:r>
                        <a:rPr lang="en-US" sz="3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the</m:t>
                      </m:r>
                      <m:r>
                        <a:rPr lang="en-US" sz="3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valence</m:t>
                      </m:r>
                      <m:r>
                        <a:rPr lang="en-US" sz="3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core</m:t>
                      </m:r>
                      <m:r>
                        <a:rPr lang="en-US" sz="3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when</m:t>
                      </m:r>
                      <m:r>
                        <a:rPr lang="en-US" sz="3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the</m:t>
                      </m:r>
                      <m:r>
                        <a:rPr lang="en-US" sz="3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proton</m:t>
                      </m:r>
                      <m:r>
                        <a:rPr lang="en-US" sz="3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reaches</m:t>
                      </m:r>
                      <m:r>
                        <a:rPr lang="en-US" sz="3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an</m:t>
                      </m:r>
                      <m:r>
                        <a:rPr lang="en-US" sz="32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energy</m:t>
                      </m:r>
                      <m:r>
                        <a:rPr lang="en-US" sz="3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of</m:t>
                      </m:r>
                      <m:r>
                        <a:rPr lang="en-US" sz="3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about</m:t>
                      </m:r>
                      <m:r>
                        <a:rPr lang="en-US" sz="3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10 </m:t>
                      </m:r>
                      <m:r>
                        <m:rPr>
                          <m:sty m:val="p"/>
                        </m:rPr>
                        <a:rPr lang="en-US" sz="3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GeV</m:t>
                      </m:r>
                      <m:r>
                        <a:rPr lang="en-US" sz="3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56" y="1562925"/>
                <a:ext cx="11180753" cy="3939540"/>
              </a:xfrm>
              <a:prstGeom prst="rect">
                <a:avLst/>
              </a:prstGeom>
              <a:blipFill>
                <a:blip r:embed="rId3"/>
                <a:stretch>
                  <a:fillRect l="-975" t="-2121" r="-1299"/>
                </a:stretch>
              </a:blipFill>
              <a:ln w="762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143949" y="299036"/>
            <a:ext cx="6502421" cy="923330"/>
          </a:xfrm>
          <a:prstGeom prst="rect">
            <a:avLst/>
          </a:prstGeom>
          <a:solidFill>
            <a:srgbClr val="FF0000"/>
          </a:solidFill>
          <a:ln w="762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(Interim) conclusions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69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D0FC">
            <a:alpha val="9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A3B7DF8-C11C-4D51-9F70-A78358F32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17" y="167938"/>
            <a:ext cx="10583366" cy="637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5407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901" y="4118113"/>
            <a:ext cx="6543675" cy="609600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H="1" flipV="1">
            <a:off x="5367130" y="238539"/>
            <a:ext cx="26505" cy="2769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425148" y="2027583"/>
            <a:ext cx="604299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олилиния 11"/>
          <p:cNvSpPr/>
          <p:nvPr/>
        </p:nvSpPr>
        <p:spPr>
          <a:xfrm>
            <a:off x="4929809" y="516833"/>
            <a:ext cx="3644348" cy="609600"/>
          </a:xfrm>
          <a:custGeom>
            <a:avLst/>
            <a:gdLst>
              <a:gd name="connsiteX0" fmla="*/ 0 w 3644348"/>
              <a:gd name="connsiteY0" fmla="*/ 609600 h 609600"/>
              <a:gd name="connsiteX1" fmla="*/ 1073426 w 3644348"/>
              <a:gd name="connsiteY1" fmla="*/ 596348 h 609600"/>
              <a:gd name="connsiteX2" fmla="*/ 1152939 w 3644348"/>
              <a:gd name="connsiteY2" fmla="*/ 569843 h 609600"/>
              <a:gd name="connsiteX3" fmla="*/ 1232452 w 3644348"/>
              <a:gd name="connsiteY3" fmla="*/ 556591 h 609600"/>
              <a:gd name="connsiteX4" fmla="*/ 1590261 w 3644348"/>
              <a:gd name="connsiteY4" fmla="*/ 543339 h 609600"/>
              <a:gd name="connsiteX5" fmla="*/ 1842052 w 3644348"/>
              <a:gd name="connsiteY5" fmla="*/ 503582 h 609600"/>
              <a:gd name="connsiteX6" fmla="*/ 1908313 w 3644348"/>
              <a:gd name="connsiteY6" fmla="*/ 490330 h 609600"/>
              <a:gd name="connsiteX7" fmla="*/ 2027582 w 3644348"/>
              <a:gd name="connsiteY7" fmla="*/ 450574 h 609600"/>
              <a:gd name="connsiteX8" fmla="*/ 2080591 w 3644348"/>
              <a:gd name="connsiteY8" fmla="*/ 437322 h 609600"/>
              <a:gd name="connsiteX9" fmla="*/ 2146852 w 3644348"/>
              <a:gd name="connsiteY9" fmla="*/ 424069 h 609600"/>
              <a:gd name="connsiteX10" fmla="*/ 2266122 w 3644348"/>
              <a:gd name="connsiteY10" fmla="*/ 384313 h 609600"/>
              <a:gd name="connsiteX11" fmla="*/ 2398643 w 3644348"/>
              <a:gd name="connsiteY11" fmla="*/ 357808 h 609600"/>
              <a:gd name="connsiteX12" fmla="*/ 2464904 w 3644348"/>
              <a:gd name="connsiteY12" fmla="*/ 331304 h 609600"/>
              <a:gd name="connsiteX13" fmla="*/ 2663687 w 3644348"/>
              <a:gd name="connsiteY13" fmla="*/ 318052 h 609600"/>
              <a:gd name="connsiteX14" fmla="*/ 2756452 w 3644348"/>
              <a:gd name="connsiteY14" fmla="*/ 304800 h 609600"/>
              <a:gd name="connsiteX15" fmla="*/ 2862469 w 3644348"/>
              <a:gd name="connsiteY15" fmla="*/ 265043 h 609600"/>
              <a:gd name="connsiteX16" fmla="*/ 2955235 w 3644348"/>
              <a:gd name="connsiteY16" fmla="*/ 238539 h 609600"/>
              <a:gd name="connsiteX17" fmla="*/ 3048000 w 3644348"/>
              <a:gd name="connsiteY17" fmla="*/ 198782 h 609600"/>
              <a:gd name="connsiteX18" fmla="*/ 3167269 w 3644348"/>
              <a:gd name="connsiteY18" fmla="*/ 172278 h 609600"/>
              <a:gd name="connsiteX19" fmla="*/ 3207026 w 3644348"/>
              <a:gd name="connsiteY19" fmla="*/ 159026 h 609600"/>
              <a:gd name="connsiteX20" fmla="*/ 3326295 w 3644348"/>
              <a:gd name="connsiteY20" fmla="*/ 132522 h 609600"/>
              <a:gd name="connsiteX21" fmla="*/ 3419061 w 3644348"/>
              <a:gd name="connsiteY21" fmla="*/ 92765 h 609600"/>
              <a:gd name="connsiteX22" fmla="*/ 3511826 w 3644348"/>
              <a:gd name="connsiteY22" fmla="*/ 66261 h 609600"/>
              <a:gd name="connsiteX23" fmla="*/ 3591339 w 3644348"/>
              <a:gd name="connsiteY23" fmla="*/ 13252 h 609600"/>
              <a:gd name="connsiteX24" fmla="*/ 3644348 w 3644348"/>
              <a:gd name="connsiteY24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44348" h="609600">
                <a:moveTo>
                  <a:pt x="0" y="609600"/>
                </a:moveTo>
                <a:cubicBezTo>
                  <a:pt x="357809" y="605183"/>
                  <a:pt x="715803" y="608680"/>
                  <a:pt x="1073426" y="596348"/>
                </a:cubicBezTo>
                <a:cubicBezTo>
                  <a:pt x="1101347" y="595385"/>
                  <a:pt x="1125381" y="574436"/>
                  <a:pt x="1152939" y="569843"/>
                </a:cubicBezTo>
                <a:cubicBezTo>
                  <a:pt x="1179443" y="565426"/>
                  <a:pt x="1205631" y="558216"/>
                  <a:pt x="1232452" y="556591"/>
                </a:cubicBezTo>
                <a:cubicBezTo>
                  <a:pt x="1351585" y="549371"/>
                  <a:pt x="1470991" y="547756"/>
                  <a:pt x="1590261" y="543339"/>
                </a:cubicBezTo>
                <a:cubicBezTo>
                  <a:pt x="1724414" y="498622"/>
                  <a:pt x="1641918" y="518978"/>
                  <a:pt x="1842052" y="503582"/>
                </a:cubicBezTo>
                <a:cubicBezTo>
                  <a:pt x="1864139" y="499165"/>
                  <a:pt x="1886655" y="496518"/>
                  <a:pt x="1908313" y="490330"/>
                </a:cubicBezTo>
                <a:cubicBezTo>
                  <a:pt x="1948607" y="478817"/>
                  <a:pt x="1986926" y="460738"/>
                  <a:pt x="2027582" y="450574"/>
                </a:cubicBezTo>
                <a:cubicBezTo>
                  <a:pt x="2045252" y="446157"/>
                  <a:pt x="2062811" y="441273"/>
                  <a:pt x="2080591" y="437322"/>
                </a:cubicBezTo>
                <a:cubicBezTo>
                  <a:pt x="2102579" y="432436"/>
                  <a:pt x="2125194" y="430257"/>
                  <a:pt x="2146852" y="424069"/>
                </a:cubicBezTo>
                <a:cubicBezTo>
                  <a:pt x="2187147" y="412556"/>
                  <a:pt x="2225466" y="394477"/>
                  <a:pt x="2266122" y="384313"/>
                </a:cubicBezTo>
                <a:cubicBezTo>
                  <a:pt x="2345198" y="364544"/>
                  <a:pt x="2301165" y="374055"/>
                  <a:pt x="2398643" y="357808"/>
                </a:cubicBezTo>
                <a:cubicBezTo>
                  <a:pt x="2420730" y="348973"/>
                  <a:pt x="2441379" y="334833"/>
                  <a:pt x="2464904" y="331304"/>
                </a:cubicBezTo>
                <a:cubicBezTo>
                  <a:pt x="2530577" y="321453"/>
                  <a:pt x="2597552" y="324064"/>
                  <a:pt x="2663687" y="318052"/>
                </a:cubicBezTo>
                <a:cubicBezTo>
                  <a:pt x="2694794" y="315224"/>
                  <a:pt x="2725530" y="309217"/>
                  <a:pt x="2756452" y="304800"/>
                </a:cubicBezTo>
                <a:cubicBezTo>
                  <a:pt x="2791461" y="290796"/>
                  <a:pt x="2826112" y="275430"/>
                  <a:pt x="2862469" y="265043"/>
                </a:cubicBezTo>
                <a:cubicBezTo>
                  <a:pt x="2896092" y="255437"/>
                  <a:pt x="2923462" y="252156"/>
                  <a:pt x="2955235" y="238539"/>
                </a:cubicBezTo>
                <a:cubicBezTo>
                  <a:pt x="3008328" y="215785"/>
                  <a:pt x="2998277" y="211213"/>
                  <a:pt x="3048000" y="198782"/>
                </a:cubicBezTo>
                <a:cubicBezTo>
                  <a:pt x="3087510" y="188904"/>
                  <a:pt x="3127759" y="182155"/>
                  <a:pt x="3167269" y="172278"/>
                </a:cubicBezTo>
                <a:cubicBezTo>
                  <a:pt x="3180821" y="168890"/>
                  <a:pt x="3193474" y="162414"/>
                  <a:pt x="3207026" y="159026"/>
                </a:cubicBezTo>
                <a:cubicBezTo>
                  <a:pt x="3316302" y="131707"/>
                  <a:pt x="3231094" y="159723"/>
                  <a:pt x="3326295" y="132522"/>
                </a:cubicBezTo>
                <a:cubicBezTo>
                  <a:pt x="3388448" y="114763"/>
                  <a:pt x="3348389" y="123053"/>
                  <a:pt x="3419061" y="92765"/>
                </a:cubicBezTo>
                <a:cubicBezTo>
                  <a:pt x="3445679" y="81358"/>
                  <a:pt x="3484925" y="72986"/>
                  <a:pt x="3511826" y="66261"/>
                </a:cubicBezTo>
                <a:cubicBezTo>
                  <a:pt x="3556314" y="21772"/>
                  <a:pt x="3537638" y="28595"/>
                  <a:pt x="3591339" y="13252"/>
                </a:cubicBezTo>
                <a:cubicBezTo>
                  <a:pt x="3608852" y="8248"/>
                  <a:pt x="3644348" y="0"/>
                  <a:pt x="364434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4876800" y="145774"/>
            <a:ext cx="3949148" cy="1285461"/>
          </a:xfrm>
          <a:custGeom>
            <a:avLst/>
            <a:gdLst>
              <a:gd name="connsiteX0" fmla="*/ 0 w 3949148"/>
              <a:gd name="connsiteY0" fmla="*/ 1285461 h 1285461"/>
              <a:gd name="connsiteX1" fmla="*/ 861391 w 3949148"/>
              <a:gd name="connsiteY1" fmla="*/ 1232452 h 1285461"/>
              <a:gd name="connsiteX2" fmla="*/ 927652 w 3949148"/>
              <a:gd name="connsiteY2" fmla="*/ 1219200 h 1285461"/>
              <a:gd name="connsiteX3" fmla="*/ 1020417 w 3949148"/>
              <a:gd name="connsiteY3" fmla="*/ 1205948 h 1285461"/>
              <a:gd name="connsiteX4" fmla="*/ 1245704 w 3949148"/>
              <a:gd name="connsiteY4" fmla="*/ 1179443 h 1285461"/>
              <a:gd name="connsiteX5" fmla="*/ 1298713 w 3949148"/>
              <a:gd name="connsiteY5" fmla="*/ 1166191 h 1285461"/>
              <a:gd name="connsiteX6" fmla="*/ 1338470 w 3949148"/>
              <a:gd name="connsiteY6" fmla="*/ 1152939 h 1285461"/>
              <a:gd name="connsiteX7" fmla="*/ 1537252 w 3949148"/>
              <a:gd name="connsiteY7" fmla="*/ 1126435 h 1285461"/>
              <a:gd name="connsiteX8" fmla="*/ 1643270 w 3949148"/>
              <a:gd name="connsiteY8" fmla="*/ 1099930 h 1285461"/>
              <a:gd name="connsiteX9" fmla="*/ 1868557 w 3949148"/>
              <a:gd name="connsiteY9" fmla="*/ 1073426 h 1285461"/>
              <a:gd name="connsiteX10" fmla="*/ 1921565 w 3949148"/>
              <a:gd name="connsiteY10" fmla="*/ 1046922 h 1285461"/>
              <a:gd name="connsiteX11" fmla="*/ 1974574 w 3949148"/>
              <a:gd name="connsiteY11" fmla="*/ 1033669 h 1285461"/>
              <a:gd name="connsiteX12" fmla="*/ 2014330 w 3949148"/>
              <a:gd name="connsiteY12" fmla="*/ 1020417 h 1285461"/>
              <a:gd name="connsiteX13" fmla="*/ 2067339 w 3949148"/>
              <a:gd name="connsiteY13" fmla="*/ 1007165 h 1285461"/>
              <a:gd name="connsiteX14" fmla="*/ 2133600 w 3949148"/>
              <a:gd name="connsiteY14" fmla="*/ 980661 h 1285461"/>
              <a:gd name="connsiteX15" fmla="*/ 2213113 w 3949148"/>
              <a:gd name="connsiteY15" fmla="*/ 954156 h 1285461"/>
              <a:gd name="connsiteX16" fmla="*/ 2319130 w 3949148"/>
              <a:gd name="connsiteY16" fmla="*/ 927652 h 1285461"/>
              <a:gd name="connsiteX17" fmla="*/ 2345635 w 3949148"/>
              <a:gd name="connsiteY17" fmla="*/ 901148 h 1285461"/>
              <a:gd name="connsiteX18" fmla="*/ 2438400 w 3949148"/>
              <a:gd name="connsiteY18" fmla="*/ 874643 h 1285461"/>
              <a:gd name="connsiteX19" fmla="*/ 2478157 w 3949148"/>
              <a:gd name="connsiteY19" fmla="*/ 848139 h 1285461"/>
              <a:gd name="connsiteX20" fmla="*/ 2531165 w 3949148"/>
              <a:gd name="connsiteY20" fmla="*/ 834887 h 1285461"/>
              <a:gd name="connsiteX21" fmla="*/ 2570922 w 3949148"/>
              <a:gd name="connsiteY21" fmla="*/ 821635 h 1285461"/>
              <a:gd name="connsiteX22" fmla="*/ 2650435 w 3949148"/>
              <a:gd name="connsiteY22" fmla="*/ 781878 h 1285461"/>
              <a:gd name="connsiteX23" fmla="*/ 2690191 w 3949148"/>
              <a:gd name="connsiteY23" fmla="*/ 742122 h 1285461"/>
              <a:gd name="connsiteX24" fmla="*/ 2782957 w 3949148"/>
              <a:gd name="connsiteY24" fmla="*/ 702365 h 1285461"/>
              <a:gd name="connsiteX25" fmla="*/ 2822713 w 3949148"/>
              <a:gd name="connsiteY25" fmla="*/ 675861 h 1285461"/>
              <a:gd name="connsiteX26" fmla="*/ 2902226 w 3949148"/>
              <a:gd name="connsiteY26" fmla="*/ 649356 h 1285461"/>
              <a:gd name="connsiteX27" fmla="*/ 2941983 w 3949148"/>
              <a:gd name="connsiteY27" fmla="*/ 622852 h 1285461"/>
              <a:gd name="connsiteX28" fmla="*/ 3087757 w 3949148"/>
              <a:gd name="connsiteY28" fmla="*/ 569843 h 1285461"/>
              <a:gd name="connsiteX29" fmla="*/ 3127513 w 3949148"/>
              <a:gd name="connsiteY29" fmla="*/ 543339 h 1285461"/>
              <a:gd name="connsiteX30" fmla="*/ 3220278 w 3949148"/>
              <a:gd name="connsiteY30" fmla="*/ 516835 h 1285461"/>
              <a:gd name="connsiteX31" fmla="*/ 3246783 w 3949148"/>
              <a:gd name="connsiteY31" fmla="*/ 490330 h 1285461"/>
              <a:gd name="connsiteX32" fmla="*/ 3392557 w 3949148"/>
              <a:gd name="connsiteY32" fmla="*/ 410817 h 1285461"/>
              <a:gd name="connsiteX33" fmla="*/ 3445565 w 3949148"/>
              <a:gd name="connsiteY33" fmla="*/ 397565 h 1285461"/>
              <a:gd name="connsiteX34" fmla="*/ 3525078 w 3949148"/>
              <a:gd name="connsiteY34" fmla="*/ 344556 h 1285461"/>
              <a:gd name="connsiteX35" fmla="*/ 3551583 w 3949148"/>
              <a:gd name="connsiteY35" fmla="*/ 318052 h 1285461"/>
              <a:gd name="connsiteX36" fmla="*/ 3591339 w 3949148"/>
              <a:gd name="connsiteY36" fmla="*/ 291548 h 1285461"/>
              <a:gd name="connsiteX37" fmla="*/ 3617843 w 3949148"/>
              <a:gd name="connsiteY37" fmla="*/ 265043 h 1285461"/>
              <a:gd name="connsiteX38" fmla="*/ 3697357 w 3949148"/>
              <a:gd name="connsiteY38" fmla="*/ 212035 h 1285461"/>
              <a:gd name="connsiteX39" fmla="*/ 3763617 w 3949148"/>
              <a:gd name="connsiteY39" fmla="*/ 159026 h 1285461"/>
              <a:gd name="connsiteX40" fmla="*/ 3816626 w 3949148"/>
              <a:gd name="connsiteY40" fmla="*/ 92765 h 1285461"/>
              <a:gd name="connsiteX41" fmla="*/ 3856383 w 3949148"/>
              <a:gd name="connsiteY41" fmla="*/ 66261 h 1285461"/>
              <a:gd name="connsiteX42" fmla="*/ 3896139 w 3949148"/>
              <a:gd name="connsiteY42" fmla="*/ 26504 h 1285461"/>
              <a:gd name="connsiteX43" fmla="*/ 3949148 w 3949148"/>
              <a:gd name="connsiteY43" fmla="*/ 0 h 1285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949148" h="1285461">
                <a:moveTo>
                  <a:pt x="0" y="1285461"/>
                </a:moveTo>
                <a:cubicBezTo>
                  <a:pt x="295541" y="1108135"/>
                  <a:pt x="20170" y="1258335"/>
                  <a:pt x="861391" y="1232452"/>
                </a:cubicBezTo>
                <a:cubicBezTo>
                  <a:pt x="883905" y="1231759"/>
                  <a:pt x="905434" y="1222903"/>
                  <a:pt x="927652" y="1219200"/>
                </a:cubicBezTo>
                <a:cubicBezTo>
                  <a:pt x="958463" y="1214065"/>
                  <a:pt x="989455" y="1210076"/>
                  <a:pt x="1020417" y="1205948"/>
                </a:cubicBezTo>
                <a:cubicBezTo>
                  <a:pt x="1111460" y="1193809"/>
                  <a:pt x="1152439" y="1189806"/>
                  <a:pt x="1245704" y="1179443"/>
                </a:cubicBezTo>
                <a:cubicBezTo>
                  <a:pt x="1263374" y="1175026"/>
                  <a:pt x="1281200" y="1171195"/>
                  <a:pt x="1298713" y="1166191"/>
                </a:cubicBezTo>
                <a:cubicBezTo>
                  <a:pt x="1312145" y="1162353"/>
                  <a:pt x="1324772" y="1155679"/>
                  <a:pt x="1338470" y="1152939"/>
                </a:cubicBezTo>
                <a:cubicBezTo>
                  <a:pt x="1383094" y="1144014"/>
                  <a:pt x="1495328" y="1132885"/>
                  <a:pt x="1537252" y="1126435"/>
                </a:cubicBezTo>
                <a:cubicBezTo>
                  <a:pt x="1723408" y="1097796"/>
                  <a:pt x="1516283" y="1128150"/>
                  <a:pt x="1643270" y="1099930"/>
                </a:cubicBezTo>
                <a:cubicBezTo>
                  <a:pt x="1716905" y="1083566"/>
                  <a:pt x="1794090" y="1080196"/>
                  <a:pt x="1868557" y="1073426"/>
                </a:cubicBezTo>
                <a:cubicBezTo>
                  <a:pt x="1886226" y="1064591"/>
                  <a:pt x="1903068" y="1053859"/>
                  <a:pt x="1921565" y="1046922"/>
                </a:cubicBezTo>
                <a:cubicBezTo>
                  <a:pt x="1938619" y="1040527"/>
                  <a:pt x="1957061" y="1038673"/>
                  <a:pt x="1974574" y="1033669"/>
                </a:cubicBezTo>
                <a:cubicBezTo>
                  <a:pt x="1988005" y="1029831"/>
                  <a:pt x="2000899" y="1024254"/>
                  <a:pt x="2014330" y="1020417"/>
                </a:cubicBezTo>
                <a:cubicBezTo>
                  <a:pt x="2031843" y="1015413"/>
                  <a:pt x="2050060" y="1012925"/>
                  <a:pt x="2067339" y="1007165"/>
                </a:cubicBezTo>
                <a:cubicBezTo>
                  <a:pt x="2089907" y="999643"/>
                  <a:pt x="2111244" y="988791"/>
                  <a:pt x="2133600" y="980661"/>
                </a:cubicBezTo>
                <a:cubicBezTo>
                  <a:pt x="2159856" y="971113"/>
                  <a:pt x="2186009" y="960932"/>
                  <a:pt x="2213113" y="954156"/>
                </a:cubicBezTo>
                <a:lnTo>
                  <a:pt x="2319130" y="927652"/>
                </a:lnTo>
                <a:cubicBezTo>
                  <a:pt x="2327965" y="918817"/>
                  <a:pt x="2334921" y="907576"/>
                  <a:pt x="2345635" y="901148"/>
                </a:cubicBezTo>
                <a:cubicBezTo>
                  <a:pt x="2359213" y="893001"/>
                  <a:pt x="2428501" y="877118"/>
                  <a:pt x="2438400" y="874643"/>
                </a:cubicBezTo>
                <a:cubicBezTo>
                  <a:pt x="2451652" y="865808"/>
                  <a:pt x="2463518" y="854413"/>
                  <a:pt x="2478157" y="848139"/>
                </a:cubicBezTo>
                <a:cubicBezTo>
                  <a:pt x="2494898" y="840965"/>
                  <a:pt x="2513653" y="839890"/>
                  <a:pt x="2531165" y="834887"/>
                </a:cubicBezTo>
                <a:cubicBezTo>
                  <a:pt x="2544597" y="831049"/>
                  <a:pt x="2557670" y="826052"/>
                  <a:pt x="2570922" y="821635"/>
                </a:cubicBezTo>
                <a:cubicBezTo>
                  <a:pt x="2643810" y="748744"/>
                  <a:pt x="2536462" y="847005"/>
                  <a:pt x="2650435" y="781878"/>
                </a:cubicBezTo>
                <a:cubicBezTo>
                  <a:pt x="2666707" y="772580"/>
                  <a:pt x="2674941" y="753015"/>
                  <a:pt x="2690191" y="742122"/>
                </a:cubicBezTo>
                <a:cubicBezTo>
                  <a:pt x="2718851" y="721651"/>
                  <a:pt x="2750511" y="713180"/>
                  <a:pt x="2782957" y="702365"/>
                </a:cubicBezTo>
                <a:cubicBezTo>
                  <a:pt x="2796209" y="693530"/>
                  <a:pt x="2808159" y="682330"/>
                  <a:pt x="2822713" y="675861"/>
                </a:cubicBezTo>
                <a:cubicBezTo>
                  <a:pt x="2848243" y="664514"/>
                  <a:pt x="2878980" y="664853"/>
                  <a:pt x="2902226" y="649356"/>
                </a:cubicBezTo>
                <a:cubicBezTo>
                  <a:pt x="2915478" y="640521"/>
                  <a:pt x="2927429" y="629321"/>
                  <a:pt x="2941983" y="622852"/>
                </a:cubicBezTo>
                <a:cubicBezTo>
                  <a:pt x="3053316" y="573372"/>
                  <a:pt x="2987679" y="619883"/>
                  <a:pt x="3087757" y="569843"/>
                </a:cubicBezTo>
                <a:cubicBezTo>
                  <a:pt x="3102002" y="562720"/>
                  <a:pt x="3113267" y="550462"/>
                  <a:pt x="3127513" y="543339"/>
                </a:cubicBezTo>
                <a:cubicBezTo>
                  <a:pt x="3146523" y="533834"/>
                  <a:pt x="3203296" y="521081"/>
                  <a:pt x="3220278" y="516835"/>
                </a:cubicBezTo>
                <a:cubicBezTo>
                  <a:pt x="3229113" y="508000"/>
                  <a:pt x="3237026" y="498135"/>
                  <a:pt x="3246783" y="490330"/>
                </a:cubicBezTo>
                <a:cubicBezTo>
                  <a:pt x="3279770" y="463940"/>
                  <a:pt x="3370639" y="416297"/>
                  <a:pt x="3392557" y="410817"/>
                </a:cubicBezTo>
                <a:lnTo>
                  <a:pt x="3445565" y="397565"/>
                </a:lnTo>
                <a:cubicBezTo>
                  <a:pt x="3472069" y="379895"/>
                  <a:pt x="3502553" y="367080"/>
                  <a:pt x="3525078" y="344556"/>
                </a:cubicBezTo>
                <a:cubicBezTo>
                  <a:pt x="3533913" y="335721"/>
                  <a:pt x="3541827" y="325857"/>
                  <a:pt x="3551583" y="318052"/>
                </a:cubicBezTo>
                <a:cubicBezTo>
                  <a:pt x="3564020" y="308103"/>
                  <a:pt x="3578902" y="301498"/>
                  <a:pt x="3591339" y="291548"/>
                </a:cubicBezTo>
                <a:cubicBezTo>
                  <a:pt x="3601095" y="283743"/>
                  <a:pt x="3607848" y="272540"/>
                  <a:pt x="3617843" y="265043"/>
                </a:cubicBezTo>
                <a:cubicBezTo>
                  <a:pt x="3643327" y="245930"/>
                  <a:pt x="3697357" y="212035"/>
                  <a:pt x="3697357" y="212035"/>
                </a:cubicBezTo>
                <a:cubicBezTo>
                  <a:pt x="3750143" y="132853"/>
                  <a:pt x="3692496" y="201698"/>
                  <a:pt x="3763617" y="159026"/>
                </a:cubicBezTo>
                <a:cubicBezTo>
                  <a:pt x="3796408" y="139352"/>
                  <a:pt x="3789536" y="119855"/>
                  <a:pt x="3816626" y="92765"/>
                </a:cubicBezTo>
                <a:cubicBezTo>
                  <a:pt x="3827888" y="81503"/>
                  <a:pt x="3844147" y="76457"/>
                  <a:pt x="3856383" y="66261"/>
                </a:cubicBezTo>
                <a:cubicBezTo>
                  <a:pt x="3870781" y="54263"/>
                  <a:pt x="3880545" y="36900"/>
                  <a:pt x="3896139" y="26504"/>
                </a:cubicBezTo>
                <a:cubicBezTo>
                  <a:pt x="3987508" y="-34409"/>
                  <a:pt x="3905587" y="43561"/>
                  <a:pt x="394914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7673009" y="602974"/>
            <a:ext cx="13253" cy="1495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>
                <a:spLocks noChangeAspect="1"/>
              </p:cNvSpPr>
              <p:nvPr/>
            </p:nvSpPr>
            <p:spPr>
              <a:xfrm flipH="1">
                <a:off x="7023653" y="2229736"/>
                <a:ext cx="1444486" cy="622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23653" y="2229736"/>
                <a:ext cx="1444486" cy="62273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7471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57175" y="1509771"/>
            <a:ext cx="7020000" cy="2029898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741681" y="452264"/>
            <a:ext cx="4680000" cy="57600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Classical proton radius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>
                <a:spLocks noChangeAspect="1"/>
              </p:cNvSpPr>
              <p:nvPr/>
            </p:nvSpPr>
            <p:spPr>
              <a:xfrm>
                <a:off x="3076313" y="4273176"/>
                <a:ext cx="5623078" cy="755400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GB" sz="4800" b="1" i="1" smtClean="0">
                              <a:latin typeface="Cambria Math" panose="02040503050406030204" pitchFamily="18" charset="0"/>
                            </a:rPr>
                            <m:t>𝑪𝑳</m:t>
                          </m:r>
                        </m:sub>
                      </m:sSub>
                      <m:r>
                        <a:rPr lang="en-GB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48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4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48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GB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GB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GB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𝒇𝒎</m:t>
                      </m:r>
                    </m:oMath>
                  </m:oMathPara>
                </a14:m>
                <a:endParaRPr lang="ru-RU" sz="4800" b="1" i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313" y="4273176"/>
                <a:ext cx="5623078" cy="7554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0663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670" y="112968"/>
            <a:ext cx="4933950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34845" y="5630670"/>
                <a:ext cx="10515600" cy="645250"/>
              </a:xfrm>
              <a:solidFill>
                <a:srgbClr val="FFFF00"/>
              </a:solidFill>
            </p:spPr>
            <p:txBody>
              <a:bodyPr>
                <a:normAutofit lnSpcReduction="10000"/>
              </a:bodyPr>
              <a:lstStyle/>
              <a:p>
                <a:pPr algn="ctr"/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“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If the proton were a spherical ball of charge, this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rms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radius would indicate a true radius of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GB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𝟏𝟒</m:t>
                        </m:r>
                      </m:sup>
                    </m:sSup>
                  </m:oMath>
                </a14:m>
                <a:r>
                  <a:rPr lang="en-US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cm…”  (0.95 </a:t>
                </a:r>
                <a:r>
                  <a:rPr lang="en-US" sz="2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fm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endParaRPr lang="ru-RU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4845" y="5630670"/>
                <a:ext cx="10515600" cy="645250"/>
              </a:xfrm>
              <a:blipFill>
                <a:blip r:embed="rId4"/>
                <a:stretch>
                  <a:fillRect t="-18868" r="-58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645" y="1710625"/>
            <a:ext cx="2988000" cy="3261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7064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2E70D8A-9E53-47CF-B0AE-D5DBB80B2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123" y="1079710"/>
            <a:ext cx="6305550" cy="4695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42AEEC7-272B-4E0C-A7FB-51599412E7D9}"/>
              </a:ext>
            </a:extLst>
          </p:cNvPr>
          <p:cNvSpPr/>
          <p:nvPr/>
        </p:nvSpPr>
        <p:spPr>
          <a:xfrm>
            <a:off x="3183458" y="248289"/>
            <a:ext cx="570540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b="1" dirty="0"/>
              <a:t>MEAN-SQUARE CHARGE RADIUS</a:t>
            </a:r>
            <a:endParaRPr lang="ru-RU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2490F3-E425-4C03-8783-546DEFD2DB9B}"/>
                  </a:ext>
                </a:extLst>
              </p:cNvPr>
              <p:cNvSpPr txBox="1"/>
              <p:nvPr/>
            </p:nvSpPr>
            <p:spPr>
              <a:xfrm>
                <a:off x="2691844" y="6022181"/>
                <a:ext cx="6862917" cy="65575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ru-RU" sz="32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3200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sz="3200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𝒄𝒉</m:t>
                          </m:r>
                          <m:r>
                            <a:rPr lang="en-US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 −</m:t>
                      </m:r>
                      <m:r>
                        <a:rPr lang="en-US" sz="32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𝟏𝟏𝟓</m:t>
                      </m:r>
                      <m:r>
                        <a:rPr lang="en-US" sz="32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± …(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𝒇𝒎</m:t>
                          </m:r>
                          <m:r>
                            <a:rPr lang="en-US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B2490F3-E425-4C03-8783-546DEFD2D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844" y="6022181"/>
                <a:ext cx="6862917" cy="65575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>
                <a:spLocks noChangeAspect="1"/>
              </p:cNvSpPr>
              <p:nvPr/>
            </p:nvSpPr>
            <p:spPr>
              <a:xfrm>
                <a:off x="3443659" y="3672347"/>
                <a:ext cx="5359288" cy="67819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ru-RU" sz="32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3200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sz="3200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32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𝒄𝒉</m:t>
                          </m:r>
                          <m:r>
                            <a:rPr lang="en-US" sz="32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en-US" sz="32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2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32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𝟕𝟎𝟕</m:t>
                      </m:r>
                      <m:r>
                        <a:rPr lang="en-US" sz="32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± …(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𝒇𝒎</m:t>
                          </m:r>
                          <m:r>
                            <a:rPr lang="en-US" sz="32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659" y="3672347"/>
                <a:ext cx="5359288" cy="6781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561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76C7CC-9B80-4B73-B1F7-647A2C019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459" y="100833"/>
            <a:ext cx="5199082" cy="1044000"/>
          </a:xfr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From “charge radius" to 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physical radius of nucleon 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3A49C67-B258-48F9-A5A3-96FA42B7AB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966638" y="5731910"/>
            <a:ext cx="6491546" cy="7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543602-35F9-4803-9CAC-2A3ADAE90A1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12642" y="4777870"/>
            <a:ext cx="3463174" cy="18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FFF4E6-B381-4B9D-A074-7F886F6E4E5A}"/>
                  </a:ext>
                </a:extLst>
              </p:cNvPr>
              <p:cNvSpPr txBox="1"/>
              <p:nvPr/>
            </p:nvSpPr>
            <p:spPr>
              <a:xfrm>
                <a:off x="88079" y="1261470"/>
                <a:ext cx="3757119" cy="1121846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𝒗𝒂𝒍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nary>
                            <m:naryPr>
                              <m:limLoc m:val="undOvr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p>
                              </m:s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DFFF4E6-B381-4B9D-A074-7F886F6E4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79" y="1261470"/>
                <a:ext cx="3757119" cy="112184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69B3F2DD-7B52-4750-B9BA-45C96C07D772}"/>
                  </a:ext>
                </a:extLst>
              </p:cNvPr>
              <p:cNvSpPr/>
              <p:nvPr/>
            </p:nvSpPr>
            <p:spPr>
              <a:xfrm>
                <a:off x="7203742" y="1317627"/>
                <a:ext cx="4772074" cy="1829219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p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𝒅𝒃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𝑱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 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 </m:t>
                          </m:r>
                        </m:e>
                      </m:nary>
                    </m:oMath>
                  </m:oMathPara>
                </a14:m>
                <a:endParaRPr lang="en-US" sz="2400" b="1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9B3F2DD-7B52-4750-B9BA-45C96C07D7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742" y="1317627"/>
                <a:ext cx="4772074" cy="182921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0D775BC6-748B-40C5-B521-1D98BF05E53A}"/>
                  </a:ext>
                </a:extLst>
              </p:cNvPr>
              <p:cNvSpPr/>
              <p:nvPr/>
            </p:nvSpPr>
            <p:spPr>
              <a:xfrm>
                <a:off x="2167826" y="2539163"/>
                <a:ext cx="4221925" cy="471091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D775BC6-748B-40C5-B521-1D98BF05E5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826" y="2539163"/>
                <a:ext cx="4221925" cy="471091"/>
              </a:xfrm>
              <a:prstGeom prst="rect">
                <a:avLst/>
              </a:prstGeom>
              <a:blipFill rotWithShape="0">
                <a:blip r:embed="rId6"/>
                <a:stretch>
                  <a:fillRect l="-1153" b="-164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84855" y="1297889"/>
            <a:ext cx="3079230" cy="100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/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7225" y="3186409"/>
            <a:ext cx="573405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25817" y="3516626"/>
            <a:ext cx="2886075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2589" y="4999967"/>
            <a:ext cx="7772400" cy="54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43898" y="5927855"/>
            <a:ext cx="1648913" cy="40011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Physical radii</a:t>
            </a:r>
            <a:endParaRPr lang="ru-RU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65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 noChangeAspect="1"/>
              </p:cNvSpPr>
              <p:nvPr>
                <p:ph type="title"/>
              </p:nvPr>
            </p:nvSpPr>
            <p:spPr>
              <a:xfrm>
                <a:off x="2984751" y="1063899"/>
                <a:ext cx="2374692" cy="576000"/>
              </a:xfr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txBody>
              <a:bodyPr>
                <a:normAutofit fontScale="90000"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𝑢</m:t>
                    </m:r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GB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984751" y="1063899"/>
                <a:ext cx="2374692" cy="576000"/>
              </a:xfr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41797" y="950207"/>
            <a:ext cx="3833591" cy="971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>
                <a:spLocks noChangeAspect="1"/>
              </p:cNvSpPr>
              <p:nvPr/>
            </p:nvSpPr>
            <p:spPr>
              <a:xfrm>
                <a:off x="2354936" y="2594202"/>
                <a:ext cx="2200561" cy="720000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pPr>
                        <m:e>
                          <m:r>
                            <a:rPr lang="en-GB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𝐾</m:t>
                          </m:r>
                        </m:e>
                        <m:sup>
                          <m:r>
                            <a:rPr lang="en-GB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0</m:t>
                          </m:r>
                        </m:sup>
                      </m:sSup>
                      <m:r>
                        <a:rPr lang="en-GB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=</m:t>
                      </m:r>
                      <m:r>
                        <a:rPr lang="en-GB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𝑑</m:t>
                      </m:r>
                      <m:acc>
                        <m:accPr>
                          <m:chr m:val="̅"/>
                          <m:ctrlPr>
                            <a:rPr lang="en-GB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accPr>
                        <m:e>
                          <m:r>
                            <a:rPr lang="en-GB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936" y="2594202"/>
                <a:ext cx="2200561" cy="7200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27213" y="2522248"/>
            <a:ext cx="4448175" cy="814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21990" y="1963214"/>
                <a:ext cx="5384294" cy="475451"/>
              </a:xfrm>
              <a:prstGeom prst="rect">
                <a:avLst/>
              </a:prstGeom>
              <a:solidFill>
                <a:srgbClr val="FFFF00"/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⟨"/>
                        <m:endChr m:val="⟩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=0.313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±0.001 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𝑓𝑚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990" y="1963214"/>
                <a:ext cx="5384294" cy="47545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5183" y="3488568"/>
                <a:ext cx="11923200" cy="52418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p>
                          <m:sSupPr>
                            <m:ctrlPr>
                              <a:rPr lang="ru-RU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ru-RU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sSup>
                          <m:sSupPr>
                            <m:ctrlPr>
                              <a:rPr lang="ru-RU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GB" sz="2400" dirty="0"/>
                  <a:t>  </a:t>
                </a:r>
                <a:endParaRPr lang="ru-RU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83" y="3488568"/>
                <a:ext cx="11923200" cy="52418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96998" y="4141729"/>
                <a:ext cx="7434279" cy="55771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𝑆𝑈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p>
                          <m:sSup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p>
                          <m:sSup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GB" dirty="0"/>
                  <a:t>;</a:t>
                </a:r>
                <a:r>
                  <a:rPr lang="ru-RU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ru-R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sSup>
                          <m:sSupPr>
                            <m:ctrlPr>
                              <a:rPr lang="ru-R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ru-R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ru-RU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sSup>
                          <m:sSupPr>
                            <m:ctrlPr>
                              <a:rPr lang="ru-RU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GB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998" y="4141729"/>
                <a:ext cx="7434279" cy="557717"/>
              </a:xfrm>
              <a:prstGeom prst="rect">
                <a:avLst/>
              </a:prstGeom>
              <a:blipFill rotWithShape="0">
                <a:blip r:embed="rId9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3342" y="4765614"/>
                <a:ext cx="10194586" cy="61144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ru-RU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GB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ru-RU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8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GB" sz="2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bSup>
                      <m:sSub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acc>
                          <m:accPr>
                            <m:chr m:val="̅"/>
                            <m:ctrlPr>
                              <a:rPr lang="en-GB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sub>
                      <m:sup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sSub>
                      <m:sSubPr>
                        <m:ctrlPr>
                          <a:rPr lang="ru-RU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  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ru-RU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GB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ru-RU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GB" sz="2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sub>
                    </m:sSub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bSup>
                      <m:sSubSup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GB" sz="2800" dirty="0">
                        <a:solidFill>
                          <a:prstClr val="black"/>
                        </a:solidFill>
                      </a:rPr>
                      <m:t> </m:t>
                    </m:r>
                    <m:sSubSup>
                      <m:sSubSup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acc>
                          <m:accPr>
                            <m:chr m:val="̅"/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sub>
                      <m:sup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42" y="4765614"/>
                <a:ext cx="10194586" cy="61144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362285" y="5458306"/>
                <a:ext cx="3098477" cy="521938"/>
              </a:xfrm>
              <a:prstGeom prst="rect">
                <a:avLst/>
              </a:prstGeom>
              <a:solidFill>
                <a:srgbClr val="86FC24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GB" sz="2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=0.39</m:t>
                      </m:r>
                      <m:sSup>
                        <m:sSup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𝑓𝑚</m:t>
                          </m:r>
                        </m:e>
                        <m:sup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85" y="5458306"/>
                <a:ext cx="3098477" cy="52193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6176783" y="5441891"/>
                <a:ext cx="3098605" cy="538353"/>
              </a:xfrm>
              <a:prstGeom prst="rect">
                <a:avLst/>
              </a:prstGeom>
              <a:solidFill>
                <a:srgbClr val="86FC24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acc>
                            <m:accPr>
                              <m:chr m:val="̅"/>
                              <m:ctrlP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sub>
                        <m:sup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GB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)=0.16</m:t>
                      </m:r>
                      <m:sSup>
                        <m:sSup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𝑓𝑚</m:t>
                          </m:r>
                        </m:e>
                        <m:sup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783" y="5441891"/>
                <a:ext cx="3098605" cy="53835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4023679" y="6030224"/>
                <a:ext cx="6203108" cy="58926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sSup>
                            <m:sSupPr>
                              <m:ctrlPr>
                                <a:rPr lang="en-GB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  <m:sup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sSup>
                            <m:sSupPr>
                              <m:ctrlP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  <m:sup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=0.275</m:t>
                      </m:r>
                      <m:sSup>
                        <m:sSup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𝑓𝑚</m:t>
                          </m:r>
                        </m:e>
                        <m:sup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(0.525 </m:t>
                          </m:r>
                          <m:r>
                            <a:rPr lang="en-GB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𝑓𝑚</m:t>
                          </m:r>
                          <m:r>
                            <a:rPr lang="en-GB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679" y="6030224"/>
                <a:ext cx="6203108" cy="58926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973661" y="6075074"/>
            <a:ext cx="2762551" cy="553998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0" tIns="0" rIns="0" bIns="0" rtlCol="0">
            <a:spAutoFit/>
          </a:bodyPr>
          <a:lstStyle/>
          <a:p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Physical radii:</a:t>
            </a:r>
            <a:endParaRPr lang="ru-RU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97007" y="129510"/>
            <a:ext cx="1901483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MESONS</a:t>
            </a:r>
            <a:endParaRPr lang="ru-RU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56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35250"/>
            <a:ext cx="10515600" cy="125210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"Gravitational radius" of the proton. </a:t>
            </a:r>
            <a:br>
              <a:rPr lang="ru-RU" b="1" dirty="0">
                <a:solidFill>
                  <a:srgbClr val="FFFF00"/>
                </a:solidFill>
                <a:latin typeface="Encient German Gothic" panose="04000000000000000000" pitchFamily="82" charset="0"/>
                <a:ea typeface="Cambria" panose="02040503050406030204" pitchFamily="18" charset="0"/>
              </a:rPr>
            </a:b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Strength of materials inside a hadron?!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546919" y="1494503"/>
                <a:ext cx="11098161" cy="5363497"/>
              </a:xfr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en-US" dirty="0"/>
                  <a:t>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𝑔𝑟𝑎𝑣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𝑝𝑟𝑜𝑡𝑜𝑛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𝑝𝑟𝑜𝑡𝑜𝑛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2,5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−38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𝑓𝑚</m:t>
                    </m:r>
                  </m:oMath>
                </a14:m>
                <a:endParaRPr lang="en-US" dirty="0"/>
              </a:p>
              <a:p>
                <a:r>
                  <a:rPr lang="en-US" sz="2400" dirty="0"/>
                  <a:t>Interaction of gravity with matter</a:t>
                </a: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rad>
                          <m:sSub>
                            <m:sSubPr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𝜇𝜈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p>
                          </m:sSup>
                          <m: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sSup>
                            <m:sSup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𝜇𝜈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𝜇𝜈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i="1" dirty="0">
                    <a:latin typeface="Cambria Math" panose="02040503050406030204" pitchFamily="18" charset="0"/>
                  </a:rPr>
                  <a:t>                                    </a:t>
                </a:r>
              </a:p>
              <a:p>
                <a:pPr marL="0" indent="0">
                  <a:buNone/>
                </a:pPr>
                <a:r>
                  <a:rPr lang="en-GB" i="1" dirty="0">
                    <a:latin typeface="Cambria Math" panose="02040503050406030204" pitchFamily="18" charset="0"/>
                  </a:rPr>
                  <a:t>                                   </a:t>
                </a:r>
              </a:p>
              <a:p>
                <a:pPr marL="0" indent="0">
                  <a:buNone/>
                </a:pPr>
                <a:r>
                  <a:rPr lang="en-GB" sz="2400" i="1" dirty="0">
                    <a:latin typeface="Cambria Math" panose="02040503050406030204" pitchFamily="18" charset="0"/>
                  </a:rPr>
                  <a:t>                                  </a:t>
                </a:r>
              </a:p>
              <a:p>
                <a:pPr marL="0" indent="0">
                  <a:buNone/>
                </a:pPr>
                <a:r>
                  <a:rPr lang="en-GB" sz="2400" i="1" dirty="0">
                    <a:latin typeface="Cambria Math" panose="02040503050406030204" pitchFamily="18" charset="0"/>
                  </a:rPr>
                  <a:t>            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  <m:sup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=6</m:t>
                    </m:r>
                    <m:sSub>
                      <m:sSub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𝑑𝐺</m:t>
                            </m:r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</m:e>
                      <m:sub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0.45 </m:t>
                            </m:r>
                            <m:r>
                              <a:rPr lang="en-GB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𝑓𝑒𝑟𝑚𝑖</m:t>
                            </m:r>
                          </m:e>
                        </m:d>
                      </m:e>
                      <m:sup>
                        <m: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nary>
                      <m:naryPr>
                        <m:chr m:val="∑"/>
                        <m:supHide m:val="on"/>
                        <m:ctrlPr>
                          <a:rPr lang="en-GB" sz="24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  <m:sup/>
                      <m:e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GB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GB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𝑑𝑥𝑥</m:t>
                            </m:r>
                            <m:sSubSup>
                              <m:sSubSupPr>
                                <m:ctrlPr>
                                  <a:rPr lang="en-GB" sz="24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24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GB" sz="24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  <m:sup>
                                <m:r>
                                  <a:rPr lang="en-GB" sz="24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GB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lang="en-GB" sz="24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GB" sz="24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GB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GB" sz="24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p>
                                <m:r>
                                  <a:rPr lang="en-GB" sz="24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GB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sz="24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3200" b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“Mass structure and pressure forces inside the nucleon</a:t>
                </a:r>
                <a:r>
                  <a:rPr lang="en-GB" sz="3200" b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…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”</a:t>
                </a:r>
                <a:endParaRPr lang="en-GB" sz="3200" b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6919" y="1494503"/>
                <a:ext cx="11098161" cy="5363497"/>
              </a:xfrm>
              <a:blipFill>
                <a:blip r:embed="rId3"/>
                <a:stretch>
                  <a:fillRect l="-877"/>
                </a:stretch>
              </a:blipFill>
              <a:ln w="28575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Овал 5"/>
          <p:cNvSpPr/>
          <p:nvPr/>
        </p:nvSpPr>
        <p:spPr>
          <a:xfrm>
            <a:off x="1173168" y="429134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78648" y="3442520"/>
            <a:ext cx="789039" cy="275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1604779" y="3425686"/>
            <a:ext cx="904231" cy="324419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>
            <a:endCxn id="6" idx="0"/>
          </p:cNvCxnSpPr>
          <p:nvPr/>
        </p:nvCxnSpPr>
        <p:spPr>
          <a:xfrm>
            <a:off x="1613833" y="3736213"/>
            <a:ext cx="16535" cy="555132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49675" y="3653670"/>
                <a:ext cx="4313745" cy="9380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</m:sSub>
                        </m: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GB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GB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GB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𝜇𝜈</m:t>
                              </m:r>
                            </m:sub>
                            <m:sup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r>
                            <a:rPr lang="en-GB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GB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GB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675" y="3653670"/>
                <a:ext cx="4313745" cy="9380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182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CE712B-EC24-43C6-A68A-C150B2E348DE}"/>
              </a:ext>
            </a:extLst>
          </p:cNvPr>
          <p:cNvSpPr txBox="1"/>
          <p:nvPr/>
        </p:nvSpPr>
        <p:spPr>
          <a:xfrm>
            <a:off x="3048564" y="356103"/>
            <a:ext cx="4902304" cy="8309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Distance and time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E2CDF5-CF3B-4237-919C-394BBF4CF8C6}"/>
                  </a:ext>
                </a:extLst>
              </p:cNvPr>
              <p:cNvSpPr txBox="1"/>
              <p:nvPr/>
            </p:nvSpPr>
            <p:spPr>
              <a:xfrm>
                <a:off x="861041" y="1718188"/>
                <a:ext cx="10469917" cy="87645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sub>
                        </m:sSub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  <m:d>
                      <m:dPr>
                        <m:begChr m:val="⟨"/>
                        <m:endChr m:val="⟩"/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e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𝑱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sub>
                        </m:sSub>
                      </m:e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d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𝒊𝒒𝒙</m:t>
                            </m:r>
                          </m:sup>
                        </m:sSup>
                        <m:d>
                          <m:dPr>
                            <m:begChr m:val="⟨"/>
                            <m:endChr m:val="⟩"/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𝛀</m:t>
                            </m:r>
                          </m:e>
                          <m:e>
                            <m:f>
                              <m:fPr>
                                <m:ctrlP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𝜹</m:t>
                                </m:r>
                                <m:sSub>
                                  <m:sSubPr>
                                    <m:ctrlP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𝑱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𝝁</m:t>
                                    </m:r>
                                  </m:sub>
                                </m:sSub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𝜹</m:t>
                                </m:r>
                                <m:sSup>
                                  <m:sSupPr>
                                    <m:ctrlPr>
                                      <a:rPr lang="en-US" sz="32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𝝋</m:t>
                                    </m:r>
                                  </m:e>
                                  <m:sup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</m:e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d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= </m:t>
                        </m:r>
                        <m:sSup>
                          <m:sSup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FE2CDF5-CF3B-4237-919C-394BBF4CF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41" y="1718188"/>
                <a:ext cx="10469917" cy="87645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32DC3EE6-479C-43BE-990A-3B1E933A7313}"/>
                  </a:ext>
                </a:extLst>
              </p:cNvPr>
              <p:cNvSpPr/>
              <p:nvPr/>
            </p:nvSpPr>
            <p:spPr>
              <a:xfrm>
                <a:off x="1328348" y="2963977"/>
                <a:ext cx="5413277" cy="80143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𝑱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sub>
                        </m:sSub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𝝋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𝑱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sub>
                        </m:sSub>
                        <m:d>
                          <m:d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𝑰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800" dirty="0"/>
                  <a:t>,  </a:t>
                </a:r>
                <a:endParaRPr lang="ru-RU" sz="2800" dirty="0"/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2DC3EE6-479C-43BE-990A-3B1E933A7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348" y="2963977"/>
                <a:ext cx="5413277" cy="801438"/>
              </a:xfrm>
              <a:prstGeom prst="rect">
                <a:avLst/>
              </a:prstGeom>
              <a:blipFill rotWithShape="0">
                <a:blip r:embed="rId3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F56508A9-E3FE-47D5-824D-B2DF4F682C9C}"/>
                  </a:ext>
                </a:extLst>
              </p:cNvPr>
              <p:cNvSpPr/>
              <p:nvPr/>
            </p:nvSpPr>
            <p:spPr>
              <a:xfrm>
                <a:off x="6840691" y="3106745"/>
                <a:ext cx="4282005" cy="53296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</m:e>
                        <m:sup>
                          <m:r>
                            <a:rPr lang="en-GB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</m:e>
                        <m:sup>
                          <m:r>
                            <a:rPr lang="en-GB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56508A9-E3FE-47D5-824D-B2DF4F682C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691" y="3106745"/>
                <a:ext cx="4282005" cy="53296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49756A34-8623-4B90-912D-00C0C7207619}"/>
                  </a:ext>
                </a:extLst>
              </p:cNvPr>
              <p:cNvSpPr/>
              <p:nvPr/>
            </p:nvSpPr>
            <p:spPr>
              <a:xfrm>
                <a:off x="5054560" y="3853231"/>
                <a:ext cx="6068136" cy="8592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𝑐h</m:t>
                        </m:r>
                      </m:sub>
                    </m:sSub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nary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𝛺</m:t>
                        </m:r>
                      </m:e>
                      <m:e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𝜹</m:t>
                            </m:r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𝑱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𝜹</m:t>
                            </m:r>
                            <m:sSup>
                              <m:sSup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𝝋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9756A34-8623-4B90-912D-00C0C72076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560" y="3853231"/>
                <a:ext cx="6068136" cy="8592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D8C24AF-C5DC-44FF-A0F1-14BEEACC9E33}"/>
                  </a:ext>
                </a:extLst>
              </p:cNvPr>
              <p:cNvSpPr txBox="1"/>
              <p:nvPr/>
            </p:nvSpPr>
            <p:spPr>
              <a:xfrm>
                <a:off x="1328348" y="3969936"/>
                <a:ext cx="3505200" cy="5090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𝑐h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𝑐h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endParaRPr lang="ru-RU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D8C24AF-C5DC-44FF-A0F1-14BEEACC9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348" y="3969936"/>
                <a:ext cx="3505200" cy="50905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71668D-1F89-4C07-8756-2119D099C639}"/>
                  </a:ext>
                </a:extLst>
              </p:cNvPr>
              <p:cNvSpPr txBox="1"/>
              <p:nvPr/>
            </p:nvSpPr>
            <p:spPr>
              <a:xfrm>
                <a:off x="3914359" y="5489714"/>
                <a:ext cx="3964355" cy="8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𝛺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𝜹</m:t>
                                  </m:r>
                                  <m:sSub>
                                    <m:sSubPr>
                                      <m:ctrlPr>
                                        <a:rPr lang="en-US" sz="20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𝑱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en-US" sz="2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  <m:r>
                                    <a:rPr lang="en-US" sz="2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,   </m:t>
                                  </m:r>
                                  <m:r>
                                    <a:rPr lang="en-US" sz="2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en-US" sz="2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2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𝜹</m:t>
                                  </m:r>
                                  <m:sSup>
                                    <m:sSupPr>
                                      <m:ctrlPr>
                                        <a:rPr lang="en-US" sz="20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𝝋</m:t>
                                      </m:r>
                                    </m:e>
                                    <m:sup>
                                      <m:r>
                                        <a:rPr lang="en-US" sz="20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  <m:r>
                                    <a:rPr lang="en-US" sz="2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sz="2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</m:e>
                        <m:sub>
                          <m:r>
                            <a:rPr lang="en-US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→∞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r>
                        <a:rPr lang="en-US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r>
                        <a:rPr lang="en-US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971668D-1F89-4C07-8756-2119D099C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359" y="5489714"/>
                <a:ext cx="3964355" cy="82413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336" y="4712441"/>
            <a:ext cx="2628000" cy="1980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15367" y="4800257"/>
            <a:ext cx="2344458" cy="19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010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2682563" y="975886"/>
                <a:ext cx="7401151" cy="1325563"/>
              </a:xfrm>
              <a:solidFill>
                <a:srgbClr val="FFFF00"/>
              </a:solidFill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p>
                      </m:sSup>
                      <m:r>
                        <a:rPr lang="en-GB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3600" i="1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682563" y="975886"/>
                <a:ext cx="7401151" cy="1325563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889061" y="2382971"/>
                <a:ext cx="4669355" cy="135280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𝑑</m:t>
                      </m:r>
                      <m:r>
                        <a:rPr lang="en-GB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𝜏</m:t>
                      </m:r>
                      <m:r>
                        <a:rPr lang="en-GB" sz="3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sub>
                          </m:sSub>
                        </m:e>
                      </m:rad>
                      <m:r>
                        <a:rPr lang="en-GB" sz="3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𝑑𝑡</m:t>
                      </m:r>
                      <m:r>
                        <a:rPr lang="en-GB" sz="3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+</m:t>
                      </m:r>
                      <m:f>
                        <m:fPr>
                          <m:ctrlPr>
                            <a:rPr lang="en-GB" sz="3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</m:ctrlPr>
                            </m:sSubPr>
                            <m:e>
                              <m: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GB" sz="3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  <m:t>0</m:t>
                              </m:r>
                              <m:r>
                                <a:rPr lang="en-GB" sz="3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</m:ctrlPr>
                            </m:sSupPr>
                            <m:e>
                              <m: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GB" sz="3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r>
                            <a:rPr lang="en-GB" sz="3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𝑐</m:t>
                          </m:r>
                          <m:rad>
                            <m:radPr>
                              <m:degHide m:val="on"/>
                              <m:ctrlPr>
                                <a:rPr lang="en-GB" sz="3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j-cs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sz="3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GB" sz="3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061" y="2382971"/>
                <a:ext cx="4669355" cy="135280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84424" y="3837417"/>
                <a:ext cx="6925037" cy="57201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</m:ctrlPr>
                        </m:sSupPr>
                        <m:e>
                          <m: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𝑙</m:t>
                          </m:r>
                        </m:e>
                        <m:sup>
                          <m: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2</m:t>
                          </m:r>
                        </m:sup>
                      </m:sSup>
                      <m:r>
                        <a:rPr lang="en-GB" sz="3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3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</m:ctrlPr>
                            </m:sSubPr>
                            <m:e>
                              <m: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GB" sz="3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  <m:t>𝑖𝑘</m:t>
                              </m:r>
                            </m:sub>
                          </m:sSub>
                          <m:r>
                            <a:rPr lang="en-GB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GB" sz="3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GB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pPr>
                        <m:e>
                          <m: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𝑑𝑥</m:t>
                          </m:r>
                        </m:e>
                        <m:sup>
                          <m:r>
                            <a:rPr lang="en-GB" sz="3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𝑖</m:t>
                          </m:r>
                        </m:sup>
                      </m:sSup>
                      <m:sSup>
                        <m:sSupPr>
                          <m:ctrlP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pPr>
                        <m:e>
                          <m: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𝑑𝑥</m:t>
                          </m:r>
                        </m:e>
                        <m:sup>
                          <m:r>
                            <a:rPr lang="en-GB" sz="3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424" y="3837417"/>
                <a:ext cx="6925037" cy="57201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350705" y="4501193"/>
                <a:ext cx="3215496" cy="66877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𝑑</m:t>
                      </m:r>
                      <m:sSup>
                        <m:sSupPr>
                          <m:ctrlP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</m:ctrlPr>
                        </m:sSupPr>
                        <m:e>
                          <m: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𝑙</m:t>
                          </m:r>
                        </m:e>
                        <m:sup>
                          <m: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2</m:t>
                          </m:r>
                        </m:sup>
                      </m:sSup>
                      <m:r>
                        <a:rPr lang="ru-RU" sz="3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=</m:t>
                      </m:r>
                      <m:r>
                        <a:rPr lang="en-GB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  <m:sub>
                          <m: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705" y="4501193"/>
                <a:ext cx="3215496" cy="66877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201006" y="5284749"/>
                <a:ext cx="8219814" cy="1500988"/>
              </a:xfrm>
              <a:prstGeom prst="rect">
                <a:avLst/>
              </a:prstGeom>
              <a:solidFill>
                <a:srgbClr val="FF99FF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𝛺</m:t>
                          </m:r>
                        </m:e>
                        <m:e>
                          <m:f>
                            <m:fPr>
                              <m:ctrlPr>
                                <a:rPr lang="en-US" sz="3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𝜹</m:t>
                              </m:r>
                              <m:sSub>
                                <m:sSubPr>
                                  <m:ctrlPr>
                                    <a:rPr lang="en-US" sz="3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𝑱</m:t>
                                  </m:r>
                                </m:e>
                                <m:sub>
                                  <m:r>
                                    <a:rPr lang="en-US" sz="3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3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3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sz="3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sz="3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sz="3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3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𝜹</m:t>
                              </m:r>
                              <m:sSup>
                                <m:sSupPr>
                                  <m:ctrlPr>
                                    <a:rPr lang="en-US" sz="3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𝝋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sz="3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3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  <m:e>
                          <m:r>
                            <a:rPr lang="en-US" sz="3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d>
                      <m:r>
                        <a:rPr lang="en-GB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US" sz="3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𝛺</m:t>
                          </m:r>
                        </m:e>
                        <m:e>
                          <m:f>
                            <m:fPr>
                              <m:ctrlPr>
                                <a:rPr lang="en-US" sz="3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𝜹</m:t>
                              </m:r>
                              <m:sSub>
                                <m:sSubPr>
                                  <m:ctrlPr>
                                    <a:rPr lang="en-US" sz="3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𝑱</m:t>
                                  </m:r>
                                </m:e>
                                <m:sub>
                                  <m:r>
                                    <a:rPr lang="en-US" sz="3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3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ru-RU" sz="36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3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sz="3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sz="3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3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𝜹</m:t>
                              </m:r>
                              <m:sSup>
                                <m:sSupPr>
                                  <m:ctrlPr>
                                    <a:rPr lang="en-US" sz="3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𝝋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sz="3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3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  <m:e>
                          <m:r>
                            <a:rPr lang="en-US" sz="3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d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006" y="5284749"/>
                <a:ext cx="8219814" cy="150098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046CEBB-FF95-4BE7-93DD-00BF71AB1CCE}"/>
              </a:ext>
            </a:extLst>
          </p:cNvPr>
          <p:cNvSpPr/>
          <p:nvPr/>
        </p:nvSpPr>
        <p:spPr>
          <a:xfrm>
            <a:off x="4350705" y="216905"/>
            <a:ext cx="435888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On the spatial size of bodies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2BAFAC-AA04-4142-BB12-0444D97C5124}"/>
              </a:ext>
            </a:extLst>
          </p:cNvPr>
          <p:cNvSpPr txBox="1"/>
          <p:nvPr/>
        </p:nvSpPr>
        <p:spPr>
          <a:xfrm>
            <a:off x="5384615" y="5622235"/>
            <a:ext cx="1875167" cy="646331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Requires going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off mass shell!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08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4889</TotalTime>
  <Words>533</Words>
  <Application>Microsoft Office PowerPoint</Application>
  <PresentationFormat>Широкоэкранный</PresentationFormat>
  <Paragraphs>74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Cambria Math</vt:lpstr>
      <vt:lpstr>Encient German Gothic</vt:lpstr>
      <vt:lpstr>Тема Office</vt:lpstr>
      <vt:lpstr>1_Тема Office</vt:lpstr>
      <vt:lpstr>2_Тема Office</vt:lpstr>
      <vt:lpstr>On Radii of Hadrons</vt:lpstr>
      <vt:lpstr>Презентация PowerPoint</vt:lpstr>
      <vt:lpstr>Презентация PowerPoint</vt:lpstr>
      <vt:lpstr>Презентация PowerPoint</vt:lpstr>
      <vt:lpstr>From “charge radius" to  physical radius of nucleon </vt:lpstr>
      <vt:lpstr>K^+=us ̅ </vt:lpstr>
      <vt:lpstr>"Gravitational radius" of the proton.  Strength of materials inside a hadron?!</vt:lpstr>
      <vt:lpstr>Презентация PowerPoint</vt:lpstr>
      <vt:lpstr>ds^2= g_μν 〖dx〗^μ 〖dx〗^ν=c^2 dτ^2-dl^2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“РАДИУСАХ” НУКЛОНА</dc:title>
  <dc:creator>владимир петров</dc:creator>
  <cp:lastModifiedBy>владимир петров</cp:lastModifiedBy>
  <cp:revision>64</cp:revision>
  <dcterms:created xsi:type="dcterms:W3CDTF">2024-09-17T07:28:10Z</dcterms:created>
  <dcterms:modified xsi:type="dcterms:W3CDTF">2025-07-24T13:51:12Z</dcterms:modified>
</cp:coreProperties>
</file>