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62" r:id="rId3"/>
    <p:sldId id="263" r:id="rId4"/>
    <p:sldId id="278" r:id="rId5"/>
    <p:sldId id="324" r:id="rId6"/>
    <p:sldId id="264" r:id="rId7"/>
    <p:sldId id="279" r:id="rId8"/>
    <p:sldId id="265" r:id="rId9"/>
    <p:sldId id="266" r:id="rId10"/>
    <p:sldId id="293" r:id="rId11"/>
    <p:sldId id="280" r:id="rId12"/>
    <p:sldId id="294" r:id="rId13"/>
    <p:sldId id="281" r:id="rId14"/>
    <p:sldId id="267" r:id="rId15"/>
    <p:sldId id="295" r:id="rId16"/>
    <p:sldId id="282" r:id="rId17"/>
    <p:sldId id="296" r:id="rId18"/>
    <p:sldId id="283" r:id="rId19"/>
    <p:sldId id="297" r:id="rId20"/>
    <p:sldId id="268" r:id="rId21"/>
    <p:sldId id="299" r:id="rId22"/>
    <p:sldId id="298" r:id="rId23"/>
    <p:sldId id="284" r:id="rId24"/>
    <p:sldId id="300" r:id="rId25"/>
    <p:sldId id="286" r:id="rId26"/>
    <p:sldId id="302" r:id="rId27"/>
    <p:sldId id="301" r:id="rId28"/>
    <p:sldId id="285" r:id="rId29"/>
    <p:sldId id="303" r:id="rId30"/>
    <p:sldId id="269" r:id="rId31"/>
    <p:sldId id="288" r:id="rId32"/>
    <p:sldId id="304" r:id="rId33"/>
    <p:sldId id="311" r:id="rId34"/>
    <p:sldId id="316" r:id="rId35"/>
    <p:sldId id="315" r:id="rId36"/>
    <p:sldId id="312" r:id="rId37"/>
    <p:sldId id="313" r:id="rId38"/>
    <p:sldId id="314" r:id="rId39"/>
    <p:sldId id="287" r:id="rId40"/>
    <p:sldId id="305" r:id="rId41"/>
    <p:sldId id="289" r:id="rId42"/>
    <p:sldId id="323" r:id="rId43"/>
    <p:sldId id="317" r:id="rId44"/>
    <p:sldId id="322" r:id="rId45"/>
    <p:sldId id="321" r:id="rId46"/>
    <p:sldId id="320" r:id="rId47"/>
    <p:sldId id="319" r:id="rId48"/>
    <p:sldId id="318" r:id="rId49"/>
    <p:sldId id="270" r:id="rId50"/>
    <p:sldId id="307" r:id="rId51"/>
    <p:sldId id="272" r:id="rId52"/>
    <p:sldId id="308" r:id="rId53"/>
    <p:sldId id="309" r:id="rId54"/>
    <p:sldId id="291" r:id="rId55"/>
    <p:sldId id="310" r:id="rId56"/>
    <p:sldId id="271" r:id="rId57"/>
    <p:sldId id="273" r:id="rId58"/>
    <p:sldId id="292" r:id="rId59"/>
    <p:sldId id="274" r:id="rId60"/>
    <p:sldId id="275" r:id="rId61"/>
    <p:sldId id="276" r:id="rId62"/>
  </p:sldIdLst>
  <p:sldSz cx="9144000" cy="6858000" type="screen4x3"/>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8BEE8"/>
    <a:srgbClr val="CBF8FD"/>
    <a:srgbClr val="AAEB35"/>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41" autoAdjust="0"/>
    <p:restoredTop sz="89573" autoAdjust="0"/>
  </p:normalViewPr>
  <p:slideViewPr>
    <p:cSldViewPr>
      <p:cViewPr>
        <p:scale>
          <a:sx n="77" d="100"/>
          <a:sy n="77" d="100"/>
        </p:scale>
        <p:origin x="-2131"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98AF287F-C424-4092-9475-DD601A64BEA7}" type="datetimeFigureOut">
              <a:rPr lang="ru-RU" smtClean="0"/>
              <a:pPr/>
              <a:t>23.07.2025</a:t>
            </a:fld>
            <a:endParaRPr lang="ru-RU"/>
          </a:p>
        </p:txBody>
      </p:sp>
      <p:sp>
        <p:nvSpPr>
          <p:cNvPr id="4" name="Образ слайда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DEF2E1A8-009E-4AC2-B178-3E949E06EEC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This work is mainly concerned with mathematical combinatorial calculations. It may also have some pedagogical application, as it discusses ways of working with tensor representations of the </a:t>
            </a:r>
            <a:r>
              <a:rPr lang="en-US" dirty="0" err="1" smtClean="0"/>
              <a:t>Poincaré</a:t>
            </a:r>
            <a:r>
              <a:rPr lang="en-US" dirty="0" smtClean="0"/>
              <a:t> group</a:t>
            </a:r>
            <a:r>
              <a:rPr lang="en-US" baseline="0" dirty="0" smtClean="0"/>
              <a:t> and</a:t>
            </a:r>
            <a:r>
              <a:rPr lang="ru-RU" baseline="0" dirty="0" smtClean="0"/>
              <a:t> </a:t>
            </a:r>
            <a:r>
              <a:rPr lang="en-US" baseline="0" dirty="0" smtClean="0"/>
              <a:t>multivariate recurrent equations. This study is the direct continuation of our works which were written about 10 and 20 years ago.</a:t>
            </a:r>
            <a:endParaRPr lang="ru-RU" dirty="0"/>
          </a:p>
        </p:txBody>
      </p:sp>
      <p:sp>
        <p:nvSpPr>
          <p:cNvPr id="4" name="Номер слайда 3"/>
          <p:cNvSpPr>
            <a:spLocks noGrp="1"/>
          </p:cNvSpPr>
          <p:nvPr>
            <p:ph type="sldNum" sz="quarter" idx="10"/>
          </p:nvPr>
        </p:nvSpPr>
        <p:spPr/>
        <p:txBody>
          <a:bodyPr/>
          <a:lstStyle/>
          <a:p>
            <a:fld id="{DEF2E1A8-009E-4AC2-B178-3E949E06EEC8}"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 Here is the zoo of basic soft diffractive processes, which are usually under consideration. (EL,SD,...). Every of them has been studied experimentally for a long time. And the most important question for us, how to describe them properly in terms of the quantum field theory. Since </a:t>
            </a:r>
            <a:r>
              <a:rPr lang="en-US" dirty="0" err="1" smtClean="0"/>
              <a:t>Regge</a:t>
            </a:r>
            <a:r>
              <a:rPr lang="en-US" dirty="0" smtClean="0"/>
              <a:t> introduced an object which is the fundamental, say, "unity of diffraction" like a , for example, DNA in biology, every person who deals with it has been trying to find its characteristics like trajectory and intercept from basic principles, from the axioms of quantum field theory, from QCD, from string theory and so on.</a:t>
            </a:r>
          </a:p>
          <a:p>
            <a:endParaRPr lang="en-US" dirty="0" smtClean="0"/>
          </a:p>
          <a:p>
            <a:r>
              <a:rPr lang="en-US" dirty="0" smtClean="0"/>
              <a:t>In particular we are interested in </a:t>
            </a:r>
            <a:r>
              <a:rPr lang="en-US" dirty="0" err="1" smtClean="0"/>
              <a:t>Pomeron</a:t>
            </a:r>
            <a:r>
              <a:rPr lang="en-US" dirty="0" smtClean="0"/>
              <a:t>, which is supposed to give the main contribution to diffractive processes.</a:t>
            </a:r>
          </a:p>
          <a:p>
            <a:endParaRPr lang="en-US" dirty="0" smtClean="0"/>
          </a:p>
          <a:p>
            <a:r>
              <a:rPr lang="en-US" dirty="0" smtClean="0"/>
              <a:t>In this talk we ask another question, which begins with words that are common to us: "What if ...?" What if we consider a </a:t>
            </a:r>
            <a:r>
              <a:rPr lang="en-US" dirty="0" err="1" smtClean="0"/>
              <a:t>reggeon</a:t>
            </a:r>
            <a:r>
              <a:rPr lang="en-US" dirty="0" smtClean="0"/>
              <a:t> as a usual quantum field with a "complex" spin, which means that we consider the situation for any integer spin and then make analytical continuation for amplitudes into the complex momentum plane? The answer is that we can obtain something like classical </a:t>
            </a:r>
            <a:r>
              <a:rPr lang="en-US" dirty="0" err="1" smtClean="0"/>
              <a:t>Regge</a:t>
            </a:r>
            <a:r>
              <a:rPr lang="en-US" dirty="0" smtClean="0"/>
              <a:t> model, but with some nuances. Let us consider this approach.</a:t>
            </a:r>
            <a:endParaRPr lang="ru-RU" dirty="0"/>
          </a:p>
        </p:txBody>
      </p:sp>
      <p:sp>
        <p:nvSpPr>
          <p:cNvPr id="4" name="Номер слайда 3"/>
          <p:cNvSpPr>
            <a:spLocks noGrp="1"/>
          </p:cNvSpPr>
          <p:nvPr>
            <p:ph type="sldNum" sz="quarter" idx="10"/>
          </p:nvPr>
        </p:nvSpPr>
        <p:spPr/>
        <p:txBody>
          <a:bodyPr/>
          <a:lstStyle/>
          <a:p>
            <a:fld id="{DEF2E1A8-009E-4AC2-B178-3E949E06EEC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F2E1A8-009E-4AC2-B178-3E949E06EEC8}"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F2E1A8-009E-4AC2-B178-3E949E06EEC8}"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5BCA5-ADD3-4E0B-BB6F-1E5CE288B603}" type="datetimeFigureOut">
              <a:rPr lang="ru-RU" smtClean="0"/>
              <a:pPr/>
              <a:t>23.07.2025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EB656-71CD-4E3F-9010-21259B0F6B4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5BCA5-ADD3-4E0B-BB6F-1E5CE288B603}" type="datetimeFigureOut">
              <a:rPr lang="ru-RU" smtClean="0"/>
              <a:pPr/>
              <a:t>23.07.2025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B656-71CD-4E3F-9010-21259B0F6B4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1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 Id="rId5" Type="http://schemas.openxmlformats.org/officeDocument/2006/relationships/image" Target="../media/image115.png"/><Relationship Id="rId4" Type="http://schemas.openxmlformats.org/officeDocument/2006/relationships/image" Target="../media/image114.png"/></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xml"/><Relationship Id="rId5" Type="http://schemas.openxmlformats.org/officeDocument/2006/relationships/image" Target="../media/image123.png"/><Relationship Id="rId4" Type="http://schemas.openxmlformats.org/officeDocument/2006/relationships/image" Target="../media/image122.png"/></Relationships>
</file>

<file path=ppt/slides/_rels/slide5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5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51520" y="980728"/>
            <a:ext cx="8805616" cy="1446550"/>
          </a:xfrm>
          <a:prstGeom prst="rect">
            <a:avLst/>
          </a:prstGeom>
          <a:noFill/>
        </p:spPr>
        <p:txBody>
          <a:bodyPr wrap="none" rtlCol="0">
            <a:spAutoFit/>
          </a:bodyPr>
          <a:lstStyle/>
          <a:p>
            <a:r>
              <a:rPr lang="en-US" sz="4400" b="1" dirty="0" smtClean="0">
                <a:solidFill>
                  <a:srgbClr val="0000CC"/>
                </a:solidFill>
                <a:effectLst>
                  <a:outerShdw blurRad="38100" dist="38100" dir="2700000" algn="tl">
                    <a:srgbClr val="000000">
                      <a:alpha val="43137"/>
                    </a:srgbClr>
                  </a:outerShdw>
                </a:effectLst>
                <a:latin typeface="Maiandra GD" pitchFamily="34" charset="0"/>
              </a:rPr>
              <a:t>Covariant reggeization framework </a:t>
            </a:r>
          </a:p>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for diffraction</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2" name="TextBox 311"/>
          <p:cNvSpPr txBox="1"/>
          <p:nvPr/>
        </p:nvSpPr>
        <p:spPr>
          <a:xfrm>
            <a:off x="2987824" y="2492896"/>
            <a:ext cx="3373168"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latin typeface="Maiandra GD" pitchFamily="34" charset="0"/>
              </a:rPr>
              <a:t>Roman Ryutin</a:t>
            </a:r>
            <a:endParaRPr lang="ru-RU" sz="4000" b="1" dirty="0">
              <a:effectLst>
                <a:outerShdw blurRad="38100" dist="38100" dir="2700000" algn="tl">
                  <a:srgbClr val="000000">
                    <a:alpha val="43137"/>
                  </a:srgbClr>
                </a:outerShdw>
              </a:effectLst>
            </a:endParaRPr>
          </a:p>
        </p:txBody>
      </p:sp>
      <p:sp>
        <p:nvSpPr>
          <p:cNvPr id="313" name="TextBox 312"/>
          <p:cNvSpPr txBox="1"/>
          <p:nvPr/>
        </p:nvSpPr>
        <p:spPr>
          <a:xfrm>
            <a:off x="1487167" y="3429000"/>
            <a:ext cx="6973063"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latin typeface="Maiandra GD" pitchFamily="34" charset="0"/>
              </a:rPr>
              <a:t>NRC “Kurchatov institute” – IHEP, Protvino</a:t>
            </a:r>
            <a:endParaRPr lang="ru-RU" sz="2800" b="1" dirty="0">
              <a:solidFill>
                <a:srgbClr val="002060"/>
              </a:solidFill>
              <a:effectLst>
                <a:outerShdw blurRad="38100" dist="38100" dir="2700000" algn="tl">
                  <a:srgbClr val="000000">
                    <a:alpha val="43137"/>
                  </a:srgbClr>
                </a:outerShdw>
              </a:effectLst>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8495"/>
            <a:ext cx="8814793" cy="707886"/>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000" b="1" dirty="0" smtClean="0">
                <a:solidFill>
                  <a:srgbClr val="0000CC"/>
                </a:solidFill>
                <a:effectLst>
                  <a:outerShdw blurRad="38100" dist="38100" dir="2700000" algn="tl">
                    <a:srgbClr val="000000">
                      <a:alpha val="43137"/>
                    </a:srgbClr>
                  </a:outerShdw>
                </a:effectLst>
                <a:latin typeface="Maiandra GD" pitchFamily="34" charset="0"/>
              </a:rPr>
              <a:t>Transverse Symmetric tensors (V,W,F)</a:t>
            </a:r>
            <a:endParaRPr lang="ru-RU" sz="40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45840" y="908720"/>
            <a:ext cx="4586200" cy="997849"/>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4" name="Picture 10"/>
          <p:cNvPicPr>
            <a:picLocks noChangeAspect="1" noChangeArrowheads="1"/>
          </p:cNvPicPr>
          <p:nvPr/>
        </p:nvPicPr>
        <p:blipFill>
          <a:blip r:embed="rId2" cstate="print"/>
          <a:srcRect t="11384" b="11384"/>
          <a:stretch>
            <a:fillRect/>
          </a:stretch>
        </p:blipFill>
        <p:spPr bwMode="auto">
          <a:xfrm>
            <a:off x="418534" y="960477"/>
            <a:ext cx="4257726" cy="834652"/>
          </a:xfrm>
          <a:prstGeom prst="rect">
            <a:avLst/>
          </a:prstGeom>
          <a:solidFill>
            <a:schemeClr val="bg1"/>
          </a:solidFill>
          <a:ln w="9525">
            <a:noFill/>
            <a:miter lim="800000"/>
            <a:headEnd/>
            <a:tailEnd/>
          </a:ln>
          <a:effectLst>
            <a:outerShdw dist="76200" sx="12000" sy="12000" algn="tl" rotWithShape="0">
              <a:prstClr val="black">
                <a:alpha val="40000"/>
              </a:prstClr>
            </a:outerShdw>
          </a:effectLst>
        </p:spPr>
      </p:pic>
      <p:sp>
        <p:nvSpPr>
          <p:cNvPr id="18" name="Прямоугольник 17"/>
          <p:cNvSpPr/>
          <p:nvPr/>
        </p:nvSpPr>
        <p:spPr>
          <a:xfrm>
            <a:off x="2163682" y="1974031"/>
            <a:ext cx="5648678" cy="1758009"/>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5" name="Picture 11"/>
          <p:cNvPicPr>
            <a:picLocks noChangeAspect="1" noChangeArrowheads="1"/>
          </p:cNvPicPr>
          <p:nvPr/>
        </p:nvPicPr>
        <p:blipFill>
          <a:blip r:embed="rId3" cstate="print"/>
          <a:srcRect b="9325"/>
          <a:stretch>
            <a:fillRect/>
          </a:stretch>
        </p:blipFill>
        <p:spPr bwMode="auto">
          <a:xfrm>
            <a:off x="2161247" y="2046039"/>
            <a:ext cx="5485461" cy="1571801"/>
          </a:xfrm>
          <a:prstGeom prst="rect">
            <a:avLst/>
          </a:prstGeom>
          <a:noFill/>
          <a:ln w="9525">
            <a:noFill/>
            <a:miter lim="800000"/>
            <a:headEnd/>
            <a:tailEnd/>
          </a:ln>
        </p:spPr>
      </p:pic>
      <p:sp>
        <p:nvSpPr>
          <p:cNvPr id="19" name="Прямоугольник 18"/>
          <p:cNvSpPr/>
          <p:nvPr/>
        </p:nvSpPr>
        <p:spPr>
          <a:xfrm>
            <a:off x="2771800" y="3729406"/>
            <a:ext cx="5728189" cy="86409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7" name="Picture 3"/>
          <p:cNvPicPr>
            <a:picLocks noChangeAspect="1" noChangeArrowheads="1"/>
          </p:cNvPicPr>
          <p:nvPr/>
        </p:nvPicPr>
        <p:blipFill>
          <a:blip r:embed="rId4" cstate="print"/>
          <a:srcRect l="890" t="16873" r="890" b="16873"/>
          <a:stretch>
            <a:fillRect/>
          </a:stretch>
        </p:blipFill>
        <p:spPr bwMode="auto">
          <a:xfrm>
            <a:off x="2773244" y="3831291"/>
            <a:ext cx="5667538" cy="604772"/>
          </a:xfrm>
          <a:prstGeom prst="rect">
            <a:avLst/>
          </a:prstGeom>
          <a:noFill/>
          <a:ln w="9525">
            <a:noFill/>
            <a:miter lim="800000"/>
            <a:headEnd/>
            <a:tailEnd/>
          </a:ln>
        </p:spPr>
      </p:pic>
      <p:sp>
        <p:nvSpPr>
          <p:cNvPr id="20" name="Прямоугольник 19"/>
          <p:cNvSpPr/>
          <p:nvPr/>
        </p:nvSpPr>
        <p:spPr>
          <a:xfrm>
            <a:off x="3457193" y="4663075"/>
            <a:ext cx="5400600" cy="158417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6" name="Picture 12"/>
          <p:cNvPicPr>
            <a:picLocks noChangeAspect="1" noChangeArrowheads="1"/>
          </p:cNvPicPr>
          <p:nvPr/>
        </p:nvPicPr>
        <p:blipFill>
          <a:blip r:embed="rId5" cstate="print"/>
          <a:srcRect l="2015" t="6428" r="4029" b="3214"/>
          <a:stretch>
            <a:fillRect/>
          </a:stretch>
        </p:blipFill>
        <p:spPr bwMode="auto">
          <a:xfrm>
            <a:off x="3776701" y="4720976"/>
            <a:ext cx="4824481" cy="145426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29207" y="-5071"/>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Transverse Symmetric tensors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23528" y="933469"/>
            <a:ext cx="4680520" cy="17257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180316" y="953345"/>
            <a:ext cx="3632652" cy="172819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p:cNvPicPr>
            <a:picLocks noChangeAspect="1" noChangeArrowheads="1"/>
          </p:cNvPicPr>
          <p:nvPr/>
        </p:nvPicPr>
        <p:blipFill>
          <a:blip r:embed="rId2" cstate="print"/>
          <a:srcRect t="75591" r="54741"/>
          <a:stretch>
            <a:fillRect/>
          </a:stretch>
        </p:blipFill>
        <p:spPr bwMode="auto">
          <a:xfrm>
            <a:off x="6201282" y="1978702"/>
            <a:ext cx="1817163" cy="432048"/>
          </a:xfrm>
          <a:prstGeom prst="rect">
            <a:avLst/>
          </a:prstGeom>
          <a:noFill/>
          <a:ln w="9525">
            <a:noFill/>
            <a:miter lim="800000"/>
            <a:headEnd/>
            <a:tailEnd/>
          </a:ln>
        </p:spPr>
      </p:pic>
      <p:pic>
        <p:nvPicPr>
          <p:cNvPr id="7170" name="Picture 2"/>
          <p:cNvPicPr>
            <a:picLocks noChangeAspect="1" noChangeArrowheads="1"/>
          </p:cNvPicPr>
          <p:nvPr/>
        </p:nvPicPr>
        <p:blipFill>
          <a:blip r:embed="rId2" cstate="print"/>
          <a:srcRect l="3570" t="10799" b="24297"/>
          <a:stretch>
            <a:fillRect/>
          </a:stretch>
        </p:blipFill>
        <p:spPr bwMode="auto">
          <a:xfrm>
            <a:off x="5289545" y="991811"/>
            <a:ext cx="3419163" cy="1054029"/>
          </a:xfrm>
          <a:prstGeom prst="rect">
            <a:avLst/>
          </a:prstGeom>
          <a:noFill/>
          <a:ln w="9525">
            <a:noFill/>
            <a:miter lim="800000"/>
            <a:headEnd/>
            <a:tailEnd/>
          </a:ln>
        </p:spPr>
      </p:pic>
      <p:sp>
        <p:nvSpPr>
          <p:cNvPr id="21" name="Прямоугольник 20"/>
          <p:cNvSpPr/>
          <p:nvPr/>
        </p:nvSpPr>
        <p:spPr>
          <a:xfrm>
            <a:off x="1009319" y="2862875"/>
            <a:ext cx="7272808" cy="156429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1" name="Picture 3"/>
          <p:cNvPicPr>
            <a:picLocks noChangeAspect="1" noChangeArrowheads="1"/>
          </p:cNvPicPr>
          <p:nvPr/>
        </p:nvPicPr>
        <p:blipFill>
          <a:blip r:embed="rId3" cstate="print"/>
          <a:srcRect l="2109" t="11811" b="11811"/>
          <a:stretch>
            <a:fillRect/>
          </a:stretch>
        </p:blipFill>
        <p:spPr bwMode="auto">
          <a:xfrm>
            <a:off x="389679" y="1117240"/>
            <a:ext cx="4522483" cy="648072"/>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l="3241" t="65715" r="20259" b="18649"/>
          <a:stretch>
            <a:fillRect/>
          </a:stretch>
        </p:blipFill>
        <p:spPr bwMode="auto">
          <a:xfrm>
            <a:off x="1110085" y="3585363"/>
            <a:ext cx="4076269" cy="760207"/>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l="2431" t="1776" r="13776" b="89693"/>
          <a:stretch>
            <a:fillRect/>
          </a:stretch>
        </p:blipFill>
        <p:spPr bwMode="auto">
          <a:xfrm>
            <a:off x="429643" y="1955033"/>
            <a:ext cx="4464860" cy="414785"/>
          </a:xfrm>
          <a:prstGeom prst="rect">
            <a:avLst/>
          </a:prstGeom>
          <a:noFill/>
          <a:ln w="9525">
            <a:noFill/>
            <a:miter lim="800000"/>
            <a:headEnd/>
            <a:tailEnd/>
          </a:ln>
        </p:spPr>
      </p:pic>
      <p:pic>
        <p:nvPicPr>
          <p:cNvPr id="20" name="Picture 4"/>
          <p:cNvPicPr>
            <a:picLocks noChangeAspect="1" noChangeArrowheads="1"/>
          </p:cNvPicPr>
          <p:nvPr/>
        </p:nvPicPr>
        <p:blipFill>
          <a:blip r:embed="rId4" cstate="print"/>
          <a:srcRect l="2431" t="9769" r="28363" b="76372"/>
          <a:stretch>
            <a:fillRect/>
          </a:stretch>
        </p:blipFill>
        <p:spPr bwMode="auto">
          <a:xfrm>
            <a:off x="1101205" y="2862875"/>
            <a:ext cx="3687586" cy="673818"/>
          </a:xfrm>
          <a:prstGeom prst="rect">
            <a:avLst/>
          </a:prstGeom>
          <a:noFill/>
          <a:ln w="9525">
            <a:noFill/>
            <a:miter lim="800000"/>
            <a:headEnd/>
            <a:tailEnd/>
          </a:ln>
        </p:spPr>
      </p:pic>
      <p:sp>
        <p:nvSpPr>
          <p:cNvPr id="22" name="Прямоугольник 21"/>
          <p:cNvSpPr/>
          <p:nvPr/>
        </p:nvSpPr>
        <p:spPr>
          <a:xfrm>
            <a:off x="5962664" y="4610945"/>
            <a:ext cx="2828389" cy="1437725"/>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3" name="Picture 5"/>
          <p:cNvPicPr>
            <a:picLocks noChangeAspect="1" noChangeArrowheads="1"/>
          </p:cNvPicPr>
          <p:nvPr/>
        </p:nvPicPr>
        <p:blipFill>
          <a:blip r:embed="rId5" cstate="print"/>
          <a:srcRect l="4295" t="5249" r="4295" b="7874"/>
          <a:stretch>
            <a:fillRect/>
          </a:stretch>
        </p:blipFill>
        <p:spPr bwMode="auto">
          <a:xfrm>
            <a:off x="6122248" y="4634735"/>
            <a:ext cx="2522691" cy="1307776"/>
          </a:xfrm>
          <a:prstGeom prst="rect">
            <a:avLst/>
          </a:prstGeom>
          <a:noFill/>
          <a:ln w="9525">
            <a:noFill/>
            <a:miter lim="800000"/>
            <a:headEnd/>
            <a:tailEnd/>
          </a:ln>
        </p:spPr>
      </p:pic>
      <p:sp>
        <p:nvSpPr>
          <p:cNvPr id="23" name="Прямоугольник 22"/>
          <p:cNvSpPr/>
          <p:nvPr/>
        </p:nvSpPr>
        <p:spPr>
          <a:xfrm>
            <a:off x="335902" y="4635693"/>
            <a:ext cx="4049892" cy="144854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2" name="Picture 4"/>
          <p:cNvPicPr>
            <a:picLocks noChangeAspect="1" noChangeArrowheads="1"/>
          </p:cNvPicPr>
          <p:nvPr/>
        </p:nvPicPr>
        <p:blipFill>
          <a:blip r:embed="rId4" cstate="print"/>
          <a:srcRect l="2431" t="24865" r="2431" b="67492"/>
          <a:stretch>
            <a:fillRect/>
          </a:stretch>
        </p:blipFill>
        <p:spPr bwMode="auto">
          <a:xfrm>
            <a:off x="349251" y="4721165"/>
            <a:ext cx="3917274" cy="286959"/>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l="2431" t="33746" r="2431" b="35522"/>
          <a:stretch>
            <a:fillRect/>
          </a:stretch>
        </p:blipFill>
        <p:spPr bwMode="auto">
          <a:xfrm>
            <a:off x="810340" y="5031509"/>
            <a:ext cx="3096344" cy="912702"/>
          </a:xfrm>
          <a:prstGeom prst="rect">
            <a:avLst/>
          </a:prstGeom>
          <a:noFill/>
          <a:ln w="9525">
            <a:noFill/>
            <a:miter lim="800000"/>
            <a:headEnd/>
            <a:tailEnd/>
          </a:ln>
        </p:spPr>
      </p:pic>
      <p:pic>
        <p:nvPicPr>
          <p:cNvPr id="24" name="Picture 4"/>
          <p:cNvPicPr>
            <a:picLocks noChangeAspect="1" noChangeArrowheads="1"/>
          </p:cNvPicPr>
          <p:nvPr/>
        </p:nvPicPr>
        <p:blipFill>
          <a:blip r:embed="rId4" cstate="print"/>
          <a:srcRect l="3241" t="83476" r="66450" b="9769"/>
          <a:stretch>
            <a:fillRect/>
          </a:stretch>
        </p:blipFill>
        <p:spPr bwMode="auto">
          <a:xfrm>
            <a:off x="5888022" y="3061427"/>
            <a:ext cx="1614971" cy="328298"/>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l="3241" t="91469" r="59156"/>
          <a:stretch>
            <a:fillRect/>
          </a:stretch>
        </p:blipFill>
        <p:spPr bwMode="auto">
          <a:xfrm>
            <a:off x="5905863" y="3667308"/>
            <a:ext cx="2003621" cy="41483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18983"/>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Transverse Symmetric tensors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971600" y="1618631"/>
            <a:ext cx="7344816" cy="346655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8" name="Picture 4"/>
          <p:cNvPicPr>
            <a:picLocks noChangeAspect="1" noChangeArrowheads="1"/>
          </p:cNvPicPr>
          <p:nvPr/>
        </p:nvPicPr>
        <p:blipFill>
          <a:blip r:embed="rId2" cstate="print"/>
          <a:srcRect/>
          <a:stretch>
            <a:fillRect/>
          </a:stretch>
        </p:blipFill>
        <p:spPr bwMode="auto">
          <a:xfrm>
            <a:off x="1187623" y="1802405"/>
            <a:ext cx="6645065" cy="29125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328597" y="9044"/>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Transverse Symmetric tensors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86613" y="978292"/>
            <a:ext cx="7992887" cy="3178291"/>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9" name="Picture 5"/>
          <p:cNvPicPr>
            <a:picLocks noChangeAspect="1" noChangeArrowheads="1"/>
          </p:cNvPicPr>
          <p:nvPr/>
        </p:nvPicPr>
        <p:blipFill>
          <a:blip r:embed="rId2" cstate="print"/>
          <a:srcRect/>
          <a:stretch>
            <a:fillRect/>
          </a:stretch>
        </p:blipFill>
        <p:spPr bwMode="auto">
          <a:xfrm>
            <a:off x="643018" y="1137118"/>
            <a:ext cx="7792467" cy="2746243"/>
          </a:xfrm>
          <a:prstGeom prst="rect">
            <a:avLst/>
          </a:prstGeom>
          <a:noFill/>
          <a:ln w="9525">
            <a:noFill/>
            <a:miter lim="800000"/>
            <a:headEnd/>
            <a:tailEnd/>
          </a:ln>
        </p:spPr>
      </p:pic>
      <p:sp>
        <p:nvSpPr>
          <p:cNvPr id="10" name="Прямоугольник 9"/>
          <p:cNvSpPr/>
          <p:nvPr/>
        </p:nvSpPr>
        <p:spPr>
          <a:xfrm>
            <a:off x="2411760" y="4365104"/>
            <a:ext cx="5184576" cy="158417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p:cNvPicPr>
            <a:picLocks noChangeAspect="1" noChangeArrowheads="1"/>
          </p:cNvPicPr>
          <p:nvPr/>
        </p:nvPicPr>
        <p:blipFill>
          <a:blip r:embed="rId3" cstate="print"/>
          <a:srcRect l="4188" t="9085" r="1675" b="9085"/>
          <a:stretch>
            <a:fillRect/>
          </a:stretch>
        </p:blipFill>
        <p:spPr bwMode="auto">
          <a:xfrm>
            <a:off x="2449743" y="4528998"/>
            <a:ext cx="5057142" cy="121589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71398" y="9044"/>
            <a:ext cx="8598769"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(spur S )</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278903" y="918659"/>
            <a:ext cx="5040560" cy="2664297"/>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22" name="Picture 6"/>
          <p:cNvPicPr>
            <a:picLocks noChangeAspect="1" noChangeArrowheads="1"/>
          </p:cNvPicPr>
          <p:nvPr/>
        </p:nvPicPr>
        <p:blipFill>
          <a:blip r:embed="rId2" cstate="print"/>
          <a:srcRect l="2335" t="5591" r="6227" b="6989"/>
          <a:stretch>
            <a:fillRect/>
          </a:stretch>
        </p:blipFill>
        <p:spPr bwMode="auto">
          <a:xfrm>
            <a:off x="395026" y="958415"/>
            <a:ext cx="4832550" cy="2464139"/>
          </a:xfrm>
          <a:prstGeom prst="rect">
            <a:avLst/>
          </a:prstGeom>
          <a:noFill/>
          <a:ln w="9525">
            <a:noFill/>
            <a:miter lim="800000"/>
            <a:headEnd/>
            <a:tailEnd/>
          </a:ln>
        </p:spPr>
      </p:pic>
      <p:sp>
        <p:nvSpPr>
          <p:cNvPr id="17" name="Прямоугольник 16"/>
          <p:cNvSpPr/>
          <p:nvPr/>
        </p:nvSpPr>
        <p:spPr>
          <a:xfrm>
            <a:off x="2987824" y="3645024"/>
            <a:ext cx="5760640" cy="252028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23" name="Picture 7"/>
          <p:cNvPicPr>
            <a:picLocks noChangeAspect="1" noChangeArrowheads="1"/>
          </p:cNvPicPr>
          <p:nvPr/>
        </p:nvPicPr>
        <p:blipFill>
          <a:blip r:embed="rId3" cstate="print"/>
          <a:srcRect/>
          <a:stretch>
            <a:fillRect/>
          </a:stretch>
        </p:blipFill>
        <p:spPr bwMode="auto">
          <a:xfrm>
            <a:off x="3049893" y="3674841"/>
            <a:ext cx="5608264" cy="2376264"/>
          </a:xfrm>
          <a:prstGeom prst="rect">
            <a:avLst/>
          </a:prstGeom>
          <a:noFill/>
          <a:ln w="9525">
            <a:noFill/>
            <a:miter lim="800000"/>
            <a:headEnd/>
            <a:tailEnd/>
          </a:ln>
        </p:spPr>
      </p:pic>
      <p:sp>
        <p:nvSpPr>
          <p:cNvPr id="18" name="Прямоугольник 17"/>
          <p:cNvSpPr/>
          <p:nvPr/>
        </p:nvSpPr>
        <p:spPr>
          <a:xfrm>
            <a:off x="6091673" y="1819877"/>
            <a:ext cx="2520279" cy="9361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24" name="Picture 8"/>
          <p:cNvPicPr>
            <a:picLocks noChangeAspect="1" noChangeArrowheads="1"/>
          </p:cNvPicPr>
          <p:nvPr/>
        </p:nvPicPr>
        <p:blipFill>
          <a:blip r:embed="rId4" cstate="print"/>
          <a:srcRect l="3181" t="25085" r="6363" b="12543"/>
          <a:stretch>
            <a:fillRect/>
          </a:stretch>
        </p:blipFill>
        <p:spPr bwMode="auto">
          <a:xfrm>
            <a:off x="6172500" y="1958123"/>
            <a:ext cx="2298374" cy="602980"/>
          </a:xfrm>
          <a:prstGeom prst="rect">
            <a:avLst/>
          </a:prstGeom>
          <a:noFill/>
          <a:ln w="9525">
            <a:noFill/>
            <a:miter lim="800000"/>
            <a:headEnd/>
            <a:tailEnd/>
          </a:ln>
        </p:spPr>
      </p:pic>
      <p:sp>
        <p:nvSpPr>
          <p:cNvPr id="19" name="Прямоугольник 18"/>
          <p:cNvSpPr/>
          <p:nvPr/>
        </p:nvSpPr>
        <p:spPr>
          <a:xfrm>
            <a:off x="7410129" y="56998"/>
            <a:ext cx="344966" cy="369332"/>
          </a:xfrm>
          <a:prstGeom prst="rect">
            <a:avLst/>
          </a:prstGeom>
        </p:spPr>
        <p:txBody>
          <a:bodyPr wrap="none">
            <a:spAutoFit/>
          </a:bodyPr>
          <a:lstStyle/>
          <a:p>
            <a:r>
              <a:rPr lang="en-US" b="1" dirty="0" smtClean="0">
                <a:solidFill>
                  <a:srgbClr val="0000CC"/>
                </a:solidFill>
                <a:effectLst>
                  <a:outerShdw blurRad="38100" dist="38100" dir="2700000" algn="tl">
                    <a:srgbClr val="000000">
                      <a:alpha val="43137"/>
                    </a:srgbClr>
                  </a:outerShdw>
                </a:effectLst>
                <a:latin typeface="Maiandra GD" pitchFamily="34" charset="0"/>
              </a:rPr>
              <a:t>V</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(V)</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2051720" y="943406"/>
            <a:ext cx="5141818" cy="1572185"/>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3055863" y="4437112"/>
            <a:ext cx="2884289" cy="1396603"/>
          </a:xfrm>
          <a:prstGeom prst="rect">
            <a:avLst/>
          </a:prstGeom>
          <a:noFill/>
          <a:ln w="9525">
            <a:noFill/>
            <a:miter lim="800000"/>
            <a:headEnd/>
            <a:tailEnd/>
          </a:ln>
        </p:spPr>
      </p:pic>
      <p:sp>
        <p:nvSpPr>
          <p:cNvPr id="14" name="Прямоугольник 13"/>
          <p:cNvSpPr/>
          <p:nvPr/>
        </p:nvSpPr>
        <p:spPr>
          <a:xfrm>
            <a:off x="1907704" y="943407"/>
            <a:ext cx="5184576"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627784" y="4509120"/>
            <a:ext cx="3672408" cy="1487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403649" y="2780928"/>
            <a:ext cx="6696744" cy="151216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9" name="Picture 3"/>
          <p:cNvPicPr>
            <a:picLocks noChangeAspect="1" noChangeArrowheads="1"/>
          </p:cNvPicPr>
          <p:nvPr/>
        </p:nvPicPr>
        <p:blipFill>
          <a:blip r:embed="rId4" cstate="print"/>
          <a:srcRect l="4334" t="12325" r="2601" b="12325"/>
          <a:stretch>
            <a:fillRect/>
          </a:stretch>
        </p:blipFill>
        <p:spPr bwMode="auto">
          <a:xfrm>
            <a:off x="1539670" y="2921780"/>
            <a:ext cx="6382403" cy="117854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(F)</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a:blip r:embed="rId2" cstate="print"/>
          <a:srcRect l="2944" t="9967" r="3679" b="5980"/>
          <a:stretch>
            <a:fillRect/>
          </a:stretch>
        </p:blipFill>
        <p:spPr bwMode="auto">
          <a:xfrm>
            <a:off x="1391059" y="969380"/>
            <a:ext cx="6455057" cy="2144914"/>
          </a:xfrm>
          <a:prstGeom prst="rect">
            <a:avLst/>
          </a:prstGeom>
          <a:noFill/>
          <a:ln w="9525">
            <a:noFill/>
            <a:miter lim="800000"/>
            <a:headEnd/>
            <a:tailEnd/>
          </a:ln>
        </p:spPr>
      </p:pic>
      <p:sp>
        <p:nvSpPr>
          <p:cNvPr id="22" name="Прямоугольник 21"/>
          <p:cNvSpPr/>
          <p:nvPr/>
        </p:nvSpPr>
        <p:spPr>
          <a:xfrm>
            <a:off x="1259632" y="871399"/>
            <a:ext cx="6768752" cy="2363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691680" y="3356992"/>
            <a:ext cx="6192688" cy="27363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4" name="Picture 4"/>
          <p:cNvPicPr>
            <a:picLocks noChangeAspect="1" noChangeArrowheads="1"/>
          </p:cNvPicPr>
          <p:nvPr/>
        </p:nvPicPr>
        <p:blipFill>
          <a:blip r:embed="rId3" cstate="print"/>
          <a:srcRect l="2568" t="7010" r="3210" b="7010"/>
          <a:stretch>
            <a:fillRect/>
          </a:stretch>
        </p:blipFill>
        <p:spPr bwMode="auto">
          <a:xfrm>
            <a:off x="1779315" y="3451313"/>
            <a:ext cx="5856777" cy="252792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(F)</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0246" name="Picture 6"/>
          <p:cNvPicPr>
            <a:picLocks noChangeAspect="1" noChangeArrowheads="1"/>
          </p:cNvPicPr>
          <p:nvPr/>
        </p:nvPicPr>
        <p:blipFill>
          <a:blip r:embed="rId2" cstate="print"/>
          <a:srcRect t="10345" r="2654" b="8621"/>
          <a:stretch>
            <a:fillRect/>
          </a:stretch>
        </p:blipFill>
        <p:spPr bwMode="auto">
          <a:xfrm>
            <a:off x="2051721" y="1636254"/>
            <a:ext cx="5400600" cy="2306693"/>
          </a:xfrm>
          <a:prstGeom prst="rect">
            <a:avLst/>
          </a:prstGeom>
          <a:noFill/>
          <a:ln w="9525">
            <a:noFill/>
            <a:miter lim="800000"/>
            <a:headEnd/>
            <a:tailEnd/>
          </a:ln>
        </p:spPr>
      </p:pic>
      <p:pic>
        <p:nvPicPr>
          <p:cNvPr id="10247" name="Picture 7"/>
          <p:cNvPicPr>
            <a:picLocks noChangeAspect="1" noChangeArrowheads="1"/>
          </p:cNvPicPr>
          <p:nvPr/>
        </p:nvPicPr>
        <p:blipFill>
          <a:blip r:embed="rId3" cstate="print"/>
          <a:srcRect t="25197" b="18898"/>
          <a:stretch>
            <a:fillRect/>
          </a:stretch>
        </p:blipFill>
        <p:spPr bwMode="auto">
          <a:xfrm>
            <a:off x="3598452" y="907789"/>
            <a:ext cx="1981660" cy="483069"/>
          </a:xfrm>
          <a:prstGeom prst="rect">
            <a:avLst/>
          </a:prstGeom>
          <a:noFill/>
          <a:ln w="9525">
            <a:noFill/>
            <a:miter lim="800000"/>
            <a:headEnd/>
            <a:tailEnd/>
          </a:ln>
        </p:spPr>
      </p:pic>
      <p:sp>
        <p:nvSpPr>
          <p:cNvPr id="21" name="Прямоугольник 20"/>
          <p:cNvSpPr/>
          <p:nvPr/>
        </p:nvSpPr>
        <p:spPr>
          <a:xfrm>
            <a:off x="1547664" y="789452"/>
            <a:ext cx="6552727" cy="324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596946" y="4149080"/>
            <a:ext cx="4151517" cy="115456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9" name="Picture 9"/>
          <p:cNvPicPr>
            <a:picLocks noChangeAspect="1" noChangeArrowheads="1"/>
          </p:cNvPicPr>
          <p:nvPr/>
        </p:nvPicPr>
        <p:blipFill>
          <a:blip r:embed="rId4" cstate="print"/>
          <a:srcRect l="928" t="65271" r="29702" b="6216"/>
          <a:stretch>
            <a:fillRect/>
          </a:stretch>
        </p:blipFill>
        <p:spPr bwMode="auto">
          <a:xfrm>
            <a:off x="5292080" y="4221088"/>
            <a:ext cx="2847224" cy="349475"/>
          </a:xfrm>
          <a:prstGeom prst="rect">
            <a:avLst/>
          </a:prstGeom>
          <a:noFill/>
          <a:ln w="9525">
            <a:noFill/>
            <a:miter lim="800000"/>
            <a:headEnd/>
            <a:tailEnd/>
          </a:ln>
        </p:spPr>
      </p:pic>
      <p:pic>
        <p:nvPicPr>
          <p:cNvPr id="10250" name="Picture 10"/>
          <p:cNvPicPr>
            <a:picLocks noChangeAspect="1" noChangeArrowheads="1"/>
          </p:cNvPicPr>
          <p:nvPr/>
        </p:nvPicPr>
        <p:blipFill>
          <a:blip r:embed="rId5" cstate="print"/>
          <a:srcRect l="1913" t="23921" r="956" b="11961"/>
          <a:stretch>
            <a:fillRect/>
          </a:stretch>
        </p:blipFill>
        <p:spPr bwMode="auto">
          <a:xfrm>
            <a:off x="4676260" y="4675449"/>
            <a:ext cx="3960440" cy="505873"/>
          </a:xfrm>
          <a:prstGeom prst="rect">
            <a:avLst/>
          </a:prstGeom>
          <a:noFill/>
          <a:ln w="9525">
            <a:noFill/>
            <a:miter lim="800000"/>
            <a:headEnd/>
            <a:tailEnd/>
          </a:ln>
        </p:spPr>
      </p:pic>
      <p:sp>
        <p:nvSpPr>
          <p:cNvPr id="17" name="Прямоугольник 16"/>
          <p:cNvSpPr/>
          <p:nvPr/>
        </p:nvSpPr>
        <p:spPr>
          <a:xfrm>
            <a:off x="1498765" y="5363277"/>
            <a:ext cx="5976664" cy="79208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8" name="Picture 8"/>
          <p:cNvPicPr>
            <a:picLocks noChangeAspect="1" noChangeArrowheads="1"/>
          </p:cNvPicPr>
          <p:nvPr/>
        </p:nvPicPr>
        <p:blipFill>
          <a:blip r:embed="rId6" cstate="print"/>
          <a:srcRect l="3333" t="37795" r="833" b="3150"/>
          <a:stretch>
            <a:fillRect/>
          </a:stretch>
        </p:blipFill>
        <p:spPr bwMode="auto">
          <a:xfrm>
            <a:off x="3240608" y="5425084"/>
            <a:ext cx="4173586" cy="680387"/>
          </a:xfrm>
          <a:prstGeom prst="rect">
            <a:avLst/>
          </a:prstGeom>
          <a:noFill/>
          <a:ln w="9525">
            <a:noFill/>
            <a:miter lim="800000"/>
            <a:headEnd/>
            <a:tailEnd/>
          </a:ln>
        </p:spPr>
      </p:pic>
      <p:pic>
        <p:nvPicPr>
          <p:cNvPr id="18" name="Picture 8"/>
          <p:cNvPicPr>
            <a:picLocks noChangeAspect="1" noChangeArrowheads="1"/>
          </p:cNvPicPr>
          <p:nvPr/>
        </p:nvPicPr>
        <p:blipFill>
          <a:blip r:embed="rId6" cstate="print"/>
          <a:srcRect l="2500" r="63325" b="66142"/>
          <a:stretch>
            <a:fillRect/>
          </a:stretch>
        </p:blipFill>
        <p:spPr bwMode="auto">
          <a:xfrm>
            <a:off x="1600590" y="5541738"/>
            <a:ext cx="1791672" cy="469611"/>
          </a:xfrm>
          <a:prstGeom prst="rect">
            <a:avLst/>
          </a:prstGeom>
          <a:noFill/>
          <a:ln w="9525">
            <a:noFill/>
            <a:miter lim="800000"/>
            <a:headEnd/>
            <a:tailEnd/>
          </a:ln>
        </p:spPr>
      </p:pic>
      <p:sp>
        <p:nvSpPr>
          <p:cNvPr id="20" name="Прямоугольник 19"/>
          <p:cNvSpPr/>
          <p:nvPr/>
        </p:nvSpPr>
        <p:spPr>
          <a:xfrm>
            <a:off x="410544" y="4318043"/>
            <a:ext cx="3940562" cy="83428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9"/>
          <p:cNvPicPr>
            <a:picLocks noChangeAspect="1" noChangeArrowheads="1"/>
          </p:cNvPicPr>
          <p:nvPr/>
        </p:nvPicPr>
        <p:blipFill>
          <a:blip r:embed="rId4" cstate="print"/>
          <a:srcRect l="928" t="3108" r="4641" b="37298"/>
          <a:stretch>
            <a:fillRect/>
          </a:stretch>
        </p:blipFill>
        <p:spPr bwMode="auto">
          <a:xfrm>
            <a:off x="442995" y="4365105"/>
            <a:ext cx="3875895" cy="73044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(W)</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2" cstate="print"/>
          <a:srcRect l="3004" t="19549" r="1502" b="9775"/>
          <a:stretch>
            <a:fillRect/>
          </a:stretch>
        </p:blipFill>
        <p:spPr bwMode="auto">
          <a:xfrm>
            <a:off x="1161939" y="1994360"/>
            <a:ext cx="6784455" cy="1157504"/>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l="3558" t="20843" r="3558" b="6948"/>
          <a:stretch>
            <a:fillRect/>
          </a:stretch>
        </p:blipFill>
        <p:spPr bwMode="auto">
          <a:xfrm>
            <a:off x="1030585" y="901594"/>
            <a:ext cx="6981069" cy="1111550"/>
          </a:xfrm>
          <a:prstGeom prst="rect">
            <a:avLst/>
          </a:prstGeom>
          <a:noFill/>
          <a:ln w="9525">
            <a:noFill/>
            <a:miter lim="800000"/>
            <a:headEnd/>
            <a:tailEnd/>
          </a:ln>
        </p:spPr>
      </p:pic>
      <p:sp>
        <p:nvSpPr>
          <p:cNvPr id="11" name="Прямоугольник 10"/>
          <p:cNvSpPr/>
          <p:nvPr/>
        </p:nvSpPr>
        <p:spPr>
          <a:xfrm>
            <a:off x="949088" y="831643"/>
            <a:ext cx="7200800" cy="2435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848070" y="3386809"/>
            <a:ext cx="5820274" cy="27363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8" name="Picture 4"/>
          <p:cNvPicPr>
            <a:picLocks noChangeAspect="1" noChangeArrowheads="1"/>
          </p:cNvPicPr>
          <p:nvPr/>
        </p:nvPicPr>
        <p:blipFill>
          <a:blip r:embed="rId4" cstate="print"/>
          <a:srcRect l="1265" t="5206" r="3795" b="5206"/>
          <a:stretch>
            <a:fillRect/>
          </a:stretch>
        </p:blipFill>
        <p:spPr bwMode="auto">
          <a:xfrm>
            <a:off x="1981412" y="3483565"/>
            <a:ext cx="5528391" cy="253504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348475" y="18983"/>
            <a:ext cx="8310737"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(W)</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2" cstate="print"/>
          <a:srcRect/>
          <a:stretch>
            <a:fillRect/>
          </a:stretch>
        </p:blipFill>
        <p:spPr bwMode="auto">
          <a:xfrm>
            <a:off x="1763688" y="1640972"/>
            <a:ext cx="5508333" cy="2748880"/>
          </a:xfrm>
          <a:prstGeom prst="rect">
            <a:avLst/>
          </a:prstGeom>
          <a:noFill/>
          <a:ln w="9525">
            <a:noFill/>
            <a:miter lim="800000"/>
            <a:headEnd/>
            <a:tailEnd/>
          </a:ln>
        </p:spPr>
      </p:pic>
      <p:pic>
        <p:nvPicPr>
          <p:cNvPr id="11271" name="Picture 7"/>
          <p:cNvPicPr>
            <a:picLocks noChangeAspect="1" noChangeArrowheads="1"/>
          </p:cNvPicPr>
          <p:nvPr/>
        </p:nvPicPr>
        <p:blipFill>
          <a:blip r:embed="rId3" cstate="print"/>
          <a:srcRect/>
          <a:stretch>
            <a:fillRect/>
          </a:stretch>
        </p:blipFill>
        <p:spPr bwMode="auto">
          <a:xfrm>
            <a:off x="3375664" y="739757"/>
            <a:ext cx="2507488" cy="978196"/>
          </a:xfrm>
          <a:prstGeom prst="rect">
            <a:avLst/>
          </a:prstGeom>
          <a:noFill/>
          <a:ln w="9525">
            <a:noFill/>
            <a:miter lim="800000"/>
            <a:headEnd/>
            <a:tailEnd/>
          </a:ln>
        </p:spPr>
      </p:pic>
      <p:sp>
        <p:nvSpPr>
          <p:cNvPr id="15" name="Прямоугольник 14"/>
          <p:cNvSpPr/>
          <p:nvPr/>
        </p:nvSpPr>
        <p:spPr>
          <a:xfrm>
            <a:off x="1619672" y="861460"/>
            <a:ext cx="5671189" cy="3456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72" name="Picture 8"/>
          <p:cNvPicPr>
            <a:picLocks noChangeAspect="1" noChangeArrowheads="1"/>
          </p:cNvPicPr>
          <p:nvPr/>
        </p:nvPicPr>
        <p:blipFill>
          <a:blip r:embed="rId4" cstate="print"/>
          <a:srcRect/>
          <a:stretch>
            <a:fillRect/>
          </a:stretch>
        </p:blipFill>
        <p:spPr bwMode="auto">
          <a:xfrm>
            <a:off x="467543" y="4677884"/>
            <a:ext cx="3601945" cy="1273299"/>
          </a:xfrm>
          <a:prstGeom prst="rect">
            <a:avLst/>
          </a:prstGeom>
          <a:noFill/>
          <a:ln w="9525">
            <a:noFill/>
            <a:miter lim="800000"/>
            <a:headEnd/>
            <a:tailEnd/>
          </a:ln>
        </p:spPr>
      </p:pic>
      <p:sp>
        <p:nvSpPr>
          <p:cNvPr id="17" name="Прямоугольник 16"/>
          <p:cNvSpPr/>
          <p:nvPr/>
        </p:nvSpPr>
        <p:spPr>
          <a:xfrm>
            <a:off x="395536" y="4749892"/>
            <a:ext cx="3888431"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427984" y="4461860"/>
            <a:ext cx="4419871" cy="158417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9" name="Picture 5"/>
          <p:cNvPicPr>
            <a:picLocks noChangeAspect="1" noChangeArrowheads="1"/>
          </p:cNvPicPr>
          <p:nvPr/>
        </p:nvPicPr>
        <p:blipFill>
          <a:blip r:embed="rId5" cstate="print"/>
          <a:srcRect l="2940" t="2898" b="2898"/>
          <a:stretch>
            <a:fillRect/>
          </a:stretch>
        </p:blipFill>
        <p:spPr bwMode="auto">
          <a:xfrm>
            <a:off x="4605156" y="4545342"/>
            <a:ext cx="4133369" cy="13566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80122" y="18983"/>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Plan</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42" y="801826"/>
            <a:ext cx="7751798" cy="2554545"/>
          </a:xfrm>
          <a:prstGeom prst="rect">
            <a:avLst/>
          </a:prstGeom>
          <a:noFill/>
        </p:spPr>
        <p:txBody>
          <a:bodyPr wrap="square" rtlCol="0">
            <a:spAutoFit/>
          </a:bodyPr>
          <a:lstStyle/>
          <a:p>
            <a:pPr>
              <a:buFont typeface="Wingdings" pitchFamily="2" charset="2"/>
              <a:buChar char="q"/>
            </a:pPr>
            <a:r>
              <a:rPr lang="en-US" sz="4000" b="1" dirty="0" smtClean="0">
                <a:effectLst>
                  <a:outerShdw blurRad="38100" dist="38100" dir="2700000" algn="tl">
                    <a:srgbClr val="000000">
                      <a:alpha val="43137"/>
                    </a:srgbClr>
                  </a:outerShdw>
                </a:effectLst>
                <a:latin typeface="Maiandra GD" pitchFamily="34" charset="0"/>
              </a:rPr>
              <a:t> </a:t>
            </a:r>
            <a:r>
              <a:rPr lang="en-US" sz="4000" b="1" dirty="0" smtClean="0">
                <a:effectLst>
                  <a:outerShdw blurRad="38100" dist="38100" dir="2700000" algn="tl">
                    <a:srgbClr val="000000">
                      <a:alpha val="43137"/>
                    </a:srgbClr>
                  </a:outerShdw>
                </a:effectLst>
                <a:latin typeface="Maiandra GD" pitchFamily="34" charset="0"/>
                <a:cs typeface="MV Boli" pitchFamily="2" charset="0"/>
              </a:rPr>
              <a:t>Introduction</a:t>
            </a:r>
          </a:p>
          <a:p>
            <a:pPr>
              <a:buFont typeface="Wingdings" pitchFamily="2" charset="2"/>
              <a:buChar char="q"/>
            </a:pPr>
            <a:r>
              <a:rPr lang="en-US" sz="4000" b="1" dirty="0" smtClean="0">
                <a:effectLst>
                  <a:outerShdw blurRad="38100" dist="38100" dir="2700000" algn="tl">
                    <a:srgbClr val="000000">
                      <a:alpha val="43137"/>
                    </a:srgbClr>
                  </a:outerShdw>
                </a:effectLst>
                <a:latin typeface="Maiandra GD" pitchFamily="34" charset="0"/>
                <a:cs typeface="MV Boli" pitchFamily="2" charset="0"/>
              </a:rPr>
              <a:t> Basics of the framework</a:t>
            </a:r>
          </a:p>
          <a:p>
            <a:pPr>
              <a:buFont typeface="Wingdings" pitchFamily="2" charset="2"/>
              <a:buChar char="q"/>
            </a:pPr>
            <a:r>
              <a:rPr lang="en-US" sz="4000" b="1" dirty="0" smtClean="0">
                <a:effectLst>
                  <a:outerShdw blurRad="38100" dist="38100" dir="2700000" algn="tl">
                    <a:srgbClr val="000000">
                      <a:alpha val="43137"/>
                    </a:srgbClr>
                  </a:outerShdw>
                </a:effectLst>
                <a:latin typeface="Maiandra GD" pitchFamily="34" charset="0"/>
                <a:cs typeface="MV Boli" pitchFamily="2" charset="0"/>
              </a:rPr>
              <a:t> Calculations</a:t>
            </a:r>
          </a:p>
          <a:p>
            <a:pPr>
              <a:buFont typeface="Wingdings" pitchFamily="2" charset="2"/>
              <a:buChar char="q"/>
            </a:pPr>
            <a:r>
              <a:rPr lang="en-US" sz="4000" b="1" dirty="0" smtClean="0">
                <a:effectLst>
                  <a:outerShdw blurRad="38100" dist="38100" dir="2700000" algn="tl">
                    <a:srgbClr val="000000">
                      <a:alpha val="43137"/>
                    </a:srgbClr>
                  </a:outerShdw>
                </a:effectLst>
                <a:latin typeface="Maiandra GD" pitchFamily="34" charset="0"/>
                <a:cs typeface="MV Boli" pitchFamily="2" charset="0"/>
              </a:rPr>
              <a:t> Further study</a:t>
            </a:r>
            <a:endParaRPr lang="ru-RU" sz="4000" b="1" dirty="0">
              <a:effectLst>
                <a:outerShdw blurRad="38100" dist="38100" dir="2700000" algn="tl">
                  <a:srgbClr val="000000">
                    <a:alpha val="43137"/>
                  </a:srgbClr>
                </a:outerShdw>
              </a:effectLst>
              <a:latin typeface="Segoe Print" pitchFamily="2" charset="0"/>
              <a:cs typeface="MV Boli" pitchFamily="2" charset="0"/>
            </a:endParaRPr>
          </a:p>
        </p:txBody>
      </p:sp>
      <p:sp>
        <p:nvSpPr>
          <p:cNvPr id="10" name="TextBox 9"/>
          <p:cNvSpPr txBox="1"/>
          <p:nvPr/>
        </p:nvSpPr>
        <p:spPr>
          <a:xfrm>
            <a:off x="36281" y="3413992"/>
            <a:ext cx="8868133" cy="2646878"/>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[V.A.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Petrov</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R.A. Ryutin, A.E.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Sobol</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J.-P.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Guillaud</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Azimuthal</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Angular Distributions in EDDE </a:t>
            </a:r>
          </a:p>
          <a:p>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as Spin-Parity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Analyser</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Glueball</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Filter for LHC</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JHEP06(2005)007]</a:t>
            </a:r>
          </a:p>
          <a:p>
            <a:endPar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[R.A. Ryutin , </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Visualizations of exclusive central diffraction</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Eur. Phys. J. C 74, 3162 (2014)]</a:t>
            </a:r>
          </a:p>
          <a:p>
            <a:endPar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[V.A.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Petrov</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R.A. Ryutin, </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Single and double diffractive dissociation and the problem of </a:t>
            </a:r>
          </a:p>
          <a:p>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extraction  of the proton–</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Pomeron</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cross-section</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Int. J. Mod. Phys. 31, No. 10, 1650049 (2016)]</a:t>
            </a:r>
          </a:p>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b="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 R. Ryutin, </a:t>
            </a:r>
            <a:r>
              <a:rPr lang="en-US" b="1" i="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Covariant </a:t>
            </a:r>
            <a:r>
              <a:rPr lang="en-US" b="1" i="1" dirty="0" err="1"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reggeization</a:t>
            </a:r>
            <a:r>
              <a:rPr lang="en-US" b="1" i="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 framework for diffraction. </a:t>
            </a:r>
          </a:p>
          <a:p>
            <a:r>
              <a:rPr lang="en-US" b="1" i="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Part I: </a:t>
            </a:r>
            <a:r>
              <a:rPr lang="en-US" b="1" i="1" dirty="0" err="1"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Hadronic</a:t>
            </a:r>
            <a:r>
              <a:rPr lang="en-US" b="1" i="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 tensors in </a:t>
            </a:r>
            <a:r>
              <a:rPr lang="en-US" b="1" i="1" dirty="0" err="1"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Minkovsky</a:t>
            </a:r>
            <a:r>
              <a:rPr lang="en-US" b="1" i="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 space-time of any dimension</a:t>
            </a:r>
            <a:r>
              <a:rPr lang="en-US" b="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b="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b="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arXiv:2507.16019 [</a:t>
            </a:r>
            <a:r>
              <a:rPr lang="en-US" b="1" dirty="0" err="1"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hep</a:t>
            </a:r>
            <a:r>
              <a:rPr lang="en-US" b="1" dirty="0" smtClean="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rPr>
              <a:t>-ph] ]</a:t>
            </a:r>
            <a:endParaRPr lang="ru-RU" b="1" dirty="0">
              <a:solidFill>
                <a:srgbClr val="0000CC"/>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47" name="Picture 11"/>
          <p:cNvPicPr>
            <a:picLocks noChangeAspect="1" noChangeArrowheads="1"/>
          </p:cNvPicPr>
          <p:nvPr/>
        </p:nvPicPr>
        <p:blipFill>
          <a:blip r:embed="rId2" cstate="print"/>
          <a:srcRect l="3098" t="4724" r="2323" b="7087"/>
          <a:stretch>
            <a:fillRect/>
          </a:stretch>
        </p:blipFill>
        <p:spPr bwMode="auto">
          <a:xfrm>
            <a:off x="1606069" y="1020531"/>
            <a:ext cx="6175886" cy="1996063"/>
          </a:xfrm>
          <a:prstGeom prst="rect">
            <a:avLst/>
          </a:prstGeom>
          <a:noFill/>
          <a:ln w="9525">
            <a:noFill/>
            <a:miter lim="800000"/>
            <a:headEnd/>
            <a:tailEnd/>
          </a:ln>
        </p:spPr>
      </p:pic>
      <p:sp>
        <p:nvSpPr>
          <p:cNvPr id="13" name="Прямоугольник 12"/>
          <p:cNvSpPr/>
          <p:nvPr/>
        </p:nvSpPr>
        <p:spPr>
          <a:xfrm>
            <a:off x="1475656" y="841582"/>
            <a:ext cx="6552728"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051721" y="3401618"/>
            <a:ext cx="5616623" cy="151216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45" name="Picture 9"/>
          <p:cNvPicPr>
            <a:picLocks noChangeAspect="1" noChangeArrowheads="1"/>
          </p:cNvPicPr>
          <p:nvPr/>
        </p:nvPicPr>
        <p:blipFill>
          <a:blip r:embed="rId3" cstate="print"/>
          <a:srcRect l="1580" t="8146" r="3950" b="8146"/>
          <a:stretch>
            <a:fillRect/>
          </a:stretch>
        </p:blipFill>
        <p:spPr bwMode="auto">
          <a:xfrm>
            <a:off x="2363717" y="3455835"/>
            <a:ext cx="5232619" cy="1349088"/>
          </a:xfrm>
          <a:prstGeom prst="rect">
            <a:avLst/>
          </a:prstGeom>
          <a:noFill/>
          <a:ln w="9525">
            <a:noFill/>
            <a:miter lim="800000"/>
            <a:headEnd/>
            <a:tailEnd/>
          </a:ln>
        </p:spPr>
      </p:pic>
      <p:sp>
        <p:nvSpPr>
          <p:cNvPr id="15" name="Прямоугольник 14"/>
          <p:cNvSpPr/>
          <p:nvPr/>
        </p:nvSpPr>
        <p:spPr>
          <a:xfrm>
            <a:off x="2640357" y="5003236"/>
            <a:ext cx="4608512" cy="1181945"/>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46" name="Picture 10"/>
          <p:cNvPicPr>
            <a:picLocks noChangeAspect="1" noChangeArrowheads="1"/>
          </p:cNvPicPr>
          <p:nvPr/>
        </p:nvPicPr>
        <p:blipFill>
          <a:blip r:embed="rId4" cstate="print"/>
          <a:srcRect l="1020" t="4295" r="5102" b="8590"/>
          <a:stretch>
            <a:fillRect/>
          </a:stretch>
        </p:blipFill>
        <p:spPr bwMode="auto">
          <a:xfrm>
            <a:off x="2758755" y="5075245"/>
            <a:ext cx="4267963" cy="94095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44" name="Picture 8"/>
          <p:cNvPicPr>
            <a:picLocks noChangeAspect="1" noChangeArrowheads="1"/>
          </p:cNvPicPr>
          <p:nvPr/>
        </p:nvPicPr>
        <p:blipFill>
          <a:blip r:embed="rId2" cstate="print"/>
          <a:srcRect/>
          <a:stretch>
            <a:fillRect/>
          </a:stretch>
        </p:blipFill>
        <p:spPr bwMode="auto">
          <a:xfrm>
            <a:off x="677834" y="1401219"/>
            <a:ext cx="8025805" cy="3467941"/>
          </a:xfrm>
          <a:prstGeom prst="rect">
            <a:avLst/>
          </a:prstGeom>
          <a:noFill/>
          <a:ln w="9525">
            <a:noFill/>
            <a:miter lim="800000"/>
            <a:headEnd/>
            <a:tailEnd/>
          </a:ln>
        </p:spPr>
      </p:pic>
      <p:sp>
        <p:nvSpPr>
          <p:cNvPr id="12" name="Прямоугольник 11"/>
          <p:cNvSpPr/>
          <p:nvPr/>
        </p:nvSpPr>
        <p:spPr>
          <a:xfrm>
            <a:off x="566735" y="1196752"/>
            <a:ext cx="8136904" cy="3960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19268" y="9044"/>
            <a:ext cx="8670777"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43" name="Picture 7"/>
          <p:cNvPicPr>
            <a:picLocks noChangeAspect="1" noChangeArrowheads="1"/>
          </p:cNvPicPr>
          <p:nvPr/>
        </p:nvPicPr>
        <p:blipFill>
          <a:blip r:embed="rId2" cstate="print"/>
          <a:srcRect/>
          <a:stretch>
            <a:fillRect/>
          </a:stretch>
        </p:blipFill>
        <p:spPr bwMode="auto">
          <a:xfrm>
            <a:off x="643811" y="818596"/>
            <a:ext cx="7992889" cy="511080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895"/>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2" cstate="print"/>
          <a:srcRect/>
          <a:stretch>
            <a:fillRect/>
          </a:stretch>
        </p:blipFill>
        <p:spPr bwMode="auto">
          <a:xfrm>
            <a:off x="1937322" y="799391"/>
            <a:ext cx="5472608" cy="2833042"/>
          </a:xfrm>
          <a:prstGeom prst="rect">
            <a:avLst/>
          </a:prstGeom>
          <a:noFill/>
          <a:ln w="9525">
            <a:noFill/>
            <a:miter lim="800000"/>
            <a:headEnd/>
            <a:tailEnd/>
          </a:ln>
        </p:spPr>
      </p:pic>
      <p:sp>
        <p:nvSpPr>
          <p:cNvPr id="26" name="Прямоугольник 25"/>
          <p:cNvSpPr/>
          <p:nvPr/>
        </p:nvSpPr>
        <p:spPr>
          <a:xfrm>
            <a:off x="1865315" y="871399"/>
            <a:ext cx="5616624" cy="266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577283" y="3823727"/>
            <a:ext cx="2952328" cy="21602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3" name="Picture 5"/>
          <p:cNvPicPr>
            <a:picLocks noChangeAspect="1" noChangeArrowheads="1"/>
          </p:cNvPicPr>
          <p:nvPr/>
        </p:nvPicPr>
        <p:blipFill>
          <a:blip r:embed="rId3" cstate="print"/>
          <a:srcRect/>
          <a:stretch>
            <a:fillRect/>
          </a:stretch>
        </p:blipFill>
        <p:spPr bwMode="auto">
          <a:xfrm>
            <a:off x="1721298" y="4389774"/>
            <a:ext cx="2743373" cy="1522185"/>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2585394" y="3808005"/>
            <a:ext cx="876470" cy="735802"/>
          </a:xfrm>
          <a:prstGeom prst="rect">
            <a:avLst/>
          </a:prstGeom>
          <a:noFill/>
          <a:ln w="9525">
            <a:noFill/>
            <a:miter lim="800000"/>
            <a:headEnd/>
            <a:tailEnd/>
          </a:ln>
        </p:spPr>
      </p:pic>
      <p:sp>
        <p:nvSpPr>
          <p:cNvPr id="17" name="Прямоугольник 16"/>
          <p:cNvSpPr/>
          <p:nvPr/>
        </p:nvSpPr>
        <p:spPr>
          <a:xfrm>
            <a:off x="4817642" y="3823727"/>
            <a:ext cx="2952328" cy="21602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1" name="Picture 3"/>
          <p:cNvPicPr>
            <a:picLocks noChangeAspect="1" noChangeArrowheads="1"/>
          </p:cNvPicPr>
          <p:nvPr/>
        </p:nvPicPr>
        <p:blipFill>
          <a:blip r:embed="rId5" cstate="print"/>
          <a:srcRect/>
          <a:stretch>
            <a:fillRect/>
          </a:stretch>
        </p:blipFill>
        <p:spPr bwMode="auto">
          <a:xfrm>
            <a:off x="4889650" y="4441984"/>
            <a:ext cx="2592288" cy="1443705"/>
          </a:xfrm>
          <a:prstGeom prst="rect">
            <a:avLst/>
          </a:prstGeom>
          <a:noFill/>
          <a:ln w="9525">
            <a:noFill/>
            <a:miter lim="800000"/>
            <a:headEnd/>
            <a:tailEnd/>
          </a:ln>
        </p:spPr>
      </p:pic>
      <p:pic>
        <p:nvPicPr>
          <p:cNvPr id="12292" name="Picture 4"/>
          <p:cNvPicPr>
            <a:picLocks noChangeAspect="1" noChangeArrowheads="1"/>
          </p:cNvPicPr>
          <p:nvPr/>
        </p:nvPicPr>
        <p:blipFill>
          <a:blip r:embed="rId6" cstate="print"/>
          <a:srcRect/>
          <a:stretch>
            <a:fillRect/>
          </a:stretch>
        </p:blipFill>
        <p:spPr bwMode="auto">
          <a:xfrm>
            <a:off x="5950700" y="3833492"/>
            <a:ext cx="595134" cy="60595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2295" name="Picture 7"/>
          <p:cNvPicPr>
            <a:picLocks noChangeAspect="1" noChangeArrowheads="1"/>
          </p:cNvPicPr>
          <p:nvPr/>
        </p:nvPicPr>
        <p:blipFill>
          <a:blip r:embed="rId2" cstate="print"/>
          <a:srcRect/>
          <a:stretch>
            <a:fillRect/>
          </a:stretch>
        </p:blipFill>
        <p:spPr bwMode="auto">
          <a:xfrm>
            <a:off x="1008112" y="882432"/>
            <a:ext cx="7380312" cy="3507420"/>
          </a:xfrm>
          <a:prstGeom prst="rect">
            <a:avLst/>
          </a:prstGeom>
          <a:noFill/>
          <a:ln w="9525">
            <a:noFill/>
            <a:miter lim="800000"/>
            <a:headEnd/>
            <a:tailEnd/>
          </a:ln>
        </p:spPr>
      </p:pic>
      <p:sp>
        <p:nvSpPr>
          <p:cNvPr id="25" name="Прямоугольник 24"/>
          <p:cNvSpPr/>
          <p:nvPr/>
        </p:nvSpPr>
        <p:spPr>
          <a:xfrm>
            <a:off x="1115616" y="861460"/>
            <a:ext cx="7128791" cy="3672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627784" y="4764900"/>
            <a:ext cx="4392487" cy="1368152"/>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6" name="Picture 8"/>
          <p:cNvPicPr>
            <a:picLocks noChangeAspect="1" noChangeArrowheads="1"/>
          </p:cNvPicPr>
          <p:nvPr/>
        </p:nvPicPr>
        <p:blipFill>
          <a:blip r:embed="rId3" cstate="print"/>
          <a:srcRect l="4796" t="15925" r="5995"/>
          <a:stretch>
            <a:fillRect/>
          </a:stretch>
        </p:blipFill>
        <p:spPr bwMode="auto">
          <a:xfrm>
            <a:off x="2780613" y="4933496"/>
            <a:ext cx="4180839" cy="89008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2" cstate="print"/>
          <a:srcRect/>
          <a:stretch>
            <a:fillRect/>
          </a:stretch>
        </p:blipFill>
        <p:spPr bwMode="auto">
          <a:xfrm>
            <a:off x="825480" y="980728"/>
            <a:ext cx="7706960" cy="2664295"/>
          </a:xfrm>
          <a:prstGeom prst="rect">
            <a:avLst/>
          </a:prstGeom>
          <a:noFill/>
          <a:ln w="9525">
            <a:noFill/>
            <a:miter lim="800000"/>
            <a:headEnd/>
            <a:tailEnd/>
          </a:ln>
        </p:spPr>
      </p:pic>
      <p:sp>
        <p:nvSpPr>
          <p:cNvPr id="13" name="Прямоугольник 12"/>
          <p:cNvSpPr/>
          <p:nvPr/>
        </p:nvSpPr>
        <p:spPr>
          <a:xfrm>
            <a:off x="755576" y="980728"/>
            <a:ext cx="7848872" cy="273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23528" y="3965308"/>
            <a:ext cx="4464496" cy="212798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06682" y="4293096"/>
            <a:ext cx="3888431"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39" name="Picture 3"/>
          <p:cNvPicPr>
            <a:picLocks noChangeAspect="1" noChangeArrowheads="1"/>
          </p:cNvPicPr>
          <p:nvPr/>
        </p:nvPicPr>
        <p:blipFill>
          <a:blip r:embed="rId3" cstate="print"/>
          <a:srcRect/>
          <a:stretch>
            <a:fillRect/>
          </a:stretch>
        </p:blipFill>
        <p:spPr bwMode="auto">
          <a:xfrm>
            <a:off x="5078689" y="4424507"/>
            <a:ext cx="3744417" cy="876701"/>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l="3014" t="1905" r="6028" b="3810"/>
          <a:stretch>
            <a:fillRect/>
          </a:stretch>
        </p:blipFill>
        <p:spPr bwMode="auto">
          <a:xfrm>
            <a:off x="395536" y="4050584"/>
            <a:ext cx="4279525" cy="17546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308719" y="9044"/>
            <a:ext cx="8598769"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41" name="Picture 5"/>
          <p:cNvPicPr>
            <a:picLocks noChangeAspect="1" noChangeArrowheads="1"/>
          </p:cNvPicPr>
          <p:nvPr/>
        </p:nvPicPr>
        <p:blipFill>
          <a:blip r:embed="rId2" cstate="print"/>
          <a:srcRect/>
          <a:stretch>
            <a:fillRect/>
          </a:stretch>
        </p:blipFill>
        <p:spPr bwMode="auto">
          <a:xfrm>
            <a:off x="323528" y="921094"/>
            <a:ext cx="8494889" cy="4718076"/>
          </a:xfrm>
          <a:prstGeom prst="rect">
            <a:avLst/>
          </a:prstGeom>
          <a:noFill/>
          <a:ln w="9525">
            <a:noFill/>
            <a:miter lim="800000"/>
            <a:headEnd/>
            <a:tailEnd/>
          </a:ln>
        </p:spPr>
      </p:pic>
      <p:sp>
        <p:nvSpPr>
          <p:cNvPr id="12" name="Прямоугольник 11"/>
          <p:cNvSpPr/>
          <p:nvPr/>
        </p:nvSpPr>
        <p:spPr>
          <a:xfrm>
            <a:off x="352433" y="993102"/>
            <a:ext cx="8424936"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Generating function method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4342" name="Picture 6"/>
          <p:cNvPicPr>
            <a:picLocks noChangeAspect="1" noChangeArrowheads="1"/>
          </p:cNvPicPr>
          <p:nvPr/>
        </p:nvPicPr>
        <p:blipFill>
          <a:blip r:embed="rId2" cstate="print"/>
          <a:srcRect/>
          <a:stretch>
            <a:fillRect/>
          </a:stretch>
        </p:blipFill>
        <p:spPr bwMode="auto">
          <a:xfrm>
            <a:off x="1115616" y="676316"/>
            <a:ext cx="7200800" cy="556099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2" cstate="print"/>
          <a:srcRect t="6914" b="4609"/>
          <a:stretch>
            <a:fillRect/>
          </a:stretch>
        </p:blipFill>
        <p:spPr bwMode="auto">
          <a:xfrm>
            <a:off x="1848269" y="924696"/>
            <a:ext cx="6036099" cy="2683384"/>
          </a:xfrm>
          <a:prstGeom prst="rect">
            <a:avLst/>
          </a:prstGeom>
          <a:noFill/>
          <a:ln w="9525">
            <a:noFill/>
            <a:miter lim="800000"/>
            <a:headEnd/>
            <a:tailEnd/>
          </a:ln>
        </p:spPr>
      </p:pic>
      <p:sp>
        <p:nvSpPr>
          <p:cNvPr id="21" name="Прямоугольник 20"/>
          <p:cNvSpPr/>
          <p:nvPr/>
        </p:nvSpPr>
        <p:spPr>
          <a:xfrm>
            <a:off x="1619672" y="859025"/>
            <a:ext cx="6624735" cy="2880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835696" y="4005064"/>
            <a:ext cx="2808312" cy="201622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076056" y="4005064"/>
            <a:ext cx="2952328" cy="201622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5" name="Picture 3"/>
          <p:cNvPicPr>
            <a:picLocks noChangeAspect="1" noChangeArrowheads="1"/>
          </p:cNvPicPr>
          <p:nvPr/>
        </p:nvPicPr>
        <p:blipFill>
          <a:blip r:embed="rId3" cstate="print"/>
          <a:srcRect t="16015" b="8007"/>
          <a:stretch>
            <a:fillRect/>
          </a:stretch>
        </p:blipFill>
        <p:spPr bwMode="auto">
          <a:xfrm>
            <a:off x="2652280" y="4036361"/>
            <a:ext cx="963236" cy="514026"/>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t="6244" r="5532" b="4162"/>
          <a:stretch>
            <a:fillRect/>
          </a:stretch>
        </p:blipFill>
        <p:spPr bwMode="auto">
          <a:xfrm>
            <a:off x="5103636" y="4512468"/>
            <a:ext cx="2784381" cy="1403837"/>
          </a:xfrm>
          <a:prstGeom prst="rect">
            <a:avLst/>
          </a:prstGeom>
          <a:noFill/>
          <a:ln w="9525">
            <a:noFill/>
            <a:miter lim="800000"/>
            <a:headEnd/>
            <a:tailEnd/>
          </a:ln>
        </p:spPr>
      </p:pic>
      <p:pic>
        <p:nvPicPr>
          <p:cNvPr id="13320" name="Picture 8"/>
          <p:cNvPicPr>
            <a:picLocks noChangeAspect="1" noChangeArrowheads="1"/>
          </p:cNvPicPr>
          <p:nvPr/>
        </p:nvPicPr>
        <p:blipFill>
          <a:blip r:embed="rId5" cstate="print"/>
          <a:srcRect l="1490" t="10441" b="7831"/>
          <a:stretch>
            <a:fillRect/>
          </a:stretch>
        </p:blipFill>
        <p:spPr bwMode="auto">
          <a:xfrm>
            <a:off x="1907703" y="4616840"/>
            <a:ext cx="2644426" cy="1252683"/>
          </a:xfrm>
          <a:prstGeom prst="rect">
            <a:avLst/>
          </a:prstGeom>
          <a:noFill/>
          <a:ln w="9525">
            <a:noFill/>
            <a:miter lim="800000"/>
            <a:headEnd/>
            <a:tailEnd/>
          </a:ln>
        </p:spPr>
      </p:pic>
      <p:pic>
        <p:nvPicPr>
          <p:cNvPr id="13316" name="Picture 4"/>
          <p:cNvPicPr>
            <a:picLocks noChangeAspect="1" noChangeArrowheads="1"/>
          </p:cNvPicPr>
          <p:nvPr/>
        </p:nvPicPr>
        <p:blipFill>
          <a:blip r:embed="rId6" cstate="print"/>
          <a:srcRect t="21475" b="14316"/>
          <a:stretch>
            <a:fillRect/>
          </a:stretch>
        </p:blipFill>
        <p:spPr bwMode="auto">
          <a:xfrm>
            <a:off x="6310530" y="4020960"/>
            <a:ext cx="676558" cy="48594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3318" name="Picture 6"/>
          <p:cNvPicPr>
            <a:picLocks noChangeAspect="1" noChangeArrowheads="1"/>
          </p:cNvPicPr>
          <p:nvPr/>
        </p:nvPicPr>
        <p:blipFill>
          <a:blip r:embed="rId2" cstate="print"/>
          <a:srcRect t="2513"/>
          <a:stretch>
            <a:fillRect/>
          </a:stretch>
        </p:blipFill>
        <p:spPr bwMode="auto">
          <a:xfrm>
            <a:off x="1309327" y="923010"/>
            <a:ext cx="6840760" cy="4117346"/>
          </a:xfrm>
          <a:prstGeom prst="rect">
            <a:avLst/>
          </a:prstGeom>
          <a:noFill/>
          <a:ln w="9525">
            <a:noFill/>
            <a:miter lim="800000"/>
            <a:headEnd/>
            <a:tailEnd/>
          </a:ln>
        </p:spPr>
      </p:pic>
      <p:sp>
        <p:nvSpPr>
          <p:cNvPr id="22" name="Прямоугольник 21"/>
          <p:cNvSpPr/>
          <p:nvPr/>
        </p:nvSpPr>
        <p:spPr>
          <a:xfrm>
            <a:off x="1381335" y="772208"/>
            <a:ext cx="6552728" cy="4320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699791" y="5229200"/>
            <a:ext cx="4104457" cy="9361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9" name="Picture 7"/>
          <p:cNvPicPr>
            <a:picLocks noChangeAspect="1" noChangeArrowheads="1"/>
          </p:cNvPicPr>
          <p:nvPr/>
        </p:nvPicPr>
        <p:blipFill>
          <a:blip r:embed="rId3" cstate="print"/>
          <a:srcRect l="3740" t="15406" r="3740" b="10271"/>
          <a:stretch>
            <a:fillRect/>
          </a:stretch>
        </p:blipFill>
        <p:spPr bwMode="auto">
          <a:xfrm>
            <a:off x="2915117" y="5305033"/>
            <a:ext cx="3673107" cy="71625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35496" y="-3330"/>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Introduction</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028" name="Picture 4" descr="D:\Роман Рютин\Science 2017+\_____СТАТЬИ_____\articles2024\CovariantDiffraction\report HEPFT\Слайд3.JPG"/>
          <p:cNvPicPr>
            <a:picLocks noChangeAspect="1" noChangeArrowheads="1"/>
          </p:cNvPicPr>
          <p:nvPr/>
        </p:nvPicPr>
        <p:blipFill>
          <a:blip r:embed="rId3" cstate="print"/>
          <a:srcRect/>
          <a:stretch>
            <a:fillRect/>
          </a:stretch>
        </p:blipFill>
        <p:spPr bwMode="auto">
          <a:xfrm>
            <a:off x="221703" y="911005"/>
            <a:ext cx="4853384" cy="5224482"/>
          </a:xfrm>
          <a:prstGeom prst="rect">
            <a:avLst/>
          </a:prstGeom>
          <a:noFill/>
        </p:spPr>
      </p:pic>
      <p:sp>
        <p:nvSpPr>
          <p:cNvPr id="312" name="Прямоугольник 311"/>
          <p:cNvSpPr/>
          <p:nvPr/>
        </p:nvSpPr>
        <p:spPr>
          <a:xfrm>
            <a:off x="5063682" y="1022919"/>
            <a:ext cx="3987117" cy="954107"/>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latin typeface="Maiandra GD" pitchFamily="34" charset="0"/>
              </a:rPr>
              <a:t>Soft diffractive processes</a:t>
            </a:r>
          </a:p>
          <a:p>
            <a:r>
              <a:rPr lang="en-US" sz="2800" b="1" dirty="0" smtClean="0">
                <a:effectLst>
                  <a:outerShdw blurRad="38100" dist="38100" dir="2700000" algn="tl">
                    <a:srgbClr val="000000">
                      <a:alpha val="43137"/>
                    </a:srgbClr>
                  </a:outerShdw>
                </a:effectLst>
                <a:latin typeface="Maiandra GD" pitchFamily="34" charset="0"/>
              </a:rPr>
              <a:t>(“bare” amplitudes)</a:t>
            </a:r>
            <a:endParaRPr lang="en-US" sz="2800" b="1" dirty="0">
              <a:effectLst>
                <a:outerShdw blurRad="38100" dist="38100" dir="2700000" algn="tl">
                  <a:srgbClr val="000000">
                    <a:alpha val="43137"/>
                  </a:srgbClr>
                </a:outerShdw>
              </a:effectLst>
              <a:latin typeface="Maiandra GD" pitchFamily="34" charset="0"/>
            </a:endParaRPr>
          </a:p>
        </p:txBody>
      </p:sp>
      <p:sp>
        <p:nvSpPr>
          <p:cNvPr id="313" name="Прямоугольник 312"/>
          <p:cNvSpPr/>
          <p:nvPr/>
        </p:nvSpPr>
        <p:spPr>
          <a:xfrm>
            <a:off x="5220072" y="2297192"/>
            <a:ext cx="3639138" cy="3724096"/>
          </a:xfrm>
          <a:prstGeom prst="rect">
            <a:avLst/>
          </a:prstGeom>
        </p:spPr>
        <p:txBody>
          <a:bodyPr wrap="none">
            <a:spAutoFit/>
          </a:bodyPr>
          <a:lstStyle/>
          <a:p>
            <a:r>
              <a:rPr lang="en-US" sz="2800" b="1" dirty="0" smtClean="0">
                <a:solidFill>
                  <a:srgbClr val="FF0000"/>
                </a:solidFill>
                <a:effectLst>
                  <a:outerShdw blurRad="38100" dist="38100" dir="2700000" algn="tl">
                    <a:srgbClr val="000000">
                      <a:alpha val="43137"/>
                    </a:srgbClr>
                  </a:outerShdw>
                </a:effectLst>
                <a:latin typeface="Maiandra GD" pitchFamily="34" charset="0"/>
              </a:rPr>
              <a:t>What is a</a:t>
            </a:r>
          </a:p>
          <a:p>
            <a:r>
              <a:rPr lang="en-US" sz="2800" b="1" dirty="0" smtClean="0">
                <a:solidFill>
                  <a:srgbClr val="FF0000"/>
                </a:solidFill>
                <a:effectLst>
                  <a:outerShdw blurRad="38100" dist="38100" dir="2700000" algn="tl">
                    <a:srgbClr val="000000">
                      <a:alpha val="43137"/>
                    </a:srgbClr>
                  </a:outerShdw>
                </a:effectLst>
                <a:latin typeface="Segoe Print" pitchFamily="2" charset="0"/>
              </a:rPr>
              <a:t>“REGGEON”</a:t>
            </a:r>
            <a:r>
              <a:rPr lang="en-US" sz="2800" b="1" dirty="0" smtClean="0">
                <a:solidFill>
                  <a:srgbClr val="FF0000"/>
                </a:solidFill>
                <a:effectLst>
                  <a:outerShdw blurRad="38100" dist="38100" dir="2700000" algn="tl">
                    <a:srgbClr val="000000">
                      <a:alpha val="43137"/>
                    </a:srgbClr>
                  </a:outerShdw>
                </a:effectLst>
                <a:latin typeface="Maiandra GD" pitchFamily="34" charset="0"/>
              </a:rPr>
              <a:t>?</a:t>
            </a:r>
          </a:p>
          <a:p>
            <a:r>
              <a:rPr lang="en-US" sz="2800" b="1" dirty="0" smtClean="0">
                <a:solidFill>
                  <a:srgbClr val="FF0000"/>
                </a:solidFill>
                <a:effectLst>
                  <a:outerShdw blurRad="38100" dist="38100" dir="2700000" algn="tl">
                    <a:srgbClr val="000000">
                      <a:alpha val="43137"/>
                    </a:srgbClr>
                  </a:outerShdw>
                </a:effectLst>
                <a:latin typeface="Maiandra GD" pitchFamily="34" charset="0"/>
              </a:rPr>
              <a:t>“</a:t>
            </a:r>
            <a:r>
              <a:rPr lang="en-US" sz="2800" b="1" dirty="0" smtClean="0">
                <a:solidFill>
                  <a:srgbClr val="FF0000"/>
                </a:solidFill>
                <a:effectLst>
                  <a:outerShdw blurRad="38100" dist="38100" dir="2700000" algn="tl">
                    <a:srgbClr val="000000">
                      <a:alpha val="43137"/>
                    </a:srgbClr>
                  </a:outerShdw>
                </a:effectLst>
                <a:latin typeface="Segoe Print" pitchFamily="2" charset="0"/>
              </a:rPr>
              <a:t>POMERON</a:t>
            </a:r>
            <a:r>
              <a:rPr lang="en-US" sz="2800" b="1" dirty="0" smtClean="0">
                <a:solidFill>
                  <a:srgbClr val="FF0000"/>
                </a:solidFill>
                <a:effectLst>
                  <a:outerShdw blurRad="38100" dist="38100" dir="2700000" algn="tl">
                    <a:srgbClr val="000000">
                      <a:alpha val="43137"/>
                    </a:srgbClr>
                  </a:outerShdw>
                </a:effectLst>
                <a:latin typeface="Maiandra GD" pitchFamily="34" charset="0"/>
              </a:rPr>
              <a:t>”?</a:t>
            </a:r>
          </a:p>
          <a:p>
            <a:endParaRPr lang="en-US" sz="1200" b="1" dirty="0" smtClean="0">
              <a:solidFill>
                <a:srgbClr val="0000CC"/>
              </a:solidFill>
              <a:effectLst>
                <a:outerShdw blurRad="38100" dist="38100" dir="2700000" algn="tl">
                  <a:srgbClr val="000000">
                    <a:alpha val="43137"/>
                  </a:srgbClr>
                </a:outerShdw>
              </a:effectLst>
              <a:latin typeface="Maiandra GD" pitchFamily="34" charset="0"/>
            </a:endParaRPr>
          </a:p>
          <a:p>
            <a:r>
              <a:rPr lang="en-US" sz="2800" b="1" dirty="0" smtClean="0">
                <a:solidFill>
                  <a:srgbClr val="0000CC"/>
                </a:solidFill>
                <a:effectLst>
                  <a:outerShdw blurRad="38100" dist="38100" dir="2700000" algn="tl">
                    <a:srgbClr val="000000">
                      <a:alpha val="43137"/>
                    </a:srgbClr>
                  </a:outerShdw>
                </a:effectLst>
                <a:latin typeface="Maiandra GD" pitchFamily="34" charset="0"/>
              </a:rPr>
              <a:t>(trajectory, intercept,</a:t>
            </a:r>
          </a:p>
          <a:p>
            <a:r>
              <a:rPr lang="en-US" sz="2800" b="1" dirty="0" smtClean="0">
                <a:solidFill>
                  <a:srgbClr val="0000CC"/>
                </a:solidFill>
                <a:effectLst>
                  <a:outerShdw blurRad="38100" dist="38100" dir="2700000" algn="tl">
                    <a:srgbClr val="000000">
                      <a:alpha val="43137"/>
                    </a:srgbClr>
                  </a:outerShdw>
                </a:effectLst>
                <a:latin typeface="Maiandra GD" pitchFamily="34" charset="0"/>
              </a:rPr>
              <a:t>residue, slope, …)</a:t>
            </a:r>
          </a:p>
          <a:p>
            <a:endParaRPr lang="en-US" sz="2800" b="1" dirty="0" smtClean="0">
              <a:solidFill>
                <a:srgbClr val="0000CC"/>
              </a:solidFill>
              <a:effectLst>
                <a:outerShdw blurRad="38100" dist="38100" dir="2700000" algn="tl">
                  <a:srgbClr val="000000">
                    <a:alpha val="43137"/>
                  </a:srgbClr>
                </a:outerShdw>
              </a:effectLst>
              <a:latin typeface="Maiandra GD" pitchFamily="34" charset="0"/>
            </a:endParaRPr>
          </a:p>
          <a:p>
            <a:r>
              <a:rPr lang="en-US" sz="2800" b="1" u="sng" dirty="0" smtClean="0">
                <a:solidFill>
                  <a:srgbClr val="FF0000"/>
                </a:solidFill>
                <a:effectLst>
                  <a:outerShdw blurRad="38100" dist="38100" dir="2700000" algn="tl">
                    <a:srgbClr val="000000">
                      <a:alpha val="43137"/>
                    </a:srgbClr>
                  </a:outerShdw>
                </a:effectLst>
                <a:latin typeface="Maiandra GD" pitchFamily="34" charset="0"/>
              </a:rPr>
              <a:t>What if </a:t>
            </a:r>
            <a:r>
              <a:rPr lang="en-US" sz="2800" b="1" dirty="0" smtClean="0">
                <a:solidFill>
                  <a:srgbClr val="FF0000"/>
                </a:solidFill>
                <a:effectLst>
                  <a:outerShdw blurRad="38100" dist="38100" dir="2700000" algn="tl">
                    <a:srgbClr val="000000">
                      <a:alpha val="43137"/>
                    </a:srgbClr>
                  </a:outerShdw>
                </a:effectLst>
                <a:latin typeface="Maiandra GD" pitchFamily="34" charset="0"/>
              </a:rPr>
              <a:t>the </a:t>
            </a:r>
            <a:r>
              <a:rPr lang="en-US" sz="2800" b="1" dirty="0" err="1" smtClean="0">
                <a:solidFill>
                  <a:srgbClr val="FF0000"/>
                </a:solidFill>
                <a:effectLst>
                  <a:outerShdw blurRad="38100" dist="38100" dir="2700000" algn="tl">
                    <a:srgbClr val="000000">
                      <a:alpha val="43137"/>
                    </a:srgbClr>
                  </a:outerShdw>
                </a:effectLst>
                <a:latin typeface="Maiandra GD" pitchFamily="34" charset="0"/>
              </a:rPr>
              <a:t>reggeon</a:t>
            </a:r>
            <a:r>
              <a:rPr lang="en-US" sz="2800" b="1" dirty="0" smtClean="0">
                <a:solidFill>
                  <a:srgbClr val="FF0000"/>
                </a:solidFill>
                <a:effectLst>
                  <a:outerShdw blurRad="38100" dist="38100" dir="2700000" algn="tl">
                    <a:srgbClr val="000000">
                      <a:alpha val="43137"/>
                    </a:srgbClr>
                  </a:outerShdw>
                </a:effectLst>
                <a:latin typeface="Maiandra GD" pitchFamily="34" charset="0"/>
              </a:rPr>
              <a:t> is</a:t>
            </a:r>
          </a:p>
          <a:p>
            <a:r>
              <a:rPr lang="en-US" sz="2800" b="1" dirty="0" smtClean="0">
                <a:solidFill>
                  <a:srgbClr val="FF0000"/>
                </a:solidFill>
                <a:effectLst>
                  <a:outerShdw blurRad="38100" dist="38100" dir="2700000" algn="tl">
                    <a:srgbClr val="000000">
                      <a:alpha val="43137"/>
                    </a:srgbClr>
                  </a:outerShdw>
                </a:effectLst>
                <a:latin typeface="Maiandra GD" pitchFamily="34" charset="0"/>
              </a:rPr>
              <a:t>a quantum field?</a:t>
            </a:r>
            <a:endParaRPr lang="en-US" sz="2800" b="1" dirty="0">
              <a:solidFill>
                <a:srgbClr val="FF0000"/>
              </a:solidFill>
              <a:effectLst>
                <a:outerShdw blurRad="38100" dist="38100" dir="2700000" algn="tl">
                  <a:srgbClr val="000000">
                    <a:alpha val="43137"/>
                  </a:srgbClr>
                </a:outerShdw>
              </a:effectLst>
              <a:latin typeface="Maiandra GD"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88841" y="-895"/>
            <a:ext cx="8670777"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General multivariate recurrence</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2" cstate="print"/>
          <a:srcRect/>
          <a:stretch>
            <a:fillRect/>
          </a:stretch>
        </p:blipFill>
        <p:spPr bwMode="auto">
          <a:xfrm>
            <a:off x="226573" y="804260"/>
            <a:ext cx="4377628" cy="1249083"/>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81947" y="1709548"/>
            <a:ext cx="1613993" cy="676453"/>
          </a:xfrm>
          <a:prstGeom prst="rect">
            <a:avLst/>
          </a:prstGeom>
          <a:noFill/>
          <a:ln w="9525">
            <a:noFill/>
            <a:miter lim="800000"/>
            <a:headEnd/>
            <a:tailEnd/>
          </a:ln>
        </p:spPr>
      </p:pic>
      <p:pic>
        <p:nvPicPr>
          <p:cNvPr id="15367" name="Picture 7"/>
          <p:cNvPicPr>
            <a:picLocks noChangeAspect="1" noChangeArrowheads="1"/>
          </p:cNvPicPr>
          <p:nvPr/>
        </p:nvPicPr>
        <p:blipFill>
          <a:blip r:embed="rId4" cstate="print"/>
          <a:srcRect b="47572"/>
          <a:stretch>
            <a:fillRect/>
          </a:stretch>
        </p:blipFill>
        <p:spPr bwMode="auto">
          <a:xfrm>
            <a:off x="631438" y="3434857"/>
            <a:ext cx="6530415" cy="1400640"/>
          </a:xfrm>
          <a:prstGeom prst="rect">
            <a:avLst/>
          </a:prstGeom>
          <a:noFill/>
          <a:ln w="9525">
            <a:noFill/>
            <a:miter lim="800000"/>
            <a:headEnd/>
            <a:tailEnd/>
          </a:ln>
        </p:spPr>
      </p:pic>
      <p:pic>
        <p:nvPicPr>
          <p:cNvPr id="15368" name="Picture 8"/>
          <p:cNvPicPr>
            <a:picLocks noChangeAspect="1" noChangeArrowheads="1"/>
          </p:cNvPicPr>
          <p:nvPr/>
        </p:nvPicPr>
        <p:blipFill>
          <a:blip r:embed="rId5" cstate="print"/>
          <a:srcRect r="17498"/>
          <a:stretch>
            <a:fillRect/>
          </a:stretch>
        </p:blipFill>
        <p:spPr bwMode="auto">
          <a:xfrm>
            <a:off x="321093" y="3453748"/>
            <a:ext cx="594087" cy="870857"/>
          </a:xfrm>
          <a:prstGeom prst="rect">
            <a:avLst/>
          </a:prstGeom>
          <a:noFill/>
          <a:ln w="9525">
            <a:noFill/>
            <a:miter lim="800000"/>
            <a:headEnd/>
            <a:tailEnd/>
          </a:ln>
        </p:spPr>
      </p:pic>
      <p:sp>
        <p:nvSpPr>
          <p:cNvPr id="15" name="Прямоугольник 14"/>
          <p:cNvSpPr/>
          <p:nvPr/>
        </p:nvSpPr>
        <p:spPr>
          <a:xfrm>
            <a:off x="393101" y="3493504"/>
            <a:ext cx="849694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73833" y="829208"/>
            <a:ext cx="4320480"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7"/>
          <p:cNvPicPr>
            <a:picLocks noChangeAspect="1" noChangeArrowheads="1"/>
          </p:cNvPicPr>
          <p:nvPr/>
        </p:nvPicPr>
        <p:blipFill>
          <a:blip r:embed="rId4" cstate="print"/>
          <a:srcRect l="7382" t="52493" r="66437" b="24606"/>
          <a:stretch>
            <a:fillRect/>
          </a:stretch>
        </p:blipFill>
        <p:spPr bwMode="auto">
          <a:xfrm>
            <a:off x="7094715" y="3687215"/>
            <a:ext cx="1747062" cy="625170"/>
          </a:xfrm>
          <a:prstGeom prst="rect">
            <a:avLst/>
          </a:prstGeom>
          <a:noFill/>
          <a:ln w="9525">
            <a:noFill/>
            <a:miter lim="800000"/>
            <a:headEnd/>
            <a:tailEnd/>
          </a:ln>
        </p:spPr>
      </p:pic>
      <p:sp>
        <p:nvSpPr>
          <p:cNvPr id="20" name="Прямоугольник 19"/>
          <p:cNvSpPr/>
          <p:nvPr/>
        </p:nvSpPr>
        <p:spPr>
          <a:xfrm>
            <a:off x="688637" y="5045428"/>
            <a:ext cx="8136903"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9" name="Picture 9"/>
          <p:cNvPicPr>
            <a:picLocks noChangeAspect="1" noChangeArrowheads="1"/>
          </p:cNvPicPr>
          <p:nvPr/>
        </p:nvPicPr>
        <p:blipFill>
          <a:blip r:embed="rId6" cstate="print"/>
          <a:srcRect l="5124" r="52266" b="53189"/>
          <a:stretch>
            <a:fillRect/>
          </a:stretch>
        </p:blipFill>
        <p:spPr bwMode="auto">
          <a:xfrm>
            <a:off x="920643" y="5157191"/>
            <a:ext cx="2456061" cy="883797"/>
          </a:xfrm>
          <a:prstGeom prst="rect">
            <a:avLst/>
          </a:prstGeom>
          <a:noFill/>
          <a:ln w="9525">
            <a:noFill/>
            <a:miter lim="800000"/>
            <a:headEnd/>
            <a:tailEnd/>
          </a:ln>
        </p:spPr>
      </p:pic>
      <p:pic>
        <p:nvPicPr>
          <p:cNvPr id="17" name="Picture 9"/>
          <p:cNvPicPr>
            <a:picLocks noChangeAspect="1" noChangeArrowheads="1"/>
          </p:cNvPicPr>
          <p:nvPr/>
        </p:nvPicPr>
        <p:blipFill>
          <a:blip r:embed="rId6" cstate="print"/>
          <a:srcRect l="6149" t="46931" r="3074" b="6257"/>
          <a:stretch>
            <a:fillRect/>
          </a:stretch>
        </p:blipFill>
        <p:spPr bwMode="auto">
          <a:xfrm>
            <a:off x="3449046" y="5241733"/>
            <a:ext cx="5232479" cy="883815"/>
          </a:xfrm>
          <a:prstGeom prst="rect">
            <a:avLst/>
          </a:prstGeom>
          <a:noFill/>
          <a:ln w="9525">
            <a:noFill/>
            <a:miter lim="800000"/>
            <a:headEnd/>
            <a:tailEnd/>
          </a:ln>
        </p:spPr>
      </p:pic>
      <p:sp>
        <p:nvSpPr>
          <p:cNvPr id="21" name="Прямоугольник 20"/>
          <p:cNvSpPr/>
          <p:nvPr/>
        </p:nvSpPr>
        <p:spPr>
          <a:xfrm>
            <a:off x="2411760" y="2517644"/>
            <a:ext cx="5040559" cy="86409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4" name="Picture 4"/>
          <p:cNvPicPr>
            <a:picLocks noChangeAspect="1" noChangeArrowheads="1"/>
          </p:cNvPicPr>
          <p:nvPr/>
        </p:nvPicPr>
        <p:blipFill>
          <a:blip r:embed="rId7" cstate="print"/>
          <a:srcRect t="8437" b="16873"/>
          <a:stretch>
            <a:fillRect/>
          </a:stretch>
        </p:blipFill>
        <p:spPr bwMode="auto">
          <a:xfrm>
            <a:off x="2519772" y="2892831"/>
            <a:ext cx="4860539" cy="376475"/>
          </a:xfrm>
          <a:prstGeom prst="rect">
            <a:avLst/>
          </a:prstGeom>
          <a:noFill/>
          <a:ln w="9525">
            <a:noFill/>
            <a:miter lim="800000"/>
            <a:headEnd/>
            <a:tailEnd/>
          </a:ln>
        </p:spPr>
      </p:pic>
      <p:pic>
        <p:nvPicPr>
          <p:cNvPr id="15365" name="Picture 5"/>
          <p:cNvPicPr>
            <a:picLocks noChangeAspect="1" noChangeArrowheads="1"/>
          </p:cNvPicPr>
          <p:nvPr/>
        </p:nvPicPr>
        <p:blipFill>
          <a:blip r:embed="rId8" cstate="print"/>
          <a:srcRect/>
          <a:stretch>
            <a:fillRect/>
          </a:stretch>
        </p:blipFill>
        <p:spPr bwMode="auto">
          <a:xfrm>
            <a:off x="2601719" y="2517644"/>
            <a:ext cx="2324100" cy="371475"/>
          </a:xfrm>
          <a:prstGeom prst="rect">
            <a:avLst/>
          </a:prstGeom>
          <a:noFill/>
          <a:ln w="9525">
            <a:noFill/>
            <a:miter lim="800000"/>
            <a:headEnd/>
            <a:tailEnd/>
          </a:ln>
        </p:spPr>
      </p:pic>
      <p:sp>
        <p:nvSpPr>
          <p:cNvPr id="22" name="Прямоугольник 21"/>
          <p:cNvSpPr/>
          <p:nvPr/>
        </p:nvSpPr>
        <p:spPr>
          <a:xfrm>
            <a:off x="5195324" y="851521"/>
            <a:ext cx="3744416" cy="158417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6" name="Picture 6"/>
          <p:cNvPicPr>
            <a:picLocks noChangeAspect="1" noChangeArrowheads="1"/>
          </p:cNvPicPr>
          <p:nvPr/>
        </p:nvPicPr>
        <p:blipFill>
          <a:blip r:embed="rId9" cstate="print"/>
          <a:srcRect/>
          <a:stretch>
            <a:fillRect/>
          </a:stretch>
        </p:blipFill>
        <p:spPr bwMode="auto">
          <a:xfrm>
            <a:off x="5294714" y="923529"/>
            <a:ext cx="3627115" cy="602757"/>
          </a:xfrm>
          <a:prstGeom prst="rect">
            <a:avLst/>
          </a:prstGeom>
          <a:noFill/>
          <a:ln w="9525">
            <a:noFill/>
            <a:miter lim="800000"/>
            <a:headEnd/>
            <a:tailEnd/>
          </a:ln>
        </p:spPr>
      </p:pic>
      <p:pic>
        <p:nvPicPr>
          <p:cNvPr id="19" name="Picture 7"/>
          <p:cNvPicPr>
            <a:picLocks noChangeAspect="1" noChangeArrowheads="1"/>
          </p:cNvPicPr>
          <p:nvPr/>
        </p:nvPicPr>
        <p:blipFill>
          <a:blip r:embed="rId4" cstate="print"/>
          <a:srcRect t="75459" r="65095"/>
          <a:stretch>
            <a:fillRect/>
          </a:stretch>
        </p:blipFill>
        <p:spPr bwMode="auto">
          <a:xfrm>
            <a:off x="5654754" y="1571601"/>
            <a:ext cx="2754140" cy="7920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2" cstate="print"/>
          <a:srcRect l="6749" t="7940" r="3000" b="3970"/>
          <a:stretch>
            <a:fillRect/>
          </a:stretch>
        </p:blipFill>
        <p:spPr bwMode="auto">
          <a:xfrm>
            <a:off x="432857" y="1373516"/>
            <a:ext cx="5795327" cy="4273915"/>
          </a:xfrm>
          <a:prstGeom prst="rect">
            <a:avLst/>
          </a:prstGeom>
          <a:noFill/>
          <a:ln w="9525">
            <a:noFill/>
            <a:miter lim="800000"/>
            <a:headEnd/>
            <a:tailEnd/>
          </a:ln>
        </p:spPr>
      </p:pic>
      <p:sp>
        <p:nvSpPr>
          <p:cNvPr id="10" name="Прямоугольник 9"/>
          <p:cNvSpPr/>
          <p:nvPr/>
        </p:nvSpPr>
        <p:spPr>
          <a:xfrm>
            <a:off x="360848" y="1340768"/>
            <a:ext cx="6011351" cy="4320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66881" y="757914"/>
            <a:ext cx="6537367"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Change of variables and initial condition</a:t>
            </a:r>
          </a:p>
        </p:txBody>
      </p:sp>
      <p:sp>
        <p:nvSpPr>
          <p:cNvPr id="13" name="Прямоугольник 12"/>
          <p:cNvSpPr/>
          <p:nvPr/>
        </p:nvSpPr>
        <p:spPr>
          <a:xfrm>
            <a:off x="5021491" y="4725144"/>
            <a:ext cx="4032448" cy="151216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435" name="Picture 3"/>
          <p:cNvPicPr>
            <a:picLocks noChangeAspect="1" noChangeArrowheads="1"/>
          </p:cNvPicPr>
          <p:nvPr/>
        </p:nvPicPr>
        <p:blipFill>
          <a:blip r:embed="rId3" cstate="print"/>
          <a:srcRect l="5039" t="9708" b="6472"/>
          <a:stretch>
            <a:fillRect/>
          </a:stretch>
        </p:blipFill>
        <p:spPr bwMode="auto">
          <a:xfrm>
            <a:off x="5146148" y="4809527"/>
            <a:ext cx="3771612" cy="1296144"/>
          </a:xfrm>
          <a:prstGeom prst="rect">
            <a:avLst/>
          </a:prstGeom>
          <a:noFill/>
          <a:ln w="9525">
            <a:noFill/>
            <a:miter lim="800000"/>
            <a:headEnd/>
            <a:tailEnd/>
          </a:ln>
        </p:spPr>
      </p:pic>
      <p:sp>
        <p:nvSpPr>
          <p:cNvPr id="14" name="Прямоугольник 13"/>
          <p:cNvSpPr/>
          <p:nvPr/>
        </p:nvSpPr>
        <p:spPr>
          <a:xfrm>
            <a:off x="427788" y="3736910"/>
            <a:ext cx="2283497" cy="57606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37727" y="2741172"/>
            <a:ext cx="4663077" cy="936103"/>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2" cstate="print"/>
          <a:srcRect/>
          <a:stretch>
            <a:fillRect/>
          </a:stretch>
        </p:blipFill>
        <p:spPr bwMode="auto">
          <a:xfrm>
            <a:off x="1475656" y="1720487"/>
            <a:ext cx="6408712" cy="3968794"/>
          </a:xfrm>
          <a:prstGeom prst="rect">
            <a:avLst/>
          </a:prstGeom>
          <a:noFill/>
          <a:ln w="9525">
            <a:noFill/>
            <a:miter lim="800000"/>
            <a:headEnd/>
            <a:tailEnd/>
          </a:ln>
        </p:spPr>
      </p:pic>
      <p:sp>
        <p:nvSpPr>
          <p:cNvPr id="11" name="Прямоугольник 10"/>
          <p:cNvSpPr/>
          <p:nvPr/>
        </p:nvSpPr>
        <p:spPr>
          <a:xfrm>
            <a:off x="1475656" y="1648479"/>
            <a:ext cx="6336704" cy="4104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9030" y="856391"/>
            <a:ext cx="6017866"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Parameters for the general recurrence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139952" y="958415"/>
            <a:ext cx="4728316" cy="1872208"/>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9952" y="958415"/>
            <a:ext cx="468052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Дуга 53"/>
          <p:cNvSpPr/>
          <p:nvPr/>
        </p:nvSpPr>
        <p:spPr>
          <a:xfrm>
            <a:off x="395536" y="764704"/>
            <a:ext cx="6768752" cy="864096"/>
          </a:xfrm>
          <a:prstGeom prst="arc">
            <a:avLst>
              <a:gd name="adj1" fmla="val 10801479"/>
              <a:gd name="adj2" fmla="val 2157522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139952" y="958415"/>
            <a:ext cx="4728316" cy="1872208"/>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9952" y="958415"/>
            <a:ext cx="468052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51520" y="3083769"/>
            <a:ext cx="4824536" cy="165618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61" name="Picture 5"/>
          <p:cNvPicPr>
            <a:picLocks noChangeAspect="1" noChangeArrowheads="1"/>
          </p:cNvPicPr>
          <p:nvPr/>
        </p:nvPicPr>
        <p:blipFill>
          <a:blip r:embed="rId4" cstate="print"/>
          <a:srcRect/>
          <a:stretch>
            <a:fillRect/>
          </a:stretch>
        </p:blipFill>
        <p:spPr bwMode="auto">
          <a:xfrm>
            <a:off x="262520" y="3103647"/>
            <a:ext cx="4743963" cy="1584176"/>
          </a:xfrm>
          <a:prstGeom prst="rect">
            <a:avLst/>
          </a:prstGeom>
          <a:noFill/>
          <a:ln w="9525">
            <a:noFill/>
            <a:miter lim="800000"/>
            <a:headEnd/>
            <a:tailEnd/>
          </a:ln>
        </p:spPr>
      </p:pic>
      <p:cxnSp>
        <p:nvCxnSpPr>
          <p:cNvPr id="18" name="Прямая со стрелкой 17"/>
          <p:cNvCxnSpPr/>
          <p:nvPr/>
        </p:nvCxnSpPr>
        <p:spPr>
          <a:xfrm flipH="1">
            <a:off x="1979712" y="1484784"/>
            <a:ext cx="2232248" cy="2376264"/>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Дуга 53"/>
          <p:cNvSpPr/>
          <p:nvPr/>
        </p:nvSpPr>
        <p:spPr>
          <a:xfrm>
            <a:off x="395536" y="764704"/>
            <a:ext cx="6768752" cy="864096"/>
          </a:xfrm>
          <a:prstGeom prst="arc">
            <a:avLst>
              <a:gd name="adj1" fmla="val 10801479"/>
              <a:gd name="adj2" fmla="val 2157522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139952" y="958415"/>
            <a:ext cx="4728316" cy="1872208"/>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9952" y="958415"/>
            <a:ext cx="468052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324332" y="2927379"/>
            <a:ext cx="3384376" cy="194421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51520" y="3083769"/>
            <a:ext cx="4824536" cy="165618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61" name="Picture 5"/>
          <p:cNvPicPr>
            <a:picLocks noChangeAspect="1" noChangeArrowheads="1"/>
          </p:cNvPicPr>
          <p:nvPr/>
        </p:nvPicPr>
        <p:blipFill>
          <a:blip r:embed="rId4" cstate="print"/>
          <a:srcRect/>
          <a:stretch>
            <a:fillRect/>
          </a:stretch>
        </p:blipFill>
        <p:spPr bwMode="auto">
          <a:xfrm>
            <a:off x="262520" y="3103647"/>
            <a:ext cx="4743963" cy="1584176"/>
          </a:xfrm>
          <a:prstGeom prst="rect">
            <a:avLst/>
          </a:prstGeom>
          <a:noFill/>
          <a:ln w="9525">
            <a:noFill/>
            <a:miter lim="800000"/>
            <a:headEnd/>
            <a:tailEnd/>
          </a:ln>
        </p:spPr>
      </p:pic>
      <p:pic>
        <p:nvPicPr>
          <p:cNvPr id="22" name="Picture 6"/>
          <p:cNvPicPr>
            <a:picLocks noChangeAspect="1" noChangeArrowheads="1"/>
          </p:cNvPicPr>
          <p:nvPr/>
        </p:nvPicPr>
        <p:blipFill>
          <a:blip r:embed="rId5" cstate="print"/>
          <a:srcRect l="4344" t="3841" r="17377" b="47372"/>
          <a:stretch>
            <a:fillRect/>
          </a:stretch>
        </p:blipFill>
        <p:spPr bwMode="auto">
          <a:xfrm>
            <a:off x="5396340" y="2999386"/>
            <a:ext cx="3278156" cy="1733207"/>
          </a:xfrm>
          <a:prstGeom prst="rect">
            <a:avLst/>
          </a:prstGeom>
          <a:noFill/>
          <a:ln w="9525">
            <a:noFill/>
            <a:miter lim="800000"/>
            <a:headEnd/>
            <a:tailEnd/>
          </a:ln>
        </p:spPr>
      </p:pic>
      <p:cxnSp>
        <p:nvCxnSpPr>
          <p:cNvPr id="18" name="Прямая со стрелкой 17"/>
          <p:cNvCxnSpPr/>
          <p:nvPr/>
        </p:nvCxnSpPr>
        <p:spPr>
          <a:xfrm flipH="1">
            <a:off x="1979712" y="1484784"/>
            <a:ext cx="2232248" cy="2376264"/>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907704" y="3356992"/>
            <a:ext cx="5328592" cy="0"/>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Дуга 53"/>
          <p:cNvSpPr/>
          <p:nvPr/>
        </p:nvSpPr>
        <p:spPr>
          <a:xfrm>
            <a:off x="395536" y="764704"/>
            <a:ext cx="6768752" cy="864096"/>
          </a:xfrm>
          <a:prstGeom prst="arc">
            <a:avLst>
              <a:gd name="adj1" fmla="val 10801479"/>
              <a:gd name="adj2" fmla="val 2157522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139952" y="958415"/>
            <a:ext cx="4728316" cy="1872208"/>
          </a:xfrm>
          <a:prstGeom prst="rect">
            <a:avLst/>
          </a:prstGeom>
          <a:noFill/>
          <a:ln w="9525">
            <a:noFill/>
            <a:miter lim="800000"/>
            <a:headEnd/>
            <a:tailEnd/>
          </a:ln>
        </p:spPr>
      </p:pic>
      <p:pic>
        <p:nvPicPr>
          <p:cNvPr id="19462" name="Picture 6"/>
          <p:cNvPicPr>
            <a:picLocks noChangeAspect="1" noChangeArrowheads="1"/>
          </p:cNvPicPr>
          <p:nvPr/>
        </p:nvPicPr>
        <p:blipFill>
          <a:blip r:embed="rId4" cstate="print"/>
          <a:srcRect l="4344" t="53774" r="6516" b="25607"/>
          <a:stretch>
            <a:fillRect/>
          </a:stretch>
        </p:blipFill>
        <p:spPr bwMode="auto">
          <a:xfrm>
            <a:off x="323528" y="5229200"/>
            <a:ext cx="4138896" cy="812158"/>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51520" y="5085184"/>
            <a:ext cx="432048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9952" y="958415"/>
            <a:ext cx="468052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324332" y="2927379"/>
            <a:ext cx="3384376" cy="194421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51520" y="3083769"/>
            <a:ext cx="4824536" cy="165618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61" name="Picture 5"/>
          <p:cNvPicPr>
            <a:picLocks noChangeAspect="1" noChangeArrowheads="1"/>
          </p:cNvPicPr>
          <p:nvPr/>
        </p:nvPicPr>
        <p:blipFill>
          <a:blip r:embed="rId5" cstate="print"/>
          <a:srcRect/>
          <a:stretch>
            <a:fillRect/>
          </a:stretch>
        </p:blipFill>
        <p:spPr bwMode="auto">
          <a:xfrm>
            <a:off x="262520" y="3103647"/>
            <a:ext cx="4743963" cy="1584176"/>
          </a:xfrm>
          <a:prstGeom prst="rect">
            <a:avLst/>
          </a:prstGeom>
          <a:noFill/>
          <a:ln w="9525">
            <a:noFill/>
            <a:miter lim="800000"/>
            <a:headEnd/>
            <a:tailEnd/>
          </a:ln>
        </p:spPr>
      </p:pic>
      <p:pic>
        <p:nvPicPr>
          <p:cNvPr id="22" name="Picture 6"/>
          <p:cNvPicPr>
            <a:picLocks noChangeAspect="1" noChangeArrowheads="1"/>
          </p:cNvPicPr>
          <p:nvPr/>
        </p:nvPicPr>
        <p:blipFill>
          <a:blip r:embed="rId4" cstate="print"/>
          <a:srcRect l="4344" t="3841" r="17377" b="47372"/>
          <a:stretch>
            <a:fillRect/>
          </a:stretch>
        </p:blipFill>
        <p:spPr bwMode="auto">
          <a:xfrm>
            <a:off x="5396340" y="2999386"/>
            <a:ext cx="3278156" cy="1733207"/>
          </a:xfrm>
          <a:prstGeom prst="rect">
            <a:avLst/>
          </a:prstGeom>
          <a:noFill/>
          <a:ln w="9525">
            <a:noFill/>
            <a:miter lim="800000"/>
            <a:headEnd/>
            <a:tailEnd/>
          </a:ln>
        </p:spPr>
      </p:pic>
      <p:cxnSp>
        <p:nvCxnSpPr>
          <p:cNvPr id="18" name="Прямая со стрелкой 17"/>
          <p:cNvCxnSpPr/>
          <p:nvPr/>
        </p:nvCxnSpPr>
        <p:spPr>
          <a:xfrm flipH="1">
            <a:off x="1979712" y="1484784"/>
            <a:ext cx="2232248" cy="2376264"/>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907704" y="3356992"/>
            <a:ext cx="5328592" cy="0"/>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22" idx="1"/>
          </p:cNvCxnSpPr>
          <p:nvPr/>
        </p:nvCxnSpPr>
        <p:spPr>
          <a:xfrm flipH="1">
            <a:off x="3275856" y="3865990"/>
            <a:ext cx="2120484" cy="1507226"/>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Дуга 53"/>
          <p:cNvSpPr/>
          <p:nvPr/>
        </p:nvSpPr>
        <p:spPr>
          <a:xfrm>
            <a:off x="395536" y="764704"/>
            <a:ext cx="6768752" cy="864096"/>
          </a:xfrm>
          <a:prstGeom prst="arc">
            <a:avLst>
              <a:gd name="adj1" fmla="val 10801479"/>
              <a:gd name="adj2" fmla="val 2157522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1276" y="-5071"/>
            <a:ext cx="8526761"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9459" name="Picture 3"/>
          <p:cNvPicPr>
            <a:picLocks noChangeAspect="1" noChangeArrowheads="1"/>
          </p:cNvPicPr>
          <p:nvPr/>
        </p:nvPicPr>
        <p:blipFill>
          <a:blip r:embed="rId2" cstate="print"/>
          <a:srcRect l="5102" t="5410" r="3061" b="5410"/>
          <a:stretch>
            <a:fillRect/>
          </a:stretch>
        </p:blipFill>
        <p:spPr bwMode="auto">
          <a:xfrm>
            <a:off x="297266" y="810873"/>
            <a:ext cx="3550535" cy="1951019"/>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139952" y="958415"/>
            <a:ext cx="4728316" cy="1872208"/>
          </a:xfrm>
          <a:prstGeom prst="rect">
            <a:avLst/>
          </a:prstGeom>
          <a:noFill/>
          <a:ln w="9525">
            <a:noFill/>
            <a:miter lim="800000"/>
            <a:headEnd/>
            <a:tailEnd/>
          </a:ln>
        </p:spPr>
      </p:pic>
      <p:pic>
        <p:nvPicPr>
          <p:cNvPr id="19462" name="Picture 6"/>
          <p:cNvPicPr>
            <a:picLocks noChangeAspect="1" noChangeArrowheads="1"/>
          </p:cNvPicPr>
          <p:nvPr/>
        </p:nvPicPr>
        <p:blipFill>
          <a:blip r:embed="rId4" cstate="print"/>
          <a:srcRect l="4344" t="53774" r="6516" b="25607"/>
          <a:stretch>
            <a:fillRect/>
          </a:stretch>
        </p:blipFill>
        <p:spPr bwMode="auto">
          <a:xfrm>
            <a:off x="323528" y="5229200"/>
            <a:ext cx="4138896" cy="812158"/>
          </a:xfrm>
          <a:prstGeom prst="rect">
            <a:avLst/>
          </a:prstGeom>
          <a:noFill/>
          <a:ln w="9525">
            <a:noFill/>
            <a:miter lim="800000"/>
            <a:headEnd/>
            <a:tailEnd/>
          </a:ln>
        </p:spPr>
      </p:pic>
      <p:sp>
        <p:nvSpPr>
          <p:cNvPr id="14" name="Прямоугольник 13"/>
          <p:cNvSpPr/>
          <p:nvPr/>
        </p:nvSpPr>
        <p:spPr>
          <a:xfrm>
            <a:off x="241581" y="719879"/>
            <a:ext cx="367240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51520" y="5085184"/>
            <a:ext cx="432048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39952" y="958415"/>
            <a:ext cx="468052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5004048" y="5013176"/>
            <a:ext cx="3528392"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324332" y="2927379"/>
            <a:ext cx="3384376" cy="194421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51520" y="3083769"/>
            <a:ext cx="4824536" cy="165618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61" name="Picture 5"/>
          <p:cNvPicPr>
            <a:picLocks noChangeAspect="1" noChangeArrowheads="1"/>
          </p:cNvPicPr>
          <p:nvPr/>
        </p:nvPicPr>
        <p:blipFill>
          <a:blip r:embed="rId5" cstate="print"/>
          <a:srcRect/>
          <a:stretch>
            <a:fillRect/>
          </a:stretch>
        </p:blipFill>
        <p:spPr bwMode="auto">
          <a:xfrm>
            <a:off x="262520" y="3103647"/>
            <a:ext cx="4743963" cy="1584176"/>
          </a:xfrm>
          <a:prstGeom prst="rect">
            <a:avLst/>
          </a:prstGeom>
          <a:noFill/>
          <a:ln w="9525">
            <a:noFill/>
            <a:miter lim="800000"/>
            <a:headEnd/>
            <a:tailEnd/>
          </a:ln>
        </p:spPr>
      </p:pic>
      <p:pic>
        <p:nvPicPr>
          <p:cNvPr id="22" name="Picture 6"/>
          <p:cNvPicPr>
            <a:picLocks noChangeAspect="1" noChangeArrowheads="1"/>
          </p:cNvPicPr>
          <p:nvPr/>
        </p:nvPicPr>
        <p:blipFill>
          <a:blip r:embed="rId4" cstate="print"/>
          <a:srcRect l="4344" t="3841" r="17377" b="47372"/>
          <a:stretch>
            <a:fillRect/>
          </a:stretch>
        </p:blipFill>
        <p:spPr bwMode="auto">
          <a:xfrm>
            <a:off x="5396340" y="2999386"/>
            <a:ext cx="3278156" cy="1733207"/>
          </a:xfrm>
          <a:prstGeom prst="rect">
            <a:avLst/>
          </a:prstGeom>
          <a:noFill/>
          <a:ln w="9525">
            <a:noFill/>
            <a:miter lim="800000"/>
            <a:headEnd/>
            <a:tailEnd/>
          </a:ln>
        </p:spPr>
      </p:pic>
      <p:pic>
        <p:nvPicPr>
          <p:cNvPr id="23" name="Picture 6"/>
          <p:cNvPicPr>
            <a:picLocks noChangeAspect="1" noChangeArrowheads="1"/>
          </p:cNvPicPr>
          <p:nvPr/>
        </p:nvPicPr>
        <p:blipFill>
          <a:blip r:embed="rId4" cstate="print"/>
          <a:srcRect l="4344" t="75539" r="28238" b="3841"/>
          <a:stretch>
            <a:fillRect/>
          </a:stretch>
        </p:blipFill>
        <p:spPr bwMode="auto">
          <a:xfrm>
            <a:off x="5186088" y="5157192"/>
            <a:ext cx="3130328" cy="812142"/>
          </a:xfrm>
          <a:prstGeom prst="rect">
            <a:avLst/>
          </a:prstGeom>
          <a:noFill/>
          <a:ln w="9525">
            <a:noFill/>
            <a:miter lim="800000"/>
            <a:headEnd/>
            <a:tailEnd/>
          </a:ln>
        </p:spPr>
      </p:pic>
      <p:sp>
        <p:nvSpPr>
          <p:cNvPr id="27" name="Прямоугольник 26"/>
          <p:cNvSpPr/>
          <p:nvPr/>
        </p:nvSpPr>
        <p:spPr>
          <a:xfrm>
            <a:off x="5076056" y="5085184"/>
            <a:ext cx="331236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 стрелкой 17"/>
          <p:cNvCxnSpPr/>
          <p:nvPr/>
        </p:nvCxnSpPr>
        <p:spPr>
          <a:xfrm flipH="1">
            <a:off x="1979712" y="1484784"/>
            <a:ext cx="2232248" cy="2376264"/>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907704" y="3356992"/>
            <a:ext cx="5328592" cy="0"/>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22" idx="1"/>
          </p:cNvCxnSpPr>
          <p:nvPr/>
        </p:nvCxnSpPr>
        <p:spPr>
          <a:xfrm flipH="1">
            <a:off x="3275856" y="3865990"/>
            <a:ext cx="2120484" cy="1507226"/>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7" idx="3"/>
          </p:cNvCxnSpPr>
          <p:nvPr/>
        </p:nvCxnSpPr>
        <p:spPr>
          <a:xfrm>
            <a:off x="4572000" y="5589240"/>
            <a:ext cx="432048" cy="0"/>
          </a:xfrm>
          <a:prstGeom prst="straightConnector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Дуга 53"/>
          <p:cNvSpPr/>
          <p:nvPr/>
        </p:nvSpPr>
        <p:spPr>
          <a:xfrm>
            <a:off x="395536" y="764704"/>
            <a:ext cx="6768752" cy="864096"/>
          </a:xfrm>
          <a:prstGeom prst="arc">
            <a:avLst>
              <a:gd name="adj1" fmla="val 10801479"/>
              <a:gd name="adj2" fmla="val 21575221"/>
            </a:avLst>
          </a:prstGeom>
          <a:ln w="476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6386" name="Picture 2"/>
          <p:cNvPicPr>
            <a:picLocks noChangeAspect="1" noChangeArrowheads="1"/>
          </p:cNvPicPr>
          <p:nvPr/>
        </p:nvPicPr>
        <p:blipFill>
          <a:blip r:embed="rId2" cstate="print"/>
          <a:srcRect/>
          <a:stretch>
            <a:fillRect/>
          </a:stretch>
        </p:blipFill>
        <p:spPr bwMode="auto">
          <a:xfrm>
            <a:off x="1569977" y="986341"/>
            <a:ext cx="6120680" cy="4242859"/>
          </a:xfrm>
          <a:prstGeom prst="rect">
            <a:avLst/>
          </a:prstGeom>
          <a:noFill/>
          <a:ln w="9525">
            <a:noFill/>
            <a:miter lim="800000"/>
            <a:headEnd/>
            <a:tailEnd/>
          </a:ln>
        </p:spPr>
      </p:pic>
      <p:sp>
        <p:nvSpPr>
          <p:cNvPr id="15" name="Прямоугольник 14"/>
          <p:cNvSpPr/>
          <p:nvPr/>
        </p:nvSpPr>
        <p:spPr>
          <a:xfrm>
            <a:off x="1632046" y="1199187"/>
            <a:ext cx="6130619" cy="4022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331640" y="707505"/>
            <a:ext cx="6537367"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Change of variables and initial condition</a:t>
            </a:r>
          </a:p>
        </p:txBody>
      </p:sp>
      <p:sp>
        <p:nvSpPr>
          <p:cNvPr id="17" name="Прямоугольник 16"/>
          <p:cNvSpPr/>
          <p:nvPr/>
        </p:nvSpPr>
        <p:spPr>
          <a:xfrm>
            <a:off x="395536" y="5373216"/>
            <a:ext cx="4464496" cy="79208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92" name="Picture 8"/>
          <p:cNvPicPr>
            <a:picLocks noChangeAspect="1" noChangeArrowheads="1"/>
          </p:cNvPicPr>
          <p:nvPr/>
        </p:nvPicPr>
        <p:blipFill>
          <a:blip r:embed="rId3" cstate="print"/>
          <a:srcRect t="8076" b="16152"/>
          <a:stretch>
            <a:fillRect/>
          </a:stretch>
        </p:blipFill>
        <p:spPr bwMode="auto">
          <a:xfrm>
            <a:off x="445230" y="5432205"/>
            <a:ext cx="4384277" cy="646730"/>
          </a:xfrm>
          <a:prstGeom prst="rect">
            <a:avLst/>
          </a:prstGeom>
          <a:noFill/>
          <a:ln w="9525">
            <a:noFill/>
            <a:miter lim="800000"/>
            <a:headEnd/>
            <a:tailEnd/>
          </a:ln>
        </p:spPr>
      </p:pic>
      <p:sp>
        <p:nvSpPr>
          <p:cNvPr id="18" name="Прямоугольник 17"/>
          <p:cNvSpPr/>
          <p:nvPr/>
        </p:nvSpPr>
        <p:spPr>
          <a:xfrm>
            <a:off x="5202629" y="5365712"/>
            <a:ext cx="3464768" cy="79208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93" name="Picture 9"/>
          <p:cNvPicPr>
            <a:picLocks noChangeAspect="1" noChangeArrowheads="1"/>
          </p:cNvPicPr>
          <p:nvPr/>
        </p:nvPicPr>
        <p:blipFill>
          <a:blip r:embed="rId4" cstate="print"/>
          <a:srcRect t="10861"/>
          <a:stretch>
            <a:fillRect/>
          </a:stretch>
        </p:blipFill>
        <p:spPr bwMode="auto">
          <a:xfrm>
            <a:off x="5396340" y="5401729"/>
            <a:ext cx="3128625" cy="641872"/>
          </a:xfrm>
          <a:prstGeom prst="rect">
            <a:avLst/>
          </a:prstGeom>
          <a:noFill/>
          <a:ln w="9525">
            <a:noFill/>
            <a:miter lim="800000"/>
            <a:headEnd/>
            <a:tailEnd/>
          </a:ln>
        </p:spPr>
      </p:pic>
      <p:sp>
        <p:nvSpPr>
          <p:cNvPr id="13" name="Прямоугольник 12"/>
          <p:cNvSpPr/>
          <p:nvPr/>
        </p:nvSpPr>
        <p:spPr>
          <a:xfrm>
            <a:off x="1714874" y="3654963"/>
            <a:ext cx="2283497" cy="576064"/>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763689" y="2708920"/>
            <a:ext cx="4712772" cy="886409"/>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2433"/>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What is “REGGEON”?</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0475" y="871399"/>
            <a:ext cx="7751798" cy="5201424"/>
          </a:xfrm>
          <a:prstGeom prst="rect">
            <a:avLst/>
          </a:prstGeom>
          <a:noFill/>
        </p:spPr>
        <p:txBody>
          <a:bodyPr wrap="square" rtlCol="0">
            <a:spAutoFit/>
          </a:bodyPr>
          <a:lstStyle/>
          <a:p>
            <a:pPr>
              <a:buFont typeface="Wingdings" pitchFamily="2" charset="2"/>
              <a:buChar char="q"/>
            </a:pPr>
            <a:r>
              <a:rPr lang="en-US" sz="3200" b="1" dirty="0" smtClean="0">
                <a:effectLst>
                  <a:outerShdw blurRad="38100" dist="38100" dir="2700000" algn="tl">
                    <a:srgbClr val="000000">
                      <a:alpha val="43137"/>
                    </a:srgbClr>
                  </a:outerShdw>
                </a:effectLst>
                <a:latin typeface="Maiandra GD" pitchFamily="34" charset="0"/>
              </a:rPr>
              <a:t> </a:t>
            </a:r>
            <a:r>
              <a:rPr lang="en-US" sz="3200" b="1" dirty="0" smtClean="0">
                <a:effectLst>
                  <a:outerShdw blurRad="38100" dist="38100" dir="2700000" algn="tl">
                    <a:srgbClr val="000000">
                      <a:alpha val="43137"/>
                    </a:srgbClr>
                  </a:outerShdw>
                </a:effectLst>
                <a:latin typeface="Maiandra GD" pitchFamily="34" charset="0"/>
                <a:cs typeface="MV Boli" pitchFamily="2" charset="0"/>
              </a:rPr>
              <a:t>Gribov </a:t>
            </a:r>
            <a:r>
              <a:rPr lang="en-US" sz="3200" b="1" dirty="0" smtClean="0">
                <a:effectLst>
                  <a:outerShdw blurRad="38100" dist="38100" dir="2700000" algn="tl">
                    <a:srgbClr val="000000">
                      <a:alpha val="43137"/>
                    </a:srgbClr>
                  </a:outerShdw>
                </a:effectLst>
                <a:latin typeface="Maiandra GD" pitchFamily="34" charset="0"/>
                <a:cs typeface="MV Boli" pitchFamily="2" charset="0"/>
              </a:rPr>
              <a:t>R</a:t>
            </a:r>
            <a:r>
              <a:rPr lang="en-US" sz="3200" b="1" dirty="0" smtClean="0">
                <a:effectLst>
                  <a:outerShdw blurRad="38100" dist="38100" dir="2700000" algn="tl">
                    <a:srgbClr val="000000">
                      <a:alpha val="43137"/>
                    </a:srgbClr>
                  </a:outerShdw>
                </a:effectLst>
                <a:latin typeface="Maiandra GD" pitchFamily="34" charset="0"/>
                <a:cs typeface="MV Boli" pitchFamily="2" charset="0"/>
              </a:rPr>
              <a:t>eggeons </a:t>
            </a:r>
          </a:p>
          <a:p>
            <a:r>
              <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rPr>
              <a:t>(in 2+1 …)</a:t>
            </a:r>
            <a:endPar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endParaRPr>
          </a:p>
          <a:p>
            <a:pPr>
              <a:buFont typeface="Wingdings" pitchFamily="2" charset="2"/>
              <a:buChar char="q"/>
            </a:pPr>
            <a:r>
              <a:rPr lang="en-US" sz="3200" b="1" dirty="0" smtClean="0">
                <a:effectLst>
                  <a:outerShdw blurRad="38100" dist="38100" dir="2700000" algn="tl">
                    <a:srgbClr val="000000">
                      <a:alpha val="43137"/>
                    </a:srgbClr>
                  </a:outerShdw>
                </a:effectLst>
                <a:latin typeface="Maiandra GD" pitchFamily="34" charset="0"/>
                <a:cs typeface="MV Boli" pitchFamily="2" charset="0"/>
              </a:rPr>
              <a:t> </a:t>
            </a:r>
            <a:r>
              <a:rPr lang="en-US" sz="3200" b="1" dirty="0" smtClean="0">
                <a:effectLst>
                  <a:outerShdw blurRad="38100" dist="38100" dir="2700000" algn="tl">
                    <a:srgbClr val="000000">
                      <a:alpha val="43137"/>
                    </a:srgbClr>
                  </a:outerShdw>
                </a:effectLst>
                <a:latin typeface="Maiandra GD" pitchFamily="34" charset="0"/>
                <a:cs typeface="MV Boli" pitchFamily="2" charset="0"/>
              </a:rPr>
              <a:t>BFKL (QCD) …</a:t>
            </a:r>
          </a:p>
          <a:p>
            <a:pPr>
              <a:buFont typeface="Wingdings" pitchFamily="2" charset="2"/>
              <a:buChar char="q"/>
            </a:pPr>
            <a:r>
              <a:rPr lang="en-US" sz="3200" b="1" dirty="0" smtClean="0">
                <a:effectLst>
                  <a:outerShdw blurRad="38100" dist="38100" dir="2700000" algn="tl">
                    <a:srgbClr val="000000">
                      <a:alpha val="43137"/>
                    </a:srgbClr>
                  </a:outerShdw>
                </a:effectLst>
                <a:latin typeface="Maiandra GD" pitchFamily="34" charset="0"/>
                <a:cs typeface="MV Boli" pitchFamily="2" charset="0"/>
              </a:rPr>
              <a:t> </a:t>
            </a:r>
            <a:r>
              <a:rPr lang="en-US" sz="3200" b="1" dirty="0" smtClean="0">
                <a:effectLst>
                  <a:outerShdw blurRad="38100" dist="38100" dir="2700000" algn="tl">
                    <a:srgbClr val="000000">
                      <a:alpha val="43137"/>
                    </a:srgbClr>
                  </a:outerShdw>
                </a:effectLst>
                <a:latin typeface="Maiandra GD" pitchFamily="34" charset="0"/>
                <a:cs typeface="MV Boli" pitchFamily="2" charset="0"/>
              </a:rPr>
              <a:t>Classical …</a:t>
            </a:r>
          </a:p>
          <a:p>
            <a:r>
              <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rPr>
              <a:t>(10+ phenomenological models)</a:t>
            </a:r>
          </a:p>
          <a:p>
            <a:endParaRPr lang="en-US" sz="3200" b="1" dirty="0" smtClean="0">
              <a:effectLst>
                <a:outerShdw blurRad="38100" dist="38100" dir="2700000" algn="tl">
                  <a:srgbClr val="000000">
                    <a:alpha val="43137"/>
                  </a:srgbClr>
                </a:outerShdw>
              </a:effectLst>
              <a:latin typeface="Maiandra GD" pitchFamily="34" charset="0"/>
              <a:cs typeface="MV Boli" pitchFamily="2" charset="0"/>
            </a:endParaRPr>
          </a:p>
          <a:p>
            <a:pPr>
              <a:buFont typeface="Wingdings" pitchFamily="2" charset="2"/>
              <a:buChar char="q"/>
            </a:pPr>
            <a:r>
              <a:rPr lang="en-US" sz="3200" b="1" dirty="0" smtClean="0">
                <a:effectLst>
                  <a:outerShdw blurRad="38100" dist="38100" dir="2700000" algn="tl">
                    <a:srgbClr val="000000">
                      <a:alpha val="43137"/>
                    </a:srgbClr>
                  </a:outerShdw>
                </a:effectLst>
                <a:latin typeface="Maiandra GD" pitchFamily="34" charset="0"/>
                <a:cs typeface="MV Boli" pitchFamily="2" charset="0"/>
              </a:rPr>
              <a:t> Continuous &amp; High Spin Particles </a:t>
            </a:r>
          </a:p>
          <a:p>
            <a:r>
              <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rPr>
              <a:t>(Wigner, </a:t>
            </a:r>
            <a:r>
              <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rPr>
              <a:t>Fronsdal etc.)</a:t>
            </a:r>
            <a:r>
              <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rPr>
              <a:t> </a:t>
            </a:r>
            <a:endParaRPr lang="en-US" sz="3200" b="1" dirty="0" smtClean="0">
              <a:solidFill>
                <a:srgbClr val="0000CC"/>
              </a:solidFill>
              <a:effectLst>
                <a:outerShdw blurRad="38100" dist="38100" dir="2700000" algn="tl">
                  <a:srgbClr val="000000">
                    <a:alpha val="43137"/>
                  </a:srgbClr>
                </a:outerShdw>
              </a:effectLst>
              <a:latin typeface="Maiandra GD" pitchFamily="34" charset="0"/>
              <a:cs typeface="MV Boli" pitchFamily="2" charset="0"/>
            </a:endParaRPr>
          </a:p>
          <a:p>
            <a:pPr>
              <a:buFont typeface="Wingdings" pitchFamily="2" charset="2"/>
              <a:buChar char="q"/>
            </a:pPr>
            <a:r>
              <a:rPr lang="en-US" sz="3200" b="1" dirty="0" smtClean="0">
                <a:effectLst>
                  <a:outerShdw blurRad="38100" dist="38100" dir="2700000" algn="tl">
                    <a:srgbClr val="000000">
                      <a:alpha val="43137"/>
                    </a:srgbClr>
                  </a:outerShdw>
                </a:effectLst>
                <a:latin typeface="Maiandra GD" pitchFamily="34" charset="0"/>
                <a:cs typeface="MV Boli" pitchFamily="2" charset="0"/>
              </a:rPr>
              <a:t> </a:t>
            </a:r>
            <a:r>
              <a:rPr lang="en-US" sz="3200" b="1" dirty="0" smtClean="0">
                <a:effectLst>
                  <a:outerShdw blurRad="38100" dist="38100" dir="2700000" algn="tl">
                    <a:srgbClr val="000000">
                      <a:alpha val="43137"/>
                    </a:srgbClr>
                  </a:outerShdw>
                </a:effectLst>
                <a:latin typeface="Maiandra GD" pitchFamily="34" charset="0"/>
                <a:cs typeface="MV Boli" pitchFamily="2" charset="0"/>
              </a:rPr>
              <a:t>Hyper-Fields &amp; Strings</a:t>
            </a:r>
            <a:endParaRPr lang="en-US" sz="2400" b="1" dirty="0" smtClean="0">
              <a:effectLst>
                <a:outerShdw blurRad="38100" dist="38100" dir="2700000" algn="tl">
                  <a:srgbClr val="000000">
                    <a:alpha val="43137"/>
                  </a:srgbClr>
                </a:outerShdw>
              </a:effectLst>
              <a:latin typeface="Maiandra GD" pitchFamily="34" charset="0"/>
              <a:cs typeface="MV Boli" pitchFamily="2" charset="0"/>
            </a:endParaRPr>
          </a:p>
          <a:p>
            <a:r>
              <a:rPr lang="en-US" sz="1200" b="1" dirty="0" smtClean="0">
                <a:solidFill>
                  <a:srgbClr val="FF0000"/>
                </a:solidFill>
                <a:effectLst>
                  <a:outerShdw blurRad="38100" dist="38100" dir="2700000" algn="tl">
                    <a:srgbClr val="000000">
                      <a:alpha val="43137"/>
                    </a:srgbClr>
                  </a:outerShdw>
                </a:effectLst>
                <a:latin typeface="Maiandra GD" pitchFamily="34" charset="0"/>
                <a:cs typeface="MV Boli" pitchFamily="2" charset="0"/>
              </a:rPr>
              <a:t>               </a:t>
            </a:r>
          </a:p>
          <a:p>
            <a:r>
              <a:rPr lang="en-US" sz="3200" b="1" dirty="0" smtClean="0">
                <a:solidFill>
                  <a:srgbClr val="FF0000"/>
                </a:solidFill>
                <a:effectLst>
                  <a:outerShdw blurRad="38100" dist="38100" dir="2700000" algn="tl">
                    <a:srgbClr val="000000">
                      <a:alpha val="43137"/>
                    </a:srgbClr>
                  </a:outerShdw>
                </a:effectLst>
                <a:latin typeface="Maiandra GD" pitchFamily="34" charset="0"/>
                <a:cs typeface="MV Boli" pitchFamily="2" charset="0"/>
              </a:rPr>
              <a:t>          + C</a:t>
            </a:r>
            <a:r>
              <a:rPr lang="en-US" sz="3200" b="1" dirty="0" smtClean="0">
                <a:solidFill>
                  <a:srgbClr val="FF0000"/>
                </a:solidFill>
                <a:effectLst>
                  <a:outerShdw blurRad="38100" dist="38100" dir="2700000" algn="tl">
                    <a:srgbClr val="000000">
                      <a:alpha val="43137"/>
                    </a:srgbClr>
                  </a:outerShdw>
                </a:effectLst>
                <a:latin typeface="Maiandra GD" pitchFamily="34" charset="0"/>
                <a:cs typeface="MV Boli" pitchFamily="2" charset="0"/>
              </a:rPr>
              <a:t>omplex Momentum Plane</a:t>
            </a:r>
            <a:endParaRPr lang="ru-RU" sz="3200" b="1" dirty="0">
              <a:solidFill>
                <a:srgbClr val="FF0000"/>
              </a:solidFill>
              <a:effectLst>
                <a:outerShdw blurRad="38100" dist="38100" dir="2700000" algn="tl">
                  <a:srgbClr val="000000">
                    <a:alpha val="43137"/>
                  </a:srgbClr>
                </a:outerShdw>
              </a:effectLst>
              <a:latin typeface="Segoe Print" pitchFamily="2" charset="0"/>
              <a:cs typeface="MV Boli"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8495"/>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6387" name="Picture 3"/>
          <p:cNvPicPr>
            <a:picLocks noChangeAspect="1" noChangeArrowheads="1"/>
          </p:cNvPicPr>
          <p:nvPr/>
        </p:nvPicPr>
        <p:blipFill>
          <a:blip r:embed="rId2" cstate="print"/>
          <a:srcRect/>
          <a:stretch>
            <a:fillRect/>
          </a:stretch>
        </p:blipFill>
        <p:spPr bwMode="auto">
          <a:xfrm>
            <a:off x="1403649" y="1492089"/>
            <a:ext cx="6586246" cy="687527"/>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2051721" y="2140161"/>
            <a:ext cx="4750093" cy="3670374"/>
          </a:xfrm>
          <a:prstGeom prst="rect">
            <a:avLst/>
          </a:prstGeom>
          <a:noFill/>
          <a:ln w="9525">
            <a:noFill/>
            <a:miter lim="800000"/>
            <a:headEnd/>
            <a:tailEnd/>
          </a:ln>
        </p:spPr>
      </p:pic>
      <p:sp>
        <p:nvSpPr>
          <p:cNvPr id="16" name="Прямоугольник 15"/>
          <p:cNvSpPr/>
          <p:nvPr/>
        </p:nvSpPr>
        <p:spPr>
          <a:xfrm>
            <a:off x="1259632" y="1556792"/>
            <a:ext cx="6984777" cy="4320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745054" y="926678"/>
            <a:ext cx="6017866"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Parameters for the general recurrence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2" cstate="print"/>
          <a:srcRect l="2779" t="60472" r="36128"/>
          <a:stretch>
            <a:fillRect/>
          </a:stretch>
        </p:blipFill>
        <p:spPr bwMode="auto">
          <a:xfrm>
            <a:off x="5198356" y="1544623"/>
            <a:ext cx="2512744" cy="796952"/>
          </a:xfrm>
          <a:prstGeom prst="rect">
            <a:avLst/>
          </a:prstGeom>
          <a:noFill/>
          <a:ln w="9525">
            <a:noFill/>
            <a:miter lim="800000"/>
            <a:headEnd/>
            <a:tailEnd/>
          </a:ln>
        </p:spPr>
      </p:pic>
      <p:sp>
        <p:nvSpPr>
          <p:cNvPr id="18" name="Прямоугольник 17"/>
          <p:cNvSpPr/>
          <p:nvPr/>
        </p:nvSpPr>
        <p:spPr>
          <a:xfrm>
            <a:off x="1257794" y="1077683"/>
            <a:ext cx="676875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Picture 2"/>
          <p:cNvPicPr>
            <a:picLocks noChangeAspect="1" noChangeArrowheads="1"/>
          </p:cNvPicPr>
          <p:nvPr/>
        </p:nvPicPr>
        <p:blipFill>
          <a:blip r:embed="rId2" cstate="print"/>
          <a:srcRect r="6484" b="41575"/>
          <a:stretch>
            <a:fillRect/>
          </a:stretch>
        </p:blipFill>
        <p:spPr bwMode="auto">
          <a:xfrm>
            <a:off x="1338186" y="1145701"/>
            <a:ext cx="3846349" cy="1177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2" cstate="print"/>
          <a:srcRect l="2779" t="60472" r="36128"/>
          <a:stretch>
            <a:fillRect/>
          </a:stretch>
        </p:blipFill>
        <p:spPr bwMode="auto">
          <a:xfrm>
            <a:off x="5198356" y="1544623"/>
            <a:ext cx="2512744" cy="79695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b="50003"/>
          <a:stretch>
            <a:fillRect/>
          </a:stretch>
        </p:blipFill>
        <p:spPr bwMode="auto">
          <a:xfrm>
            <a:off x="323528" y="2780928"/>
            <a:ext cx="5781429" cy="1224136"/>
          </a:xfrm>
          <a:prstGeom prst="rect">
            <a:avLst/>
          </a:prstGeom>
          <a:noFill/>
          <a:ln w="9525">
            <a:noFill/>
            <a:miter lim="800000"/>
            <a:headEnd/>
            <a:tailEnd/>
          </a:ln>
        </p:spPr>
      </p:pic>
      <p:sp>
        <p:nvSpPr>
          <p:cNvPr id="18" name="Прямоугольник 17"/>
          <p:cNvSpPr/>
          <p:nvPr/>
        </p:nvSpPr>
        <p:spPr>
          <a:xfrm>
            <a:off x="1257794" y="1077683"/>
            <a:ext cx="676875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2780928"/>
            <a:ext cx="842493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3"/>
          <p:cNvPicPr>
            <a:picLocks noChangeAspect="1" noChangeArrowheads="1"/>
          </p:cNvPicPr>
          <p:nvPr/>
        </p:nvPicPr>
        <p:blipFill>
          <a:blip r:embed="rId3" cstate="print"/>
          <a:srcRect t="53451" r="34320"/>
          <a:stretch>
            <a:fillRect/>
          </a:stretch>
        </p:blipFill>
        <p:spPr bwMode="auto">
          <a:xfrm>
            <a:off x="6228184" y="2919875"/>
            <a:ext cx="2512776" cy="754198"/>
          </a:xfrm>
          <a:prstGeom prst="rect">
            <a:avLst/>
          </a:prstGeom>
          <a:noFill/>
          <a:ln w="9525">
            <a:noFill/>
            <a:miter lim="800000"/>
            <a:headEnd/>
            <a:tailEnd/>
          </a:ln>
        </p:spPr>
      </p:pic>
      <p:pic>
        <p:nvPicPr>
          <p:cNvPr id="28" name="Picture 2"/>
          <p:cNvPicPr>
            <a:picLocks noChangeAspect="1" noChangeArrowheads="1"/>
          </p:cNvPicPr>
          <p:nvPr/>
        </p:nvPicPr>
        <p:blipFill>
          <a:blip r:embed="rId2" cstate="print"/>
          <a:srcRect r="6484" b="41575"/>
          <a:stretch>
            <a:fillRect/>
          </a:stretch>
        </p:blipFill>
        <p:spPr bwMode="auto">
          <a:xfrm>
            <a:off x="1338186" y="1145701"/>
            <a:ext cx="3846349" cy="1177992"/>
          </a:xfrm>
          <a:prstGeom prst="rect">
            <a:avLst/>
          </a:prstGeom>
          <a:noFill/>
          <a:ln w="9525">
            <a:noFill/>
            <a:miter lim="800000"/>
            <a:headEnd/>
            <a:tailEnd/>
          </a:ln>
        </p:spPr>
      </p:pic>
      <p:cxnSp>
        <p:nvCxnSpPr>
          <p:cNvPr id="27" name="Прямая со стрелкой 26"/>
          <p:cNvCxnSpPr/>
          <p:nvPr/>
        </p:nvCxnSpPr>
        <p:spPr>
          <a:xfrm>
            <a:off x="1691680" y="1988840"/>
            <a:ext cx="2448272" cy="1080120"/>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2" cstate="print"/>
          <a:srcRect l="2779" t="60472" r="36128"/>
          <a:stretch>
            <a:fillRect/>
          </a:stretch>
        </p:blipFill>
        <p:spPr bwMode="auto">
          <a:xfrm>
            <a:off x="5198356" y="1544623"/>
            <a:ext cx="2512744" cy="79695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b="50003"/>
          <a:stretch>
            <a:fillRect/>
          </a:stretch>
        </p:blipFill>
        <p:spPr bwMode="auto">
          <a:xfrm>
            <a:off x="323528" y="2780928"/>
            <a:ext cx="5781429" cy="1224136"/>
          </a:xfrm>
          <a:prstGeom prst="rect">
            <a:avLst/>
          </a:prstGeom>
          <a:noFill/>
          <a:ln w="9525">
            <a:noFill/>
            <a:miter lim="800000"/>
            <a:headEnd/>
            <a:tailEnd/>
          </a:ln>
        </p:spPr>
      </p:pic>
      <p:sp>
        <p:nvSpPr>
          <p:cNvPr id="18" name="Прямоугольник 17"/>
          <p:cNvSpPr/>
          <p:nvPr/>
        </p:nvSpPr>
        <p:spPr>
          <a:xfrm>
            <a:off x="1257794" y="1077683"/>
            <a:ext cx="676875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2780928"/>
            <a:ext cx="842493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3"/>
          <p:cNvPicPr>
            <a:picLocks noChangeAspect="1" noChangeArrowheads="1"/>
          </p:cNvPicPr>
          <p:nvPr/>
        </p:nvPicPr>
        <p:blipFill>
          <a:blip r:embed="rId3" cstate="print"/>
          <a:srcRect t="53451" r="34320"/>
          <a:stretch>
            <a:fillRect/>
          </a:stretch>
        </p:blipFill>
        <p:spPr bwMode="auto">
          <a:xfrm>
            <a:off x="6228184" y="2919875"/>
            <a:ext cx="2512776" cy="754198"/>
          </a:xfrm>
          <a:prstGeom prst="rect">
            <a:avLst/>
          </a:prstGeom>
          <a:noFill/>
          <a:ln w="9525">
            <a:noFill/>
            <a:miter lim="800000"/>
            <a:headEnd/>
            <a:tailEnd/>
          </a:ln>
        </p:spPr>
      </p:pic>
      <p:pic>
        <p:nvPicPr>
          <p:cNvPr id="28" name="Picture 2"/>
          <p:cNvPicPr>
            <a:picLocks noChangeAspect="1" noChangeArrowheads="1"/>
          </p:cNvPicPr>
          <p:nvPr/>
        </p:nvPicPr>
        <p:blipFill>
          <a:blip r:embed="rId2" cstate="print"/>
          <a:srcRect r="6484" b="41575"/>
          <a:stretch>
            <a:fillRect/>
          </a:stretch>
        </p:blipFill>
        <p:spPr bwMode="auto">
          <a:xfrm>
            <a:off x="1338186" y="1145701"/>
            <a:ext cx="3846349" cy="1177992"/>
          </a:xfrm>
          <a:prstGeom prst="rect">
            <a:avLst/>
          </a:prstGeom>
          <a:noFill/>
          <a:ln w="9525">
            <a:noFill/>
            <a:miter lim="800000"/>
            <a:headEnd/>
            <a:tailEnd/>
          </a:ln>
        </p:spPr>
      </p:pic>
      <p:sp>
        <p:nvSpPr>
          <p:cNvPr id="31" name="Прямоугольник 30"/>
          <p:cNvSpPr/>
          <p:nvPr/>
        </p:nvSpPr>
        <p:spPr>
          <a:xfrm>
            <a:off x="899592" y="4653136"/>
            <a:ext cx="7560840" cy="129614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2" name="Picture 4"/>
          <p:cNvPicPr>
            <a:picLocks noChangeAspect="1" noChangeArrowheads="1"/>
          </p:cNvPicPr>
          <p:nvPr/>
        </p:nvPicPr>
        <p:blipFill>
          <a:blip r:embed="rId4" cstate="print"/>
          <a:srcRect r="66586" b="49213"/>
          <a:stretch>
            <a:fillRect/>
          </a:stretch>
        </p:blipFill>
        <p:spPr bwMode="auto">
          <a:xfrm>
            <a:off x="899592" y="4725144"/>
            <a:ext cx="1872208" cy="916695"/>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t="51673" b="4921"/>
          <a:stretch>
            <a:fillRect/>
          </a:stretch>
        </p:blipFill>
        <p:spPr bwMode="auto">
          <a:xfrm>
            <a:off x="2699792" y="4911716"/>
            <a:ext cx="5622066" cy="786141"/>
          </a:xfrm>
          <a:prstGeom prst="rect">
            <a:avLst/>
          </a:prstGeom>
          <a:noFill/>
          <a:ln w="9525">
            <a:noFill/>
            <a:miter lim="800000"/>
            <a:headEnd/>
            <a:tailEnd/>
          </a:ln>
        </p:spPr>
      </p:pic>
      <p:cxnSp>
        <p:nvCxnSpPr>
          <p:cNvPr id="27" name="Прямая со стрелкой 26"/>
          <p:cNvCxnSpPr/>
          <p:nvPr/>
        </p:nvCxnSpPr>
        <p:spPr>
          <a:xfrm>
            <a:off x="1691680" y="1988840"/>
            <a:ext cx="2448272" cy="1080120"/>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39552" y="3429000"/>
            <a:ext cx="3672408" cy="1584176"/>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2" cstate="print"/>
          <a:srcRect l="2779" t="60472" r="36128"/>
          <a:stretch>
            <a:fillRect/>
          </a:stretch>
        </p:blipFill>
        <p:spPr bwMode="auto">
          <a:xfrm>
            <a:off x="5198356" y="1544623"/>
            <a:ext cx="2512744" cy="796952"/>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b="50003"/>
          <a:stretch>
            <a:fillRect/>
          </a:stretch>
        </p:blipFill>
        <p:spPr bwMode="auto">
          <a:xfrm>
            <a:off x="323528" y="2780928"/>
            <a:ext cx="5781429" cy="1224136"/>
          </a:xfrm>
          <a:prstGeom prst="rect">
            <a:avLst/>
          </a:prstGeom>
          <a:noFill/>
          <a:ln w="9525">
            <a:noFill/>
            <a:miter lim="800000"/>
            <a:headEnd/>
            <a:tailEnd/>
          </a:ln>
        </p:spPr>
      </p:pic>
      <p:sp>
        <p:nvSpPr>
          <p:cNvPr id="18" name="Прямоугольник 17"/>
          <p:cNvSpPr/>
          <p:nvPr/>
        </p:nvSpPr>
        <p:spPr>
          <a:xfrm>
            <a:off x="1257794" y="1077683"/>
            <a:ext cx="676875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2780928"/>
            <a:ext cx="842493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3"/>
          <p:cNvPicPr>
            <a:picLocks noChangeAspect="1" noChangeArrowheads="1"/>
          </p:cNvPicPr>
          <p:nvPr/>
        </p:nvPicPr>
        <p:blipFill>
          <a:blip r:embed="rId3" cstate="print"/>
          <a:srcRect t="53451" r="34320"/>
          <a:stretch>
            <a:fillRect/>
          </a:stretch>
        </p:blipFill>
        <p:spPr bwMode="auto">
          <a:xfrm>
            <a:off x="6228184" y="2919875"/>
            <a:ext cx="2512776" cy="754198"/>
          </a:xfrm>
          <a:prstGeom prst="rect">
            <a:avLst/>
          </a:prstGeom>
          <a:noFill/>
          <a:ln w="9525">
            <a:noFill/>
            <a:miter lim="800000"/>
            <a:headEnd/>
            <a:tailEnd/>
          </a:ln>
        </p:spPr>
      </p:pic>
      <p:pic>
        <p:nvPicPr>
          <p:cNvPr id="28" name="Picture 2"/>
          <p:cNvPicPr>
            <a:picLocks noChangeAspect="1" noChangeArrowheads="1"/>
          </p:cNvPicPr>
          <p:nvPr/>
        </p:nvPicPr>
        <p:blipFill>
          <a:blip r:embed="rId2" cstate="print"/>
          <a:srcRect r="6484" b="41575"/>
          <a:stretch>
            <a:fillRect/>
          </a:stretch>
        </p:blipFill>
        <p:spPr bwMode="auto">
          <a:xfrm>
            <a:off x="1338186" y="1145701"/>
            <a:ext cx="3846349" cy="1177992"/>
          </a:xfrm>
          <a:prstGeom prst="rect">
            <a:avLst/>
          </a:prstGeom>
          <a:noFill/>
          <a:ln w="9525">
            <a:noFill/>
            <a:miter lim="800000"/>
            <a:headEnd/>
            <a:tailEnd/>
          </a:ln>
        </p:spPr>
      </p:pic>
      <p:sp>
        <p:nvSpPr>
          <p:cNvPr id="31" name="Прямоугольник 30"/>
          <p:cNvSpPr/>
          <p:nvPr/>
        </p:nvSpPr>
        <p:spPr>
          <a:xfrm>
            <a:off x="899592" y="4653136"/>
            <a:ext cx="7560840" cy="129614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2" name="Picture 4"/>
          <p:cNvPicPr>
            <a:picLocks noChangeAspect="1" noChangeArrowheads="1"/>
          </p:cNvPicPr>
          <p:nvPr/>
        </p:nvPicPr>
        <p:blipFill>
          <a:blip r:embed="rId4" cstate="print"/>
          <a:srcRect r="66586" b="49213"/>
          <a:stretch>
            <a:fillRect/>
          </a:stretch>
        </p:blipFill>
        <p:spPr bwMode="auto">
          <a:xfrm>
            <a:off x="899592" y="4725144"/>
            <a:ext cx="1872208" cy="916695"/>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t="51673" b="4921"/>
          <a:stretch>
            <a:fillRect/>
          </a:stretch>
        </p:blipFill>
        <p:spPr bwMode="auto">
          <a:xfrm>
            <a:off x="2699792" y="4911716"/>
            <a:ext cx="5622066" cy="786141"/>
          </a:xfrm>
          <a:prstGeom prst="rect">
            <a:avLst/>
          </a:prstGeom>
          <a:noFill/>
          <a:ln w="9525">
            <a:noFill/>
            <a:miter lim="800000"/>
            <a:headEnd/>
            <a:tailEnd/>
          </a:ln>
        </p:spPr>
      </p:pic>
      <p:cxnSp>
        <p:nvCxnSpPr>
          <p:cNvPr id="27" name="Прямая со стрелкой 26"/>
          <p:cNvCxnSpPr/>
          <p:nvPr/>
        </p:nvCxnSpPr>
        <p:spPr>
          <a:xfrm>
            <a:off x="1691680" y="1988840"/>
            <a:ext cx="2448272" cy="1080120"/>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39552" y="3429000"/>
            <a:ext cx="3672408" cy="1584176"/>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1187624" y="5517232"/>
            <a:ext cx="2448272" cy="720080"/>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4" name="Picture 6"/>
          <p:cNvPicPr>
            <a:picLocks noChangeAspect="1" noChangeArrowheads="1"/>
          </p:cNvPicPr>
          <p:nvPr/>
        </p:nvPicPr>
        <p:blipFill>
          <a:blip r:embed="rId2" cstate="print"/>
          <a:srcRect t="59993"/>
          <a:stretch>
            <a:fillRect/>
          </a:stretch>
        </p:blipFill>
        <p:spPr bwMode="auto">
          <a:xfrm>
            <a:off x="6347264" y="1039224"/>
            <a:ext cx="2540168" cy="691401"/>
          </a:xfrm>
          <a:prstGeom prst="rect">
            <a:avLst/>
          </a:prstGeom>
          <a:noFill/>
          <a:ln w="9525">
            <a:noFill/>
            <a:miter lim="800000"/>
            <a:headEnd/>
            <a:tailEnd/>
          </a:ln>
        </p:spPr>
      </p:pic>
      <p:sp>
        <p:nvSpPr>
          <p:cNvPr id="18" name="Прямоугольник 17"/>
          <p:cNvSpPr/>
          <p:nvPr/>
        </p:nvSpPr>
        <p:spPr>
          <a:xfrm>
            <a:off x="467544" y="938537"/>
            <a:ext cx="8255983"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6"/>
          <p:cNvPicPr>
            <a:picLocks noChangeAspect="1" noChangeArrowheads="1"/>
          </p:cNvPicPr>
          <p:nvPr/>
        </p:nvPicPr>
        <p:blipFill>
          <a:blip r:embed="rId2" cstate="print"/>
          <a:srcRect l="4082" r="35714" b="71991"/>
          <a:stretch>
            <a:fillRect/>
          </a:stretch>
        </p:blipFill>
        <p:spPr bwMode="auto">
          <a:xfrm>
            <a:off x="539553" y="990667"/>
            <a:ext cx="2372157" cy="750849"/>
          </a:xfrm>
          <a:prstGeom prst="rect">
            <a:avLst/>
          </a:prstGeom>
          <a:noFill/>
          <a:ln w="9525">
            <a:noFill/>
            <a:miter lim="800000"/>
            <a:headEnd/>
            <a:tailEnd/>
          </a:ln>
        </p:spPr>
      </p:pic>
      <p:pic>
        <p:nvPicPr>
          <p:cNvPr id="26" name="Picture 6"/>
          <p:cNvPicPr>
            <a:picLocks noChangeAspect="1" noChangeArrowheads="1"/>
          </p:cNvPicPr>
          <p:nvPr/>
        </p:nvPicPr>
        <p:blipFill>
          <a:blip r:embed="rId2" cstate="print"/>
          <a:srcRect l="10204" t="28496" b="41995"/>
          <a:stretch>
            <a:fillRect/>
          </a:stretch>
        </p:blipFill>
        <p:spPr bwMode="auto">
          <a:xfrm>
            <a:off x="2915817" y="980729"/>
            <a:ext cx="3533833" cy="790104"/>
          </a:xfrm>
          <a:prstGeom prst="rect">
            <a:avLst/>
          </a:prstGeom>
          <a:noFill/>
          <a:ln w="9525">
            <a:noFill/>
            <a:miter lim="800000"/>
            <a:headEnd/>
            <a:tailEnd/>
          </a:ln>
        </p:spPr>
      </p:pic>
      <p:cxnSp>
        <p:nvCxnSpPr>
          <p:cNvPr id="41" name="Прямая со стрелкой 40"/>
          <p:cNvCxnSpPr/>
          <p:nvPr/>
        </p:nvCxnSpPr>
        <p:spPr>
          <a:xfrm>
            <a:off x="1855585" y="794521"/>
            <a:ext cx="2331439" cy="474239"/>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4" name="Picture 6"/>
          <p:cNvPicPr>
            <a:picLocks noChangeAspect="1" noChangeArrowheads="1"/>
          </p:cNvPicPr>
          <p:nvPr/>
        </p:nvPicPr>
        <p:blipFill>
          <a:blip r:embed="rId2" cstate="print"/>
          <a:srcRect t="59993"/>
          <a:stretch>
            <a:fillRect/>
          </a:stretch>
        </p:blipFill>
        <p:spPr bwMode="auto">
          <a:xfrm>
            <a:off x="6347264" y="1039224"/>
            <a:ext cx="2540168" cy="691401"/>
          </a:xfrm>
          <a:prstGeom prst="rect">
            <a:avLst/>
          </a:prstGeom>
          <a:noFill/>
          <a:ln w="9525">
            <a:noFill/>
            <a:miter lim="800000"/>
            <a:headEnd/>
            <a:tailEnd/>
          </a:ln>
        </p:spPr>
      </p:pic>
      <p:sp>
        <p:nvSpPr>
          <p:cNvPr id="18" name="Прямоугольник 17"/>
          <p:cNvSpPr/>
          <p:nvPr/>
        </p:nvSpPr>
        <p:spPr>
          <a:xfrm>
            <a:off x="467544" y="938537"/>
            <a:ext cx="8255983"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6"/>
          <p:cNvPicPr>
            <a:picLocks noChangeAspect="1" noChangeArrowheads="1"/>
          </p:cNvPicPr>
          <p:nvPr/>
        </p:nvPicPr>
        <p:blipFill>
          <a:blip r:embed="rId2" cstate="print"/>
          <a:srcRect l="4082" r="35714" b="71991"/>
          <a:stretch>
            <a:fillRect/>
          </a:stretch>
        </p:blipFill>
        <p:spPr bwMode="auto">
          <a:xfrm>
            <a:off x="539553" y="990667"/>
            <a:ext cx="2372157" cy="750849"/>
          </a:xfrm>
          <a:prstGeom prst="rect">
            <a:avLst/>
          </a:prstGeom>
          <a:noFill/>
          <a:ln w="9525">
            <a:noFill/>
            <a:miter lim="800000"/>
            <a:headEnd/>
            <a:tailEnd/>
          </a:ln>
        </p:spPr>
      </p:pic>
      <p:pic>
        <p:nvPicPr>
          <p:cNvPr id="26" name="Picture 6"/>
          <p:cNvPicPr>
            <a:picLocks noChangeAspect="1" noChangeArrowheads="1"/>
          </p:cNvPicPr>
          <p:nvPr/>
        </p:nvPicPr>
        <p:blipFill>
          <a:blip r:embed="rId2" cstate="print"/>
          <a:srcRect l="10204" t="28496" b="41995"/>
          <a:stretch>
            <a:fillRect/>
          </a:stretch>
        </p:blipFill>
        <p:spPr bwMode="auto">
          <a:xfrm>
            <a:off x="2915817" y="980729"/>
            <a:ext cx="3533833" cy="790104"/>
          </a:xfrm>
          <a:prstGeom prst="rect">
            <a:avLst/>
          </a:prstGeom>
          <a:noFill/>
          <a:ln w="9525">
            <a:noFill/>
            <a:miter lim="800000"/>
            <a:headEnd/>
            <a:tailEnd/>
          </a:ln>
        </p:spPr>
      </p:pic>
      <p:sp>
        <p:nvSpPr>
          <p:cNvPr id="40" name="Прямоугольник 39"/>
          <p:cNvSpPr/>
          <p:nvPr/>
        </p:nvSpPr>
        <p:spPr>
          <a:xfrm>
            <a:off x="539552" y="2043405"/>
            <a:ext cx="8208912" cy="129614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Picture 7"/>
          <p:cNvPicPr>
            <a:picLocks noChangeAspect="1" noChangeArrowheads="1"/>
          </p:cNvPicPr>
          <p:nvPr/>
        </p:nvPicPr>
        <p:blipFill>
          <a:blip r:embed="rId3" cstate="print"/>
          <a:srcRect l="5151" t="55286" r="56663"/>
          <a:stretch>
            <a:fillRect/>
          </a:stretch>
        </p:blipFill>
        <p:spPr bwMode="auto">
          <a:xfrm>
            <a:off x="6192881" y="2279307"/>
            <a:ext cx="2309742" cy="792088"/>
          </a:xfrm>
          <a:prstGeom prst="rect">
            <a:avLst/>
          </a:prstGeom>
          <a:noFill/>
          <a:ln w="9525">
            <a:noFill/>
            <a:miter lim="800000"/>
            <a:headEnd/>
            <a:tailEnd/>
          </a:ln>
        </p:spPr>
      </p:pic>
      <p:pic>
        <p:nvPicPr>
          <p:cNvPr id="17415" name="Picture 7"/>
          <p:cNvPicPr>
            <a:picLocks noChangeAspect="1" noChangeArrowheads="1"/>
          </p:cNvPicPr>
          <p:nvPr/>
        </p:nvPicPr>
        <p:blipFill>
          <a:blip r:embed="rId3" cstate="print"/>
          <a:srcRect t="5026" b="40208"/>
          <a:stretch>
            <a:fillRect/>
          </a:stretch>
        </p:blipFill>
        <p:spPr bwMode="auto">
          <a:xfrm>
            <a:off x="648264" y="2257967"/>
            <a:ext cx="5520845" cy="885436"/>
          </a:xfrm>
          <a:prstGeom prst="rect">
            <a:avLst/>
          </a:prstGeom>
          <a:noFill/>
          <a:ln w="9525">
            <a:noFill/>
            <a:miter lim="800000"/>
            <a:headEnd/>
            <a:tailEnd/>
          </a:ln>
        </p:spPr>
      </p:pic>
      <p:cxnSp>
        <p:nvCxnSpPr>
          <p:cNvPr id="30" name="Прямая со стрелкой 29"/>
          <p:cNvCxnSpPr/>
          <p:nvPr/>
        </p:nvCxnSpPr>
        <p:spPr>
          <a:xfrm>
            <a:off x="730640" y="1628800"/>
            <a:ext cx="3121280" cy="936104"/>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1855585" y="794521"/>
            <a:ext cx="2331439" cy="474239"/>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4" name="Picture 6"/>
          <p:cNvPicPr>
            <a:picLocks noChangeAspect="1" noChangeArrowheads="1"/>
          </p:cNvPicPr>
          <p:nvPr/>
        </p:nvPicPr>
        <p:blipFill>
          <a:blip r:embed="rId2" cstate="print"/>
          <a:srcRect t="59993"/>
          <a:stretch>
            <a:fillRect/>
          </a:stretch>
        </p:blipFill>
        <p:spPr bwMode="auto">
          <a:xfrm>
            <a:off x="6347264" y="1039224"/>
            <a:ext cx="2540168" cy="691401"/>
          </a:xfrm>
          <a:prstGeom prst="rect">
            <a:avLst/>
          </a:prstGeom>
          <a:noFill/>
          <a:ln w="9525">
            <a:noFill/>
            <a:miter lim="800000"/>
            <a:headEnd/>
            <a:tailEnd/>
          </a:ln>
        </p:spPr>
      </p:pic>
      <p:sp>
        <p:nvSpPr>
          <p:cNvPr id="18" name="Прямоугольник 17"/>
          <p:cNvSpPr/>
          <p:nvPr/>
        </p:nvSpPr>
        <p:spPr>
          <a:xfrm>
            <a:off x="467544" y="938537"/>
            <a:ext cx="8255983"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277683" y="3573016"/>
            <a:ext cx="5030621" cy="119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6"/>
          <p:cNvPicPr>
            <a:picLocks noChangeAspect="1" noChangeArrowheads="1"/>
          </p:cNvPicPr>
          <p:nvPr/>
        </p:nvPicPr>
        <p:blipFill>
          <a:blip r:embed="rId2" cstate="print"/>
          <a:srcRect l="4082" r="35714" b="71991"/>
          <a:stretch>
            <a:fillRect/>
          </a:stretch>
        </p:blipFill>
        <p:spPr bwMode="auto">
          <a:xfrm>
            <a:off x="539553" y="990667"/>
            <a:ext cx="2372157" cy="750849"/>
          </a:xfrm>
          <a:prstGeom prst="rect">
            <a:avLst/>
          </a:prstGeom>
          <a:noFill/>
          <a:ln w="9525">
            <a:noFill/>
            <a:miter lim="800000"/>
            <a:headEnd/>
            <a:tailEnd/>
          </a:ln>
        </p:spPr>
      </p:pic>
      <p:pic>
        <p:nvPicPr>
          <p:cNvPr id="26" name="Picture 6"/>
          <p:cNvPicPr>
            <a:picLocks noChangeAspect="1" noChangeArrowheads="1"/>
          </p:cNvPicPr>
          <p:nvPr/>
        </p:nvPicPr>
        <p:blipFill>
          <a:blip r:embed="rId2" cstate="print"/>
          <a:srcRect l="10204" t="28496" b="41995"/>
          <a:stretch>
            <a:fillRect/>
          </a:stretch>
        </p:blipFill>
        <p:spPr bwMode="auto">
          <a:xfrm>
            <a:off x="2915817" y="980729"/>
            <a:ext cx="3533833" cy="790104"/>
          </a:xfrm>
          <a:prstGeom prst="rect">
            <a:avLst/>
          </a:prstGeom>
          <a:noFill/>
          <a:ln w="9525">
            <a:noFill/>
            <a:miter lim="800000"/>
            <a:headEnd/>
            <a:tailEnd/>
          </a:ln>
        </p:spPr>
      </p:pic>
      <p:pic>
        <p:nvPicPr>
          <p:cNvPr id="29" name="Picture 8"/>
          <p:cNvPicPr>
            <a:picLocks noChangeAspect="1" noChangeArrowheads="1"/>
          </p:cNvPicPr>
          <p:nvPr/>
        </p:nvPicPr>
        <p:blipFill>
          <a:blip r:embed="rId3" cstate="print"/>
          <a:srcRect t="63955" r="18271"/>
          <a:stretch>
            <a:fillRect/>
          </a:stretch>
        </p:blipFill>
        <p:spPr bwMode="auto">
          <a:xfrm>
            <a:off x="2627784" y="3789040"/>
            <a:ext cx="4343490" cy="807892"/>
          </a:xfrm>
          <a:prstGeom prst="rect">
            <a:avLst/>
          </a:prstGeom>
          <a:noFill/>
          <a:ln w="9525">
            <a:noFill/>
            <a:miter lim="800000"/>
            <a:headEnd/>
            <a:tailEnd/>
          </a:ln>
        </p:spPr>
      </p:pic>
      <p:sp>
        <p:nvSpPr>
          <p:cNvPr id="40" name="Прямоугольник 39"/>
          <p:cNvSpPr/>
          <p:nvPr/>
        </p:nvSpPr>
        <p:spPr>
          <a:xfrm>
            <a:off x="539552" y="2043405"/>
            <a:ext cx="8208912" cy="129614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Picture 7"/>
          <p:cNvPicPr>
            <a:picLocks noChangeAspect="1" noChangeArrowheads="1"/>
          </p:cNvPicPr>
          <p:nvPr/>
        </p:nvPicPr>
        <p:blipFill>
          <a:blip r:embed="rId4" cstate="print"/>
          <a:srcRect l="5151" t="55286" r="56663"/>
          <a:stretch>
            <a:fillRect/>
          </a:stretch>
        </p:blipFill>
        <p:spPr bwMode="auto">
          <a:xfrm>
            <a:off x="6192881" y="2279307"/>
            <a:ext cx="2309742" cy="792088"/>
          </a:xfrm>
          <a:prstGeom prst="rect">
            <a:avLst/>
          </a:prstGeom>
          <a:noFill/>
          <a:ln w="9525">
            <a:noFill/>
            <a:miter lim="800000"/>
            <a:headEnd/>
            <a:tailEnd/>
          </a:ln>
        </p:spPr>
      </p:pic>
      <p:pic>
        <p:nvPicPr>
          <p:cNvPr id="17415" name="Picture 7"/>
          <p:cNvPicPr>
            <a:picLocks noChangeAspect="1" noChangeArrowheads="1"/>
          </p:cNvPicPr>
          <p:nvPr/>
        </p:nvPicPr>
        <p:blipFill>
          <a:blip r:embed="rId4" cstate="print"/>
          <a:srcRect t="5026" b="40208"/>
          <a:stretch>
            <a:fillRect/>
          </a:stretch>
        </p:blipFill>
        <p:spPr bwMode="auto">
          <a:xfrm>
            <a:off x="648264" y="2257967"/>
            <a:ext cx="5520845" cy="885436"/>
          </a:xfrm>
          <a:prstGeom prst="rect">
            <a:avLst/>
          </a:prstGeom>
          <a:noFill/>
          <a:ln w="9525">
            <a:noFill/>
            <a:miter lim="800000"/>
            <a:headEnd/>
            <a:tailEnd/>
          </a:ln>
        </p:spPr>
      </p:pic>
      <p:cxnSp>
        <p:nvCxnSpPr>
          <p:cNvPr id="30" name="Прямая со стрелкой 29"/>
          <p:cNvCxnSpPr/>
          <p:nvPr/>
        </p:nvCxnSpPr>
        <p:spPr>
          <a:xfrm>
            <a:off x="730640" y="1628800"/>
            <a:ext cx="3121280" cy="936104"/>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899592" y="2852936"/>
            <a:ext cx="4176464" cy="1152128"/>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1855585" y="794521"/>
            <a:ext cx="2331439" cy="474239"/>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Solution (H)</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414" name="Picture 6"/>
          <p:cNvPicPr>
            <a:picLocks noChangeAspect="1" noChangeArrowheads="1"/>
          </p:cNvPicPr>
          <p:nvPr/>
        </p:nvPicPr>
        <p:blipFill>
          <a:blip r:embed="rId2" cstate="print"/>
          <a:srcRect t="59993"/>
          <a:stretch>
            <a:fillRect/>
          </a:stretch>
        </p:blipFill>
        <p:spPr bwMode="auto">
          <a:xfrm>
            <a:off x="6347264" y="1039224"/>
            <a:ext cx="2540168" cy="691401"/>
          </a:xfrm>
          <a:prstGeom prst="rect">
            <a:avLst/>
          </a:prstGeom>
          <a:noFill/>
          <a:ln w="9525">
            <a:noFill/>
            <a:miter lim="800000"/>
            <a:headEnd/>
            <a:tailEnd/>
          </a:ln>
        </p:spPr>
      </p:pic>
      <p:sp>
        <p:nvSpPr>
          <p:cNvPr id="18" name="Прямоугольник 17"/>
          <p:cNvSpPr/>
          <p:nvPr/>
        </p:nvSpPr>
        <p:spPr>
          <a:xfrm>
            <a:off x="467544" y="938537"/>
            <a:ext cx="8255983"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277683" y="3573016"/>
            <a:ext cx="5030621" cy="119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203848" y="5013176"/>
            <a:ext cx="316835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7" name="Picture 9"/>
          <p:cNvPicPr>
            <a:picLocks noChangeAspect="1" noChangeArrowheads="1"/>
          </p:cNvPicPr>
          <p:nvPr/>
        </p:nvPicPr>
        <p:blipFill>
          <a:blip r:embed="rId3" cstate="print"/>
          <a:srcRect/>
          <a:stretch>
            <a:fillRect/>
          </a:stretch>
        </p:blipFill>
        <p:spPr bwMode="auto">
          <a:xfrm>
            <a:off x="3308108" y="5157192"/>
            <a:ext cx="2916113" cy="798567"/>
          </a:xfrm>
          <a:prstGeom prst="rect">
            <a:avLst/>
          </a:prstGeom>
          <a:noFill/>
          <a:ln w="9525">
            <a:noFill/>
            <a:miter lim="800000"/>
            <a:headEnd/>
            <a:tailEnd/>
          </a:ln>
        </p:spPr>
      </p:pic>
      <p:pic>
        <p:nvPicPr>
          <p:cNvPr id="24" name="Picture 6"/>
          <p:cNvPicPr>
            <a:picLocks noChangeAspect="1" noChangeArrowheads="1"/>
          </p:cNvPicPr>
          <p:nvPr/>
        </p:nvPicPr>
        <p:blipFill>
          <a:blip r:embed="rId2" cstate="print"/>
          <a:srcRect l="4082" r="35714" b="71991"/>
          <a:stretch>
            <a:fillRect/>
          </a:stretch>
        </p:blipFill>
        <p:spPr bwMode="auto">
          <a:xfrm>
            <a:off x="539553" y="990667"/>
            <a:ext cx="2372157" cy="750849"/>
          </a:xfrm>
          <a:prstGeom prst="rect">
            <a:avLst/>
          </a:prstGeom>
          <a:noFill/>
          <a:ln w="9525">
            <a:noFill/>
            <a:miter lim="800000"/>
            <a:headEnd/>
            <a:tailEnd/>
          </a:ln>
        </p:spPr>
      </p:pic>
      <p:pic>
        <p:nvPicPr>
          <p:cNvPr id="26" name="Picture 6"/>
          <p:cNvPicPr>
            <a:picLocks noChangeAspect="1" noChangeArrowheads="1"/>
          </p:cNvPicPr>
          <p:nvPr/>
        </p:nvPicPr>
        <p:blipFill>
          <a:blip r:embed="rId2" cstate="print"/>
          <a:srcRect l="10204" t="28496" b="41995"/>
          <a:stretch>
            <a:fillRect/>
          </a:stretch>
        </p:blipFill>
        <p:spPr bwMode="auto">
          <a:xfrm>
            <a:off x="2915817" y="980729"/>
            <a:ext cx="3533833" cy="790104"/>
          </a:xfrm>
          <a:prstGeom prst="rect">
            <a:avLst/>
          </a:prstGeom>
          <a:noFill/>
          <a:ln w="9525">
            <a:noFill/>
            <a:miter lim="800000"/>
            <a:headEnd/>
            <a:tailEnd/>
          </a:ln>
        </p:spPr>
      </p:pic>
      <p:pic>
        <p:nvPicPr>
          <p:cNvPr id="29" name="Picture 8"/>
          <p:cNvPicPr>
            <a:picLocks noChangeAspect="1" noChangeArrowheads="1"/>
          </p:cNvPicPr>
          <p:nvPr/>
        </p:nvPicPr>
        <p:blipFill>
          <a:blip r:embed="rId4" cstate="print"/>
          <a:srcRect t="63955" r="18271"/>
          <a:stretch>
            <a:fillRect/>
          </a:stretch>
        </p:blipFill>
        <p:spPr bwMode="auto">
          <a:xfrm>
            <a:off x="2627784" y="3789040"/>
            <a:ext cx="4343490" cy="807892"/>
          </a:xfrm>
          <a:prstGeom prst="rect">
            <a:avLst/>
          </a:prstGeom>
          <a:noFill/>
          <a:ln w="9525">
            <a:noFill/>
            <a:miter lim="800000"/>
            <a:headEnd/>
            <a:tailEnd/>
          </a:ln>
        </p:spPr>
      </p:pic>
      <p:cxnSp>
        <p:nvCxnSpPr>
          <p:cNvPr id="27" name="Прямая со стрелкой 26"/>
          <p:cNvCxnSpPr/>
          <p:nvPr/>
        </p:nvCxnSpPr>
        <p:spPr>
          <a:xfrm>
            <a:off x="2843808" y="4365104"/>
            <a:ext cx="2088232" cy="936104"/>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539552" y="2043405"/>
            <a:ext cx="8208912" cy="1296143"/>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Picture 7"/>
          <p:cNvPicPr>
            <a:picLocks noChangeAspect="1" noChangeArrowheads="1"/>
          </p:cNvPicPr>
          <p:nvPr/>
        </p:nvPicPr>
        <p:blipFill>
          <a:blip r:embed="rId5" cstate="print"/>
          <a:srcRect l="5151" t="55286" r="56663"/>
          <a:stretch>
            <a:fillRect/>
          </a:stretch>
        </p:blipFill>
        <p:spPr bwMode="auto">
          <a:xfrm>
            <a:off x="6192881" y="2279307"/>
            <a:ext cx="2309742" cy="792088"/>
          </a:xfrm>
          <a:prstGeom prst="rect">
            <a:avLst/>
          </a:prstGeom>
          <a:noFill/>
          <a:ln w="9525">
            <a:noFill/>
            <a:miter lim="800000"/>
            <a:headEnd/>
            <a:tailEnd/>
          </a:ln>
        </p:spPr>
      </p:pic>
      <p:pic>
        <p:nvPicPr>
          <p:cNvPr id="17415" name="Picture 7"/>
          <p:cNvPicPr>
            <a:picLocks noChangeAspect="1" noChangeArrowheads="1"/>
          </p:cNvPicPr>
          <p:nvPr/>
        </p:nvPicPr>
        <p:blipFill>
          <a:blip r:embed="rId5" cstate="print"/>
          <a:srcRect t="5026" b="40208"/>
          <a:stretch>
            <a:fillRect/>
          </a:stretch>
        </p:blipFill>
        <p:spPr bwMode="auto">
          <a:xfrm>
            <a:off x="648264" y="2257967"/>
            <a:ext cx="5520845" cy="885436"/>
          </a:xfrm>
          <a:prstGeom prst="rect">
            <a:avLst/>
          </a:prstGeom>
          <a:noFill/>
          <a:ln w="9525">
            <a:noFill/>
            <a:miter lim="800000"/>
            <a:headEnd/>
            <a:tailEnd/>
          </a:ln>
        </p:spPr>
      </p:pic>
      <p:cxnSp>
        <p:nvCxnSpPr>
          <p:cNvPr id="30" name="Прямая со стрелкой 29"/>
          <p:cNvCxnSpPr/>
          <p:nvPr/>
        </p:nvCxnSpPr>
        <p:spPr>
          <a:xfrm>
            <a:off x="730640" y="1628800"/>
            <a:ext cx="3121280" cy="936104"/>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899592" y="2852936"/>
            <a:ext cx="4176464" cy="1152128"/>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1855585" y="794521"/>
            <a:ext cx="2331439" cy="474239"/>
          </a:xfrm>
          <a:prstGeom prst="straightConnector1">
            <a:avLst/>
          </a:prstGeom>
          <a:ln w="34925">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19268" y="18983"/>
            <a:ext cx="8670777"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Other method to find solutions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12" name="Группа 11"/>
          <p:cNvGrpSpPr/>
          <p:nvPr/>
        </p:nvGrpSpPr>
        <p:grpSpPr>
          <a:xfrm>
            <a:off x="4233526" y="1052736"/>
            <a:ext cx="1058554" cy="1126321"/>
            <a:chOff x="7017837" y="1488451"/>
            <a:chExt cx="1721635" cy="1796707"/>
          </a:xfrm>
        </p:grpSpPr>
        <p:grpSp>
          <p:nvGrpSpPr>
            <p:cNvPr id="13" name="Группа 109"/>
            <p:cNvGrpSpPr/>
            <p:nvPr/>
          </p:nvGrpSpPr>
          <p:grpSpPr>
            <a:xfrm>
              <a:off x="7710535" y="1935783"/>
              <a:ext cx="1028937" cy="855084"/>
              <a:chOff x="1823255" y="306501"/>
              <a:chExt cx="1028937" cy="855084"/>
            </a:xfrm>
          </p:grpSpPr>
          <p:sp>
            <p:nvSpPr>
              <p:cNvPr id="23" name="Line 11"/>
              <p:cNvSpPr>
                <a:spLocks noChangeShapeType="1"/>
              </p:cNvSpPr>
              <p:nvPr/>
            </p:nvSpPr>
            <p:spPr bwMode="auto">
              <a:xfrm flipV="1">
                <a:off x="2253724" y="712873"/>
                <a:ext cx="598468" cy="0"/>
              </a:xfrm>
              <a:prstGeom prst="line">
                <a:avLst/>
              </a:prstGeom>
              <a:noFill/>
              <a:ln w="57150" cmpd="tri">
                <a:solidFill>
                  <a:schemeClr val="tx1"/>
                </a:solidFill>
                <a:prstDash val="lgDash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24" name="AutoShape 9"/>
              <p:cNvSpPr>
                <a:spLocks noChangeArrowheads="1"/>
              </p:cNvSpPr>
              <p:nvPr/>
            </p:nvSpPr>
            <p:spPr bwMode="auto">
              <a:xfrm rot="2940000">
                <a:off x="2021673" y="41849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5" name="AutoShape 9"/>
              <p:cNvSpPr>
                <a:spLocks noChangeArrowheads="1"/>
              </p:cNvSpPr>
              <p:nvPr/>
            </p:nvSpPr>
            <p:spPr bwMode="auto">
              <a:xfrm rot="2940000">
                <a:off x="1913013" y="25410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6"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7"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8"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grpSp>
          <p:nvGrpSpPr>
            <p:cNvPr id="14" name="Группа 186"/>
            <p:cNvGrpSpPr/>
            <p:nvPr/>
          </p:nvGrpSpPr>
          <p:grpSpPr>
            <a:xfrm>
              <a:off x="7146674" y="1987966"/>
              <a:ext cx="681566" cy="827670"/>
              <a:chOff x="6108745" y="1987966"/>
              <a:chExt cx="681566" cy="827670"/>
            </a:xfrm>
          </p:grpSpPr>
          <p:sp>
            <p:nvSpPr>
              <p:cNvPr id="21" name="TextBox 20"/>
              <p:cNvSpPr txBox="1"/>
              <p:nvPr/>
            </p:nvSpPr>
            <p:spPr>
              <a:xfrm>
                <a:off x="6413548" y="1997091"/>
                <a:ext cx="309699"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F</a:t>
                </a:r>
                <a:endParaRPr lang="ru-RU"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Box 21"/>
              <p:cNvSpPr txBox="1"/>
              <p:nvPr/>
            </p:nvSpPr>
            <p:spPr>
              <a:xfrm>
                <a:off x="6108745" y="1987966"/>
                <a:ext cx="681566" cy="827670"/>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S</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5" name="AutoShape 9"/>
            <p:cNvSpPr>
              <a:spLocks noChangeArrowheads="1"/>
            </p:cNvSpPr>
            <p:nvPr/>
          </p:nvSpPr>
          <p:spPr bwMode="auto">
            <a:xfrm rot="2940000">
              <a:off x="7573519" y="160414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6" name="AutoShape 9"/>
            <p:cNvSpPr>
              <a:spLocks noChangeArrowheads="1"/>
            </p:cNvSpPr>
            <p:nvPr/>
          </p:nvSpPr>
          <p:spPr bwMode="auto">
            <a:xfrm rot="7440000">
              <a:off x="7579266" y="284877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pic>
          <p:nvPicPr>
            <p:cNvPr id="17" name="Picture 2"/>
            <p:cNvPicPr>
              <a:picLocks noChangeAspect="1" noChangeArrowheads="1"/>
            </p:cNvPicPr>
            <p:nvPr/>
          </p:nvPicPr>
          <p:blipFill>
            <a:blip r:embed="rId2" cstate="print"/>
            <a:srcRect/>
            <a:stretch>
              <a:fillRect/>
            </a:stretch>
          </p:blipFill>
          <p:spPr bwMode="auto">
            <a:xfrm>
              <a:off x="7017837" y="1488451"/>
              <a:ext cx="478532" cy="622092"/>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srcRect/>
            <a:stretch>
              <a:fillRect/>
            </a:stretch>
          </p:blipFill>
          <p:spPr bwMode="auto">
            <a:xfrm>
              <a:off x="7045796" y="2662892"/>
              <a:ext cx="478532" cy="622092"/>
            </a:xfrm>
            <a:prstGeom prst="rect">
              <a:avLst/>
            </a:prstGeom>
            <a:noFill/>
            <a:ln w="9525">
              <a:noFill/>
              <a:miter lim="800000"/>
              <a:headEnd/>
              <a:tailEnd/>
            </a:ln>
          </p:spPr>
        </p:pic>
        <p:sp>
          <p:nvSpPr>
            <p:cNvPr id="19" name="AutoShape 9"/>
            <p:cNvSpPr>
              <a:spLocks noChangeArrowheads="1"/>
            </p:cNvSpPr>
            <p:nvPr/>
          </p:nvSpPr>
          <p:spPr bwMode="auto">
            <a:xfrm rot="7440000">
              <a:off x="7460675" y="30136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0" name="AutoShape 9"/>
            <p:cNvSpPr>
              <a:spLocks noChangeArrowheads="1"/>
            </p:cNvSpPr>
            <p:nvPr/>
          </p:nvSpPr>
          <p:spPr bwMode="auto">
            <a:xfrm rot="2940000">
              <a:off x="7464859" y="14397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nvGrpSpPr>
          <p:cNvPr id="29" name="Группа 28"/>
          <p:cNvGrpSpPr/>
          <p:nvPr/>
        </p:nvGrpSpPr>
        <p:grpSpPr>
          <a:xfrm>
            <a:off x="4015815" y="3501008"/>
            <a:ext cx="1420281" cy="1152128"/>
            <a:chOff x="7006983" y="2806908"/>
            <a:chExt cx="1995933" cy="1568135"/>
          </a:xfrm>
        </p:grpSpPr>
        <p:pic>
          <p:nvPicPr>
            <p:cNvPr id="30" name="Picture 2"/>
            <p:cNvPicPr>
              <a:picLocks noChangeAspect="1" noChangeArrowheads="1"/>
            </p:cNvPicPr>
            <p:nvPr/>
          </p:nvPicPr>
          <p:blipFill>
            <a:blip r:embed="rId2" cstate="print"/>
            <a:srcRect/>
            <a:stretch>
              <a:fillRect/>
            </a:stretch>
          </p:blipFill>
          <p:spPr bwMode="auto">
            <a:xfrm>
              <a:off x="8244408" y="2852936"/>
              <a:ext cx="478532" cy="622092"/>
            </a:xfrm>
            <a:prstGeom prst="rect">
              <a:avLst/>
            </a:prstGeom>
            <a:noFill/>
            <a:ln w="9525">
              <a:noFill/>
              <a:miter lim="800000"/>
              <a:headEnd/>
              <a:tailEnd/>
            </a:ln>
          </p:spPr>
        </p:pic>
        <p:pic>
          <p:nvPicPr>
            <p:cNvPr id="31" name="Picture 2"/>
            <p:cNvPicPr>
              <a:picLocks noChangeAspect="1" noChangeArrowheads="1"/>
            </p:cNvPicPr>
            <p:nvPr/>
          </p:nvPicPr>
          <p:blipFill>
            <a:blip r:embed="rId2" cstate="print"/>
            <a:srcRect/>
            <a:stretch>
              <a:fillRect/>
            </a:stretch>
          </p:blipFill>
          <p:spPr bwMode="auto">
            <a:xfrm>
              <a:off x="7477844" y="2806908"/>
              <a:ext cx="478532" cy="622092"/>
            </a:xfrm>
            <a:prstGeom prst="rect">
              <a:avLst/>
            </a:prstGeom>
            <a:noFill/>
            <a:ln w="9525">
              <a:noFill/>
              <a:miter lim="800000"/>
              <a:headEnd/>
              <a:tailEnd/>
            </a:ln>
          </p:spPr>
        </p:pic>
        <p:grpSp>
          <p:nvGrpSpPr>
            <p:cNvPr id="32" name="Группа 101"/>
            <p:cNvGrpSpPr/>
            <p:nvPr/>
          </p:nvGrpSpPr>
          <p:grpSpPr>
            <a:xfrm>
              <a:off x="7422503" y="3642978"/>
              <a:ext cx="1440160" cy="732065"/>
              <a:chOff x="3225180" y="366391"/>
              <a:chExt cx="1440160" cy="732065"/>
            </a:xfrm>
          </p:grpSpPr>
          <p:sp>
            <p:nvSpPr>
              <p:cNvPr id="41" name="AutoShape 9"/>
              <p:cNvSpPr>
                <a:spLocks noChangeArrowheads="1"/>
              </p:cNvSpPr>
              <p:nvPr/>
            </p:nvSpPr>
            <p:spPr bwMode="auto">
              <a:xfrm rot="7440000">
                <a:off x="4213558" y="31399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2" name="AutoShape 9"/>
              <p:cNvSpPr>
                <a:spLocks noChangeArrowheads="1"/>
              </p:cNvSpPr>
              <p:nvPr/>
            </p:nvSpPr>
            <p:spPr bwMode="auto">
              <a:xfrm rot="7440000">
                <a:off x="4094967" y="47885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3" name="Line 11"/>
              <p:cNvSpPr>
                <a:spLocks noChangeShapeType="1"/>
              </p:cNvSpPr>
              <p:nvPr/>
            </p:nvSpPr>
            <p:spPr bwMode="auto">
              <a:xfrm>
                <a:off x="4161285" y="810424"/>
                <a:ext cx="504055"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4" name="Line 11"/>
              <p:cNvSpPr>
                <a:spLocks noChangeShapeType="1"/>
              </p:cNvSpPr>
              <p:nvPr/>
            </p:nvSpPr>
            <p:spPr bwMode="auto">
              <a:xfrm flipV="1">
                <a:off x="3225180" y="810424"/>
                <a:ext cx="432048"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5" name="AutoShape 9"/>
              <p:cNvSpPr>
                <a:spLocks noChangeArrowheads="1"/>
              </p:cNvSpPr>
              <p:nvPr/>
            </p:nvSpPr>
            <p:spPr bwMode="auto">
              <a:xfrm rot="2940000">
                <a:off x="3539859" y="4901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6" name="AutoShape 9"/>
              <p:cNvSpPr>
                <a:spLocks noChangeArrowheads="1"/>
              </p:cNvSpPr>
              <p:nvPr/>
            </p:nvSpPr>
            <p:spPr bwMode="auto">
              <a:xfrm rot="2940000">
                <a:off x="3431199" y="32575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7" name="Oval 16"/>
              <p:cNvSpPr>
                <a:spLocks noChangeArrowheads="1"/>
              </p:cNvSpPr>
              <p:nvPr/>
            </p:nvSpPr>
            <p:spPr bwMode="auto">
              <a:xfrm>
                <a:off x="3450606" y="621920"/>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cxnSp>
          <p:nvCxnSpPr>
            <p:cNvPr id="33" name="Прямая соединительная линия 32"/>
            <p:cNvCxnSpPr/>
            <p:nvPr/>
          </p:nvCxnSpPr>
          <p:spPr>
            <a:xfrm>
              <a:off x="8152522" y="3796544"/>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34" name="Группа 187"/>
            <p:cNvGrpSpPr/>
            <p:nvPr/>
          </p:nvGrpSpPr>
          <p:grpSpPr>
            <a:xfrm>
              <a:off x="7006983" y="3749667"/>
              <a:ext cx="712104" cy="523220"/>
              <a:chOff x="6061073" y="3690033"/>
              <a:chExt cx="712104" cy="523220"/>
            </a:xfrm>
          </p:grpSpPr>
          <p:sp>
            <p:nvSpPr>
              <p:cNvPr id="39" name="TextBox 38"/>
              <p:cNvSpPr txBox="1"/>
              <p:nvPr/>
            </p:nvSpPr>
            <p:spPr>
              <a:xfrm>
                <a:off x="6309753" y="3704533"/>
                <a:ext cx="463424" cy="442761"/>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W</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TextBox 39"/>
              <p:cNvSpPr txBox="1"/>
              <p:nvPr/>
            </p:nvSpPr>
            <p:spPr>
              <a:xfrm>
                <a:off x="6061073" y="3690033"/>
                <a:ext cx="385042"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5" name="AutoShape 9"/>
            <p:cNvSpPr>
              <a:spLocks noChangeArrowheads="1"/>
            </p:cNvSpPr>
            <p:nvPr/>
          </p:nvSpPr>
          <p:spPr bwMode="auto">
            <a:xfrm rot="2940000">
              <a:off x="7429503" y="3332336"/>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6" name="AutoShape 9"/>
            <p:cNvSpPr>
              <a:spLocks noChangeArrowheads="1"/>
            </p:cNvSpPr>
            <p:nvPr/>
          </p:nvSpPr>
          <p:spPr bwMode="auto">
            <a:xfrm rot="2940000">
              <a:off x="7320843" y="316795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7" name="AutoShape 9"/>
            <p:cNvSpPr>
              <a:spLocks noChangeArrowheads="1"/>
            </p:cNvSpPr>
            <p:nvPr/>
          </p:nvSpPr>
          <p:spPr bwMode="auto">
            <a:xfrm rot="7440000">
              <a:off x="8731394" y="316041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8" name="AutoShape 9"/>
            <p:cNvSpPr>
              <a:spLocks noChangeArrowheads="1"/>
            </p:cNvSpPr>
            <p:nvPr/>
          </p:nvSpPr>
          <p:spPr bwMode="auto">
            <a:xfrm rot="7440000">
              <a:off x="8612803" y="332527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sp>
        <p:nvSpPr>
          <p:cNvPr id="49" name="Прямоугольник 48"/>
          <p:cNvSpPr/>
          <p:nvPr/>
        </p:nvSpPr>
        <p:spPr>
          <a:xfrm>
            <a:off x="755576" y="5085184"/>
            <a:ext cx="7848872" cy="9361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95536" y="2420888"/>
            <a:ext cx="8424936" cy="1008112"/>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3" cstate="print"/>
          <a:srcRect/>
          <a:stretch>
            <a:fillRect/>
          </a:stretch>
        </p:blipFill>
        <p:spPr bwMode="auto">
          <a:xfrm>
            <a:off x="467544" y="2420888"/>
            <a:ext cx="8270894" cy="93610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71600" y="5174002"/>
            <a:ext cx="7532124" cy="703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2433"/>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Basics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13850" y="836712"/>
            <a:ext cx="6646628" cy="954107"/>
          </a:xfrm>
          <a:prstGeom prst="rect">
            <a:avLst/>
          </a:prstGeom>
          <a:noFill/>
        </p:spPr>
        <p:txBody>
          <a:bodyPr wrap="none" rtlCol="0">
            <a:spAutoFit/>
          </a:bodyPr>
          <a:lstStyle/>
          <a:p>
            <a:pPr algn="ctr"/>
            <a:r>
              <a:rPr lang="en-US" sz="2800" b="1" dirty="0" smtClean="0">
                <a:effectLst>
                  <a:outerShdw blurRad="38100" dist="38100" dir="2700000" algn="tl">
                    <a:srgbClr val="000000">
                      <a:alpha val="43137"/>
                    </a:srgbClr>
                  </a:outerShdw>
                </a:effectLst>
                <a:latin typeface="Maiandra GD" pitchFamily="34" charset="0"/>
              </a:rPr>
              <a:t>Current operator related to the </a:t>
            </a:r>
          </a:p>
          <a:p>
            <a:pPr algn="ctr"/>
            <a:r>
              <a:rPr lang="en-US" sz="2800" b="1" dirty="0" err="1" smtClean="0">
                <a:effectLst>
                  <a:outerShdw blurRad="38100" dist="38100" dir="2700000" algn="tl">
                    <a:srgbClr val="000000">
                      <a:alpha val="43137"/>
                    </a:srgbClr>
                  </a:outerShdw>
                </a:effectLst>
                <a:latin typeface="Maiandra GD" pitchFamily="34" charset="0"/>
              </a:rPr>
              <a:t>hadronic</a:t>
            </a:r>
            <a:r>
              <a:rPr lang="en-US" sz="2800" b="1" dirty="0" smtClean="0">
                <a:effectLst>
                  <a:outerShdw blurRad="38100" dist="38100" dir="2700000" algn="tl">
                    <a:srgbClr val="000000">
                      <a:alpha val="43137"/>
                    </a:srgbClr>
                  </a:outerShdw>
                </a:effectLst>
                <a:latin typeface="Maiandra GD" pitchFamily="34" charset="0"/>
              </a:rPr>
              <a:t> spin-J Heisenberg field operator</a:t>
            </a:r>
            <a:endParaRPr lang="ru-RU" sz="2800" b="1" dirty="0">
              <a:effectLst>
                <a:outerShdw blurRad="38100" dist="38100" dir="2700000" algn="tl">
                  <a:srgbClr val="000000">
                    <a:alpha val="43137"/>
                  </a:srgbClr>
                </a:outerShdw>
              </a:effectLst>
            </a:endParaRPr>
          </a:p>
        </p:txBody>
      </p:sp>
      <p:sp>
        <p:nvSpPr>
          <p:cNvPr id="10" name="TextBox 9"/>
          <p:cNvSpPr txBox="1"/>
          <p:nvPr/>
        </p:nvSpPr>
        <p:spPr>
          <a:xfrm>
            <a:off x="1997252" y="3356992"/>
            <a:ext cx="5216621" cy="523220"/>
          </a:xfrm>
          <a:prstGeom prst="rect">
            <a:avLst/>
          </a:prstGeom>
          <a:noFill/>
        </p:spPr>
        <p:txBody>
          <a:bodyPr wrap="none" rtlCol="0">
            <a:spAutoFit/>
          </a:bodyPr>
          <a:lstStyle/>
          <a:p>
            <a:pPr algn="ctr"/>
            <a:r>
              <a:rPr lang="en-US" sz="2800" b="1" dirty="0" err="1" smtClean="0">
                <a:effectLst>
                  <a:outerShdw blurRad="38100" dist="38100" dir="2700000" algn="tl">
                    <a:srgbClr val="000000">
                      <a:alpha val="43137"/>
                    </a:srgbClr>
                  </a:outerShdw>
                </a:effectLst>
                <a:latin typeface="Maiandra GD" pitchFamily="34" charset="0"/>
              </a:rPr>
              <a:t>Rarita</a:t>
            </a:r>
            <a:r>
              <a:rPr lang="en-US" sz="2800" b="1" dirty="0" smtClean="0">
                <a:effectLst>
                  <a:outerShdw blurRad="38100" dist="38100" dir="2700000" algn="tl">
                    <a:srgbClr val="000000">
                      <a:alpha val="43137"/>
                    </a:srgbClr>
                  </a:outerShdw>
                </a:effectLst>
                <a:latin typeface="Maiandra GD" pitchFamily="34" charset="0"/>
              </a:rPr>
              <a:t>-Schwinger TST conditions</a:t>
            </a:r>
            <a:endParaRPr lang="ru-RU" sz="2800" b="1" dirty="0">
              <a:effectLst>
                <a:outerShdw blurRad="38100" dist="38100" dir="2700000" algn="tl">
                  <a:srgbClr val="000000">
                    <a:alpha val="43137"/>
                  </a:srgbClr>
                </a:outerShdw>
              </a:effectLst>
            </a:endParaRPr>
          </a:p>
        </p:txBody>
      </p:sp>
      <p:sp>
        <p:nvSpPr>
          <p:cNvPr id="12" name="Прямоугольник 11"/>
          <p:cNvSpPr/>
          <p:nvPr/>
        </p:nvSpPr>
        <p:spPr>
          <a:xfrm>
            <a:off x="1021295" y="1976466"/>
            <a:ext cx="6984776"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p:cNvPicPr>
            <a:picLocks noChangeAspect="1" noChangeArrowheads="1"/>
          </p:cNvPicPr>
          <p:nvPr/>
        </p:nvPicPr>
        <p:blipFill>
          <a:blip r:embed="rId2" cstate="print"/>
          <a:srcRect l="2938" t="25537" r="1763" b="9576"/>
          <a:stretch>
            <a:fillRect/>
          </a:stretch>
        </p:blipFill>
        <p:spPr bwMode="auto">
          <a:xfrm>
            <a:off x="1242900" y="2163606"/>
            <a:ext cx="6462540" cy="810000"/>
          </a:xfrm>
          <a:prstGeom prst="rect">
            <a:avLst/>
          </a:prstGeom>
          <a:noFill/>
          <a:ln w="9525">
            <a:noFill/>
            <a:miter lim="800000"/>
            <a:headEnd/>
            <a:tailEnd/>
          </a:ln>
        </p:spPr>
      </p:pic>
      <p:sp>
        <p:nvSpPr>
          <p:cNvPr id="13" name="Прямоугольник 12"/>
          <p:cNvSpPr/>
          <p:nvPr/>
        </p:nvSpPr>
        <p:spPr>
          <a:xfrm>
            <a:off x="395536" y="4063785"/>
            <a:ext cx="3788838" cy="1728192"/>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p:cNvPicPr>
            <a:picLocks noChangeAspect="1" noChangeArrowheads="1"/>
          </p:cNvPicPr>
          <p:nvPr/>
        </p:nvPicPr>
        <p:blipFill>
          <a:blip r:embed="rId3" cstate="print"/>
          <a:srcRect l="6166" t="13355" r="4624" b="10016"/>
          <a:stretch>
            <a:fillRect/>
          </a:stretch>
        </p:blipFill>
        <p:spPr bwMode="auto">
          <a:xfrm>
            <a:off x="501687" y="4226470"/>
            <a:ext cx="3574666" cy="1417531"/>
          </a:xfrm>
          <a:prstGeom prst="rect">
            <a:avLst/>
          </a:prstGeom>
          <a:noFill/>
          <a:ln w="9525">
            <a:noFill/>
            <a:miter lim="800000"/>
            <a:headEnd/>
            <a:tailEnd/>
          </a:ln>
        </p:spPr>
      </p:pic>
      <p:sp>
        <p:nvSpPr>
          <p:cNvPr id="14" name="Прямоугольник 13"/>
          <p:cNvSpPr/>
          <p:nvPr/>
        </p:nvSpPr>
        <p:spPr>
          <a:xfrm>
            <a:off x="4813572" y="4063785"/>
            <a:ext cx="3862883" cy="16959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4" cstate="print"/>
          <a:srcRect l="4045" t="7078" r="3236" b="10617"/>
          <a:stretch>
            <a:fillRect/>
          </a:stretch>
        </p:blipFill>
        <p:spPr bwMode="auto">
          <a:xfrm>
            <a:off x="4928015" y="4171345"/>
            <a:ext cx="3650851" cy="148162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Other method to find solutions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2" cstate="print"/>
          <a:srcRect/>
          <a:stretch>
            <a:fillRect/>
          </a:stretch>
        </p:blipFill>
        <p:spPr bwMode="auto">
          <a:xfrm>
            <a:off x="244016" y="3041578"/>
            <a:ext cx="1660807" cy="1466181"/>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251520" y="853384"/>
            <a:ext cx="1556568" cy="1711520"/>
          </a:xfrm>
          <a:prstGeom prst="rect">
            <a:avLst/>
          </a:prstGeom>
          <a:noFill/>
          <a:ln w="9525">
            <a:noFill/>
            <a:miter lim="800000"/>
            <a:headEnd/>
            <a:tailEnd/>
          </a:ln>
        </p:spPr>
      </p:pic>
      <p:sp>
        <p:nvSpPr>
          <p:cNvPr id="50" name="Прямоугольник 49"/>
          <p:cNvSpPr/>
          <p:nvPr/>
        </p:nvSpPr>
        <p:spPr>
          <a:xfrm>
            <a:off x="1835696" y="1340768"/>
            <a:ext cx="6945020" cy="170831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539552" y="4581128"/>
            <a:ext cx="8208912" cy="160006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4" cstate="print"/>
          <a:srcRect l="1640" r="820"/>
          <a:stretch>
            <a:fillRect/>
          </a:stretch>
        </p:blipFill>
        <p:spPr bwMode="auto">
          <a:xfrm>
            <a:off x="1907704" y="1428499"/>
            <a:ext cx="6814365" cy="151612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r="1890"/>
          <a:stretch>
            <a:fillRect/>
          </a:stretch>
        </p:blipFill>
        <p:spPr bwMode="auto">
          <a:xfrm>
            <a:off x="539553" y="4660640"/>
            <a:ext cx="8064896" cy="1482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03451" y="4868"/>
            <a:ext cx="9390857"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Non-conserved vertexes expansions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2" cstate="print"/>
          <a:srcRect/>
          <a:stretch>
            <a:fillRect/>
          </a:stretch>
        </p:blipFill>
        <p:spPr bwMode="auto">
          <a:xfrm>
            <a:off x="375658" y="1308516"/>
            <a:ext cx="3240360" cy="1165198"/>
          </a:xfrm>
          <a:prstGeom prst="rect">
            <a:avLst/>
          </a:prstGeom>
          <a:noFill/>
          <a:ln w="9525">
            <a:noFill/>
            <a:miter lim="800000"/>
            <a:headEnd/>
            <a:tailEnd/>
          </a:ln>
        </p:spPr>
      </p:pic>
      <p:sp>
        <p:nvSpPr>
          <p:cNvPr id="16" name="Прямоугольник 15"/>
          <p:cNvSpPr/>
          <p:nvPr/>
        </p:nvSpPr>
        <p:spPr>
          <a:xfrm>
            <a:off x="385597" y="1338333"/>
            <a:ext cx="3302429" cy="1266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15" name="Picture 11"/>
          <p:cNvPicPr>
            <a:picLocks noChangeAspect="1" noChangeArrowheads="1"/>
          </p:cNvPicPr>
          <p:nvPr/>
        </p:nvPicPr>
        <p:blipFill>
          <a:blip r:embed="rId3" cstate="print"/>
          <a:srcRect/>
          <a:stretch>
            <a:fillRect/>
          </a:stretch>
        </p:blipFill>
        <p:spPr bwMode="auto">
          <a:xfrm>
            <a:off x="5436096" y="3581251"/>
            <a:ext cx="3312368" cy="2469061"/>
          </a:xfrm>
          <a:prstGeom prst="rect">
            <a:avLst/>
          </a:prstGeom>
          <a:noFill/>
          <a:ln w="9525">
            <a:noFill/>
            <a:miter lim="800000"/>
            <a:headEnd/>
            <a:tailEnd/>
          </a:ln>
        </p:spPr>
      </p:pic>
      <p:sp>
        <p:nvSpPr>
          <p:cNvPr id="20" name="Прямоугольник 19"/>
          <p:cNvSpPr/>
          <p:nvPr/>
        </p:nvSpPr>
        <p:spPr>
          <a:xfrm>
            <a:off x="5436096" y="3545634"/>
            <a:ext cx="3384376"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207090" y="1655468"/>
            <a:ext cx="4752528"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56390" y="4240252"/>
            <a:ext cx="4680520" cy="9361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7" name="Picture 3"/>
          <p:cNvPicPr>
            <a:picLocks noChangeAspect="1" noChangeArrowheads="1"/>
          </p:cNvPicPr>
          <p:nvPr/>
        </p:nvPicPr>
        <p:blipFill>
          <a:blip r:embed="rId4" cstate="print"/>
          <a:srcRect/>
          <a:stretch>
            <a:fillRect/>
          </a:stretch>
        </p:blipFill>
        <p:spPr bwMode="auto">
          <a:xfrm>
            <a:off x="4408982" y="1655468"/>
            <a:ext cx="4550636" cy="1008112"/>
          </a:xfrm>
          <a:prstGeom prst="rect">
            <a:avLst/>
          </a:prstGeom>
          <a:noFill/>
          <a:ln w="9525">
            <a:noFill/>
            <a:miter lim="800000"/>
            <a:headEnd/>
            <a:tailEnd/>
          </a:ln>
        </p:spPr>
      </p:pic>
      <p:pic>
        <p:nvPicPr>
          <p:cNvPr id="21510" name="Picture 6"/>
          <p:cNvPicPr>
            <a:picLocks noChangeAspect="1" noChangeArrowheads="1"/>
          </p:cNvPicPr>
          <p:nvPr/>
        </p:nvPicPr>
        <p:blipFill>
          <a:blip r:embed="rId5" cstate="print"/>
          <a:srcRect/>
          <a:stretch>
            <a:fillRect/>
          </a:stretch>
        </p:blipFill>
        <p:spPr bwMode="auto">
          <a:xfrm>
            <a:off x="322861" y="4312260"/>
            <a:ext cx="4326017" cy="792088"/>
          </a:xfrm>
          <a:prstGeom prst="rect">
            <a:avLst/>
          </a:prstGeom>
          <a:noFill/>
          <a:ln w="9525">
            <a:noFill/>
            <a:miter lim="800000"/>
            <a:headEnd/>
            <a:tailEnd/>
          </a:ln>
        </p:spPr>
      </p:pic>
      <p:sp>
        <p:nvSpPr>
          <p:cNvPr id="27" name="Прямоугольник 26"/>
          <p:cNvSpPr/>
          <p:nvPr/>
        </p:nvSpPr>
        <p:spPr>
          <a:xfrm>
            <a:off x="5039751" y="1060240"/>
            <a:ext cx="323454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Symmetric</a:t>
            </a:r>
            <a:r>
              <a:rPr lang="en-US" sz="2800" b="1" dirty="0" smtClean="0">
                <a:solidFill>
                  <a:prstClr val="black"/>
                </a:solidFill>
              </a:rPr>
              <a:t> Traceless</a:t>
            </a:r>
          </a:p>
        </p:txBody>
      </p:sp>
      <p:sp>
        <p:nvSpPr>
          <p:cNvPr id="28" name="Прямоугольник 27"/>
          <p:cNvSpPr/>
          <p:nvPr/>
        </p:nvSpPr>
        <p:spPr>
          <a:xfrm>
            <a:off x="1614825" y="3645024"/>
            <a:ext cx="2265044" cy="523220"/>
          </a:xfrm>
          <a:prstGeom prst="rect">
            <a:avLst/>
          </a:prstGeom>
        </p:spPr>
        <p:txBody>
          <a:bodyPr wrap="none">
            <a:spAutoFit/>
          </a:bodyPr>
          <a:lstStyle/>
          <a:p>
            <a:pPr lvl="0"/>
            <a:r>
              <a:rPr lang="en-US" sz="2800" b="1" dirty="0" smtClean="0">
                <a:solidFill>
                  <a:prstClr val="black"/>
                </a:solidFill>
              </a:rPr>
              <a:t>Orthogonality</a:t>
            </a:r>
          </a:p>
        </p:txBody>
      </p:sp>
      <p:sp>
        <p:nvSpPr>
          <p:cNvPr id="17" name="Прямоугольник 16"/>
          <p:cNvSpPr/>
          <p:nvPr/>
        </p:nvSpPr>
        <p:spPr>
          <a:xfrm>
            <a:off x="5262263" y="3010040"/>
            <a:ext cx="3604064"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Recurrence + solution</a:t>
            </a:r>
            <a:endParaRPr lang="en-US" sz="2800" b="1" dirty="0" smtClean="0">
              <a:solidFill>
                <a:prstClr val="black"/>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08520" y="4868"/>
            <a:ext cx="9318849"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Non-conserved vertexes expansions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1508" name="Picture 4"/>
          <p:cNvPicPr>
            <a:picLocks noChangeAspect="1" noChangeArrowheads="1"/>
          </p:cNvPicPr>
          <p:nvPr/>
        </p:nvPicPr>
        <p:blipFill>
          <a:blip r:embed="rId2" cstate="print"/>
          <a:srcRect/>
          <a:stretch>
            <a:fillRect/>
          </a:stretch>
        </p:blipFill>
        <p:spPr bwMode="auto">
          <a:xfrm>
            <a:off x="1403648" y="777078"/>
            <a:ext cx="6611127" cy="1170605"/>
          </a:xfrm>
          <a:prstGeom prst="rect">
            <a:avLst/>
          </a:prstGeom>
          <a:noFill/>
          <a:ln w="9525">
            <a:noFill/>
            <a:miter lim="800000"/>
            <a:headEnd/>
            <a:tailEnd/>
          </a:ln>
        </p:spPr>
      </p:pic>
      <p:sp>
        <p:nvSpPr>
          <p:cNvPr id="17" name="Прямоугольник 16"/>
          <p:cNvSpPr/>
          <p:nvPr/>
        </p:nvSpPr>
        <p:spPr>
          <a:xfrm>
            <a:off x="1403648" y="777078"/>
            <a:ext cx="6624736"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16" name="Picture 12"/>
          <p:cNvPicPr>
            <a:picLocks noChangeAspect="1" noChangeArrowheads="1"/>
          </p:cNvPicPr>
          <p:nvPr/>
        </p:nvPicPr>
        <p:blipFill>
          <a:blip r:embed="rId3" cstate="print"/>
          <a:srcRect/>
          <a:stretch>
            <a:fillRect/>
          </a:stretch>
        </p:blipFill>
        <p:spPr bwMode="auto">
          <a:xfrm>
            <a:off x="3077124" y="5284238"/>
            <a:ext cx="2935036" cy="737050"/>
          </a:xfrm>
          <a:prstGeom prst="rect">
            <a:avLst/>
          </a:prstGeom>
          <a:noFill/>
          <a:ln w="9525">
            <a:noFill/>
            <a:miter lim="800000"/>
            <a:headEnd/>
            <a:tailEnd/>
          </a:ln>
        </p:spPr>
      </p:pic>
      <p:sp>
        <p:nvSpPr>
          <p:cNvPr id="23" name="Прямоугольник 22"/>
          <p:cNvSpPr/>
          <p:nvPr/>
        </p:nvSpPr>
        <p:spPr>
          <a:xfrm>
            <a:off x="3131840" y="5301208"/>
            <a:ext cx="295232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695530" y="2199795"/>
            <a:ext cx="5040560" cy="165618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771800" y="3972812"/>
            <a:ext cx="6192688" cy="122413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83162" y="2775859"/>
            <a:ext cx="3199787"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Symmetric Traceless</a:t>
            </a:r>
          </a:p>
        </p:txBody>
      </p:sp>
      <p:sp>
        <p:nvSpPr>
          <p:cNvPr id="28" name="Прямоугольник 27"/>
          <p:cNvSpPr/>
          <p:nvPr/>
        </p:nvSpPr>
        <p:spPr>
          <a:xfrm>
            <a:off x="164703" y="4276367"/>
            <a:ext cx="241765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Orthogonality</a:t>
            </a:r>
          </a:p>
        </p:txBody>
      </p:sp>
      <p:pic>
        <p:nvPicPr>
          <p:cNvPr id="21509" name="Picture 5"/>
          <p:cNvPicPr>
            <a:picLocks noChangeAspect="1" noChangeArrowheads="1"/>
          </p:cNvPicPr>
          <p:nvPr/>
        </p:nvPicPr>
        <p:blipFill>
          <a:blip r:embed="rId4" cstate="print"/>
          <a:srcRect/>
          <a:stretch>
            <a:fillRect/>
          </a:stretch>
        </p:blipFill>
        <p:spPr bwMode="auto">
          <a:xfrm>
            <a:off x="3911553" y="2199795"/>
            <a:ext cx="4638656" cy="1440160"/>
          </a:xfrm>
          <a:prstGeom prst="rect">
            <a:avLst/>
          </a:prstGeom>
          <a:noFill/>
          <a:ln w="9525">
            <a:noFill/>
            <a:miter lim="800000"/>
            <a:headEnd/>
            <a:tailEnd/>
          </a:ln>
        </p:spPr>
      </p:pic>
      <p:pic>
        <p:nvPicPr>
          <p:cNvPr id="21511" name="Picture 7"/>
          <p:cNvPicPr>
            <a:picLocks noChangeAspect="1" noChangeArrowheads="1"/>
          </p:cNvPicPr>
          <p:nvPr/>
        </p:nvPicPr>
        <p:blipFill>
          <a:blip r:embed="rId5" cstate="print"/>
          <a:srcRect/>
          <a:stretch>
            <a:fillRect/>
          </a:stretch>
        </p:blipFill>
        <p:spPr bwMode="auto">
          <a:xfrm>
            <a:off x="2859858" y="3972812"/>
            <a:ext cx="5816598" cy="1152128"/>
          </a:xfrm>
          <a:prstGeom prst="rect">
            <a:avLst/>
          </a:prstGeom>
          <a:noFill/>
          <a:ln w="9525">
            <a:noFill/>
            <a:miter lim="800000"/>
            <a:headEnd/>
            <a:tailEnd/>
          </a:ln>
        </p:spPr>
      </p:pic>
      <p:sp>
        <p:nvSpPr>
          <p:cNvPr id="16" name="Прямоугольник 15"/>
          <p:cNvSpPr/>
          <p:nvPr/>
        </p:nvSpPr>
        <p:spPr>
          <a:xfrm>
            <a:off x="1597359" y="5426060"/>
            <a:ext cx="147348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Solution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80528" y="-27384"/>
            <a:ext cx="9462865"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Non-conserved vertexes expansions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1512" name="Picture 8"/>
          <p:cNvPicPr>
            <a:picLocks noChangeAspect="1" noChangeArrowheads="1"/>
          </p:cNvPicPr>
          <p:nvPr/>
        </p:nvPicPr>
        <p:blipFill>
          <a:blip r:embed="rId2" cstate="print"/>
          <a:srcRect/>
          <a:stretch>
            <a:fillRect/>
          </a:stretch>
        </p:blipFill>
        <p:spPr bwMode="auto">
          <a:xfrm>
            <a:off x="1388640" y="760327"/>
            <a:ext cx="6471858" cy="1367460"/>
          </a:xfrm>
          <a:prstGeom prst="rect">
            <a:avLst/>
          </a:prstGeom>
          <a:noFill/>
          <a:ln w="9525">
            <a:noFill/>
            <a:miter lim="800000"/>
            <a:headEnd/>
            <a:tailEnd/>
          </a:ln>
        </p:spPr>
      </p:pic>
      <p:sp>
        <p:nvSpPr>
          <p:cNvPr id="18" name="Прямоугольник 17"/>
          <p:cNvSpPr/>
          <p:nvPr/>
        </p:nvSpPr>
        <p:spPr>
          <a:xfrm>
            <a:off x="1428396" y="760327"/>
            <a:ext cx="6584980"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17" name="Picture 13"/>
          <p:cNvPicPr>
            <a:picLocks noChangeAspect="1" noChangeArrowheads="1"/>
          </p:cNvPicPr>
          <p:nvPr/>
        </p:nvPicPr>
        <p:blipFill>
          <a:blip r:embed="rId3" cstate="print"/>
          <a:srcRect r="2271"/>
          <a:stretch>
            <a:fillRect/>
          </a:stretch>
        </p:blipFill>
        <p:spPr bwMode="auto">
          <a:xfrm>
            <a:off x="3275856" y="5301208"/>
            <a:ext cx="2734610" cy="739899"/>
          </a:xfrm>
          <a:prstGeom prst="rect">
            <a:avLst/>
          </a:prstGeom>
          <a:noFill/>
          <a:ln w="9525">
            <a:noFill/>
            <a:miter lim="800000"/>
            <a:headEnd/>
            <a:tailEnd/>
          </a:ln>
        </p:spPr>
      </p:pic>
      <p:sp>
        <p:nvSpPr>
          <p:cNvPr id="24" name="Прямоугольник 23"/>
          <p:cNvSpPr/>
          <p:nvPr/>
        </p:nvSpPr>
        <p:spPr>
          <a:xfrm>
            <a:off x="3131840" y="5301208"/>
            <a:ext cx="309634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606278" y="2187421"/>
            <a:ext cx="5112568" cy="1728192"/>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843808" y="4015004"/>
            <a:ext cx="6120680" cy="115212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1577573" y="2492896"/>
            <a:ext cx="1914307" cy="954107"/>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Symmetric </a:t>
            </a:r>
          </a:p>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Traceless</a:t>
            </a:r>
          </a:p>
        </p:txBody>
      </p:sp>
      <p:sp>
        <p:nvSpPr>
          <p:cNvPr id="28" name="Прямоугольник 27"/>
          <p:cNvSpPr/>
          <p:nvPr/>
        </p:nvSpPr>
        <p:spPr>
          <a:xfrm>
            <a:off x="282142" y="4273932"/>
            <a:ext cx="241765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Orthogonality</a:t>
            </a:r>
          </a:p>
        </p:txBody>
      </p:sp>
      <p:pic>
        <p:nvPicPr>
          <p:cNvPr id="21513" name="Picture 9"/>
          <p:cNvPicPr>
            <a:picLocks noChangeAspect="1" noChangeArrowheads="1"/>
          </p:cNvPicPr>
          <p:nvPr/>
        </p:nvPicPr>
        <p:blipFill>
          <a:blip r:embed="rId4" cstate="print"/>
          <a:srcRect/>
          <a:stretch>
            <a:fillRect/>
          </a:stretch>
        </p:blipFill>
        <p:spPr bwMode="auto">
          <a:xfrm>
            <a:off x="3822302" y="2217238"/>
            <a:ext cx="4810641" cy="1512168"/>
          </a:xfrm>
          <a:prstGeom prst="rect">
            <a:avLst/>
          </a:prstGeom>
          <a:noFill/>
          <a:ln w="9525">
            <a:noFill/>
            <a:miter lim="800000"/>
            <a:headEnd/>
            <a:tailEnd/>
          </a:ln>
        </p:spPr>
      </p:pic>
      <p:pic>
        <p:nvPicPr>
          <p:cNvPr id="21514" name="Picture 10"/>
          <p:cNvPicPr>
            <a:picLocks noChangeAspect="1" noChangeArrowheads="1"/>
          </p:cNvPicPr>
          <p:nvPr/>
        </p:nvPicPr>
        <p:blipFill>
          <a:blip r:embed="rId5" cstate="print"/>
          <a:srcRect/>
          <a:stretch>
            <a:fillRect/>
          </a:stretch>
        </p:blipFill>
        <p:spPr bwMode="auto">
          <a:xfrm>
            <a:off x="3059832" y="4015003"/>
            <a:ext cx="5675640" cy="1080120"/>
          </a:xfrm>
          <a:prstGeom prst="rect">
            <a:avLst/>
          </a:prstGeom>
          <a:noFill/>
          <a:ln w="9525">
            <a:noFill/>
            <a:miter lim="800000"/>
            <a:headEnd/>
            <a:tailEnd/>
          </a:ln>
        </p:spPr>
      </p:pic>
      <p:sp>
        <p:nvSpPr>
          <p:cNvPr id="16" name="Прямоугольник 15"/>
          <p:cNvSpPr/>
          <p:nvPr/>
        </p:nvSpPr>
        <p:spPr>
          <a:xfrm>
            <a:off x="1586352" y="5426060"/>
            <a:ext cx="147348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Solution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2532" name="Picture 4"/>
          <p:cNvPicPr>
            <a:picLocks noChangeAspect="1" noChangeArrowheads="1"/>
          </p:cNvPicPr>
          <p:nvPr/>
        </p:nvPicPr>
        <p:blipFill>
          <a:blip r:embed="rId2" cstate="print"/>
          <a:srcRect/>
          <a:stretch>
            <a:fillRect/>
          </a:stretch>
        </p:blipFill>
        <p:spPr bwMode="auto">
          <a:xfrm>
            <a:off x="234078" y="719879"/>
            <a:ext cx="5124773" cy="1224136"/>
          </a:xfrm>
          <a:prstGeom prst="rect">
            <a:avLst/>
          </a:prstGeom>
          <a:noFill/>
          <a:ln w="9525">
            <a:noFill/>
            <a:miter lim="800000"/>
            <a:headEnd/>
            <a:tailEnd/>
          </a:ln>
        </p:spPr>
      </p:pic>
      <p:sp>
        <p:nvSpPr>
          <p:cNvPr id="16" name="Прямоугольник 15"/>
          <p:cNvSpPr/>
          <p:nvPr/>
        </p:nvSpPr>
        <p:spPr>
          <a:xfrm>
            <a:off x="306085" y="791887"/>
            <a:ext cx="5256584"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6" name="Picture 8"/>
          <p:cNvPicPr>
            <a:picLocks noChangeAspect="1" noChangeArrowheads="1"/>
          </p:cNvPicPr>
          <p:nvPr/>
        </p:nvPicPr>
        <p:blipFill>
          <a:blip r:embed="rId3" cstate="print"/>
          <a:srcRect/>
          <a:stretch>
            <a:fillRect/>
          </a:stretch>
        </p:blipFill>
        <p:spPr bwMode="auto">
          <a:xfrm>
            <a:off x="6133863" y="4983359"/>
            <a:ext cx="2513734" cy="1152128"/>
          </a:xfrm>
          <a:prstGeom prst="rect">
            <a:avLst/>
          </a:prstGeom>
          <a:noFill/>
          <a:ln w="9525">
            <a:noFill/>
            <a:miter lim="800000"/>
            <a:headEnd/>
            <a:tailEnd/>
          </a:ln>
        </p:spPr>
      </p:pic>
      <p:sp>
        <p:nvSpPr>
          <p:cNvPr id="28" name="Прямоугольник 27"/>
          <p:cNvSpPr/>
          <p:nvPr/>
        </p:nvSpPr>
        <p:spPr>
          <a:xfrm>
            <a:off x="6116420" y="4963481"/>
            <a:ext cx="266429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256390" y="2773424"/>
            <a:ext cx="4536504" cy="27363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5165507" y="2264299"/>
            <a:ext cx="3744416" cy="180020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832454" y="2197360"/>
            <a:ext cx="3199787"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Symmetric Traceless</a:t>
            </a:r>
          </a:p>
        </p:txBody>
      </p:sp>
      <p:sp>
        <p:nvSpPr>
          <p:cNvPr id="30" name="Прямоугольник 29"/>
          <p:cNvSpPr/>
          <p:nvPr/>
        </p:nvSpPr>
        <p:spPr>
          <a:xfrm>
            <a:off x="6029603" y="1669071"/>
            <a:ext cx="241765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Orthogonality</a:t>
            </a:r>
          </a:p>
        </p:txBody>
      </p:sp>
      <p:pic>
        <p:nvPicPr>
          <p:cNvPr id="22530" name="Picture 2"/>
          <p:cNvPicPr>
            <a:picLocks noChangeAspect="1" noChangeArrowheads="1"/>
          </p:cNvPicPr>
          <p:nvPr/>
        </p:nvPicPr>
        <p:blipFill>
          <a:blip r:embed="rId4" cstate="print"/>
          <a:srcRect r="18740"/>
          <a:stretch>
            <a:fillRect/>
          </a:stretch>
        </p:blipFill>
        <p:spPr bwMode="auto">
          <a:xfrm>
            <a:off x="5237515" y="2262103"/>
            <a:ext cx="3608568" cy="1279382"/>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a:stretch>
            <a:fillRect/>
          </a:stretch>
        </p:blipFill>
        <p:spPr bwMode="auto">
          <a:xfrm>
            <a:off x="256389" y="2845432"/>
            <a:ext cx="4492613" cy="2592288"/>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l="81863" t="61623" b="10270"/>
          <a:stretch>
            <a:fillRect/>
          </a:stretch>
        </p:blipFill>
        <p:spPr bwMode="auto">
          <a:xfrm>
            <a:off x="5381531" y="3560443"/>
            <a:ext cx="758693" cy="338717"/>
          </a:xfrm>
          <a:prstGeom prst="rect">
            <a:avLst/>
          </a:prstGeom>
          <a:noFill/>
          <a:ln w="9525">
            <a:noFill/>
            <a:miter lim="800000"/>
            <a:headEnd/>
            <a:tailEnd/>
          </a:ln>
        </p:spPr>
      </p:pic>
      <p:sp>
        <p:nvSpPr>
          <p:cNvPr id="17" name="TextBox 16"/>
          <p:cNvSpPr txBox="1"/>
          <p:nvPr/>
        </p:nvSpPr>
        <p:spPr>
          <a:xfrm>
            <a:off x="-180528" y="-27384"/>
            <a:ext cx="9462865"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Non-conserved vertexes expansions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18" name="Прямоугольник 17"/>
          <p:cNvSpPr/>
          <p:nvPr/>
        </p:nvSpPr>
        <p:spPr>
          <a:xfrm>
            <a:off x="6698920" y="4365104"/>
            <a:ext cx="147348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Solution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2534" name="Picture 6"/>
          <p:cNvPicPr>
            <a:picLocks noChangeAspect="1" noChangeArrowheads="1"/>
          </p:cNvPicPr>
          <p:nvPr/>
        </p:nvPicPr>
        <p:blipFill>
          <a:blip r:embed="rId2" cstate="print"/>
          <a:srcRect/>
          <a:stretch>
            <a:fillRect/>
          </a:stretch>
        </p:blipFill>
        <p:spPr bwMode="auto">
          <a:xfrm>
            <a:off x="199389" y="657810"/>
            <a:ext cx="6810361" cy="1475046"/>
          </a:xfrm>
          <a:prstGeom prst="rect">
            <a:avLst/>
          </a:prstGeom>
          <a:noFill/>
          <a:ln w="9525">
            <a:noFill/>
            <a:miter lim="800000"/>
            <a:headEnd/>
            <a:tailEnd/>
          </a:ln>
        </p:spPr>
      </p:pic>
      <p:sp>
        <p:nvSpPr>
          <p:cNvPr id="25" name="Прямоугольник 24"/>
          <p:cNvSpPr/>
          <p:nvPr/>
        </p:nvSpPr>
        <p:spPr>
          <a:xfrm>
            <a:off x="232048" y="742192"/>
            <a:ext cx="6882545" cy="1390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7" name="Picture 9"/>
          <p:cNvPicPr>
            <a:picLocks noChangeAspect="1" noChangeArrowheads="1"/>
          </p:cNvPicPr>
          <p:nvPr/>
        </p:nvPicPr>
        <p:blipFill>
          <a:blip r:embed="rId3" cstate="print"/>
          <a:srcRect r="2423"/>
          <a:stretch>
            <a:fillRect/>
          </a:stretch>
        </p:blipFill>
        <p:spPr bwMode="auto">
          <a:xfrm>
            <a:off x="6153356" y="3416626"/>
            <a:ext cx="2546855" cy="1164502"/>
          </a:xfrm>
          <a:prstGeom prst="rect">
            <a:avLst/>
          </a:prstGeom>
          <a:noFill/>
          <a:ln w="9525">
            <a:noFill/>
            <a:miter lim="800000"/>
            <a:headEnd/>
            <a:tailEnd/>
          </a:ln>
        </p:spPr>
      </p:pic>
      <p:sp>
        <p:nvSpPr>
          <p:cNvPr id="29" name="Прямоугольник 28"/>
          <p:cNvSpPr/>
          <p:nvPr/>
        </p:nvSpPr>
        <p:spPr>
          <a:xfrm>
            <a:off x="6156176" y="3356992"/>
            <a:ext cx="2736304" cy="1214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2348880"/>
            <a:ext cx="4752528" cy="2232248"/>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771800" y="4707701"/>
            <a:ext cx="5400600" cy="144016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096751" y="2200509"/>
            <a:ext cx="3199787"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Symmetric Traceless</a:t>
            </a:r>
          </a:p>
        </p:txBody>
      </p:sp>
      <p:sp>
        <p:nvSpPr>
          <p:cNvPr id="22" name="Прямоугольник 21"/>
          <p:cNvSpPr/>
          <p:nvPr/>
        </p:nvSpPr>
        <p:spPr>
          <a:xfrm>
            <a:off x="251520" y="5252227"/>
            <a:ext cx="241765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Orthogonality</a:t>
            </a:r>
          </a:p>
        </p:txBody>
      </p:sp>
      <p:pic>
        <p:nvPicPr>
          <p:cNvPr id="22531" name="Picture 3"/>
          <p:cNvPicPr>
            <a:picLocks noChangeAspect="1" noChangeArrowheads="1"/>
          </p:cNvPicPr>
          <p:nvPr/>
        </p:nvPicPr>
        <p:blipFill>
          <a:blip r:embed="rId4" cstate="print"/>
          <a:srcRect/>
          <a:stretch>
            <a:fillRect/>
          </a:stretch>
        </p:blipFill>
        <p:spPr bwMode="auto">
          <a:xfrm>
            <a:off x="2916331" y="4779709"/>
            <a:ext cx="5256069" cy="1296144"/>
          </a:xfrm>
          <a:prstGeom prst="rect">
            <a:avLst/>
          </a:prstGeom>
          <a:noFill/>
          <a:ln w="9525">
            <a:noFill/>
            <a:miter lim="800000"/>
            <a:headEnd/>
            <a:tailEnd/>
          </a:ln>
        </p:spPr>
      </p:pic>
      <p:pic>
        <p:nvPicPr>
          <p:cNvPr id="22535" name="Picture 7"/>
          <p:cNvPicPr>
            <a:picLocks noChangeAspect="1" noChangeArrowheads="1"/>
          </p:cNvPicPr>
          <p:nvPr/>
        </p:nvPicPr>
        <p:blipFill>
          <a:blip r:embed="rId5" cstate="print"/>
          <a:srcRect/>
          <a:stretch>
            <a:fillRect/>
          </a:stretch>
        </p:blipFill>
        <p:spPr bwMode="auto">
          <a:xfrm>
            <a:off x="395536" y="2420888"/>
            <a:ext cx="4546958" cy="2088232"/>
          </a:xfrm>
          <a:prstGeom prst="rect">
            <a:avLst/>
          </a:prstGeom>
          <a:noFill/>
          <a:ln w="9525">
            <a:noFill/>
            <a:miter lim="800000"/>
            <a:headEnd/>
            <a:tailEnd/>
          </a:ln>
        </p:spPr>
      </p:pic>
      <p:sp>
        <p:nvSpPr>
          <p:cNvPr id="16" name="TextBox 15"/>
          <p:cNvSpPr txBox="1"/>
          <p:nvPr/>
        </p:nvSpPr>
        <p:spPr>
          <a:xfrm>
            <a:off x="-180528" y="-27384"/>
            <a:ext cx="9462865"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Non-conserved vertexes expansions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17" name="Прямоугольник 16"/>
          <p:cNvSpPr/>
          <p:nvPr/>
        </p:nvSpPr>
        <p:spPr>
          <a:xfrm>
            <a:off x="6842936" y="2852936"/>
            <a:ext cx="1473480"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Solution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3-Reggeon vertex contractions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9" name="Группа 783"/>
          <p:cNvGrpSpPr/>
          <p:nvPr/>
        </p:nvGrpSpPr>
        <p:grpSpPr>
          <a:xfrm flipV="1">
            <a:off x="6058031" y="2458010"/>
            <a:ext cx="1247378" cy="792088"/>
            <a:chOff x="156271" y="188639"/>
            <a:chExt cx="1247378" cy="806194"/>
          </a:xfrm>
        </p:grpSpPr>
        <p:sp>
          <p:nvSpPr>
            <p:cNvPr id="10" name="Line 11"/>
            <p:cNvSpPr>
              <a:spLocks noChangeShapeType="1"/>
            </p:cNvSpPr>
            <p:nvPr/>
          </p:nvSpPr>
          <p:spPr bwMode="auto">
            <a:xfrm>
              <a:off x="156271" y="223312"/>
              <a:ext cx="599305" cy="18135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11" name="Line 11"/>
            <p:cNvSpPr>
              <a:spLocks noChangeShapeType="1"/>
            </p:cNvSpPr>
            <p:nvPr/>
          </p:nvSpPr>
          <p:spPr bwMode="auto">
            <a:xfrm flipV="1">
              <a:off x="827585" y="188639"/>
              <a:ext cx="576064" cy="216024"/>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grpSp>
          <p:nvGrpSpPr>
            <p:cNvPr id="12" name="Группа 281"/>
            <p:cNvGrpSpPr/>
            <p:nvPr/>
          </p:nvGrpSpPr>
          <p:grpSpPr>
            <a:xfrm>
              <a:off x="554729" y="260648"/>
              <a:ext cx="428584" cy="734185"/>
              <a:chOff x="575632" y="332656"/>
              <a:chExt cx="246749" cy="409865"/>
            </a:xfrm>
          </p:grpSpPr>
          <p:sp>
            <p:nvSpPr>
              <p:cNvPr id="13" name="AutoShape 10"/>
              <p:cNvSpPr>
                <a:spLocks noChangeArrowheads="1"/>
              </p:cNvSpPr>
              <p:nvPr/>
            </p:nvSpPr>
            <p:spPr bwMode="auto">
              <a:xfrm rot="5400000">
                <a:off x="634860" y="474677"/>
                <a:ext cx="127516" cy="174586"/>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4" name="Oval 15"/>
              <p:cNvSpPr>
                <a:spLocks noChangeArrowheads="1"/>
              </p:cNvSpPr>
              <p:nvPr/>
            </p:nvSpPr>
            <p:spPr bwMode="auto">
              <a:xfrm>
                <a:off x="575632" y="332656"/>
                <a:ext cx="246749" cy="191627"/>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
            <p:nvSpPr>
              <p:cNvPr id="15" name="AutoShape 17"/>
              <p:cNvSpPr>
                <a:spLocks noChangeArrowheads="1"/>
              </p:cNvSpPr>
              <p:nvPr/>
            </p:nvSpPr>
            <p:spPr bwMode="auto">
              <a:xfrm rot="5400000">
                <a:off x="635248" y="591082"/>
                <a:ext cx="127517" cy="17536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grpSp>
        <p:nvGrpSpPr>
          <p:cNvPr id="16" name="Группа 790"/>
          <p:cNvGrpSpPr/>
          <p:nvPr/>
        </p:nvGrpSpPr>
        <p:grpSpPr>
          <a:xfrm>
            <a:off x="4175884" y="1901566"/>
            <a:ext cx="1440160" cy="732065"/>
            <a:chOff x="3225180" y="366391"/>
            <a:chExt cx="1440160" cy="732065"/>
          </a:xfrm>
        </p:grpSpPr>
        <p:sp>
          <p:nvSpPr>
            <p:cNvPr id="17" name="AutoShape 9"/>
            <p:cNvSpPr>
              <a:spLocks noChangeArrowheads="1"/>
            </p:cNvSpPr>
            <p:nvPr/>
          </p:nvSpPr>
          <p:spPr bwMode="auto">
            <a:xfrm rot="7440000">
              <a:off x="4213558" y="31399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8" name="AutoShape 9"/>
            <p:cNvSpPr>
              <a:spLocks noChangeArrowheads="1"/>
            </p:cNvSpPr>
            <p:nvPr/>
          </p:nvSpPr>
          <p:spPr bwMode="auto">
            <a:xfrm rot="7440000">
              <a:off x="4094967" y="47885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9" name="Line 11"/>
            <p:cNvSpPr>
              <a:spLocks noChangeShapeType="1"/>
            </p:cNvSpPr>
            <p:nvPr/>
          </p:nvSpPr>
          <p:spPr bwMode="auto">
            <a:xfrm>
              <a:off x="4161285" y="810424"/>
              <a:ext cx="504055"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20" name="Line 11"/>
            <p:cNvSpPr>
              <a:spLocks noChangeShapeType="1"/>
            </p:cNvSpPr>
            <p:nvPr/>
          </p:nvSpPr>
          <p:spPr bwMode="auto">
            <a:xfrm flipV="1">
              <a:off x="3225180" y="810424"/>
              <a:ext cx="432048"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21" name="AutoShape 9"/>
            <p:cNvSpPr>
              <a:spLocks noChangeArrowheads="1"/>
            </p:cNvSpPr>
            <p:nvPr/>
          </p:nvSpPr>
          <p:spPr bwMode="auto">
            <a:xfrm rot="2940000">
              <a:off x="3539859" y="4901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2" name="AutoShape 9"/>
            <p:cNvSpPr>
              <a:spLocks noChangeArrowheads="1"/>
            </p:cNvSpPr>
            <p:nvPr/>
          </p:nvSpPr>
          <p:spPr bwMode="auto">
            <a:xfrm rot="2940000">
              <a:off x="3431199" y="32575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3" name="Oval 16"/>
            <p:cNvSpPr>
              <a:spLocks noChangeArrowheads="1"/>
            </p:cNvSpPr>
            <p:nvPr/>
          </p:nvSpPr>
          <p:spPr bwMode="auto">
            <a:xfrm>
              <a:off x="3450606" y="621920"/>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grpSp>
        <p:nvGrpSpPr>
          <p:cNvPr id="24" name="Группа 805"/>
          <p:cNvGrpSpPr/>
          <p:nvPr/>
        </p:nvGrpSpPr>
        <p:grpSpPr>
          <a:xfrm>
            <a:off x="4391908" y="4283873"/>
            <a:ext cx="1083693" cy="930319"/>
            <a:chOff x="5650682" y="373267"/>
            <a:chExt cx="1083693" cy="930319"/>
          </a:xfrm>
        </p:grpSpPr>
        <p:sp>
          <p:nvSpPr>
            <p:cNvPr id="25" name="AutoShape 9"/>
            <p:cNvSpPr>
              <a:spLocks noChangeArrowheads="1"/>
            </p:cNvSpPr>
            <p:nvPr/>
          </p:nvSpPr>
          <p:spPr bwMode="auto">
            <a:xfrm rot="7440000">
              <a:off x="5822886" y="86720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6" name="AutoShape 9"/>
            <p:cNvSpPr>
              <a:spLocks noChangeArrowheads="1"/>
            </p:cNvSpPr>
            <p:nvPr/>
          </p:nvSpPr>
          <p:spPr bwMode="auto">
            <a:xfrm rot="7440000">
              <a:off x="5704295" y="103206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7" name="AutoShape 9"/>
            <p:cNvSpPr>
              <a:spLocks noChangeArrowheads="1"/>
            </p:cNvSpPr>
            <p:nvPr/>
          </p:nvSpPr>
          <p:spPr bwMode="auto">
            <a:xfrm rot="7440000">
              <a:off x="6438186" y="32087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8" name="AutoShape 9"/>
            <p:cNvSpPr>
              <a:spLocks noChangeArrowheads="1"/>
            </p:cNvSpPr>
            <p:nvPr/>
          </p:nvSpPr>
          <p:spPr bwMode="auto">
            <a:xfrm rot="7440000">
              <a:off x="6319595" y="4857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9" name="AutoShape 9"/>
            <p:cNvSpPr>
              <a:spLocks noChangeArrowheads="1"/>
            </p:cNvSpPr>
            <p:nvPr/>
          </p:nvSpPr>
          <p:spPr bwMode="auto">
            <a:xfrm rot="2940000">
              <a:off x="6462853" y="102084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0" name="AutoShape 9"/>
            <p:cNvSpPr>
              <a:spLocks noChangeArrowheads="1"/>
            </p:cNvSpPr>
            <p:nvPr/>
          </p:nvSpPr>
          <p:spPr bwMode="auto">
            <a:xfrm rot="2940000">
              <a:off x="6354193" y="85646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1" name="AutoShape 9"/>
            <p:cNvSpPr>
              <a:spLocks noChangeArrowheads="1"/>
            </p:cNvSpPr>
            <p:nvPr/>
          </p:nvSpPr>
          <p:spPr bwMode="auto">
            <a:xfrm rot="2940000">
              <a:off x="5811735" y="48594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2" name="AutoShape 9"/>
            <p:cNvSpPr>
              <a:spLocks noChangeArrowheads="1"/>
            </p:cNvSpPr>
            <p:nvPr/>
          </p:nvSpPr>
          <p:spPr bwMode="auto">
            <a:xfrm rot="2940000">
              <a:off x="5703075" y="32156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3" name="Oval 16"/>
            <p:cNvSpPr>
              <a:spLocks noChangeArrowheads="1"/>
            </p:cNvSpPr>
            <p:nvPr/>
          </p:nvSpPr>
          <p:spPr bwMode="auto">
            <a:xfrm>
              <a:off x="5684382" y="640588"/>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cxnSp>
        <p:nvCxnSpPr>
          <p:cNvPr id="34" name="Прямая со стрелкой 33"/>
          <p:cNvCxnSpPr/>
          <p:nvPr/>
        </p:nvCxnSpPr>
        <p:spPr>
          <a:xfrm>
            <a:off x="1673642" y="2799266"/>
            <a:ext cx="288032"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44" idx="0"/>
          </p:cNvCxnSpPr>
          <p:nvPr/>
        </p:nvCxnSpPr>
        <p:spPr>
          <a:xfrm flipH="1">
            <a:off x="2383498" y="3231314"/>
            <a:ext cx="328731" cy="3068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4173449" y="2623692"/>
            <a:ext cx="36004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4103876" y="1933429"/>
            <a:ext cx="216024"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4103876" y="4278088"/>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V="1">
            <a:off x="4113815" y="4906282"/>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0" name="Группа 838"/>
          <p:cNvGrpSpPr/>
          <p:nvPr/>
        </p:nvGrpSpPr>
        <p:grpSpPr>
          <a:xfrm>
            <a:off x="1765528" y="2573303"/>
            <a:ext cx="414010" cy="449277"/>
            <a:chOff x="7472198" y="1402837"/>
            <a:chExt cx="414010" cy="449277"/>
          </a:xfrm>
        </p:grpSpPr>
        <p:sp>
          <p:nvSpPr>
            <p:cNvPr id="41" name="TextBox 40"/>
            <p:cNvSpPr txBox="1"/>
            <p:nvPr/>
          </p:nvSpPr>
          <p:spPr>
            <a:xfrm>
              <a:off x="7472198" y="140283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TextBox 41"/>
            <p:cNvSpPr txBox="1"/>
            <p:nvPr/>
          </p:nvSpPr>
          <p:spPr>
            <a:xfrm>
              <a:off x="7624598" y="1575115"/>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3" name="Группа 839"/>
          <p:cNvGrpSpPr/>
          <p:nvPr/>
        </p:nvGrpSpPr>
        <p:grpSpPr>
          <a:xfrm>
            <a:off x="2555776" y="3231314"/>
            <a:ext cx="414010" cy="450832"/>
            <a:chOff x="7624598" y="2564904"/>
            <a:chExt cx="414010" cy="450832"/>
          </a:xfrm>
        </p:grpSpPr>
        <p:sp>
          <p:nvSpPr>
            <p:cNvPr id="44" name="TextBox 43"/>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 name="TextBox 44"/>
            <p:cNvSpPr txBox="1"/>
            <p:nvPr/>
          </p:nvSpPr>
          <p:spPr>
            <a:xfrm>
              <a:off x="7776998" y="2738737"/>
              <a:ext cx="261610"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Times New Roman" pitchFamily="18" charset="0"/>
                  <a:cs typeface="Times New Roman" pitchFamily="18" charset="0"/>
                </a:rPr>
                <a:t>2</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6" name="Группа 840"/>
          <p:cNvGrpSpPr/>
          <p:nvPr/>
        </p:nvGrpSpPr>
        <p:grpSpPr>
          <a:xfrm>
            <a:off x="3833882" y="4188851"/>
            <a:ext cx="414010" cy="449277"/>
            <a:chOff x="7472198" y="1402837"/>
            <a:chExt cx="414010" cy="449277"/>
          </a:xfrm>
        </p:grpSpPr>
        <p:sp>
          <p:nvSpPr>
            <p:cNvPr id="47" name="TextBox 46"/>
            <p:cNvSpPr txBox="1"/>
            <p:nvPr/>
          </p:nvSpPr>
          <p:spPr>
            <a:xfrm>
              <a:off x="7472198" y="140283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 name="TextBox 47"/>
            <p:cNvSpPr txBox="1"/>
            <p:nvPr/>
          </p:nvSpPr>
          <p:spPr>
            <a:xfrm>
              <a:off x="7624598" y="1575115"/>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9" name="Группа 843"/>
          <p:cNvGrpSpPr/>
          <p:nvPr/>
        </p:nvGrpSpPr>
        <p:grpSpPr>
          <a:xfrm>
            <a:off x="3845661" y="4710136"/>
            <a:ext cx="414010" cy="450832"/>
            <a:chOff x="7624598" y="2564904"/>
            <a:chExt cx="414010" cy="450832"/>
          </a:xfrm>
        </p:grpSpPr>
        <p:sp>
          <p:nvSpPr>
            <p:cNvPr id="50" name="TextBox 49"/>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 name="TextBox 50"/>
            <p:cNvSpPr txBox="1"/>
            <p:nvPr/>
          </p:nvSpPr>
          <p:spPr>
            <a:xfrm>
              <a:off x="7776998" y="2738737"/>
              <a:ext cx="261610"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Times New Roman" pitchFamily="18" charset="0"/>
                  <a:cs typeface="Times New Roman" pitchFamily="18" charset="0"/>
                </a:rPr>
                <a:t>2</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52" name="TextBox 51"/>
          <p:cNvSpPr txBox="1"/>
          <p:nvPr/>
        </p:nvSpPr>
        <p:spPr>
          <a:xfrm>
            <a:off x="4108819" y="274847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 name="TextBox 52"/>
          <p:cNvSpPr txBox="1"/>
          <p:nvPr/>
        </p:nvSpPr>
        <p:spPr>
          <a:xfrm>
            <a:off x="3845661" y="17503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4" name="Прямая соединительная линия 53"/>
          <p:cNvCxnSpPr/>
          <p:nvPr/>
        </p:nvCxnSpPr>
        <p:spPr>
          <a:xfrm>
            <a:off x="4905903" y="2055132"/>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4925781" y="4461860"/>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56" name="Группа 55"/>
          <p:cNvGrpSpPr/>
          <p:nvPr/>
        </p:nvGrpSpPr>
        <p:grpSpPr>
          <a:xfrm>
            <a:off x="6192119" y="1387829"/>
            <a:ext cx="874953" cy="949980"/>
            <a:chOff x="5436105" y="1764520"/>
            <a:chExt cx="874953" cy="949980"/>
          </a:xfrm>
        </p:grpSpPr>
        <p:sp>
          <p:nvSpPr>
            <p:cNvPr id="57" name="AutoShape 10"/>
            <p:cNvSpPr>
              <a:spLocks noChangeArrowheads="1"/>
            </p:cNvSpPr>
            <p:nvPr/>
          </p:nvSpPr>
          <p:spPr bwMode="auto">
            <a:xfrm rot="5400000">
              <a:off x="5791358" y="2239460"/>
              <a:ext cx="228417" cy="3032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nvGrpSpPr>
            <p:cNvPr id="58" name="Группа 798"/>
            <p:cNvGrpSpPr/>
            <p:nvPr/>
          </p:nvGrpSpPr>
          <p:grpSpPr>
            <a:xfrm rot="5400000">
              <a:off x="5589141" y="1611484"/>
              <a:ext cx="568882" cy="874953"/>
              <a:chOff x="1820856" y="286632"/>
              <a:chExt cx="568882" cy="874953"/>
            </a:xfrm>
          </p:grpSpPr>
          <p:sp>
            <p:nvSpPr>
              <p:cNvPr id="60" name="AutoShape 9"/>
              <p:cNvSpPr>
                <a:spLocks noChangeArrowheads="1"/>
              </p:cNvSpPr>
              <p:nvPr/>
            </p:nvSpPr>
            <p:spPr bwMode="auto">
              <a:xfrm rot="2700000">
                <a:off x="1991851" y="38867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1" name="AutoShape 9"/>
              <p:cNvSpPr>
                <a:spLocks noChangeArrowheads="1"/>
              </p:cNvSpPr>
              <p:nvPr/>
            </p:nvSpPr>
            <p:spPr bwMode="auto">
              <a:xfrm rot="2700000">
                <a:off x="1873249" y="23423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2"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3"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4"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sp>
          <p:nvSpPr>
            <p:cNvPr id="59" name="AutoShape 17"/>
            <p:cNvSpPr>
              <a:spLocks noChangeArrowheads="1"/>
            </p:cNvSpPr>
            <p:nvPr/>
          </p:nvSpPr>
          <p:spPr bwMode="auto">
            <a:xfrm rot="5400000">
              <a:off x="5792032" y="2447996"/>
              <a:ext cx="228419" cy="304590"/>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nvGrpSpPr>
          <p:cNvPr id="65" name="Группа 64"/>
          <p:cNvGrpSpPr/>
          <p:nvPr/>
        </p:nvGrpSpPr>
        <p:grpSpPr>
          <a:xfrm>
            <a:off x="6242402" y="3783971"/>
            <a:ext cx="874953" cy="877972"/>
            <a:chOff x="5436105" y="1764520"/>
            <a:chExt cx="874953" cy="949980"/>
          </a:xfrm>
        </p:grpSpPr>
        <p:sp>
          <p:nvSpPr>
            <p:cNvPr id="66" name="AutoShape 10"/>
            <p:cNvSpPr>
              <a:spLocks noChangeArrowheads="1"/>
            </p:cNvSpPr>
            <p:nvPr/>
          </p:nvSpPr>
          <p:spPr bwMode="auto">
            <a:xfrm rot="5400000">
              <a:off x="5791358" y="2239460"/>
              <a:ext cx="228417" cy="3032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nvGrpSpPr>
            <p:cNvPr id="67" name="Группа 798"/>
            <p:cNvGrpSpPr/>
            <p:nvPr/>
          </p:nvGrpSpPr>
          <p:grpSpPr>
            <a:xfrm rot="5400000">
              <a:off x="5589141" y="1611484"/>
              <a:ext cx="568882" cy="874953"/>
              <a:chOff x="1820856" y="286632"/>
              <a:chExt cx="568882" cy="874953"/>
            </a:xfrm>
          </p:grpSpPr>
          <p:sp>
            <p:nvSpPr>
              <p:cNvPr id="69" name="AutoShape 9"/>
              <p:cNvSpPr>
                <a:spLocks noChangeArrowheads="1"/>
              </p:cNvSpPr>
              <p:nvPr/>
            </p:nvSpPr>
            <p:spPr bwMode="auto">
              <a:xfrm rot="2700000">
                <a:off x="1991851" y="38867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70" name="AutoShape 9"/>
              <p:cNvSpPr>
                <a:spLocks noChangeArrowheads="1"/>
              </p:cNvSpPr>
              <p:nvPr/>
            </p:nvSpPr>
            <p:spPr bwMode="auto">
              <a:xfrm rot="2700000">
                <a:off x="1873249" y="23423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71"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72"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73"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sp>
          <p:nvSpPr>
            <p:cNvPr id="68" name="AutoShape 17"/>
            <p:cNvSpPr>
              <a:spLocks noChangeArrowheads="1"/>
            </p:cNvSpPr>
            <p:nvPr/>
          </p:nvSpPr>
          <p:spPr bwMode="auto">
            <a:xfrm rot="5400000">
              <a:off x="5792032" y="2447996"/>
              <a:ext cx="228419" cy="304590"/>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nvGrpSpPr>
          <p:cNvPr id="74" name="Группа 73"/>
          <p:cNvGrpSpPr/>
          <p:nvPr/>
        </p:nvGrpSpPr>
        <p:grpSpPr>
          <a:xfrm flipV="1">
            <a:off x="6253259" y="4754709"/>
            <a:ext cx="874953" cy="841836"/>
            <a:chOff x="5436105" y="1764520"/>
            <a:chExt cx="874953" cy="949980"/>
          </a:xfrm>
        </p:grpSpPr>
        <p:sp>
          <p:nvSpPr>
            <p:cNvPr id="75" name="AutoShape 10"/>
            <p:cNvSpPr>
              <a:spLocks noChangeArrowheads="1"/>
            </p:cNvSpPr>
            <p:nvPr/>
          </p:nvSpPr>
          <p:spPr bwMode="auto">
            <a:xfrm rot="5400000">
              <a:off x="5791358" y="2239460"/>
              <a:ext cx="228417" cy="3032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nvGrpSpPr>
            <p:cNvPr id="76" name="Группа 798"/>
            <p:cNvGrpSpPr/>
            <p:nvPr/>
          </p:nvGrpSpPr>
          <p:grpSpPr>
            <a:xfrm rot="5400000">
              <a:off x="5589141" y="1611484"/>
              <a:ext cx="568882" cy="874953"/>
              <a:chOff x="1820856" y="286632"/>
              <a:chExt cx="568882" cy="874953"/>
            </a:xfrm>
          </p:grpSpPr>
          <p:sp>
            <p:nvSpPr>
              <p:cNvPr id="78" name="AutoShape 9"/>
              <p:cNvSpPr>
                <a:spLocks noChangeArrowheads="1"/>
              </p:cNvSpPr>
              <p:nvPr/>
            </p:nvSpPr>
            <p:spPr bwMode="auto">
              <a:xfrm rot="2700000">
                <a:off x="1991851" y="38867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79" name="AutoShape 9"/>
              <p:cNvSpPr>
                <a:spLocks noChangeArrowheads="1"/>
              </p:cNvSpPr>
              <p:nvPr/>
            </p:nvSpPr>
            <p:spPr bwMode="auto">
              <a:xfrm rot="2700000">
                <a:off x="1873249" y="23423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80"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81"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82"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sp>
          <p:nvSpPr>
            <p:cNvPr id="77" name="AutoShape 17"/>
            <p:cNvSpPr>
              <a:spLocks noChangeArrowheads="1"/>
            </p:cNvSpPr>
            <p:nvPr/>
          </p:nvSpPr>
          <p:spPr bwMode="auto">
            <a:xfrm rot="5400000">
              <a:off x="5792032" y="2447996"/>
              <a:ext cx="228419" cy="304590"/>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nvGrpSpPr>
          <p:cNvPr id="83" name="Группа 82"/>
          <p:cNvGrpSpPr/>
          <p:nvPr/>
        </p:nvGrpSpPr>
        <p:grpSpPr>
          <a:xfrm>
            <a:off x="1590777" y="3020198"/>
            <a:ext cx="874953" cy="949980"/>
            <a:chOff x="5436105" y="1764520"/>
            <a:chExt cx="874953" cy="949980"/>
          </a:xfrm>
        </p:grpSpPr>
        <p:sp>
          <p:nvSpPr>
            <p:cNvPr id="84" name="AutoShape 10"/>
            <p:cNvSpPr>
              <a:spLocks noChangeArrowheads="1"/>
            </p:cNvSpPr>
            <p:nvPr/>
          </p:nvSpPr>
          <p:spPr bwMode="auto">
            <a:xfrm rot="5400000">
              <a:off x="5791358" y="2239460"/>
              <a:ext cx="228417" cy="3032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nvGrpSpPr>
            <p:cNvPr id="85" name="Группа 798"/>
            <p:cNvGrpSpPr/>
            <p:nvPr/>
          </p:nvGrpSpPr>
          <p:grpSpPr>
            <a:xfrm rot="5400000">
              <a:off x="5589141" y="1611484"/>
              <a:ext cx="568882" cy="874953"/>
              <a:chOff x="1820856" y="286632"/>
              <a:chExt cx="568882" cy="874953"/>
            </a:xfrm>
          </p:grpSpPr>
          <p:sp>
            <p:nvSpPr>
              <p:cNvPr id="87" name="AutoShape 9"/>
              <p:cNvSpPr>
                <a:spLocks noChangeArrowheads="1"/>
              </p:cNvSpPr>
              <p:nvPr/>
            </p:nvSpPr>
            <p:spPr bwMode="auto">
              <a:xfrm rot="2700000">
                <a:off x="1991851" y="38867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88" name="AutoShape 9"/>
              <p:cNvSpPr>
                <a:spLocks noChangeArrowheads="1"/>
              </p:cNvSpPr>
              <p:nvPr/>
            </p:nvSpPr>
            <p:spPr bwMode="auto">
              <a:xfrm rot="2700000">
                <a:off x="1873249" y="23423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89"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90"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91"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sp>
          <p:nvSpPr>
            <p:cNvPr id="86" name="AutoShape 17"/>
            <p:cNvSpPr>
              <a:spLocks noChangeArrowheads="1"/>
            </p:cNvSpPr>
            <p:nvPr/>
          </p:nvSpPr>
          <p:spPr bwMode="auto">
            <a:xfrm rot="5400000">
              <a:off x="5792032" y="2447996"/>
              <a:ext cx="228419" cy="304590"/>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nvGrpSpPr>
          <p:cNvPr id="92" name="Группа 839"/>
          <p:cNvGrpSpPr/>
          <p:nvPr/>
        </p:nvGrpSpPr>
        <p:grpSpPr>
          <a:xfrm>
            <a:off x="1547664" y="3951394"/>
            <a:ext cx="414010" cy="450832"/>
            <a:chOff x="7624598" y="2564904"/>
            <a:chExt cx="414010" cy="450832"/>
          </a:xfrm>
        </p:grpSpPr>
        <p:sp>
          <p:nvSpPr>
            <p:cNvPr id="93" name="TextBox 92"/>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4" name="TextBox 93"/>
            <p:cNvSpPr txBox="1"/>
            <p:nvPr/>
          </p:nvSpPr>
          <p:spPr>
            <a:xfrm>
              <a:off x="7776998" y="2738737"/>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3</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95" name="Прямая со стрелкой 94"/>
          <p:cNvCxnSpPr/>
          <p:nvPr/>
        </p:nvCxnSpPr>
        <p:spPr>
          <a:xfrm flipV="1">
            <a:off x="1745650" y="3610138"/>
            <a:ext cx="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6642194" y="1380325"/>
            <a:ext cx="32252" cy="203366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6695204" y="3699589"/>
            <a:ext cx="32252" cy="203366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733607" y="1971217"/>
            <a:ext cx="439544"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t>
            </a:r>
            <a:endParaRPr lang="ru-RU" sz="4000" b="1" dirty="0">
              <a:effectLst>
                <a:outerShdw blurRad="38100" dist="38100" dir="2700000" algn="tl">
                  <a:srgbClr val="000000">
                    <a:alpha val="43137"/>
                  </a:srgbClr>
                </a:outerShdw>
              </a:effectLst>
            </a:endParaRPr>
          </a:p>
        </p:txBody>
      </p:sp>
      <p:sp>
        <p:nvSpPr>
          <p:cNvPr id="99" name="TextBox 98"/>
          <p:cNvSpPr txBox="1"/>
          <p:nvPr/>
        </p:nvSpPr>
        <p:spPr>
          <a:xfrm>
            <a:off x="5751050" y="4377298"/>
            <a:ext cx="439544"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t>
            </a:r>
            <a:endParaRPr lang="ru-RU" sz="4000" b="1" dirty="0">
              <a:effectLst>
                <a:outerShdw blurRad="38100" dist="38100" dir="2700000" algn="tl">
                  <a:srgbClr val="000000">
                    <a:alpha val="43137"/>
                  </a:srgbClr>
                </a:outerShdw>
              </a:effectLst>
            </a:endParaRPr>
          </a:p>
        </p:txBody>
      </p:sp>
      <p:sp>
        <p:nvSpPr>
          <p:cNvPr id="100" name="Стрелка вправо 99"/>
          <p:cNvSpPr/>
          <p:nvPr/>
        </p:nvSpPr>
        <p:spPr>
          <a:xfrm>
            <a:off x="3128945" y="3284984"/>
            <a:ext cx="720080" cy="576064"/>
          </a:xfrm>
          <a:prstGeom prst="right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TextBox 100"/>
          <p:cNvSpPr txBox="1"/>
          <p:nvPr/>
        </p:nvSpPr>
        <p:spPr>
          <a:xfrm>
            <a:off x="1853905" y="1844824"/>
            <a:ext cx="554960"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Y</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Applications: spin-parity analyzer</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51520" y="4725144"/>
            <a:ext cx="8640960" cy="523220"/>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[A.B.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Kaidalov</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V.A.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Khoze</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A.D. Martin et al, </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Central exclusive diffractive production as a spin-parity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analyser</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from hadrons to Higgs.</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Eur. Phys. J. C</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31, 387–396 (2003)]</a:t>
            </a:r>
            <a:endParaRPr lang="ru-RU" sz="1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 name="Прямоугольник 9"/>
          <p:cNvSpPr/>
          <p:nvPr/>
        </p:nvSpPr>
        <p:spPr>
          <a:xfrm>
            <a:off x="263894" y="5316216"/>
            <a:ext cx="8496944" cy="523220"/>
          </a:xfrm>
          <a:prstGeom prst="rect">
            <a:avLst/>
          </a:prstGeom>
        </p:spPr>
        <p:txBody>
          <a:bodyPr wrap="square">
            <a:spAutoFit/>
          </a:bodyPr>
          <a:lstStyle/>
          <a:p>
            <a:pPr lvl="0"/>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[V.A. </a:t>
            </a:r>
            <a:r>
              <a:rPr lang="en-US" sz="1400" b="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Petrov</a:t>
            </a:r>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R.A. Ryutin, A.E. </a:t>
            </a:r>
            <a:r>
              <a:rPr lang="en-US" sz="1400" b="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Sobol</a:t>
            </a:r>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J.-P. </a:t>
            </a:r>
            <a:r>
              <a:rPr lang="en-US" sz="1400" b="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Guillaud</a:t>
            </a:r>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i="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Azimuthal</a:t>
            </a:r>
            <a:r>
              <a:rPr lang="en-US" sz="1400" b="1" i="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angular distributions in EDDE  as spin-parity </a:t>
            </a:r>
            <a:r>
              <a:rPr lang="en-US" sz="1400" b="1" i="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analyser</a:t>
            </a:r>
            <a:r>
              <a:rPr lang="en-US" sz="1400" b="1" i="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400" b="1" i="1" dirty="0" err="1"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glueball</a:t>
            </a:r>
            <a:r>
              <a:rPr lang="en-US" sz="1400" b="1" i="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filter for LHC</a:t>
            </a:r>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JHEP06(2005)007]</a:t>
            </a:r>
          </a:p>
        </p:txBody>
      </p:sp>
      <p:pic>
        <p:nvPicPr>
          <p:cNvPr id="2051" name="Picture 3"/>
          <p:cNvPicPr>
            <a:picLocks noChangeAspect="1" noChangeArrowheads="1"/>
          </p:cNvPicPr>
          <p:nvPr/>
        </p:nvPicPr>
        <p:blipFill>
          <a:blip r:embed="rId2" cstate="print"/>
          <a:srcRect/>
          <a:stretch>
            <a:fillRect/>
          </a:stretch>
        </p:blipFill>
        <p:spPr bwMode="auto">
          <a:xfrm>
            <a:off x="251520" y="1124744"/>
            <a:ext cx="2808312" cy="3168352"/>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275856" y="1124744"/>
            <a:ext cx="2938362" cy="3168352"/>
          </a:xfrm>
          <a:prstGeom prst="rect">
            <a:avLst/>
          </a:prstGeom>
          <a:noFill/>
          <a:ln w="9525">
            <a:noFill/>
            <a:miter lim="800000"/>
            <a:headEnd/>
            <a:tailEnd/>
          </a:ln>
        </p:spPr>
      </p:pic>
      <p:sp>
        <p:nvSpPr>
          <p:cNvPr id="33" name="Прямоугольник 32"/>
          <p:cNvSpPr/>
          <p:nvPr/>
        </p:nvSpPr>
        <p:spPr>
          <a:xfrm>
            <a:off x="6506277" y="1448931"/>
            <a:ext cx="2242187" cy="2393707"/>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Line 11"/>
          <p:cNvSpPr>
            <a:spLocks noChangeShapeType="1"/>
          </p:cNvSpPr>
          <p:nvPr/>
        </p:nvSpPr>
        <p:spPr bwMode="auto">
          <a:xfrm rot="19597092">
            <a:off x="7208146" y="1848876"/>
            <a:ext cx="351770" cy="120383"/>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35" name="Line 11"/>
          <p:cNvSpPr>
            <a:spLocks noChangeShapeType="1"/>
          </p:cNvSpPr>
          <p:nvPr/>
        </p:nvSpPr>
        <p:spPr bwMode="auto">
          <a:xfrm rot="19597092" flipV="1">
            <a:off x="7531968" y="1614706"/>
            <a:ext cx="338128" cy="143399"/>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36" name="AutoShape 10"/>
          <p:cNvSpPr>
            <a:spLocks noChangeArrowheads="1"/>
          </p:cNvSpPr>
          <p:nvPr/>
        </p:nvSpPr>
        <p:spPr bwMode="auto">
          <a:xfrm rot="3397092">
            <a:off x="7591890" y="1917293"/>
            <a:ext cx="151626" cy="17799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7" name="Oval 15"/>
          <p:cNvSpPr>
            <a:spLocks noChangeArrowheads="1"/>
          </p:cNvSpPr>
          <p:nvPr/>
        </p:nvSpPr>
        <p:spPr bwMode="auto">
          <a:xfrm rot="19597092">
            <a:off x="7454910" y="1759589"/>
            <a:ext cx="251563" cy="227858"/>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
        <p:nvSpPr>
          <p:cNvPr id="38" name="AutoShape 17"/>
          <p:cNvSpPr>
            <a:spLocks noChangeArrowheads="1"/>
          </p:cNvSpPr>
          <p:nvPr/>
        </p:nvSpPr>
        <p:spPr bwMode="auto">
          <a:xfrm rot="3397092">
            <a:off x="7666698" y="2030852"/>
            <a:ext cx="151627" cy="178783"/>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9" name="Line 11"/>
          <p:cNvSpPr>
            <a:spLocks noChangeShapeType="1"/>
          </p:cNvSpPr>
          <p:nvPr/>
        </p:nvSpPr>
        <p:spPr bwMode="auto">
          <a:xfrm rot="13116721">
            <a:off x="7545387" y="3464394"/>
            <a:ext cx="351770" cy="120383"/>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0" name="Line 11"/>
          <p:cNvSpPr>
            <a:spLocks noChangeShapeType="1"/>
          </p:cNvSpPr>
          <p:nvPr/>
        </p:nvSpPr>
        <p:spPr bwMode="auto">
          <a:xfrm rot="13116721" flipV="1">
            <a:off x="7242460" y="3220240"/>
            <a:ext cx="338128" cy="143399"/>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1" name="AutoShape 10"/>
          <p:cNvSpPr>
            <a:spLocks noChangeArrowheads="1"/>
          </p:cNvSpPr>
          <p:nvPr/>
        </p:nvSpPr>
        <p:spPr bwMode="auto">
          <a:xfrm rot="18516721">
            <a:off x="7650230" y="3135758"/>
            <a:ext cx="151626" cy="17799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2" name="Oval 15"/>
          <p:cNvSpPr>
            <a:spLocks noChangeArrowheads="1"/>
          </p:cNvSpPr>
          <p:nvPr/>
        </p:nvSpPr>
        <p:spPr bwMode="auto">
          <a:xfrm rot="13116721">
            <a:off x="7500890" y="3234617"/>
            <a:ext cx="251563" cy="227858"/>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
        <p:nvSpPr>
          <p:cNvPr id="43" name="AutoShape 17"/>
          <p:cNvSpPr>
            <a:spLocks noChangeArrowheads="1"/>
          </p:cNvSpPr>
          <p:nvPr/>
        </p:nvSpPr>
        <p:spPr bwMode="auto">
          <a:xfrm rot="18516721">
            <a:off x="7729570" y="3037411"/>
            <a:ext cx="151627" cy="178783"/>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nvGrpSpPr>
          <p:cNvPr id="44" name="Группа 43"/>
          <p:cNvGrpSpPr/>
          <p:nvPr/>
        </p:nvGrpSpPr>
        <p:grpSpPr>
          <a:xfrm>
            <a:off x="7841296" y="2290829"/>
            <a:ext cx="595361" cy="642465"/>
            <a:chOff x="998101" y="2681652"/>
            <a:chExt cx="595361" cy="642465"/>
          </a:xfrm>
        </p:grpSpPr>
        <p:sp>
          <p:nvSpPr>
            <p:cNvPr id="45" name="Line 11"/>
            <p:cNvSpPr>
              <a:spLocks noChangeShapeType="1"/>
            </p:cNvSpPr>
            <p:nvPr/>
          </p:nvSpPr>
          <p:spPr bwMode="auto">
            <a:xfrm flipV="1">
              <a:off x="1255087" y="2986636"/>
              <a:ext cx="338375" cy="0"/>
            </a:xfrm>
            <a:prstGeom prst="line">
              <a:avLst/>
            </a:prstGeom>
            <a:noFill/>
            <a:ln w="57150" cmpd="tri">
              <a:solidFill>
                <a:schemeClr val="tx1"/>
              </a:solidFill>
              <a:prstDash val="lgDash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6" name="AutoShape 9"/>
            <p:cNvSpPr>
              <a:spLocks noChangeArrowheads="1"/>
            </p:cNvSpPr>
            <p:nvPr/>
          </p:nvSpPr>
          <p:spPr bwMode="auto">
            <a:xfrm rot="2940000">
              <a:off x="1101737" y="2793422"/>
              <a:ext cx="168192" cy="1831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7" name="AutoShape 9"/>
            <p:cNvSpPr>
              <a:spLocks noChangeArrowheads="1"/>
            </p:cNvSpPr>
            <p:nvPr/>
          </p:nvSpPr>
          <p:spPr bwMode="auto">
            <a:xfrm rot="2940000">
              <a:off x="1013107" y="2674177"/>
              <a:ext cx="168192" cy="1831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8" name="AutoShape 9"/>
            <p:cNvSpPr>
              <a:spLocks noChangeArrowheads="1"/>
            </p:cNvSpPr>
            <p:nvPr/>
          </p:nvSpPr>
          <p:spPr bwMode="auto">
            <a:xfrm rot="7440000">
              <a:off x="1086226" y="3028837"/>
              <a:ext cx="168192" cy="1831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9" name="AutoShape 9"/>
            <p:cNvSpPr>
              <a:spLocks noChangeArrowheads="1"/>
            </p:cNvSpPr>
            <p:nvPr/>
          </p:nvSpPr>
          <p:spPr bwMode="auto">
            <a:xfrm rot="7440000">
              <a:off x="1005576" y="3148450"/>
              <a:ext cx="168192" cy="18314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50" name="Oval 15"/>
            <p:cNvSpPr>
              <a:spLocks noChangeArrowheads="1"/>
            </p:cNvSpPr>
            <p:nvPr/>
          </p:nvSpPr>
          <p:spPr bwMode="auto">
            <a:xfrm>
              <a:off x="1149496" y="2886750"/>
              <a:ext cx="182494" cy="189954"/>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sp>
        <p:nvSpPr>
          <p:cNvPr id="51" name="TextBox 50"/>
          <p:cNvSpPr txBox="1"/>
          <p:nvPr/>
        </p:nvSpPr>
        <p:spPr>
          <a:xfrm>
            <a:off x="7914185" y="1543452"/>
            <a:ext cx="752129"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latin typeface="Arial" pitchFamily="34" charset="0"/>
                <a:cs typeface="Arial" pitchFamily="34" charset="0"/>
              </a:rPr>
              <a:t>CEDP</a:t>
            </a:r>
            <a:endParaRPr lang="ru-RU"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52" name="Дуга 51"/>
          <p:cNvSpPr/>
          <p:nvPr/>
        </p:nvSpPr>
        <p:spPr>
          <a:xfrm rot="13801686">
            <a:off x="7204516" y="1194006"/>
            <a:ext cx="2348925" cy="2632967"/>
          </a:xfrm>
          <a:prstGeom prst="arc">
            <a:avLst>
              <a:gd name="adj1" fmla="val 14961783"/>
              <a:gd name="adj2" fmla="val 404557"/>
            </a:avLst>
          </a:prstGeom>
          <a:ln w="317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2053" name="Picture 5"/>
          <p:cNvPicPr>
            <a:picLocks noChangeAspect="1" noChangeArrowheads="1"/>
          </p:cNvPicPr>
          <p:nvPr/>
        </p:nvPicPr>
        <p:blipFill>
          <a:blip r:embed="rId4" cstate="print"/>
          <a:srcRect/>
          <a:stretch>
            <a:fillRect/>
          </a:stretch>
        </p:blipFill>
        <p:spPr bwMode="auto">
          <a:xfrm>
            <a:off x="6604849" y="2340409"/>
            <a:ext cx="447675" cy="5524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Problems with conserved currents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56733" y="985598"/>
            <a:ext cx="4602067" cy="3816424"/>
          </a:xfrm>
          <a:prstGeom prst="rect">
            <a:avLst/>
          </a:prstGeom>
          <a:noFill/>
          <a:ln w="9525">
            <a:noFill/>
            <a:miter lim="800000"/>
            <a:headEnd/>
            <a:tailEnd/>
          </a:ln>
        </p:spPr>
      </p:pic>
      <p:sp>
        <p:nvSpPr>
          <p:cNvPr id="9" name="Прямоугольник 8"/>
          <p:cNvSpPr/>
          <p:nvPr/>
        </p:nvSpPr>
        <p:spPr>
          <a:xfrm>
            <a:off x="1801009" y="966434"/>
            <a:ext cx="6336704" cy="523220"/>
          </a:xfrm>
          <a:prstGeom prst="rect">
            <a:avLst/>
          </a:prstGeom>
        </p:spPr>
        <p:txBody>
          <a:bodyPr wrap="square">
            <a:spAutoFit/>
          </a:bodyPr>
          <a:lstStyle/>
          <a:p>
            <a:pPr lvl="0"/>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[R.A. Ryutin , </a:t>
            </a:r>
            <a:r>
              <a:rPr lang="en-US" sz="1400" b="1" i="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Visualizations of exclusive central diffraction</a:t>
            </a:r>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lvl="0"/>
            <a:r>
              <a:rPr lang="en-US" sz="14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Eur. Phys. J. C 74, 3162 (2014)]</a:t>
            </a:r>
          </a:p>
        </p:txBody>
      </p:sp>
      <p:sp>
        <p:nvSpPr>
          <p:cNvPr id="10" name="Прямоугольник 9"/>
          <p:cNvSpPr/>
          <p:nvPr/>
        </p:nvSpPr>
        <p:spPr>
          <a:xfrm>
            <a:off x="76268" y="4941168"/>
            <a:ext cx="9144000" cy="1169551"/>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[F.E. Close, G.A.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Schuller</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Evidence that the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pomeron</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transforms as a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nonconserved</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vector current</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Phys.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Lett</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B 464, 279 (1999)]</a:t>
            </a:r>
          </a:p>
          <a:p>
            <a:endPar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[F.E. Close, G.A.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Schuller</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Central production of mesons: Exotic states versus </a:t>
            </a:r>
            <a:r>
              <a:rPr lang="en-US" sz="14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pomeron</a:t>
            </a:r>
            <a:r>
              <a:rPr lang="en-US" sz="1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structure</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Phys. </a:t>
            </a:r>
            <a:r>
              <a:rPr lang="en-US" sz="1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Lett</a:t>
            </a:r>
            <a:r>
              <a:rPr lang="en-US" sz="1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B 458, 127 (1999)]</a:t>
            </a:r>
            <a:endParaRPr lang="ru-RU" sz="1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1" name="Прямоугольник 10"/>
          <p:cNvSpPr/>
          <p:nvPr/>
        </p:nvSpPr>
        <p:spPr>
          <a:xfrm>
            <a:off x="4606051" y="2128788"/>
            <a:ext cx="4358437" cy="2308324"/>
          </a:xfrm>
          <a:prstGeom prst="rect">
            <a:avLst/>
          </a:prstGeom>
        </p:spPr>
        <p:txBody>
          <a:bodyPr wrap="none">
            <a:spAutoFit/>
          </a:bodyPr>
          <a:lstStyle/>
          <a:p>
            <a:pPr algn="ctr"/>
            <a:r>
              <a:rPr lang="en-US" sz="3600" b="1" dirty="0" smtClean="0">
                <a:solidFill>
                  <a:srgbClr val="FF0000"/>
                </a:solidFill>
                <a:effectLst>
                  <a:outerShdw blurRad="38100" dist="38100" dir="2700000" algn="tl">
                    <a:srgbClr val="000000">
                      <a:alpha val="43137"/>
                    </a:srgbClr>
                  </a:outerShdw>
                </a:effectLst>
                <a:latin typeface="Maiandra GD" pitchFamily="34" charset="0"/>
              </a:rPr>
              <a:t>“Non-Conserved”=</a:t>
            </a:r>
          </a:p>
          <a:p>
            <a:pPr algn="ctr"/>
            <a:r>
              <a:rPr lang="en-US" sz="3600" b="1" dirty="0" err="1" smtClean="0">
                <a:solidFill>
                  <a:srgbClr val="FF0000"/>
                </a:solidFill>
                <a:effectLst>
                  <a:outerShdw blurRad="38100" dist="38100" dir="2700000" algn="tl">
                    <a:srgbClr val="000000">
                      <a:alpha val="43137"/>
                    </a:srgbClr>
                  </a:outerShdw>
                </a:effectLst>
                <a:latin typeface="Maiandra GD" pitchFamily="34" charset="0"/>
              </a:rPr>
              <a:t>Unitarization</a:t>
            </a:r>
            <a:r>
              <a:rPr lang="en-US" sz="3600" b="1" dirty="0" smtClean="0">
                <a:solidFill>
                  <a:srgbClr val="FF0000"/>
                </a:solidFill>
                <a:effectLst>
                  <a:outerShdw blurRad="38100" dist="38100" dir="2700000" algn="tl">
                    <a:srgbClr val="000000">
                      <a:alpha val="43137"/>
                    </a:srgbClr>
                  </a:outerShdw>
                </a:effectLst>
                <a:latin typeface="Maiandra GD" pitchFamily="34" charset="0"/>
              </a:rPr>
              <a:t>? </a:t>
            </a:r>
          </a:p>
          <a:p>
            <a:pPr algn="ctr"/>
            <a:r>
              <a:rPr lang="en-US" sz="3600" b="1" dirty="0" smtClean="0">
                <a:solidFill>
                  <a:srgbClr val="FF0000"/>
                </a:solidFill>
                <a:effectLst>
                  <a:outerShdw blurRad="38100" dist="38100" dir="2700000" algn="tl">
                    <a:srgbClr val="000000">
                      <a:alpha val="43137"/>
                    </a:srgbClr>
                  </a:outerShdw>
                </a:effectLst>
                <a:latin typeface="Maiandra GD" pitchFamily="34" charset="0"/>
              </a:rPr>
              <a:t>Extra Dimension?</a:t>
            </a:r>
          </a:p>
          <a:p>
            <a:pPr algn="ctr"/>
            <a:r>
              <a:rPr lang="en-US" sz="3600" b="1" dirty="0" smtClean="0">
                <a:solidFill>
                  <a:srgbClr val="FF0000"/>
                </a:solidFill>
                <a:effectLst>
                  <a:outerShdw blurRad="38100" dist="38100" dir="2700000" algn="tl">
                    <a:srgbClr val="000000">
                      <a:alpha val="43137"/>
                    </a:srgbClr>
                  </a:outerShdw>
                </a:effectLst>
                <a:latin typeface="Maiandra GD" pitchFamily="34" charset="0"/>
              </a:rPr>
              <a:t>Both?</a:t>
            </a:r>
            <a:endParaRPr lang="ru-RU" sz="36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79512" y="4868"/>
            <a:ext cx="8755159"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Applications: extract cross-sections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9" name="Группа 8"/>
          <p:cNvGrpSpPr/>
          <p:nvPr/>
        </p:nvGrpSpPr>
        <p:grpSpPr>
          <a:xfrm>
            <a:off x="1043608" y="814141"/>
            <a:ext cx="1440160" cy="732065"/>
            <a:chOff x="3225180" y="366391"/>
            <a:chExt cx="1440160" cy="732065"/>
          </a:xfrm>
        </p:grpSpPr>
        <p:sp>
          <p:nvSpPr>
            <p:cNvPr id="10" name="AutoShape 9"/>
            <p:cNvSpPr>
              <a:spLocks noChangeArrowheads="1"/>
            </p:cNvSpPr>
            <p:nvPr/>
          </p:nvSpPr>
          <p:spPr bwMode="auto">
            <a:xfrm rot="7440000">
              <a:off x="4213558" y="31399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1" name="AutoShape 9"/>
            <p:cNvSpPr>
              <a:spLocks noChangeArrowheads="1"/>
            </p:cNvSpPr>
            <p:nvPr/>
          </p:nvSpPr>
          <p:spPr bwMode="auto">
            <a:xfrm rot="7440000">
              <a:off x="4094967" y="47885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2" name="Line 11"/>
            <p:cNvSpPr>
              <a:spLocks noChangeShapeType="1"/>
            </p:cNvSpPr>
            <p:nvPr/>
          </p:nvSpPr>
          <p:spPr bwMode="auto">
            <a:xfrm>
              <a:off x="4161285" y="810424"/>
              <a:ext cx="504055"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13" name="Line 11"/>
            <p:cNvSpPr>
              <a:spLocks noChangeShapeType="1"/>
            </p:cNvSpPr>
            <p:nvPr/>
          </p:nvSpPr>
          <p:spPr bwMode="auto">
            <a:xfrm flipV="1">
              <a:off x="3225180" y="810424"/>
              <a:ext cx="432048"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14" name="AutoShape 9"/>
            <p:cNvSpPr>
              <a:spLocks noChangeArrowheads="1"/>
            </p:cNvSpPr>
            <p:nvPr/>
          </p:nvSpPr>
          <p:spPr bwMode="auto">
            <a:xfrm rot="2940000">
              <a:off x="3539859" y="4901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5" name="AutoShape 9"/>
            <p:cNvSpPr>
              <a:spLocks noChangeArrowheads="1"/>
            </p:cNvSpPr>
            <p:nvPr/>
          </p:nvSpPr>
          <p:spPr bwMode="auto">
            <a:xfrm rot="2940000">
              <a:off x="3431199" y="32575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6" name="Oval 16"/>
            <p:cNvSpPr>
              <a:spLocks noChangeArrowheads="1"/>
            </p:cNvSpPr>
            <p:nvPr/>
          </p:nvSpPr>
          <p:spPr bwMode="auto">
            <a:xfrm>
              <a:off x="3450606" y="621920"/>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grpSp>
        <p:nvGrpSpPr>
          <p:cNvPr id="17" name="Группа 16"/>
          <p:cNvGrpSpPr/>
          <p:nvPr/>
        </p:nvGrpSpPr>
        <p:grpSpPr>
          <a:xfrm>
            <a:off x="1258652" y="2125854"/>
            <a:ext cx="1083693" cy="930319"/>
            <a:chOff x="5650682" y="373267"/>
            <a:chExt cx="1083693" cy="930319"/>
          </a:xfrm>
        </p:grpSpPr>
        <p:sp>
          <p:nvSpPr>
            <p:cNvPr id="18" name="AutoShape 9"/>
            <p:cNvSpPr>
              <a:spLocks noChangeArrowheads="1"/>
            </p:cNvSpPr>
            <p:nvPr/>
          </p:nvSpPr>
          <p:spPr bwMode="auto">
            <a:xfrm rot="7440000">
              <a:off x="5822886" y="86720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9" name="AutoShape 9"/>
            <p:cNvSpPr>
              <a:spLocks noChangeArrowheads="1"/>
            </p:cNvSpPr>
            <p:nvPr/>
          </p:nvSpPr>
          <p:spPr bwMode="auto">
            <a:xfrm rot="7440000">
              <a:off x="5704295" y="103206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0" name="AutoShape 9"/>
            <p:cNvSpPr>
              <a:spLocks noChangeArrowheads="1"/>
            </p:cNvSpPr>
            <p:nvPr/>
          </p:nvSpPr>
          <p:spPr bwMode="auto">
            <a:xfrm rot="7440000">
              <a:off x="6438186" y="32087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1" name="AutoShape 9"/>
            <p:cNvSpPr>
              <a:spLocks noChangeArrowheads="1"/>
            </p:cNvSpPr>
            <p:nvPr/>
          </p:nvSpPr>
          <p:spPr bwMode="auto">
            <a:xfrm rot="7440000">
              <a:off x="6319595" y="4857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2" name="AutoShape 9"/>
            <p:cNvSpPr>
              <a:spLocks noChangeArrowheads="1"/>
            </p:cNvSpPr>
            <p:nvPr/>
          </p:nvSpPr>
          <p:spPr bwMode="auto">
            <a:xfrm rot="2940000">
              <a:off x="6462853" y="102084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3" name="AutoShape 9"/>
            <p:cNvSpPr>
              <a:spLocks noChangeArrowheads="1"/>
            </p:cNvSpPr>
            <p:nvPr/>
          </p:nvSpPr>
          <p:spPr bwMode="auto">
            <a:xfrm rot="2940000">
              <a:off x="6354193" y="85646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4" name="AutoShape 9"/>
            <p:cNvSpPr>
              <a:spLocks noChangeArrowheads="1"/>
            </p:cNvSpPr>
            <p:nvPr/>
          </p:nvSpPr>
          <p:spPr bwMode="auto">
            <a:xfrm rot="2940000">
              <a:off x="5811735" y="48594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5" name="AutoShape 9"/>
            <p:cNvSpPr>
              <a:spLocks noChangeArrowheads="1"/>
            </p:cNvSpPr>
            <p:nvPr/>
          </p:nvSpPr>
          <p:spPr bwMode="auto">
            <a:xfrm rot="2940000">
              <a:off x="5703075" y="32156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6" name="Oval 16"/>
            <p:cNvSpPr>
              <a:spLocks noChangeArrowheads="1"/>
            </p:cNvSpPr>
            <p:nvPr/>
          </p:nvSpPr>
          <p:spPr bwMode="auto">
            <a:xfrm>
              <a:off x="5684382" y="640588"/>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cxnSp>
        <p:nvCxnSpPr>
          <p:cNvPr id="27" name="Прямая со стрелкой 26"/>
          <p:cNvCxnSpPr/>
          <p:nvPr/>
        </p:nvCxnSpPr>
        <p:spPr>
          <a:xfrm flipV="1">
            <a:off x="1041173" y="1536267"/>
            <a:ext cx="36004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971600" y="846004"/>
            <a:ext cx="216024"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970620" y="2120069"/>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980559" y="2748263"/>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p:nvGrpSpPr>
        <p:grpSpPr>
          <a:xfrm>
            <a:off x="700626" y="2030832"/>
            <a:ext cx="414010" cy="449277"/>
            <a:chOff x="7472198" y="1402837"/>
            <a:chExt cx="414010" cy="449277"/>
          </a:xfrm>
        </p:grpSpPr>
        <p:sp>
          <p:nvSpPr>
            <p:cNvPr id="32" name="TextBox 31"/>
            <p:cNvSpPr txBox="1"/>
            <p:nvPr/>
          </p:nvSpPr>
          <p:spPr>
            <a:xfrm>
              <a:off x="7472198" y="140283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TextBox 32"/>
            <p:cNvSpPr txBox="1"/>
            <p:nvPr/>
          </p:nvSpPr>
          <p:spPr>
            <a:xfrm>
              <a:off x="7624598" y="1575115"/>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4" name="Группа 33"/>
          <p:cNvGrpSpPr/>
          <p:nvPr/>
        </p:nvGrpSpPr>
        <p:grpSpPr>
          <a:xfrm>
            <a:off x="712405" y="2552117"/>
            <a:ext cx="414010" cy="450832"/>
            <a:chOff x="7624598" y="2564904"/>
            <a:chExt cx="414010" cy="450832"/>
          </a:xfrm>
        </p:grpSpPr>
        <p:sp>
          <p:nvSpPr>
            <p:cNvPr id="35" name="TextBox 34"/>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TextBox 35"/>
            <p:cNvSpPr txBox="1"/>
            <p:nvPr/>
          </p:nvSpPr>
          <p:spPr>
            <a:xfrm>
              <a:off x="7776998" y="2738737"/>
              <a:ext cx="261610"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Times New Roman" pitchFamily="18" charset="0"/>
                  <a:cs typeface="Times New Roman" pitchFamily="18" charset="0"/>
                </a:rPr>
                <a:t>2</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7" name="TextBox 36"/>
          <p:cNvSpPr txBox="1"/>
          <p:nvPr/>
        </p:nvSpPr>
        <p:spPr>
          <a:xfrm>
            <a:off x="976543" y="1661052"/>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8" name="TextBox 37"/>
          <p:cNvSpPr txBox="1"/>
          <p:nvPr/>
        </p:nvSpPr>
        <p:spPr>
          <a:xfrm>
            <a:off x="713385" y="662879"/>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9" name="Прямая соединительная линия 38"/>
          <p:cNvCxnSpPr/>
          <p:nvPr/>
        </p:nvCxnSpPr>
        <p:spPr>
          <a:xfrm>
            <a:off x="1773627" y="967707"/>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1792525" y="2303841"/>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636" y="900389"/>
            <a:ext cx="697627"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W</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2" name="TextBox 41"/>
          <p:cNvSpPr txBox="1"/>
          <p:nvPr/>
        </p:nvSpPr>
        <p:spPr>
          <a:xfrm>
            <a:off x="35496" y="2338348"/>
            <a:ext cx="583814"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H</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TextBox 43"/>
          <p:cNvSpPr txBox="1"/>
          <p:nvPr/>
        </p:nvSpPr>
        <p:spPr>
          <a:xfrm>
            <a:off x="2483569" y="817612"/>
            <a:ext cx="3347968" cy="1077218"/>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Hadron-Reggeon </a:t>
            </a:r>
          </a:p>
          <a:p>
            <a:r>
              <a:rPr lang="en-US" sz="32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cross-section</a:t>
            </a:r>
          </a:p>
        </p:txBody>
      </p:sp>
      <p:sp>
        <p:nvSpPr>
          <p:cNvPr id="45" name="TextBox 44"/>
          <p:cNvSpPr txBox="1"/>
          <p:nvPr/>
        </p:nvSpPr>
        <p:spPr>
          <a:xfrm>
            <a:off x="2498123" y="2014254"/>
            <a:ext cx="3507883" cy="1077218"/>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Reggeon-Reggeon </a:t>
            </a:r>
          </a:p>
          <a:p>
            <a:r>
              <a:rPr lang="en-US" sz="32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cross-section</a:t>
            </a:r>
          </a:p>
        </p:txBody>
      </p:sp>
      <p:sp>
        <p:nvSpPr>
          <p:cNvPr id="46" name="Прямоугольник 45"/>
          <p:cNvSpPr/>
          <p:nvPr/>
        </p:nvSpPr>
        <p:spPr>
          <a:xfrm>
            <a:off x="4355976" y="4509120"/>
            <a:ext cx="4464684" cy="1200329"/>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latin typeface="Maiandra GD" pitchFamily="34" charset="0"/>
              </a:rPr>
              <a:t>What is the meaning </a:t>
            </a:r>
          </a:p>
          <a:p>
            <a:r>
              <a:rPr lang="en-US" sz="3600" b="1" dirty="0" smtClean="0">
                <a:solidFill>
                  <a:srgbClr val="FF0000"/>
                </a:solidFill>
                <a:effectLst>
                  <a:outerShdw blurRad="38100" dist="38100" dir="2700000" algn="tl">
                    <a:srgbClr val="000000">
                      <a:alpha val="43137"/>
                    </a:srgbClr>
                  </a:outerShdw>
                </a:effectLst>
                <a:latin typeface="Maiandra GD" pitchFamily="34" charset="0"/>
              </a:rPr>
              <a:t>of these values?</a:t>
            </a:r>
            <a:endParaRPr lang="ru-RU" sz="3600" b="1" dirty="0">
              <a:solidFill>
                <a:srgbClr val="FF0000"/>
              </a:solidFill>
              <a:effectLst>
                <a:outerShdw blurRad="38100" dist="38100" dir="2700000" algn="tl">
                  <a:srgbClr val="000000">
                    <a:alpha val="43137"/>
                  </a:srgbClr>
                </a:outerShdw>
              </a:effectLst>
            </a:endParaRPr>
          </a:p>
        </p:txBody>
      </p:sp>
      <p:sp>
        <p:nvSpPr>
          <p:cNvPr id="48" name="TextBox 47"/>
          <p:cNvSpPr txBox="1"/>
          <p:nvPr/>
        </p:nvSpPr>
        <p:spPr>
          <a:xfrm>
            <a:off x="323528" y="4005064"/>
            <a:ext cx="740908" cy="1015663"/>
          </a:xfrm>
          <a:prstGeom prst="rect">
            <a:avLst/>
          </a:prstGeom>
          <a:noFill/>
        </p:spPr>
        <p:txBody>
          <a:bodyPr wrap="none" rtlCol="0">
            <a:spAutoFit/>
          </a:bodyPr>
          <a:lstStyle/>
          <a:p>
            <a:r>
              <a:rPr lang="en-US" sz="6000" dirty="0" smtClean="0">
                <a:solidFill>
                  <a:schemeClr val="bg1"/>
                </a:solidFill>
                <a:latin typeface="Times New Roman" pitchFamily="18" charset="0"/>
                <a:cs typeface="Times New Roman" pitchFamily="18" charset="0"/>
              </a:rPr>
              <a:t>H</a:t>
            </a:r>
            <a:endParaRPr lang="ru-RU" sz="6000" dirty="0">
              <a:solidFill>
                <a:schemeClr val="bg1"/>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2" cstate="print"/>
          <a:srcRect/>
          <a:stretch>
            <a:fillRect/>
          </a:stretch>
        </p:blipFill>
        <p:spPr bwMode="auto">
          <a:xfrm>
            <a:off x="323528" y="4017218"/>
            <a:ext cx="1980372" cy="1860054"/>
          </a:xfrm>
          <a:prstGeom prst="rect">
            <a:avLst/>
          </a:prstGeom>
          <a:noFill/>
          <a:ln w="9525">
            <a:noFill/>
            <a:miter lim="800000"/>
            <a:headEnd/>
            <a:tailEnd/>
          </a:ln>
        </p:spPr>
      </p:pic>
      <p:sp>
        <p:nvSpPr>
          <p:cNvPr id="47" name="TextBox 46"/>
          <p:cNvSpPr txBox="1"/>
          <p:nvPr/>
        </p:nvSpPr>
        <p:spPr>
          <a:xfrm>
            <a:off x="291276" y="5157192"/>
            <a:ext cx="673582" cy="830997"/>
          </a:xfrm>
          <a:prstGeom prst="rect">
            <a:avLst/>
          </a:prstGeom>
          <a:noFill/>
        </p:spPr>
        <p:txBody>
          <a:bodyPr wrap="none" rtlCol="0">
            <a:spAutoFit/>
          </a:bodyPr>
          <a:lstStyle/>
          <a:p>
            <a:r>
              <a:rPr lang="en-US" sz="4800" b="1" dirty="0" smtClean="0">
                <a:solidFill>
                  <a:srgbClr val="0000CC"/>
                </a:solidFill>
                <a:effectLst>
                  <a:outerShdw blurRad="38100" dist="38100" dir="2700000" algn="tl">
                    <a:srgbClr val="000000">
                      <a:alpha val="43137"/>
                    </a:srgbClr>
                  </a:outerShdw>
                </a:effectLst>
                <a:latin typeface="Maiandra GD" pitchFamily="34" charset="0"/>
                <a:cs typeface="Times New Roman" pitchFamily="18" charset="0"/>
              </a:rPr>
              <a:t>H</a:t>
            </a:r>
            <a:endParaRPr lang="ru-RU" sz="4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9" name="Прямоугольник 48"/>
          <p:cNvSpPr/>
          <p:nvPr/>
        </p:nvSpPr>
        <p:spPr>
          <a:xfrm>
            <a:off x="845027" y="5231635"/>
            <a:ext cx="2972545" cy="707886"/>
          </a:xfrm>
          <a:prstGeom prst="rect">
            <a:avLst/>
          </a:prstGeom>
        </p:spPr>
        <p:txBody>
          <a:bodyPr wrap="none">
            <a:spAutoFit/>
          </a:bodyPr>
          <a:lstStyle/>
          <a:p>
            <a:r>
              <a:rPr lang="en-US" sz="4000" b="1" dirty="0" smtClean="0">
                <a:solidFill>
                  <a:srgbClr val="0000CC"/>
                </a:solidFill>
                <a:effectLst>
                  <a:outerShdw blurRad="38100" dist="38100" dir="2700000" algn="tl">
                    <a:srgbClr val="000000">
                      <a:alpha val="43137"/>
                    </a:srgbClr>
                  </a:outerShdw>
                </a:effectLst>
                <a:latin typeface="Maiandra GD" pitchFamily="34" charset="0"/>
                <a:cs typeface="Arial" pitchFamily="34" charset="0"/>
              </a:rPr>
              <a:t>-”Reggeon”?</a:t>
            </a:r>
            <a:endParaRPr lang="ru-RU" dirty="0">
              <a:solidFill>
                <a:srgbClr val="0000CC"/>
              </a:solidFill>
            </a:endParaRPr>
          </a:p>
        </p:txBody>
      </p:sp>
      <p:sp>
        <p:nvSpPr>
          <p:cNvPr id="50" name="TextBox 49"/>
          <p:cNvSpPr txBox="1"/>
          <p:nvPr/>
        </p:nvSpPr>
        <p:spPr>
          <a:xfrm>
            <a:off x="6002221" y="1385861"/>
            <a:ext cx="3191643" cy="1077218"/>
          </a:xfrm>
          <a:prstGeom prst="rect">
            <a:avLst/>
          </a:prstGeom>
          <a:noFill/>
        </p:spPr>
        <p:txBody>
          <a:bodyPr wrap="none" rtlCol="0">
            <a:spAutoFit/>
          </a:bodyPr>
          <a:lstStyle/>
          <a:p>
            <a:r>
              <a:rPr lang="en-US" sz="3200" b="1" dirty="0" err="1" smtClean="0">
                <a:solidFill>
                  <a:srgbClr val="7030A0"/>
                </a:solidFill>
                <a:effectLst>
                  <a:outerShdw blurRad="38100" dist="38100" dir="2700000" algn="tl">
                    <a:srgbClr val="000000">
                      <a:alpha val="43137"/>
                    </a:srgbClr>
                  </a:outerShdw>
                </a:effectLst>
                <a:latin typeface="Maiandra GD" pitchFamily="34" charset="0"/>
                <a:cs typeface="Arial" pitchFamily="34" charset="0"/>
              </a:rPr>
              <a:t>Hadron-Hadron</a:t>
            </a:r>
            <a:r>
              <a:rPr lang="en-US" sz="3200" b="1" dirty="0" smtClean="0">
                <a:solidFill>
                  <a:srgbClr val="7030A0"/>
                </a:solidFill>
                <a:effectLst>
                  <a:outerShdw blurRad="38100" dist="38100" dir="2700000" algn="tl">
                    <a:srgbClr val="000000">
                      <a:alpha val="43137"/>
                    </a:srgbClr>
                  </a:outerShdw>
                </a:effectLst>
                <a:latin typeface="Maiandra GD" pitchFamily="34" charset="0"/>
                <a:cs typeface="Arial" pitchFamily="34" charset="0"/>
              </a:rPr>
              <a:t> </a:t>
            </a:r>
            <a:endParaRPr lang="en-US" sz="3200" b="1" dirty="0" smtClean="0">
              <a:solidFill>
                <a:srgbClr val="7030A0"/>
              </a:solidFill>
              <a:effectLst>
                <a:outerShdw blurRad="38100" dist="38100" dir="2700000" algn="tl">
                  <a:srgbClr val="000000">
                    <a:alpha val="43137"/>
                  </a:srgbClr>
                </a:outerShdw>
              </a:effectLst>
              <a:latin typeface="Maiandra GD" pitchFamily="34" charset="0"/>
              <a:cs typeface="Arial" pitchFamily="34" charset="0"/>
            </a:endParaRPr>
          </a:p>
          <a:p>
            <a:r>
              <a:rPr lang="en-US" sz="3200" b="1" dirty="0" smtClean="0">
                <a:solidFill>
                  <a:srgbClr val="7030A0"/>
                </a:solidFill>
                <a:effectLst>
                  <a:outerShdw blurRad="38100" dist="38100" dir="2700000" algn="tl">
                    <a:srgbClr val="000000">
                      <a:alpha val="43137"/>
                    </a:srgbClr>
                  </a:outerShdw>
                </a:effectLst>
                <a:latin typeface="Maiandra GD" pitchFamily="34" charset="0"/>
                <a:cs typeface="Arial" pitchFamily="34" charset="0"/>
              </a:rPr>
              <a:t>cross-section</a:t>
            </a:r>
          </a:p>
        </p:txBody>
      </p:sp>
      <p:sp>
        <p:nvSpPr>
          <p:cNvPr id="51" name="TextBox 50"/>
          <p:cNvSpPr txBox="1"/>
          <p:nvPr/>
        </p:nvSpPr>
        <p:spPr>
          <a:xfrm>
            <a:off x="2267744" y="3140968"/>
            <a:ext cx="3355406" cy="646331"/>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1 </a:t>
            </a:r>
            <a:r>
              <a:rPr lang="en-US" sz="3600" b="1" dirty="0" err="1" smtClean="0">
                <a:solidFill>
                  <a:srgbClr val="FF0000"/>
                </a:solidFill>
                <a:effectLst>
                  <a:outerShdw blurRad="38100" dist="38100" dir="2700000" algn="tl">
                    <a:srgbClr val="000000">
                      <a:alpha val="43137"/>
                    </a:srgbClr>
                  </a:outerShdw>
                </a:effectLst>
                <a:latin typeface="Maiandra GD" pitchFamily="34" charset="0"/>
                <a:cs typeface="Arial" pitchFamily="34" charset="0"/>
              </a:rPr>
              <a:t>mb</a:t>
            </a:r>
            <a:r>
              <a:rPr lang="en-US" sz="36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 – 100 </a:t>
            </a:r>
            <a:r>
              <a:rPr lang="en-US" sz="3600" b="1" dirty="0" err="1" smtClean="0">
                <a:solidFill>
                  <a:srgbClr val="FF0000"/>
                </a:solidFill>
                <a:effectLst>
                  <a:outerShdw blurRad="38100" dist="38100" dir="2700000" algn="tl">
                    <a:srgbClr val="000000">
                      <a:alpha val="43137"/>
                    </a:srgbClr>
                  </a:outerShdw>
                </a:effectLst>
                <a:latin typeface="Maiandra GD" pitchFamily="34" charset="0"/>
                <a:cs typeface="Arial" pitchFamily="34" charset="0"/>
              </a:rPr>
              <a:t>mb</a:t>
            </a:r>
            <a:r>
              <a:rPr lang="en-US" sz="36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rPr>
              <a:t>?</a:t>
            </a:r>
            <a:endParaRPr lang="en-US" sz="3600" b="1" dirty="0" smtClean="0">
              <a:solidFill>
                <a:srgbClr val="FF0000"/>
              </a:solidFill>
              <a:effectLst>
                <a:outerShdw blurRad="38100" dist="38100" dir="2700000" algn="tl">
                  <a:srgbClr val="000000">
                    <a:alpha val="43137"/>
                  </a:srgbClr>
                </a:outerShdw>
              </a:effectLst>
              <a:latin typeface="Maiandra GD" pitchFamily="34" charset="0"/>
              <a:cs typeface="Arial" pitchFamily="34" charset="0"/>
            </a:endParaRPr>
          </a:p>
        </p:txBody>
      </p:sp>
      <p:sp>
        <p:nvSpPr>
          <p:cNvPr id="52" name="TextBox 51"/>
          <p:cNvSpPr txBox="1"/>
          <p:nvPr/>
        </p:nvSpPr>
        <p:spPr>
          <a:xfrm>
            <a:off x="5995279" y="3142709"/>
            <a:ext cx="3041217" cy="646331"/>
          </a:xfrm>
          <a:prstGeom prst="rect">
            <a:avLst/>
          </a:prstGeom>
          <a:noFill/>
        </p:spPr>
        <p:txBody>
          <a:bodyPr wrap="none" rtlCol="0">
            <a:spAutoFit/>
          </a:bodyPr>
          <a:lstStyle/>
          <a:p>
            <a:r>
              <a:rPr lang="en-US" sz="3600" b="1" dirty="0" smtClean="0">
                <a:solidFill>
                  <a:srgbClr val="7030A0"/>
                </a:solidFill>
                <a:effectLst>
                  <a:outerShdw blurRad="38100" dist="38100" dir="2700000" algn="tl">
                    <a:srgbClr val="000000">
                      <a:alpha val="43137"/>
                    </a:srgbClr>
                  </a:outerShdw>
                </a:effectLst>
                <a:latin typeface="Maiandra GD" pitchFamily="34" charset="0"/>
                <a:cs typeface="Arial" pitchFamily="34" charset="0"/>
              </a:rPr>
              <a:t>~10 – 100 </a:t>
            </a:r>
            <a:r>
              <a:rPr lang="en-US" sz="3600" b="1" dirty="0" err="1" smtClean="0">
                <a:solidFill>
                  <a:srgbClr val="7030A0"/>
                </a:solidFill>
                <a:effectLst>
                  <a:outerShdw blurRad="38100" dist="38100" dir="2700000" algn="tl">
                    <a:srgbClr val="000000">
                      <a:alpha val="43137"/>
                    </a:srgbClr>
                  </a:outerShdw>
                </a:effectLst>
                <a:latin typeface="Maiandra GD" pitchFamily="34" charset="0"/>
                <a:cs typeface="Arial" pitchFamily="34" charset="0"/>
              </a:rPr>
              <a:t>mb</a:t>
            </a:r>
            <a:endParaRPr lang="en-US" sz="3600" b="1" dirty="0" smtClean="0">
              <a:solidFill>
                <a:srgbClr val="7030A0"/>
              </a:solidFill>
              <a:effectLst>
                <a:outerShdw blurRad="38100" dist="38100" dir="2700000" algn="tl">
                  <a:srgbClr val="000000">
                    <a:alpha val="43137"/>
                  </a:srgbClr>
                </a:outerShdw>
              </a:effectLst>
              <a:latin typeface="Maiandra GD" pitchFamily="34" charset="0"/>
              <a:cs typeface="Arial" pitchFamily="34" charset="0"/>
            </a:endParaRPr>
          </a:p>
        </p:txBody>
      </p:sp>
      <p:cxnSp>
        <p:nvCxnSpPr>
          <p:cNvPr id="53" name="Прямая со стрелкой 52"/>
          <p:cNvCxnSpPr>
            <a:stCxn id="51" idx="2"/>
          </p:cNvCxnSpPr>
          <p:nvPr/>
        </p:nvCxnSpPr>
        <p:spPr>
          <a:xfrm>
            <a:off x="3945447" y="3787299"/>
            <a:ext cx="1850689" cy="721821"/>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Basics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627784" y="802540"/>
            <a:ext cx="4137928"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Scalar-Scalar-Spin-J vertex</a:t>
            </a:r>
          </a:p>
        </p:txBody>
      </p:sp>
      <p:sp>
        <p:nvSpPr>
          <p:cNvPr id="12" name="Прямоугольник 11"/>
          <p:cNvSpPr/>
          <p:nvPr/>
        </p:nvSpPr>
        <p:spPr>
          <a:xfrm>
            <a:off x="3131840" y="1956588"/>
            <a:ext cx="2929456"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Spin-J Propagator</a:t>
            </a:r>
          </a:p>
        </p:txBody>
      </p:sp>
      <p:sp>
        <p:nvSpPr>
          <p:cNvPr id="14" name="Прямоугольник 13"/>
          <p:cNvSpPr/>
          <p:nvPr/>
        </p:nvSpPr>
        <p:spPr>
          <a:xfrm>
            <a:off x="2627784" y="4593502"/>
            <a:ext cx="4133055"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Reggeization prescription</a:t>
            </a:r>
          </a:p>
        </p:txBody>
      </p:sp>
      <p:sp>
        <p:nvSpPr>
          <p:cNvPr id="16" name="Прямоугольник 15"/>
          <p:cNvSpPr/>
          <p:nvPr/>
        </p:nvSpPr>
        <p:spPr>
          <a:xfrm>
            <a:off x="1979712" y="1373020"/>
            <a:ext cx="5328592" cy="5040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p:cNvPicPr>
            <a:picLocks noChangeAspect="1" noChangeArrowheads="1"/>
          </p:cNvPicPr>
          <p:nvPr/>
        </p:nvPicPr>
        <p:blipFill>
          <a:blip r:embed="rId3" cstate="print"/>
          <a:srcRect t="24437" b="24437"/>
          <a:stretch>
            <a:fillRect/>
          </a:stretch>
        </p:blipFill>
        <p:spPr bwMode="auto">
          <a:xfrm>
            <a:off x="2036911" y="1419902"/>
            <a:ext cx="5184576" cy="389221"/>
          </a:xfrm>
          <a:prstGeom prst="rect">
            <a:avLst/>
          </a:prstGeom>
          <a:noFill/>
          <a:ln w="9525">
            <a:noFill/>
            <a:miter lim="800000"/>
            <a:headEnd/>
            <a:tailEnd/>
          </a:ln>
        </p:spPr>
      </p:pic>
      <p:sp>
        <p:nvSpPr>
          <p:cNvPr id="17" name="Прямоугольник 16"/>
          <p:cNvSpPr/>
          <p:nvPr/>
        </p:nvSpPr>
        <p:spPr>
          <a:xfrm>
            <a:off x="2359630" y="2532851"/>
            <a:ext cx="4248472" cy="129614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3" name="Picture 5"/>
          <p:cNvPicPr>
            <a:picLocks noChangeAspect="1" noChangeArrowheads="1"/>
          </p:cNvPicPr>
          <p:nvPr/>
        </p:nvPicPr>
        <p:blipFill>
          <a:blip r:embed="rId4" cstate="print"/>
          <a:srcRect t="9558" b="12289"/>
          <a:stretch>
            <a:fillRect/>
          </a:stretch>
        </p:blipFill>
        <p:spPr bwMode="auto">
          <a:xfrm>
            <a:off x="2483768" y="2535246"/>
            <a:ext cx="4104456" cy="1220824"/>
          </a:xfrm>
          <a:prstGeom prst="rect">
            <a:avLst/>
          </a:prstGeom>
          <a:noFill/>
          <a:ln w="9525">
            <a:noFill/>
            <a:miter lim="800000"/>
            <a:headEnd/>
            <a:tailEnd/>
          </a:ln>
        </p:spPr>
      </p:pic>
      <p:sp>
        <p:nvSpPr>
          <p:cNvPr id="18" name="Прямоугольник 17"/>
          <p:cNvSpPr/>
          <p:nvPr/>
        </p:nvSpPr>
        <p:spPr>
          <a:xfrm>
            <a:off x="3370177" y="3942995"/>
            <a:ext cx="3672408" cy="5040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4" name="Picture 6"/>
          <p:cNvPicPr>
            <a:picLocks noChangeAspect="1" noChangeArrowheads="1"/>
          </p:cNvPicPr>
          <p:nvPr/>
        </p:nvPicPr>
        <p:blipFill>
          <a:blip r:embed="rId5" cstate="print"/>
          <a:srcRect l="19572" t="48727" b="16949"/>
          <a:stretch>
            <a:fillRect/>
          </a:stretch>
        </p:blipFill>
        <p:spPr bwMode="auto">
          <a:xfrm>
            <a:off x="3454119" y="3990254"/>
            <a:ext cx="3444450" cy="377223"/>
          </a:xfrm>
          <a:prstGeom prst="rect">
            <a:avLst/>
          </a:prstGeom>
          <a:noFill/>
          <a:ln w="9525">
            <a:noFill/>
            <a:miter lim="800000"/>
            <a:headEnd/>
            <a:tailEnd/>
          </a:ln>
        </p:spPr>
      </p:pic>
      <p:sp>
        <p:nvSpPr>
          <p:cNvPr id="19" name="Прямоугольник 18"/>
          <p:cNvSpPr/>
          <p:nvPr/>
        </p:nvSpPr>
        <p:spPr>
          <a:xfrm>
            <a:off x="2055648" y="3910743"/>
            <a:ext cx="1253741" cy="523220"/>
          </a:xfrm>
          <a:prstGeom prst="rect">
            <a:avLst/>
          </a:prstGeom>
        </p:spPr>
        <p:txBody>
          <a:bodyPr wrap="none">
            <a:spAutoFit/>
          </a:bodyPr>
          <a:lstStyle/>
          <a:p>
            <a:pPr lvl="0"/>
            <a:r>
              <a:rPr lang="en-US" sz="2800" b="1" dirty="0" smtClean="0">
                <a:solidFill>
                  <a:prstClr val="black"/>
                </a:solidFill>
                <a:effectLst>
                  <a:outerShdw blurRad="38100" dist="38100" dir="2700000" algn="tl">
                    <a:srgbClr val="000000">
                      <a:alpha val="43137"/>
                    </a:srgbClr>
                  </a:outerShdw>
                </a:effectLst>
                <a:latin typeface="Maiandra GD" pitchFamily="34" charset="0"/>
              </a:rPr>
              <a:t>Pole at</a:t>
            </a:r>
          </a:p>
        </p:txBody>
      </p:sp>
      <p:sp>
        <p:nvSpPr>
          <p:cNvPr id="21" name="Прямоугольник 20"/>
          <p:cNvSpPr/>
          <p:nvPr/>
        </p:nvSpPr>
        <p:spPr>
          <a:xfrm>
            <a:off x="2176057" y="5189444"/>
            <a:ext cx="5328592" cy="86409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p:cNvPicPr>
            <a:picLocks noChangeAspect="1" noChangeArrowheads="1"/>
          </p:cNvPicPr>
          <p:nvPr/>
        </p:nvPicPr>
        <p:blipFill>
          <a:blip r:embed="rId6" cstate="print"/>
          <a:srcRect t="12769" b="10215"/>
          <a:stretch>
            <a:fillRect/>
          </a:stretch>
        </p:blipFill>
        <p:spPr bwMode="auto">
          <a:xfrm>
            <a:off x="2370277" y="5228341"/>
            <a:ext cx="5062364" cy="728559"/>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293711" y="-27384"/>
            <a:ext cx="8382745"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Further study</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809" y="1119874"/>
            <a:ext cx="9289032" cy="4524315"/>
          </a:xfrm>
          <a:prstGeom prst="rect">
            <a:avLst/>
          </a:prstGeom>
          <a:noFill/>
        </p:spPr>
        <p:txBody>
          <a:bodyPr wrap="square" rtlCol="0">
            <a:spAutoFit/>
          </a:bodyPr>
          <a:lstStyle/>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Spin-parity analysis in CEDP</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Half-integer spins, helicity amplitudes</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Curved spaces, “non-conserved” </a:t>
            </a:r>
            <a:r>
              <a:rPr lang="en-US" sz="3600" b="1" dirty="0" smtClean="0">
                <a:effectLst>
                  <a:outerShdw blurRad="38100" dist="38100" dir="2700000" algn="tl">
                    <a:srgbClr val="000000">
                      <a:alpha val="43137"/>
                    </a:srgbClr>
                  </a:outerShdw>
                </a:effectLst>
                <a:latin typeface="Maiandra GD" pitchFamily="34" charset="0"/>
              </a:rPr>
              <a:t>currents</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a:t>
            </a:r>
            <a:r>
              <a:rPr lang="en-US" sz="3600" b="1" dirty="0" smtClean="0">
                <a:effectLst>
                  <a:outerShdw blurRad="38100" dist="38100" dir="2700000" algn="tl">
                    <a:srgbClr val="000000">
                      <a:alpha val="43137"/>
                    </a:srgbClr>
                  </a:outerShdw>
                </a:effectLst>
                <a:latin typeface="Maiandra GD" pitchFamily="34" charset="0"/>
              </a:rPr>
              <a:t>Hyper-fields, strings</a:t>
            </a:r>
            <a:endParaRPr lang="en-US" sz="3600" b="1" dirty="0" smtClean="0">
              <a:effectLst>
                <a:outerShdw blurRad="38100" dist="38100" dir="2700000" algn="tl">
                  <a:srgbClr val="000000">
                    <a:alpha val="43137"/>
                  </a:srgbClr>
                </a:outerShdw>
              </a:effectLst>
              <a:latin typeface="Maiandra GD" pitchFamily="34" charset="0"/>
            </a:endParaRP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Non-diffractive processes</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Unitarization</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Wolfram Mathematica package</a:t>
            </a:r>
          </a:p>
          <a:p>
            <a:pPr>
              <a:buFont typeface="Wingdings" pitchFamily="2" charset="2"/>
              <a:buChar char="q"/>
            </a:pPr>
            <a:r>
              <a:rPr lang="en-US" sz="3600" b="1" dirty="0" smtClean="0">
                <a:effectLst>
                  <a:outerShdw blurRad="38100" dist="38100" dir="2700000" algn="tl">
                    <a:srgbClr val="000000">
                      <a:alpha val="43137"/>
                    </a:srgbClr>
                  </a:outerShdw>
                </a:effectLst>
                <a:latin typeface="Maiandra GD" pitchFamily="34" charset="0"/>
              </a:rPr>
              <a:t> </a:t>
            </a:r>
            <a:r>
              <a:rPr lang="en-US" sz="3600" b="1" u="sng" dirty="0" smtClean="0">
                <a:solidFill>
                  <a:srgbClr val="FF0000"/>
                </a:solidFill>
                <a:effectLst>
                  <a:outerShdw blurRad="38100" dist="38100" dir="2700000" algn="tl">
                    <a:srgbClr val="000000">
                      <a:alpha val="43137"/>
                    </a:srgbClr>
                  </a:outerShdw>
                </a:effectLst>
                <a:latin typeface="Maiandra GD" pitchFamily="34" charset="0"/>
              </a:rPr>
              <a:t>Universal framework for diffraction</a:t>
            </a:r>
            <a:endParaRPr lang="ru-RU" sz="3600" b="1" u="sng"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79512" y="260648"/>
            <a:ext cx="8856984" cy="1015663"/>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6000" b="1" dirty="0" smtClean="0">
                <a:solidFill>
                  <a:srgbClr val="0000CC"/>
                </a:solidFill>
                <a:effectLst>
                  <a:outerShdw blurRad="38100" dist="38100" dir="2700000" algn="tl">
                    <a:srgbClr val="000000">
                      <a:alpha val="43137"/>
                    </a:srgbClr>
                  </a:outerShdw>
                </a:effectLst>
                <a:latin typeface="Maiandra GD" pitchFamily="34" charset="0"/>
              </a:rPr>
              <a:t>To be continued …</a:t>
            </a:r>
            <a:endParaRPr lang="ru-RU" sz="60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19672" y="2614260"/>
            <a:ext cx="6202339" cy="3046988"/>
          </a:xfrm>
          <a:prstGeom prst="rect">
            <a:avLst/>
          </a:prstGeom>
          <a:noFill/>
        </p:spPr>
        <p:txBody>
          <a:bodyPr wrap="none" rtlCol="0">
            <a:spAutoFit/>
          </a:bodyPr>
          <a:lstStyle/>
          <a:p>
            <a:pPr algn="ctr"/>
            <a:r>
              <a:rPr lang="en-US" sz="9600" b="1" dirty="0" smtClean="0">
                <a:solidFill>
                  <a:srgbClr val="FF0000"/>
                </a:solidFill>
                <a:effectLst>
                  <a:outerShdw blurRad="38100" dist="38100" dir="2700000" algn="tl">
                    <a:srgbClr val="000000">
                      <a:alpha val="43137"/>
                    </a:srgbClr>
                  </a:outerShdw>
                </a:effectLst>
                <a:latin typeface="Ravie" pitchFamily="82" charset="0"/>
              </a:rPr>
              <a:t>THANK</a:t>
            </a:r>
            <a:r>
              <a:rPr lang="en-US" sz="9600" dirty="0" smtClean="0">
                <a:solidFill>
                  <a:srgbClr val="FF0000"/>
                </a:solidFill>
                <a:latin typeface="Ravie" pitchFamily="82" charset="0"/>
              </a:rPr>
              <a:t> </a:t>
            </a:r>
          </a:p>
          <a:p>
            <a:pPr algn="ctr"/>
            <a:r>
              <a:rPr lang="en-US" sz="9600" b="1" dirty="0" smtClean="0">
                <a:solidFill>
                  <a:srgbClr val="FF0000"/>
                </a:solidFill>
                <a:effectLst>
                  <a:outerShdw blurRad="38100" dist="38100" dir="2700000" algn="tl">
                    <a:srgbClr val="000000">
                      <a:alpha val="43137"/>
                    </a:srgbClr>
                  </a:outerShdw>
                </a:effectLst>
                <a:latin typeface="Ravie" pitchFamily="82" charset="0"/>
              </a:rPr>
              <a:t>YOU !</a:t>
            </a:r>
            <a:endParaRPr lang="ru-RU" sz="9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Diffractive Lego</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4100" name="Picture 4" descr="D:\Роман Рютин\Science 2017+\_____СТАТЬИ_____\articles2024\CovariantDiffraction\arxiv1\picstolatex\pics\Слайд1.JPG"/>
          <p:cNvPicPr>
            <a:picLocks noChangeAspect="1" noChangeArrowheads="1"/>
          </p:cNvPicPr>
          <p:nvPr/>
        </p:nvPicPr>
        <p:blipFill>
          <a:blip r:embed="rId3" cstate="print"/>
          <a:srcRect/>
          <a:stretch>
            <a:fillRect/>
          </a:stretch>
        </p:blipFill>
        <p:spPr bwMode="auto">
          <a:xfrm>
            <a:off x="194319" y="753627"/>
            <a:ext cx="7488833" cy="5444687"/>
          </a:xfrm>
          <a:prstGeom prst="rect">
            <a:avLst/>
          </a:prstGeom>
          <a:noFill/>
        </p:spPr>
      </p:pic>
      <p:pic>
        <p:nvPicPr>
          <p:cNvPr id="4101" name="Picture 5"/>
          <p:cNvPicPr>
            <a:picLocks noChangeAspect="1" noChangeArrowheads="1"/>
          </p:cNvPicPr>
          <p:nvPr/>
        </p:nvPicPr>
        <p:blipFill>
          <a:blip r:embed="rId4" cstate="print"/>
          <a:srcRect/>
          <a:stretch>
            <a:fillRect/>
          </a:stretch>
        </p:blipFill>
        <p:spPr bwMode="auto">
          <a:xfrm>
            <a:off x="7624225" y="4045218"/>
            <a:ext cx="1434783" cy="211187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149695" y="9044"/>
            <a:ext cx="8856984" cy="769441"/>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400" b="1" dirty="0" smtClean="0">
                <a:solidFill>
                  <a:srgbClr val="0000CC"/>
                </a:solidFill>
                <a:effectLst>
                  <a:outerShdw blurRad="38100" dist="38100" dir="2700000" algn="tl">
                    <a:srgbClr val="000000">
                      <a:alpha val="43137"/>
                    </a:srgbClr>
                  </a:outerShdw>
                </a:effectLst>
                <a:latin typeface="Maiandra GD" pitchFamily="34" charset="0"/>
              </a:rPr>
              <a:t>Irreducible tensors</a:t>
            </a:r>
            <a:endParaRPr lang="ru-RU" sz="44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2" cstate="print"/>
          <a:srcRect/>
          <a:stretch>
            <a:fillRect/>
          </a:stretch>
        </p:blipFill>
        <p:spPr bwMode="auto">
          <a:xfrm>
            <a:off x="5915181" y="825489"/>
            <a:ext cx="2922734" cy="609600"/>
          </a:xfrm>
          <a:prstGeom prst="rect">
            <a:avLst/>
          </a:prstGeom>
          <a:noFill/>
          <a:ln w="9525">
            <a:noFill/>
            <a:miter lim="800000"/>
            <a:headEnd/>
            <a:tailEnd/>
          </a:ln>
        </p:spPr>
      </p:pic>
      <p:grpSp>
        <p:nvGrpSpPr>
          <p:cNvPr id="25" name="Группа 24"/>
          <p:cNvGrpSpPr/>
          <p:nvPr/>
        </p:nvGrpSpPr>
        <p:grpSpPr>
          <a:xfrm>
            <a:off x="223528" y="734887"/>
            <a:ext cx="1102435" cy="936105"/>
            <a:chOff x="3127321" y="733871"/>
            <a:chExt cx="1736075" cy="1336916"/>
          </a:xfrm>
        </p:grpSpPr>
        <p:grpSp>
          <p:nvGrpSpPr>
            <p:cNvPr id="14" name="Группа 13"/>
            <p:cNvGrpSpPr/>
            <p:nvPr/>
          </p:nvGrpSpPr>
          <p:grpSpPr>
            <a:xfrm>
              <a:off x="3616018" y="1192585"/>
              <a:ext cx="1247378" cy="806194"/>
              <a:chOff x="156271" y="188639"/>
              <a:chExt cx="1247378" cy="806194"/>
            </a:xfrm>
          </p:grpSpPr>
          <p:sp>
            <p:nvSpPr>
              <p:cNvPr id="15" name="Line 11"/>
              <p:cNvSpPr>
                <a:spLocks noChangeShapeType="1"/>
              </p:cNvSpPr>
              <p:nvPr/>
            </p:nvSpPr>
            <p:spPr bwMode="auto">
              <a:xfrm>
                <a:off x="156271" y="223312"/>
                <a:ext cx="599305" cy="18135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16" name="Line 11"/>
              <p:cNvSpPr>
                <a:spLocks noChangeShapeType="1"/>
              </p:cNvSpPr>
              <p:nvPr/>
            </p:nvSpPr>
            <p:spPr bwMode="auto">
              <a:xfrm flipV="1">
                <a:off x="827585" y="188639"/>
                <a:ext cx="576064" cy="216024"/>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grpSp>
            <p:nvGrpSpPr>
              <p:cNvPr id="17" name="Группа 281"/>
              <p:cNvGrpSpPr/>
              <p:nvPr/>
            </p:nvGrpSpPr>
            <p:grpSpPr>
              <a:xfrm>
                <a:off x="554729" y="260648"/>
                <a:ext cx="428584" cy="734185"/>
                <a:chOff x="575632" y="332656"/>
                <a:chExt cx="246749" cy="409865"/>
              </a:xfrm>
            </p:grpSpPr>
            <p:sp>
              <p:nvSpPr>
                <p:cNvPr id="18" name="AutoShape 10"/>
                <p:cNvSpPr>
                  <a:spLocks noChangeArrowheads="1"/>
                </p:cNvSpPr>
                <p:nvPr/>
              </p:nvSpPr>
              <p:spPr bwMode="auto">
                <a:xfrm rot="5400000">
                  <a:off x="634860" y="474677"/>
                  <a:ext cx="127516" cy="174586"/>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19" name="Oval 15"/>
                <p:cNvSpPr>
                  <a:spLocks noChangeArrowheads="1"/>
                </p:cNvSpPr>
                <p:nvPr/>
              </p:nvSpPr>
              <p:spPr bwMode="auto">
                <a:xfrm>
                  <a:off x="575632" y="332656"/>
                  <a:ext cx="246749" cy="191627"/>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
              <p:nvSpPr>
                <p:cNvPr id="20" name="AutoShape 17"/>
                <p:cNvSpPr>
                  <a:spLocks noChangeArrowheads="1"/>
                </p:cNvSpPr>
                <p:nvPr/>
              </p:nvSpPr>
              <p:spPr bwMode="auto">
                <a:xfrm rot="5400000">
                  <a:off x="635248" y="591082"/>
                  <a:ext cx="127517" cy="175362"/>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grpSp>
        </p:grpSp>
        <p:cxnSp>
          <p:nvCxnSpPr>
            <p:cNvPr id="21" name="Прямая со стрелкой 20"/>
            <p:cNvCxnSpPr/>
            <p:nvPr/>
          </p:nvCxnSpPr>
          <p:spPr>
            <a:xfrm>
              <a:off x="3544010" y="1062675"/>
              <a:ext cx="360040"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3976058" y="1638739"/>
              <a:ext cx="0"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7321" y="733871"/>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3502647" y="1556588"/>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1" name="Группа 40"/>
          <p:cNvGrpSpPr/>
          <p:nvPr/>
        </p:nvGrpSpPr>
        <p:grpSpPr>
          <a:xfrm>
            <a:off x="522308" y="1638740"/>
            <a:ext cx="792087" cy="1296143"/>
            <a:chOff x="6660232" y="2276872"/>
            <a:chExt cx="1028937" cy="1612899"/>
          </a:xfrm>
        </p:grpSpPr>
        <p:grpSp>
          <p:nvGrpSpPr>
            <p:cNvPr id="26" name="Группа 25"/>
            <p:cNvGrpSpPr/>
            <p:nvPr/>
          </p:nvGrpSpPr>
          <p:grpSpPr>
            <a:xfrm>
              <a:off x="6660232" y="2727871"/>
              <a:ext cx="1028937" cy="855084"/>
              <a:chOff x="1823255" y="306501"/>
              <a:chExt cx="1028937" cy="855084"/>
            </a:xfrm>
          </p:grpSpPr>
          <p:sp>
            <p:nvSpPr>
              <p:cNvPr id="27" name="Line 11"/>
              <p:cNvSpPr>
                <a:spLocks noChangeShapeType="1"/>
              </p:cNvSpPr>
              <p:nvPr/>
            </p:nvSpPr>
            <p:spPr bwMode="auto">
              <a:xfrm flipV="1">
                <a:off x="2253724" y="712873"/>
                <a:ext cx="598468" cy="0"/>
              </a:xfrm>
              <a:prstGeom prst="line">
                <a:avLst/>
              </a:prstGeom>
              <a:noFill/>
              <a:ln w="57150" cmpd="tri">
                <a:solidFill>
                  <a:schemeClr val="tx1"/>
                </a:solidFill>
                <a:prstDash val="lgDashDot"/>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28" name="AutoShape 9"/>
              <p:cNvSpPr>
                <a:spLocks noChangeArrowheads="1"/>
              </p:cNvSpPr>
              <p:nvPr/>
            </p:nvSpPr>
            <p:spPr bwMode="auto">
              <a:xfrm rot="2940000">
                <a:off x="2021673" y="41849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29" name="AutoShape 9"/>
              <p:cNvSpPr>
                <a:spLocks noChangeArrowheads="1"/>
              </p:cNvSpPr>
              <p:nvPr/>
            </p:nvSpPr>
            <p:spPr bwMode="auto">
              <a:xfrm rot="2940000">
                <a:off x="1913013" y="25410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0" name="AutoShape 9"/>
              <p:cNvSpPr>
                <a:spLocks noChangeArrowheads="1"/>
              </p:cNvSpPr>
              <p:nvPr/>
            </p:nvSpPr>
            <p:spPr bwMode="auto">
              <a:xfrm rot="7440000">
                <a:off x="1994239" y="72520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1" name="AutoShape 9"/>
              <p:cNvSpPr>
                <a:spLocks noChangeArrowheads="1"/>
              </p:cNvSpPr>
              <p:nvPr/>
            </p:nvSpPr>
            <p:spPr bwMode="auto">
              <a:xfrm rot="7440000">
                <a:off x="1875648" y="89006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32" name="Oval 15"/>
              <p:cNvSpPr>
                <a:spLocks noChangeArrowheads="1"/>
              </p:cNvSpPr>
              <p:nvPr/>
            </p:nvSpPr>
            <p:spPr bwMode="auto">
              <a:xfrm>
                <a:off x="2066970" y="582737"/>
                <a:ext cx="322768" cy="247482"/>
              </a:xfrm>
              <a:prstGeom prst="ellipse">
                <a:avLst/>
              </a:prstGeom>
              <a:solidFill>
                <a:schemeClr val="tx1"/>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grpSp>
        <p:cxnSp>
          <p:nvCxnSpPr>
            <p:cNvPr id="33" name="Прямая со стрелкой 32"/>
            <p:cNvCxnSpPr/>
            <p:nvPr/>
          </p:nvCxnSpPr>
          <p:spPr>
            <a:xfrm>
              <a:off x="6876256" y="2502835"/>
              <a:ext cx="288032"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7020272" y="3366931"/>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Группа 34"/>
            <p:cNvGrpSpPr/>
            <p:nvPr/>
          </p:nvGrpSpPr>
          <p:grpSpPr>
            <a:xfrm>
              <a:off x="6968142" y="2276872"/>
              <a:ext cx="414010" cy="449277"/>
              <a:chOff x="7472198" y="1402837"/>
              <a:chExt cx="414010" cy="449277"/>
            </a:xfrm>
          </p:grpSpPr>
          <p:sp>
            <p:nvSpPr>
              <p:cNvPr id="36" name="TextBox 35"/>
              <p:cNvSpPr txBox="1"/>
              <p:nvPr/>
            </p:nvSpPr>
            <p:spPr>
              <a:xfrm>
                <a:off x="7472198" y="140283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TextBox 36"/>
              <p:cNvSpPr txBox="1"/>
              <p:nvPr/>
            </p:nvSpPr>
            <p:spPr>
              <a:xfrm>
                <a:off x="7624598" y="1575115"/>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8" name="Группа 37"/>
            <p:cNvGrpSpPr/>
            <p:nvPr/>
          </p:nvGrpSpPr>
          <p:grpSpPr>
            <a:xfrm>
              <a:off x="7120542" y="3438939"/>
              <a:ext cx="414010" cy="450832"/>
              <a:chOff x="7624598" y="2564904"/>
              <a:chExt cx="414010" cy="450832"/>
            </a:xfrm>
          </p:grpSpPr>
          <p:sp>
            <p:nvSpPr>
              <p:cNvPr id="39" name="TextBox 38"/>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TextBox 39"/>
              <p:cNvSpPr txBox="1"/>
              <p:nvPr/>
            </p:nvSpPr>
            <p:spPr>
              <a:xfrm>
                <a:off x="7776998" y="2738737"/>
                <a:ext cx="261610"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Times New Roman" pitchFamily="18" charset="0"/>
                    <a:cs typeface="Times New Roman" pitchFamily="18" charset="0"/>
                  </a:rPr>
                  <a:t>2</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pic>
        <p:nvPicPr>
          <p:cNvPr id="56" name="Picture 5"/>
          <p:cNvPicPr>
            <a:picLocks noChangeAspect="1" noChangeArrowheads="1"/>
          </p:cNvPicPr>
          <p:nvPr/>
        </p:nvPicPr>
        <p:blipFill>
          <a:blip r:embed="rId3" cstate="print"/>
          <a:srcRect t="28851"/>
          <a:stretch>
            <a:fillRect/>
          </a:stretch>
        </p:blipFill>
        <p:spPr bwMode="auto">
          <a:xfrm>
            <a:off x="455170" y="3895735"/>
            <a:ext cx="1325961" cy="1368152"/>
          </a:xfrm>
          <a:prstGeom prst="rect">
            <a:avLst/>
          </a:prstGeom>
          <a:noFill/>
          <a:ln w="9525">
            <a:noFill/>
            <a:miter lim="800000"/>
            <a:headEnd/>
            <a:tailEnd/>
          </a:ln>
        </p:spPr>
      </p:pic>
      <p:grpSp>
        <p:nvGrpSpPr>
          <p:cNvPr id="76" name="Группа 75"/>
          <p:cNvGrpSpPr/>
          <p:nvPr/>
        </p:nvGrpSpPr>
        <p:grpSpPr>
          <a:xfrm>
            <a:off x="194321" y="5241788"/>
            <a:ext cx="1335899" cy="871386"/>
            <a:chOff x="1867948" y="4879099"/>
            <a:chExt cx="1641719" cy="1077471"/>
          </a:xfrm>
        </p:grpSpPr>
        <p:grpSp>
          <p:nvGrpSpPr>
            <p:cNvPr id="57" name="Группа 56"/>
            <p:cNvGrpSpPr/>
            <p:nvPr/>
          </p:nvGrpSpPr>
          <p:grpSpPr>
            <a:xfrm>
              <a:off x="2425974" y="4974121"/>
              <a:ext cx="1083693" cy="930319"/>
              <a:chOff x="5650682" y="373267"/>
              <a:chExt cx="1083693" cy="930319"/>
            </a:xfrm>
          </p:grpSpPr>
          <p:sp>
            <p:nvSpPr>
              <p:cNvPr id="58" name="AutoShape 9"/>
              <p:cNvSpPr>
                <a:spLocks noChangeArrowheads="1"/>
              </p:cNvSpPr>
              <p:nvPr/>
            </p:nvSpPr>
            <p:spPr bwMode="auto">
              <a:xfrm rot="7440000">
                <a:off x="5822886" y="86720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59" name="AutoShape 9"/>
              <p:cNvSpPr>
                <a:spLocks noChangeArrowheads="1"/>
              </p:cNvSpPr>
              <p:nvPr/>
            </p:nvSpPr>
            <p:spPr bwMode="auto">
              <a:xfrm rot="7440000">
                <a:off x="5704295" y="103206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0" name="AutoShape 9"/>
              <p:cNvSpPr>
                <a:spLocks noChangeArrowheads="1"/>
              </p:cNvSpPr>
              <p:nvPr/>
            </p:nvSpPr>
            <p:spPr bwMode="auto">
              <a:xfrm rot="7440000">
                <a:off x="6438186" y="320874"/>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1" name="AutoShape 9"/>
              <p:cNvSpPr>
                <a:spLocks noChangeArrowheads="1"/>
              </p:cNvSpPr>
              <p:nvPr/>
            </p:nvSpPr>
            <p:spPr bwMode="auto">
              <a:xfrm rot="7440000">
                <a:off x="6319595" y="4857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2" name="AutoShape 9"/>
              <p:cNvSpPr>
                <a:spLocks noChangeArrowheads="1"/>
              </p:cNvSpPr>
              <p:nvPr/>
            </p:nvSpPr>
            <p:spPr bwMode="auto">
              <a:xfrm rot="2940000">
                <a:off x="6462853" y="1020842"/>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3" name="AutoShape 9"/>
              <p:cNvSpPr>
                <a:spLocks noChangeArrowheads="1"/>
              </p:cNvSpPr>
              <p:nvPr/>
            </p:nvSpPr>
            <p:spPr bwMode="auto">
              <a:xfrm rot="2940000">
                <a:off x="6354193" y="856460"/>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4" name="AutoShape 9"/>
              <p:cNvSpPr>
                <a:spLocks noChangeArrowheads="1"/>
              </p:cNvSpPr>
              <p:nvPr/>
            </p:nvSpPr>
            <p:spPr bwMode="auto">
              <a:xfrm rot="2940000">
                <a:off x="5811735" y="48594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5" name="AutoShape 9"/>
              <p:cNvSpPr>
                <a:spLocks noChangeArrowheads="1"/>
              </p:cNvSpPr>
              <p:nvPr/>
            </p:nvSpPr>
            <p:spPr bwMode="auto">
              <a:xfrm rot="2940000">
                <a:off x="5703075" y="321561"/>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66" name="Oval 16"/>
              <p:cNvSpPr>
                <a:spLocks noChangeArrowheads="1"/>
              </p:cNvSpPr>
              <p:nvPr/>
            </p:nvSpPr>
            <p:spPr bwMode="auto">
              <a:xfrm>
                <a:off x="5684382" y="640588"/>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cxnSp>
          <p:nvCxnSpPr>
            <p:cNvPr id="67" name="Прямая со стрелкой 66"/>
            <p:cNvCxnSpPr/>
            <p:nvPr/>
          </p:nvCxnSpPr>
          <p:spPr>
            <a:xfrm>
              <a:off x="2137942" y="4968336"/>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V="1">
              <a:off x="2147881" y="5596530"/>
              <a:ext cx="288032"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9" name="Группа 68"/>
            <p:cNvGrpSpPr/>
            <p:nvPr/>
          </p:nvGrpSpPr>
          <p:grpSpPr>
            <a:xfrm>
              <a:off x="1867948" y="4879099"/>
              <a:ext cx="414010" cy="449277"/>
              <a:chOff x="7472198" y="1402837"/>
              <a:chExt cx="414010" cy="449277"/>
            </a:xfrm>
          </p:grpSpPr>
          <p:sp>
            <p:nvSpPr>
              <p:cNvPr id="70" name="TextBox 69"/>
              <p:cNvSpPr txBox="1"/>
              <p:nvPr/>
            </p:nvSpPr>
            <p:spPr>
              <a:xfrm>
                <a:off x="7472198" y="1402837"/>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 name="TextBox 70"/>
              <p:cNvSpPr txBox="1"/>
              <p:nvPr/>
            </p:nvSpPr>
            <p:spPr>
              <a:xfrm>
                <a:off x="7624598" y="1575115"/>
                <a:ext cx="261610" cy="276999"/>
              </a:xfrm>
              <a:prstGeom prst="rect">
                <a:avLst/>
              </a:prstGeom>
              <a:noFill/>
            </p:spPr>
            <p:txBody>
              <a:bodyPr wrap="none" rtlCol="0">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72" name="Группа 71"/>
            <p:cNvGrpSpPr/>
            <p:nvPr/>
          </p:nvGrpSpPr>
          <p:grpSpPr>
            <a:xfrm>
              <a:off x="1879727" y="5400384"/>
              <a:ext cx="414010" cy="450832"/>
              <a:chOff x="7624598" y="2564904"/>
              <a:chExt cx="414010" cy="450832"/>
            </a:xfrm>
          </p:grpSpPr>
          <p:sp>
            <p:nvSpPr>
              <p:cNvPr id="73" name="TextBox 72"/>
              <p:cNvSpPr txBox="1"/>
              <p:nvPr/>
            </p:nvSpPr>
            <p:spPr>
              <a:xfrm>
                <a:off x="7624598" y="2564904"/>
                <a:ext cx="31290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4" name="TextBox 73"/>
              <p:cNvSpPr txBox="1"/>
              <p:nvPr/>
            </p:nvSpPr>
            <p:spPr>
              <a:xfrm>
                <a:off x="7776998" y="2738737"/>
                <a:ext cx="261610" cy="276999"/>
              </a:xfrm>
              <a:prstGeom prst="rect">
                <a:avLst/>
              </a:prstGeom>
              <a:noFill/>
            </p:spPr>
            <p:txBody>
              <a:bodyPr wrap="none" rtlCol="0">
                <a:spAutoFit/>
              </a:bodyPr>
              <a:lstStyle/>
              <a:p>
                <a:r>
                  <a:rPr lang="en-US" sz="1200" b="1" dirty="0">
                    <a:effectLst>
                      <a:outerShdw blurRad="38100" dist="38100" dir="2700000" algn="tl">
                        <a:srgbClr val="000000">
                          <a:alpha val="43137"/>
                        </a:srgbClr>
                      </a:outerShdw>
                    </a:effectLst>
                    <a:latin typeface="Times New Roman" pitchFamily="18" charset="0"/>
                    <a:cs typeface="Times New Roman" pitchFamily="18" charset="0"/>
                  </a:rPr>
                  <a:t>2</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75" name="Прямая соединительная линия 74"/>
            <p:cNvCxnSpPr/>
            <p:nvPr/>
          </p:nvCxnSpPr>
          <p:spPr>
            <a:xfrm>
              <a:off x="2959847" y="5152108"/>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Группа 54"/>
          <p:cNvGrpSpPr/>
          <p:nvPr/>
        </p:nvGrpSpPr>
        <p:grpSpPr>
          <a:xfrm>
            <a:off x="201826" y="3044212"/>
            <a:ext cx="1293708" cy="1000611"/>
            <a:chOff x="6991662" y="3491716"/>
            <a:chExt cx="1871001" cy="1278608"/>
          </a:xfrm>
        </p:grpSpPr>
        <p:grpSp>
          <p:nvGrpSpPr>
            <p:cNvPr id="42" name="Группа 41"/>
            <p:cNvGrpSpPr/>
            <p:nvPr/>
          </p:nvGrpSpPr>
          <p:grpSpPr>
            <a:xfrm>
              <a:off x="7422503" y="3642978"/>
              <a:ext cx="1440160" cy="732065"/>
              <a:chOff x="3225180" y="366391"/>
              <a:chExt cx="1440160" cy="732065"/>
            </a:xfrm>
          </p:grpSpPr>
          <p:sp>
            <p:nvSpPr>
              <p:cNvPr id="43" name="AutoShape 9"/>
              <p:cNvSpPr>
                <a:spLocks noChangeArrowheads="1"/>
              </p:cNvSpPr>
              <p:nvPr/>
            </p:nvSpPr>
            <p:spPr bwMode="auto">
              <a:xfrm rot="7440000">
                <a:off x="4213558" y="313998"/>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4" name="AutoShape 9"/>
              <p:cNvSpPr>
                <a:spLocks noChangeArrowheads="1"/>
              </p:cNvSpPr>
              <p:nvPr/>
            </p:nvSpPr>
            <p:spPr bwMode="auto">
              <a:xfrm rot="7440000">
                <a:off x="4094967" y="478859"/>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5" name="Line 11"/>
              <p:cNvSpPr>
                <a:spLocks noChangeShapeType="1"/>
              </p:cNvSpPr>
              <p:nvPr/>
            </p:nvSpPr>
            <p:spPr bwMode="auto">
              <a:xfrm>
                <a:off x="4161285" y="810424"/>
                <a:ext cx="504055"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6" name="Line 11"/>
              <p:cNvSpPr>
                <a:spLocks noChangeShapeType="1"/>
              </p:cNvSpPr>
              <p:nvPr/>
            </p:nvSpPr>
            <p:spPr bwMode="auto">
              <a:xfrm flipV="1">
                <a:off x="3225180" y="810424"/>
                <a:ext cx="432048" cy="288032"/>
              </a:xfrm>
              <a:prstGeom prst="line">
                <a:avLst/>
              </a:prstGeom>
              <a:noFill/>
              <a:ln w="3175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47" name="AutoShape 9"/>
              <p:cNvSpPr>
                <a:spLocks noChangeArrowheads="1"/>
              </p:cNvSpPr>
              <p:nvPr/>
            </p:nvSpPr>
            <p:spPr bwMode="auto">
              <a:xfrm rot="2940000">
                <a:off x="3539859" y="490135"/>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8" name="AutoShape 9"/>
              <p:cNvSpPr>
                <a:spLocks noChangeArrowheads="1"/>
              </p:cNvSpPr>
              <p:nvPr/>
            </p:nvSpPr>
            <p:spPr bwMode="auto">
              <a:xfrm rot="2940000">
                <a:off x="3431199" y="325753"/>
                <a:ext cx="219130" cy="323915"/>
              </a:xfrm>
              <a:prstGeom prst="doubleWave">
                <a:avLst>
                  <a:gd name="adj1" fmla="val 10319"/>
                  <a:gd name="adj2" fmla="val 2940"/>
                </a:avLst>
              </a:prstGeom>
              <a:solidFill>
                <a:srgbClr val="0000FF"/>
              </a:solidFill>
              <a:ln w="9525">
                <a:noFill/>
                <a:miter lim="800000"/>
                <a:headEnd/>
                <a:tailEnd/>
              </a:ln>
            </p:spPr>
            <p:txBody>
              <a:bodyPr wrap="none" anchor="ctr"/>
              <a:lstStyle/>
              <a:p>
                <a:pPr algn="l" rtl="0" fontAlgn="base">
                  <a:spcBef>
                    <a:spcPct val="0"/>
                  </a:spcBef>
                  <a:spcAft>
                    <a:spcPct val="0"/>
                  </a:spcAft>
                </a:pPr>
                <a:endParaRPr lang="ru-RU" kern="1200">
                  <a:solidFill>
                    <a:srgbClr val="000000"/>
                  </a:solidFill>
                  <a:latin typeface="Arial" charset="0"/>
                  <a:ea typeface="+mn-ea"/>
                  <a:cs typeface="Arial" charset="0"/>
                </a:endParaRPr>
              </a:p>
            </p:txBody>
          </p:sp>
          <p:sp>
            <p:nvSpPr>
              <p:cNvPr id="49" name="Oval 16"/>
              <p:cNvSpPr>
                <a:spLocks noChangeArrowheads="1"/>
              </p:cNvSpPr>
              <p:nvPr/>
            </p:nvSpPr>
            <p:spPr bwMode="auto">
              <a:xfrm>
                <a:off x="3450606" y="621920"/>
                <a:ext cx="977559" cy="377476"/>
              </a:xfrm>
              <a:prstGeom prst="ellipse">
                <a:avLst/>
              </a:prstGeom>
              <a:solidFill>
                <a:srgbClr val="FFFFFF"/>
              </a:solidFill>
              <a:ln w="25400">
                <a:solidFill>
                  <a:srgbClr val="00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grpSp>
        <p:cxnSp>
          <p:nvCxnSpPr>
            <p:cNvPr id="50" name="Прямая со стрелкой 49"/>
            <p:cNvCxnSpPr/>
            <p:nvPr/>
          </p:nvCxnSpPr>
          <p:spPr>
            <a:xfrm flipV="1">
              <a:off x="7420068" y="4365104"/>
              <a:ext cx="36004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7350495" y="3674841"/>
              <a:ext cx="216024"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55438" y="4400991"/>
              <a:ext cx="312907" cy="369333"/>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 name="TextBox 52"/>
            <p:cNvSpPr txBox="1"/>
            <p:nvPr/>
          </p:nvSpPr>
          <p:spPr>
            <a:xfrm>
              <a:off x="6991662" y="3491716"/>
              <a:ext cx="312907" cy="369333"/>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q</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4" name="Прямая соединительная линия 53"/>
            <p:cNvCxnSpPr/>
            <p:nvPr/>
          </p:nvCxnSpPr>
          <p:spPr>
            <a:xfrm>
              <a:off x="8152522" y="3796544"/>
              <a:ext cx="0" cy="57606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pic>
        <p:nvPicPr>
          <p:cNvPr id="1031" name="Picture 7"/>
          <p:cNvPicPr>
            <a:picLocks noChangeAspect="1" noChangeArrowheads="1"/>
          </p:cNvPicPr>
          <p:nvPr/>
        </p:nvPicPr>
        <p:blipFill>
          <a:blip r:embed="rId4" cstate="print"/>
          <a:srcRect l="6608" t="4443" r="9911" b="4443"/>
          <a:stretch>
            <a:fillRect/>
          </a:stretch>
        </p:blipFill>
        <p:spPr bwMode="auto">
          <a:xfrm>
            <a:off x="7064246" y="1329512"/>
            <a:ext cx="1778539" cy="2165112"/>
          </a:xfrm>
          <a:prstGeom prst="rect">
            <a:avLst/>
          </a:prstGeom>
          <a:noFill/>
          <a:ln w="9525">
            <a:noFill/>
            <a:miter lim="800000"/>
            <a:headEnd/>
            <a:tailEnd/>
          </a:ln>
        </p:spPr>
      </p:pic>
      <p:sp>
        <p:nvSpPr>
          <p:cNvPr id="83" name="Прямоугольник 82"/>
          <p:cNvSpPr/>
          <p:nvPr/>
        </p:nvSpPr>
        <p:spPr>
          <a:xfrm>
            <a:off x="1867948" y="1012980"/>
            <a:ext cx="3384376" cy="72008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5" cstate="print"/>
          <a:srcRect/>
          <a:stretch>
            <a:fillRect/>
          </a:stretch>
        </p:blipFill>
        <p:spPr bwMode="auto">
          <a:xfrm>
            <a:off x="2109117" y="1005535"/>
            <a:ext cx="2703585" cy="657952"/>
          </a:xfrm>
          <a:prstGeom prst="rect">
            <a:avLst/>
          </a:prstGeom>
          <a:noFill/>
          <a:ln w="9525">
            <a:noFill/>
            <a:miter lim="800000"/>
            <a:headEnd/>
            <a:tailEnd/>
          </a:ln>
        </p:spPr>
      </p:pic>
      <p:sp>
        <p:nvSpPr>
          <p:cNvPr id="84" name="Прямоугольник 83"/>
          <p:cNvSpPr/>
          <p:nvPr/>
        </p:nvSpPr>
        <p:spPr>
          <a:xfrm>
            <a:off x="1835696" y="1971396"/>
            <a:ext cx="4392488" cy="8815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6" cstate="print"/>
          <a:srcRect/>
          <a:stretch>
            <a:fillRect/>
          </a:stretch>
        </p:blipFill>
        <p:spPr bwMode="auto">
          <a:xfrm>
            <a:off x="2016341" y="1964092"/>
            <a:ext cx="4110217" cy="744091"/>
          </a:xfrm>
          <a:prstGeom prst="rect">
            <a:avLst/>
          </a:prstGeom>
          <a:noFill/>
          <a:ln w="9525">
            <a:noFill/>
            <a:miter lim="800000"/>
            <a:headEnd/>
            <a:tailEnd/>
          </a:ln>
        </p:spPr>
      </p:pic>
      <p:sp>
        <p:nvSpPr>
          <p:cNvPr id="85" name="Прямоугольник 84"/>
          <p:cNvSpPr/>
          <p:nvPr/>
        </p:nvSpPr>
        <p:spPr>
          <a:xfrm>
            <a:off x="1835696" y="3106281"/>
            <a:ext cx="4392488" cy="8815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7" cstate="print"/>
          <a:srcRect/>
          <a:stretch>
            <a:fillRect/>
          </a:stretch>
        </p:blipFill>
        <p:spPr bwMode="auto">
          <a:xfrm>
            <a:off x="1945025" y="3153541"/>
            <a:ext cx="4238625" cy="685800"/>
          </a:xfrm>
          <a:prstGeom prst="rect">
            <a:avLst/>
          </a:prstGeom>
          <a:noFill/>
          <a:ln w="9525">
            <a:noFill/>
            <a:miter lim="800000"/>
            <a:headEnd/>
            <a:tailEnd/>
          </a:ln>
        </p:spPr>
      </p:pic>
      <p:sp>
        <p:nvSpPr>
          <p:cNvPr id="86" name="Прямоугольник 85"/>
          <p:cNvSpPr/>
          <p:nvPr/>
        </p:nvSpPr>
        <p:spPr>
          <a:xfrm>
            <a:off x="1833261" y="4181332"/>
            <a:ext cx="6560232" cy="881540"/>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9" name="Picture 5"/>
          <p:cNvPicPr>
            <a:picLocks noChangeAspect="1" noChangeArrowheads="1"/>
          </p:cNvPicPr>
          <p:nvPr/>
        </p:nvPicPr>
        <p:blipFill>
          <a:blip r:embed="rId8" cstate="print"/>
          <a:srcRect/>
          <a:stretch>
            <a:fillRect/>
          </a:stretch>
        </p:blipFill>
        <p:spPr bwMode="auto">
          <a:xfrm>
            <a:off x="1875452" y="4170471"/>
            <a:ext cx="6438900" cy="790575"/>
          </a:xfrm>
          <a:prstGeom prst="rect">
            <a:avLst/>
          </a:prstGeom>
          <a:noFill/>
          <a:ln w="9525">
            <a:noFill/>
            <a:miter lim="800000"/>
            <a:headEnd/>
            <a:tailEnd/>
          </a:ln>
        </p:spPr>
      </p:pic>
      <p:sp>
        <p:nvSpPr>
          <p:cNvPr id="87" name="Прямоугольник 86"/>
          <p:cNvSpPr/>
          <p:nvPr/>
        </p:nvSpPr>
        <p:spPr>
          <a:xfrm>
            <a:off x="1801009" y="5229200"/>
            <a:ext cx="7009524" cy="936104"/>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p:cNvPicPr>
            <a:picLocks noChangeAspect="1" noChangeArrowheads="1"/>
          </p:cNvPicPr>
          <p:nvPr/>
        </p:nvPicPr>
        <p:blipFill>
          <a:blip r:embed="rId9" cstate="print"/>
          <a:srcRect l="707" t="22768" r="1415" b="11384"/>
          <a:stretch>
            <a:fillRect/>
          </a:stretch>
        </p:blipFill>
        <p:spPr bwMode="auto">
          <a:xfrm>
            <a:off x="1855574" y="5311148"/>
            <a:ext cx="6912768" cy="6894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p:cNvSpPr txBox="1"/>
          <p:nvPr/>
        </p:nvSpPr>
        <p:spPr>
          <a:xfrm>
            <a:off x="-36512" y="-27384"/>
            <a:ext cx="9246841" cy="707886"/>
          </a:xfrm>
          <a:prstGeom prst="rect">
            <a:avLst/>
          </a:prstGeom>
          <a:noFill/>
          <a:ln>
            <a:noFill/>
          </a:ln>
          <a:effectLst>
            <a:outerShdw blurRad="177800" dist="685800" dir="7740000" sx="145000" sy="145000" algn="ctr" rotWithShape="0">
              <a:srgbClr val="000000">
                <a:alpha val="38000"/>
              </a:srgbClr>
            </a:outerShdw>
          </a:effectLst>
          <a:scene3d>
            <a:camera prst="orthographicFront"/>
            <a:lightRig rig="balanced" dir="t"/>
          </a:scene3d>
          <a:sp3d extrusionH="6350" prstMaterial="matte">
            <a:bevelT/>
            <a:extrusionClr>
              <a:srgbClr val="002060"/>
            </a:extrusionClr>
          </a:sp3d>
        </p:spPr>
        <p:txBody>
          <a:bodyPr wrap="square" rtlCol="0">
            <a:spAutoFit/>
          </a:bodyPr>
          <a:lstStyle/>
          <a:p>
            <a:pPr algn="ctr"/>
            <a:r>
              <a:rPr lang="en-US" sz="4000" b="1" dirty="0" smtClean="0">
                <a:solidFill>
                  <a:srgbClr val="0000CC"/>
                </a:solidFill>
                <a:effectLst>
                  <a:outerShdw blurRad="38100" dist="38100" dir="2700000" algn="tl">
                    <a:srgbClr val="000000">
                      <a:alpha val="43137"/>
                    </a:srgbClr>
                  </a:outerShdw>
                </a:effectLst>
                <a:latin typeface="Maiandra GD" pitchFamily="34" charset="0"/>
              </a:rPr>
              <a:t>Transverse Symmetric tensors (V,W,F)</a:t>
            </a:r>
            <a:endParaRPr lang="ru-RU" sz="4000" b="1" dirty="0">
              <a:solidFill>
                <a:srgbClr val="0000CC"/>
              </a:solidFill>
              <a:effectLst>
                <a:outerShdw blurRad="38100" dist="38100" dir="2700000" algn="tl">
                  <a:srgbClr val="000000">
                    <a:alpha val="43137"/>
                  </a:srgbClr>
                </a:outerShdw>
              </a:effectLst>
              <a:latin typeface="Comic Sans MS" pitchFamily="66" charset="0"/>
            </a:endParaRPr>
          </a:p>
        </p:txBody>
      </p:sp>
      <p:sp>
        <p:nvSpPr>
          <p:cNvPr id="314" name="TextBox 313"/>
          <p:cNvSpPr txBox="1"/>
          <p:nvPr/>
        </p:nvSpPr>
        <p:spPr>
          <a:xfrm>
            <a:off x="300483" y="6329198"/>
            <a:ext cx="8756050" cy="738664"/>
          </a:xfrm>
          <a:prstGeom prst="rect">
            <a:avLst/>
          </a:prstGeom>
          <a:noFill/>
        </p:spPr>
        <p:txBody>
          <a:bodyPr wrap="none" rtlCol="0">
            <a:spAutoFit/>
          </a:bodyPr>
          <a:lstStyle/>
          <a:p>
            <a:pPr algn="ctr"/>
            <a:r>
              <a:rPr lang="en-US" sz="1400" i="1" dirty="0" smtClean="0"/>
              <a:t>XXXVII International Workshop on High Energy Physics  “Diffraction of hadrons: Experiment, Theory, Phenomenology”</a:t>
            </a:r>
          </a:p>
          <a:p>
            <a:pPr algn="ctr"/>
            <a:r>
              <a:rPr lang="en-US" sz="1400" dirty="0" smtClean="0"/>
              <a:t>July 22-24, NRC “Kurchatov institute” – IHEP, Protvino</a:t>
            </a:r>
          </a:p>
          <a:p>
            <a:pPr algn="ctr"/>
            <a:endParaRPr lang="ru-RU" sz="1400" dirty="0"/>
          </a:p>
        </p:txBody>
      </p:sp>
      <p:cxnSp>
        <p:nvCxnSpPr>
          <p:cNvPr id="316" name="Прямая соединительная линия 315"/>
          <p:cNvCxnSpPr/>
          <p:nvPr/>
        </p:nvCxnSpPr>
        <p:spPr>
          <a:xfrm>
            <a:off x="108000" y="6309320"/>
            <a:ext cx="896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323528" y="779513"/>
            <a:ext cx="3456384" cy="23042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0" name="Picture 6"/>
          <p:cNvPicPr>
            <a:picLocks noChangeAspect="1" noChangeArrowheads="1"/>
          </p:cNvPicPr>
          <p:nvPr/>
        </p:nvPicPr>
        <p:blipFill>
          <a:blip r:embed="rId2" cstate="print"/>
          <a:srcRect l="4837" t="8590" b="4295"/>
          <a:stretch>
            <a:fillRect/>
          </a:stretch>
        </p:blipFill>
        <p:spPr bwMode="auto">
          <a:xfrm>
            <a:off x="611143" y="868537"/>
            <a:ext cx="2920379" cy="1003682"/>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l="2779" t="4415" b="4415"/>
          <a:stretch>
            <a:fillRect/>
          </a:stretch>
        </p:blipFill>
        <p:spPr bwMode="auto">
          <a:xfrm>
            <a:off x="589247" y="1914719"/>
            <a:ext cx="2952328" cy="1036190"/>
          </a:xfrm>
          <a:prstGeom prst="rect">
            <a:avLst/>
          </a:prstGeom>
          <a:noFill/>
          <a:ln w="9525">
            <a:noFill/>
            <a:miter lim="800000"/>
            <a:headEnd/>
            <a:tailEnd/>
          </a:ln>
        </p:spPr>
      </p:pic>
      <p:sp>
        <p:nvSpPr>
          <p:cNvPr id="26" name="Прямоугольник 25"/>
          <p:cNvSpPr/>
          <p:nvPr/>
        </p:nvSpPr>
        <p:spPr>
          <a:xfrm>
            <a:off x="313589" y="3230220"/>
            <a:ext cx="4464496" cy="23042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7" name="Picture 13"/>
          <p:cNvPicPr>
            <a:picLocks noChangeAspect="1" noChangeArrowheads="1"/>
          </p:cNvPicPr>
          <p:nvPr/>
        </p:nvPicPr>
        <p:blipFill>
          <a:blip r:embed="rId4" cstate="print"/>
          <a:srcRect l="5343" t="6399" r="13738" b="46924"/>
          <a:stretch>
            <a:fillRect/>
          </a:stretch>
        </p:blipFill>
        <p:spPr bwMode="auto">
          <a:xfrm>
            <a:off x="393101" y="3329250"/>
            <a:ext cx="4330419" cy="1979742"/>
          </a:xfrm>
          <a:prstGeom prst="rect">
            <a:avLst/>
          </a:prstGeom>
          <a:noFill/>
          <a:ln w="9525">
            <a:noFill/>
            <a:miter lim="800000"/>
            <a:headEnd/>
            <a:tailEnd/>
          </a:ln>
        </p:spPr>
      </p:pic>
      <p:sp>
        <p:nvSpPr>
          <p:cNvPr id="27" name="Прямоугольник 26"/>
          <p:cNvSpPr/>
          <p:nvPr/>
        </p:nvSpPr>
        <p:spPr>
          <a:xfrm>
            <a:off x="5041369" y="3717031"/>
            <a:ext cx="3888432" cy="1440161"/>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Picture 13"/>
          <p:cNvPicPr>
            <a:picLocks noChangeAspect="1" noChangeArrowheads="1"/>
          </p:cNvPicPr>
          <p:nvPr/>
        </p:nvPicPr>
        <p:blipFill>
          <a:blip r:embed="rId4" cstate="print"/>
          <a:srcRect l="5343" t="53323" r="24423" b="22396"/>
          <a:stretch>
            <a:fillRect/>
          </a:stretch>
        </p:blipFill>
        <p:spPr bwMode="auto">
          <a:xfrm>
            <a:off x="5113377" y="3890426"/>
            <a:ext cx="3782052" cy="1036324"/>
          </a:xfrm>
          <a:prstGeom prst="rect">
            <a:avLst/>
          </a:prstGeom>
          <a:noFill/>
          <a:ln w="9525">
            <a:noFill/>
            <a:miter lim="800000"/>
            <a:headEnd/>
            <a:tailEnd/>
          </a:ln>
        </p:spPr>
      </p:pic>
      <p:sp>
        <p:nvSpPr>
          <p:cNvPr id="28" name="Прямоугольник 27"/>
          <p:cNvSpPr/>
          <p:nvPr/>
        </p:nvSpPr>
        <p:spPr>
          <a:xfrm>
            <a:off x="5220072" y="1124744"/>
            <a:ext cx="3456384" cy="158417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Picture 8"/>
          <p:cNvPicPr>
            <a:picLocks noChangeAspect="1" noChangeArrowheads="1"/>
          </p:cNvPicPr>
          <p:nvPr/>
        </p:nvPicPr>
        <p:blipFill>
          <a:blip r:embed="rId5" cstate="print"/>
          <a:srcRect/>
          <a:stretch>
            <a:fillRect/>
          </a:stretch>
        </p:blipFill>
        <p:spPr bwMode="auto">
          <a:xfrm>
            <a:off x="5292080" y="1867137"/>
            <a:ext cx="3187090" cy="648072"/>
          </a:xfrm>
          <a:prstGeom prst="rect">
            <a:avLst/>
          </a:prstGeom>
          <a:noFill/>
          <a:ln w="9525">
            <a:noFill/>
            <a:miter lim="800000"/>
            <a:headEnd/>
            <a:tailEnd/>
          </a:ln>
        </p:spPr>
      </p:pic>
      <p:pic>
        <p:nvPicPr>
          <p:cNvPr id="22" name="Picture 9"/>
          <p:cNvPicPr>
            <a:picLocks noChangeAspect="1" noChangeArrowheads="1"/>
          </p:cNvPicPr>
          <p:nvPr/>
        </p:nvPicPr>
        <p:blipFill>
          <a:blip r:embed="rId6" cstate="print"/>
          <a:srcRect/>
          <a:stretch>
            <a:fillRect/>
          </a:stretch>
        </p:blipFill>
        <p:spPr bwMode="auto">
          <a:xfrm>
            <a:off x="5999380" y="1206691"/>
            <a:ext cx="1884988" cy="426790"/>
          </a:xfrm>
          <a:prstGeom prst="rect">
            <a:avLst/>
          </a:prstGeom>
          <a:noFill/>
          <a:ln w="9525">
            <a:noFill/>
            <a:miter lim="800000"/>
            <a:headEnd/>
            <a:tailEnd/>
          </a:ln>
        </p:spPr>
      </p:pic>
      <p:sp>
        <p:nvSpPr>
          <p:cNvPr id="29" name="Прямоугольник 28"/>
          <p:cNvSpPr/>
          <p:nvPr/>
        </p:nvSpPr>
        <p:spPr>
          <a:xfrm>
            <a:off x="2193301" y="5701004"/>
            <a:ext cx="5184576" cy="504056"/>
          </a:xfrm>
          <a:prstGeom prst="rect">
            <a:avLst/>
          </a:prstGeom>
          <a:solidFill>
            <a:schemeClr val="bg1"/>
          </a:solidFill>
          <a:ln w="3175">
            <a:noFill/>
          </a:ln>
          <a:effectLst>
            <a:outerShdw blurRad="165100" dir="9600000" sx="103000" sy="103000" algn="ctr" rotWithShape="0">
              <a:srgbClr val="000000">
                <a:alpha val="43137"/>
              </a:srgbClr>
            </a:outerShdw>
          </a:effectLst>
          <a:scene3d>
            <a:camera prst="orthographicFront"/>
            <a:lightRig rig="threePt" dir="t">
              <a:rot lat="0" lon="0" rev="3000000"/>
            </a:lightRig>
          </a:scene3d>
          <a:sp3d extrusionH="76200" prstMaterial="powder">
            <a:bevel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13"/>
          <p:cNvPicPr>
            <a:picLocks noChangeAspect="1" noChangeArrowheads="1"/>
          </p:cNvPicPr>
          <p:nvPr/>
        </p:nvPicPr>
        <p:blipFill>
          <a:blip r:embed="rId4" cstate="print"/>
          <a:srcRect l="5343" t="86383" r="5343" b="4266"/>
          <a:stretch>
            <a:fillRect/>
          </a:stretch>
        </p:blipFill>
        <p:spPr bwMode="auto">
          <a:xfrm>
            <a:off x="2260240" y="5710998"/>
            <a:ext cx="4995742" cy="4145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2898</Words>
  <Application>Microsoft Office PowerPoint</Application>
  <PresentationFormat>Экран (4:3)</PresentationFormat>
  <Paragraphs>333</Paragraphs>
  <Slides>61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Роман Рютин</dc:creator>
  <cp:lastModifiedBy>Роман Рютин</cp:lastModifiedBy>
  <cp:revision>254</cp:revision>
  <dcterms:created xsi:type="dcterms:W3CDTF">2025-07-19T14:15:25Z</dcterms:created>
  <dcterms:modified xsi:type="dcterms:W3CDTF">2025-07-23T15:15:54Z</dcterms:modified>
</cp:coreProperties>
</file>