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76" r:id="rId1"/>
  </p:sldMasterIdLst>
  <p:notesMasterIdLst>
    <p:notesMasterId r:id="rId233"/>
  </p:notesMasterIdLst>
  <p:sldIdLst>
    <p:sldId id="638" r:id="rId2"/>
    <p:sldId id="750" r:id="rId3"/>
    <p:sldId id="898" r:id="rId4"/>
    <p:sldId id="757" r:id="rId5"/>
    <p:sldId id="753" r:id="rId6"/>
    <p:sldId id="618" r:id="rId7"/>
    <p:sldId id="866" r:id="rId8"/>
    <p:sldId id="881" r:id="rId9"/>
    <p:sldId id="706" r:id="rId10"/>
    <p:sldId id="901" r:id="rId11"/>
    <p:sldId id="903" r:id="rId12"/>
    <p:sldId id="937" r:id="rId13"/>
    <p:sldId id="916" r:id="rId14"/>
    <p:sldId id="913" r:id="rId15"/>
    <p:sldId id="915" r:id="rId16"/>
    <p:sldId id="917" r:id="rId17"/>
    <p:sldId id="905" r:id="rId18"/>
    <p:sldId id="902" r:id="rId19"/>
    <p:sldId id="904" r:id="rId20"/>
    <p:sldId id="907" r:id="rId21"/>
    <p:sldId id="909" r:id="rId22"/>
    <p:sldId id="910" r:id="rId23"/>
    <p:sldId id="922" r:id="rId24"/>
    <p:sldId id="911" r:id="rId25"/>
    <p:sldId id="918" r:id="rId26"/>
    <p:sldId id="920" r:id="rId27"/>
    <p:sldId id="921" r:id="rId28"/>
    <p:sldId id="919" r:id="rId29"/>
    <p:sldId id="925" r:id="rId30"/>
    <p:sldId id="642" r:id="rId31"/>
    <p:sldId id="619" r:id="rId32"/>
    <p:sldId id="899" r:id="rId33"/>
    <p:sldId id="794" r:id="rId34"/>
    <p:sldId id="823" r:id="rId35"/>
    <p:sldId id="820" r:id="rId36"/>
    <p:sldId id="886" r:id="rId37"/>
    <p:sldId id="821" r:id="rId38"/>
    <p:sldId id="822" r:id="rId39"/>
    <p:sldId id="927" r:id="rId40"/>
    <p:sldId id="928" r:id="rId41"/>
    <p:sldId id="929" r:id="rId42"/>
    <p:sldId id="887" r:id="rId43"/>
    <p:sldId id="835" r:id="rId44"/>
    <p:sldId id="926" r:id="rId45"/>
    <p:sldId id="721" r:id="rId46"/>
    <p:sldId id="748" r:id="rId47"/>
    <p:sldId id="832" r:id="rId48"/>
    <p:sldId id="896" r:id="rId49"/>
    <p:sldId id="838" r:id="rId50"/>
    <p:sldId id="636" r:id="rId51"/>
    <p:sldId id="834" r:id="rId52"/>
    <p:sldId id="869" r:id="rId53"/>
    <p:sldId id="865" r:id="rId54"/>
    <p:sldId id="668" r:id="rId55"/>
    <p:sldId id="673" r:id="rId56"/>
    <p:sldId id="874" r:id="rId57"/>
    <p:sldId id="763" r:id="rId58"/>
    <p:sldId id="776" r:id="rId59"/>
    <p:sldId id="801" r:id="rId60"/>
    <p:sldId id="930" r:id="rId61"/>
    <p:sldId id="931" r:id="rId62"/>
    <p:sldId id="932" r:id="rId63"/>
    <p:sldId id="933" r:id="rId64"/>
    <p:sldId id="900" r:id="rId65"/>
    <p:sldId id="870" r:id="rId66"/>
    <p:sldId id="936" r:id="rId67"/>
    <p:sldId id="805" r:id="rId68"/>
    <p:sldId id="808" r:id="rId69"/>
    <p:sldId id="761" r:id="rId70"/>
    <p:sldId id="772" r:id="rId71"/>
    <p:sldId id="774" r:id="rId72"/>
    <p:sldId id="934" r:id="rId73"/>
    <p:sldId id="938" r:id="rId74"/>
    <p:sldId id="871" r:id="rId75"/>
    <p:sldId id="872" r:id="rId76"/>
    <p:sldId id="873" r:id="rId77"/>
    <p:sldId id="894" r:id="rId78"/>
    <p:sldId id="643" r:id="rId79"/>
    <p:sldId id="863" r:id="rId80"/>
    <p:sldId id="702" r:id="rId81"/>
    <p:sldId id="589" r:id="rId82"/>
    <p:sldId id="597" r:id="rId83"/>
    <p:sldId id="722" r:id="rId84"/>
    <p:sldId id="724" r:id="rId85"/>
    <p:sldId id="893" r:id="rId86"/>
    <p:sldId id="649" r:id="rId87"/>
    <p:sldId id="603" r:id="rId88"/>
    <p:sldId id="602" r:id="rId89"/>
    <p:sldId id="711" r:id="rId90"/>
    <p:sldId id="652" r:id="rId91"/>
    <p:sldId id="737" r:id="rId92"/>
    <p:sldId id="771" r:id="rId93"/>
    <p:sldId id="773" r:id="rId94"/>
    <p:sldId id="864" r:id="rId95"/>
    <p:sldId id="912" r:id="rId96"/>
    <p:sldId id="879" r:id="rId97"/>
    <p:sldId id="890" r:id="rId98"/>
    <p:sldId id="897" r:id="rId99"/>
    <p:sldId id="703" r:id="rId100"/>
    <p:sldId id="681" r:id="rId101"/>
    <p:sldId id="654" r:id="rId102"/>
    <p:sldId id="671" r:id="rId103"/>
    <p:sldId id="882" r:id="rId104"/>
    <p:sldId id="883" r:id="rId105"/>
    <p:sldId id="889" r:id="rId106"/>
    <p:sldId id="884" r:id="rId107"/>
    <p:sldId id="880" r:id="rId108"/>
    <p:sldId id="891" r:id="rId109"/>
    <p:sldId id="892" r:id="rId110"/>
    <p:sldId id="906" r:id="rId111"/>
    <p:sldId id="877" r:id="rId112"/>
    <p:sldId id="807" r:id="rId113"/>
    <p:sldId id="787" r:id="rId114"/>
    <p:sldId id="790" r:id="rId115"/>
    <p:sldId id="788" r:id="rId116"/>
    <p:sldId id="789" r:id="rId117"/>
    <p:sldId id="780" r:id="rId118"/>
    <p:sldId id="779" r:id="rId119"/>
    <p:sldId id="809" r:id="rId120"/>
    <p:sldId id="781" r:id="rId121"/>
    <p:sldId id="782" r:id="rId122"/>
    <p:sldId id="857" r:id="rId123"/>
    <p:sldId id="908" r:id="rId124"/>
    <p:sldId id="843" r:id="rId125"/>
    <p:sldId id="842" r:id="rId126"/>
    <p:sldId id="659" r:id="rId127"/>
    <p:sldId id="845" r:id="rId128"/>
    <p:sldId id="846" r:id="rId129"/>
    <p:sldId id="844" r:id="rId130"/>
    <p:sldId id="847" r:id="rId131"/>
    <p:sldId id="841" r:id="rId132"/>
    <p:sldId id="848" r:id="rId133"/>
    <p:sldId id="691" r:id="rId134"/>
    <p:sldId id="850" r:id="rId135"/>
    <p:sldId id="840" r:id="rId136"/>
    <p:sldId id="855" r:id="rId137"/>
    <p:sldId id="856" r:id="rId138"/>
    <p:sldId id="810" r:id="rId139"/>
    <p:sldId id="811" r:id="rId140"/>
    <p:sldId id="813" r:id="rId141"/>
    <p:sldId id="816" r:id="rId142"/>
    <p:sldId id="854" r:id="rId143"/>
    <p:sldId id="851" r:id="rId144"/>
    <p:sldId id="852" r:id="rId145"/>
    <p:sldId id="825" r:id="rId146"/>
    <p:sldId id="829" r:id="rId147"/>
    <p:sldId id="785" r:id="rId148"/>
    <p:sldId id="736" r:id="rId149"/>
    <p:sldId id="692" r:id="rId150"/>
    <p:sldId id="664" r:id="rId151"/>
    <p:sldId id="770" r:id="rId152"/>
    <p:sldId id="627" r:id="rId153"/>
    <p:sldId id="676" r:id="rId154"/>
    <p:sldId id="677" r:id="rId155"/>
    <p:sldId id="678" r:id="rId156"/>
    <p:sldId id="701" r:id="rId157"/>
    <p:sldId id="696" r:id="rId158"/>
    <p:sldId id="669" r:id="rId159"/>
    <p:sldId id="661" r:id="rId160"/>
    <p:sldId id="625" r:id="rId161"/>
    <p:sldId id="720" r:id="rId162"/>
    <p:sldId id="695" r:id="rId163"/>
    <p:sldId id="612" r:id="rId164"/>
    <p:sldId id="665" r:id="rId165"/>
    <p:sldId id="377" r:id="rId166"/>
    <p:sldId id="700" r:id="rId167"/>
    <p:sldId id="686" r:id="rId168"/>
    <p:sldId id="687" r:id="rId169"/>
    <p:sldId id="688" r:id="rId170"/>
    <p:sldId id="683" r:id="rId171"/>
    <p:sldId id="682" r:id="rId172"/>
    <p:sldId id="629" r:id="rId173"/>
    <p:sldId id="605" r:id="rId174"/>
    <p:sldId id="630" r:id="rId175"/>
    <p:sldId id="685" r:id="rId176"/>
    <p:sldId id="684" r:id="rId177"/>
    <p:sldId id="632" r:id="rId178"/>
    <p:sldId id="633" r:id="rId179"/>
    <p:sldId id="637" r:id="rId180"/>
    <p:sldId id="767" r:id="rId181"/>
    <p:sldId id="634" r:id="rId182"/>
    <p:sldId id="635" r:id="rId183"/>
    <p:sldId id="674" r:id="rId184"/>
    <p:sldId id="689" r:id="rId185"/>
    <p:sldId id="862" r:id="rId186"/>
    <p:sldId id="679" r:id="rId187"/>
    <p:sldId id="714" r:id="rId188"/>
    <p:sldId id="604" r:id="rId189"/>
    <p:sldId id="606" r:id="rId190"/>
    <p:sldId id="888" r:id="rId191"/>
    <p:sldId id="378" r:id="rId192"/>
    <p:sldId id="593" r:id="rId193"/>
    <p:sldId id="556" r:id="rId194"/>
    <p:sldId id="768" r:id="rId195"/>
    <p:sldId id="548" r:id="rId196"/>
    <p:sldId id="550" r:id="rId197"/>
    <p:sldId id="552" r:id="rId198"/>
    <p:sldId id="553" r:id="rId199"/>
    <p:sldId id="557" r:id="rId200"/>
    <p:sldId id="558" r:id="rId201"/>
    <p:sldId id="564" r:id="rId202"/>
    <p:sldId id="576" r:id="rId203"/>
    <p:sldId id="565" r:id="rId204"/>
    <p:sldId id="577" r:id="rId205"/>
    <p:sldId id="578" r:id="rId206"/>
    <p:sldId id="579" r:id="rId207"/>
    <p:sldId id="690" r:id="rId208"/>
    <p:sldId id="675" r:id="rId209"/>
    <p:sldId id="581" r:id="rId210"/>
    <p:sldId id="697" r:id="rId211"/>
    <p:sldId id="715" r:id="rId212"/>
    <p:sldId id="716" r:id="rId213"/>
    <p:sldId id="717" r:id="rId214"/>
    <p:sldId id="751" r:id="rId215"/>
    <p:sldId id="726" r:id="rId216"/>
    <p:sldId id="729" r:id="rId217"/>
    <p:sldId id="730" r:id="rId218"/>
    <p:sldId id="731" r:id="rId219"/>
    <p:sldId id="739" r:id="rId220"/>
    <p:sldId id="740" r:id="rId221"/>
    <p:sldId id="765" r:id="rId222"/>
    <p:sldId id="732" r:id="rId223"/>
    <p:sldId id="733" r:id="rId224"/>
    <p:sldId id="734" r:id="rId225"/>
    <p:sldId id="735" r:id="rId226"/>
    <p:sldId id="743" r:id="rId227"/>
    <p:sldId id="849" r:id="rId228"/>
    <p:sldId id="827" r:id="rId229"/>
    <p:sldId id="839" r:id="rId230"/>
    <p:sldId id="939" r:id="rId231"/>
    <p:sldId id="828" r:id="rId2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9" autoAdjust="0"/>
    <p:restoredTop sz="93145" autoAdjust="0"/>
  </p:normalViewPr>
  <p:slideViewPr>
    <p:cSldViewPr>
      <p:cViewPr varScale="1">
        <p:scale>
          <a:sx n="73" d="100"/>
          <a:sy n="73" d="100"/>
        </p:scale>
        <p:origin x="188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notesMaster" Target="notesMasters/notes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10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wmf"/></Relationships>
</file>

<file path=ppt/drawings/_rels/vmlDrawing10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emf"/><Relationship Id="rId3" Type="http://schemas.openxmlformats.org/officeDocument/2006/relationships/image" Target="../media/image417.emf"/><Relationship Id="rId7" Type="http://schemas.openxmlformats.org/officeDocument/2006/relationships/image" Target="../media/image421.emf"/><Relationship Id="rId2" Type="http://schemas.openxmlformats.org/officeDocument/2006/relationships/image" Target="../media/image416.emf"/><Relationship Id="rId1" Type="http://schemas.openxmlformats.org/officeDocument/2006/relationships/image" Target="../media/image415.emf"/><Relationship Id="rId6" Type="http://schemas.openxmlformats.org/officeDocument/2006/relationships/image" Target="../media/image420.emf"/><Relationship Id="rId5" Type="http://schemas.openxmlformats.org/officeDocument/2006/relationships/image" Target="../media/image419.emf"/><Relationship Id="rId4" Type="http://schemas.openxmlformats.org/officeDocument/2006/relationships/image" Target="../media/image418.emf"/><Relationship Id="rId9" Type="http://schemas.openxmlformats.org/officeDocument/2006/relationships/image" Target="../media/image423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4.wmf"/></Relationships>
</file>

<file path=ppt/drawings/_rels/vmlDrawing10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emf"/><Relationship Id="rId2" Type="http://schemas.openxmlformats.org/officeDocument/2006/relationships/image" Target="../media/image431.emf"/><Relationship Id="rId1" Type="http://schemas.openxmlformats.org/officeDocument/2006/relationships/image" Target="../media/image430.emf"/><Relationship Id="rId4" Type="http://schemas.openxmlformats.org/officeDocument/2006/relationships/image" Target="../media/image110.emf"/></Relationships>
</file>

<file path=ppt/drawings/_rels/vmlDrawing10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emf"/><Relationship Id="rId1" Type="http://schemas.openxmlformats.org/officeDocument/2006/relationships/image" Target="../media/image332.e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emf"/><Relationship Id="rId1" Type="http://schemas.openxmlformats.org/officeDocument/2006/relationships/image" Target="../media/image433.w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wmf"/><Relationship Id="rId2" Type="http://schemas.openxmlformats.org/officeDocument/2006/relationships/image" Target="../media/image436.wmf"/><Relationship Id="rId1" Type="http://schemas.openxmlformats.org/officeDocument/2006/relationships/image" Target="../media/image435.w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11.wmf"/><Relationship Id="rId1" Type="http://schemas.openxmlformats.org/officeDocument/2006/relationships/image" Target="../media/image112.w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wmf"/><Relationship Id="rId2" Type="http://schemas.openxmlformats.org/officeDocument/2006/relationships/image" Target="../media/image454.wmf"/><Relationship Id="rId1" Type="http://schemas.openxmlformats.org/officeDocument/2006/relationships/image" Target="../media/image453.wmf"/><Relationship Id="rId5" Type="http://schemas.openxmlformats.org/officeDocument/2006/relationships/image" Target="../media/image220.wmf"/><Relationship Id="rId4" Type="http://schemas.openxmlformats.org/officeDocument/2006/relationships/image" Target="../media/image45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4" Type="http://schemas.openxmlformats.org/officeDocument/2006/relationships/image" Target="../media/image86.e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9.w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wmf"/><Relationship Id="rId7" Type="http://schemas.openxmlformats.org/officeDocument/2006/relationships/image" Target="../media/image465.wmf"/><Relationship Id="rId2" Type="http://schemas.openxmlformats.org/officeDocument/2006/relationships/image" Target="../media/image102.wmf"/><Relationship Id="rId1" Type="http://schemas.openxmlformats.org/officeDocument/2006/relationships/image" Target="../media/image460.wmf"/><Relationship Id="rId6" Type="http://schemas.openxmlformats.org/officeDocument/2006/relationships/image" Target="../media/image464.wmf"/><Relationship Id="rId5" Type="http://schemas.openxmlformats.org/officeDocument/2006/relationships/image" Target="../media/image463.wmf"/><Relationship Id="rId4" Type="http://schemas.openxmlformats.org/officeDocument/2006/relationships/image" Target="../media/image462.w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wmf"/><Relationship Id="rId1" Type="http://schemas.openxmlformats.org/officeDocument/2006/relationships/image" Target="../media/image93.emf"/><Relationship Id="rId6" Type="http://schemas.openxmlformats.org/officeDocument/2006/relationships/image" Target="../media/image98.e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.wmf"/><Relationship Id="rId7" Type="http://schemas.openxmlformats.org/officeDocument/2006/relationships/image" Target="../media/image124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3.wmf"/><Relationship Id="rId5" Type="http://schemas.openxmlformats.org/officeDocument/2006/relationships/image" Target="../media/image122.wmf"/><Relationship Id="rId4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emf"/><Relationship Id="rId1" Type="http://schemas.openxmlformats.org/officeDocument/2006/relationships/image" Target="../media/image141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4" Type="http://schemas.openxmlformats.org/officeDocument/2006/relationships/image" Target="../media/image169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image" Target="../media/image17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8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image" Target="../media/image187.emf"/><Relationship Id="rId5" Type="http://schemas.openxmlformats.org/officeDocument/2006/relationships/image" Target="../media/image191.wmf"/><Relationship Id="rId4" Type="http://schemas.openxmlformats.org/officeDocument/2006/relationships/image" Target="../media/image190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6.emf"/><Relationship Id="rId1" Type="http://schemas.openxmlformats.org/officeDocument/2006/relationships/image" Target="../media/image195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Relationship Id="rId5" Type="http://schemas.openxmlformats.org/officeDocument/2006/relationships/image" Target="../media/image205.wmf"/><Relationship Id="rId4" Type="http://schemas.openxmlformats.org/officeDocument/2006/relationships/image" Target="../media/image204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wmf"/><Relationship Id="rId1" Type="http://schemas.openxmlformats.org/officeDocument/2006/relationships/image" Target="../media/image206.wmf"/><Relationship Id="rId4" Type="http://schemas.openxmlformats.org/officeDocument/2006/relationships/image" Target="../media/image209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2" Type="http://schemas.openxmlformats.org/officeDocument/2006/relationships/image" Target="../media/image214.wmf"/><Relationship Id="rId1" Type="http://schemas.openxmlformats.org/officeDocument/2006/relationships/image" Target="../media/image21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wmf"/><Relationship Id="rId2" Type="http://schemas.openxmlformats.org/officeDocument/2006/relationships/image" Target="../media/image219.wmf"/><Relationship Id="rId1" Type="http://schemas.openxmlformats.org/officeDocument/2006/relationships/image" Target="../media/image218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emf"/><Relationship Id="rId1" Type="http://schemas.openxmlformats.org/officeDocument/2006/relationships/image" Target="../media/image223.emf"/><Relationship Id="rId4" Type="http://schemas.openxmlformats.org/officeDocument/2006/relationships/image" Target="../media/image226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wmf"/><Relationship Id="rId2" Type="http://schemas.openxmlformats.org/officeDocument/2006/relationships/image" Target="../media/image232.wmf"/><Relationship Id="rId1" Type="http://schemas.openxmlformats.org/officeDocument/2006/relationships/image" Target="../media/image231.wmf"/><Relationship Id="rId4" Type="http://schemas.openxmlformats.org/officeDocument/2006/relationships/image" Target="../media/image234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image" Target="../media/image237.emf"/><Relationship Id="rId5" Type="http://schemas.openxmlformats.org/officeDocument/2006/relationships/image" Target="../media/image241.emf"/><Relationship Id="rId4" Type="http://schemas.openxmlformats.org/officeDocument/2006/relationships/image" Target="../media/image240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image" Target="../media/image243.wmf"/><Relationship Id="rId1" Type="http://schemas.openxmlformats.org/officeDocument/2006/relationships/image" Target="../media/image242.wmf"/><Relationship Id="rId5" Type="http://schemas.openxmlformats.org/officeDocument/2006/relationships/image" Target="../media/image246.wmf"/><Relationship Id="rId4" Type="http://schemas.openxmlformats.org/officeDocument/2006/relationships/image" Target="../media/image245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2" Type="http://schemas.openxmlformats.org/officeDocument/2006/relationships/image" Target="../media/image249.wmf"/><Relationship Id="rId1" Type="http://schemas.openxmlformats.org/officeDocument/2006/relationships/image" Target="../media/image248.wmf"/><Relationship Id="rId4" Type="http://schemas.openxmlformats.org/officeDocument/2006/relationships/image" Target="../media/image251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wmf"/><Relationship Id="rId2" Type="http://schemas.openxmlformats.org/officeDocument/2006/relationships/image" Target="../media/image255.wmf"/><Relationship Id="rId1" Type="http://schemas.openxmlformats.org/officeDocument/2006/relationships/image" Target="../media/image254.emf"/><Relationship Id="rId6" Type="http://schemas.openxmlformats.org/officeDocument/2006/relationships/image" Target="../media/image259.wmf"/><Relationship Id="rId5" Type="http://schemas.openxmlformats.org/officeDocument/2006/relationships/image" Target="../media/image258.wmf"/><Relationship Id="rId4" Type="http://schemas.openxmlformats.org/officeDocument/2006/relationships/image" Target="../media/image257.w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8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11.wmf"/><Relationship Id="rId1" Type="http://schemas.openxmlformats.org/officeDocument/2006/relationships/image" Target="../media/image112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wmf"/><Relationship Id="rId2" Type="http://schemas.openxmlformats.org/officeDocument/2006/relationships/image" Target="../media/image263.wmf"/><Relationship Id="rId1" Type="http://schemas.openxmlformats.org/officeDocument/2006/relationships/image" Target="../media/image262.wmf"/><Relationship Id="rId4" Type="http://schemas.openxmlformats.org/officeDocument/2006/relationships/image" Target="../media/image265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wmf"/><Relationship Id="rId2" Type="http://schemas.openxmlformats.org/officeDocument/2006/relationships/image" Target="../media/image266.wmf"/><Relationship Id="rId1" Type="http://schemas.openxmlformats.org/officeDocument/2006/relationships/image" Target="../media/image114.wmf"/><Relationship Id="rId5" Type="http://schemas.openxmlformats.org/officeDocument/2006/relationships/image" Target="../media/image115.wmf"/><Relationship Id="rId4" Type="http://schemas.openxmlformats.org/officeDocument/2006/relationships/image" Target="../media/image268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wmf"/><Relationship Id="rId7" Type="http://schemas.openxmlformats.org/officeDocument/2006/relationships/image" Target="../media/image275.wmf"/><Relationship Id="rId2" Type="http://schemas.openxmlformats.org/officeDocument/2006/relationships/image" Target="../media/image270.wmf"/><Relationship Id="rId1" Type="http://schemas.openxmlformats.org/officeDocument/2006/relationships/image" Target="../media/image269.wmf"/><Relationship Id="rId6" Type="http://schemas.openxmlformats.org/officeDocument/2006/relationships/image" Target="../media/image274.wmf"/><Relationship Id="rId5" Type="http://schemas.openxmlformats.org/officeDocument/2006/relationships/image" Target="../media/image273.wmf"/><Relationship Id="rId4" Type="http://schemas.openxmlformats.org/officeDocument/2006/relationships/image" Target="../media/image272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wmf"/><Relationship Id="rId7" Type="http://schemas.openxmlformats.org/officeDocument/2006/relationships/image" Target="../media/image282.wmf"/><Relationship Id="rId2" Type="http://schemas.openxmlformats.org/officeDocument/2006/relationships/image" Target="../media/image277.wmf"/><Relationship Id="rId1" Type="http://schemas.openxmlformats.org/officeDocument/2006/relationships/image" Target="../media/image276.emf"/><Relationship Id="rId6" Type="http://schemas.openxmlformats.org/officeDocument/2006/relationships/image" Target="../media/image281.wmf"/><Relationship Id="rId5" Type="http://schemas.openxmlformats.org/officeDocument/2006/relationships/image" Target="../media/image280.wmf"/><Relationship Id="rId4" Type="http://schemas.openxmlformats.org/officeDocument/2006/relationships/image" Target="../media/image279.e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emf"/><Relationship Id="rId2" Type="http://schemas.openxmlformats.org/officeDocument/2006/relationships/image" Target="../media/image284.emf"/><Relationship Id="rId1" Type="http://schemas.openxmlformats.org/officeDocument/2006/relationships/image" Target="../media/image283.emf"/><Relationship Id="rId4" Type="http://schemas.openxmlformats.org/officeDocument/2006/relationships/image" Target="../media/image286.e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wmf"/><Relationship Id="rId2" Type="http://schemas.openxmlformats.org/officeDocument/2006/relationships/image" Target="../media/image288.wmf"/><Relationship Id="rId1" Type="http://schemas.openxmlformats.org/officeDocument/2006/relationships/image" Target="../media/image287.wmf"/><Relationship Id="rId6" Type="http://schemas.openxmlformats.org/officeDocument/2006/relationships/image" Target="../media/image292.wmf"/><Relationship Id="rId5" Type="http://schemas.openxmlformats.org/officeDocument/2006/relationships/image" Target="../media/image291.wmf"/><Relationship Id="rId4" Type="http://schemas.openxmlformats.org/officeDocument/2006/relationships/image" Target="../media/image290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wmf"/><Relationship Id="rId2" Type="http://schemas.openxmlformats.org/officeDocument/2006/relationships/image" Target="../media/image294.wmf"/><Relationship Id="rId1" Type="http://schemas.openxmlformats.org/officeDocument/2006/relationships/image" Target="../media/image29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wmf"/><Relationship Id="rId2" Type="http://schemas.openxmlformats.org/officeDocument/2006/relationships/image" Target="../media/image264.wmf"/><Relationship Id="rId1" Type="http://schemas.openxmlformats.org/officeDocument/2006/relationships/image" Target="../media/image296.wmf"/><Relationship Id="rId5" Type="http://schemas.openxmlformats.org/officeDocument/2006/relationships/image" Target="../media/image282.wmf"/><Relationship Id="rId4" Type="http://schemas.openxmlformats.org/officeDocument/2006/relationships/image" Target="../media/image298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5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wmf"/><Relationship Id="rId1" Type="http://schemas.openxmlformats.org/officeDocument/2006/relationships/image" Target="../media/image306.wmf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310.emf"/><Relationship Id="rId1" Type="http://schemas.openxmlformats.org/officeDocument/2006/relationships/image" Target="../media/image309.e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wmf"/><Relationship Id="rId2" Type="http://schemas.openxmlformats.org/officeDocument/2006/relationships/image" Target="../media/image312.wmf"/><Relationship Id="rId1" Type="http://schemas.openxmlformats.org/officeDocument/2006/relationships/image" Target="../media/image311.w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wmf"/><Relationship Id="rId1" Type="http://schemas.openxmlformats.org/officeDocument/2006/relationships/image" Target="../media/image317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image" Target="../media/image180.wmf"/><Relationship Id="rId1" Type="http://schemas.openxmlformats.org/officeDocument/2006/relationships/image" Target="../media/image318.wmf"/><Relationship Id="rId4" Type="http://schemas.openxmlformats.org/officeDocument/2006/relationships/image" Target="../media/image319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3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9.e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emf"/><Relationship Id="rId2" Type="http://schemas.openxmlformats.org/officeDocument/2006/relationships/image" Target="../media/image331.emf"/><Relationship Id="rId1" Type="http://schemas.openxmlformats.org/officeDocument/2006/relationships/image" Target="../media/image330.w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image" Target="../media/image331.e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wmf"/><Relationship Id="rId2" Type="http://schemas.openxmlformats.org/officeDocument/2006/relationships/image" Target="../media/image334.wmf"/><Relationship Id="rId1" Type="http://schemas.openxmlformats.org/officeDocument/2006/relationships/image" Target="../media/image333.wmf"/><Relationship Id="rId5" Type="http://schemas.openxmlformats.org/officeDocument/2006/relationships/image" Target="../media/image337.wmf"/><Relationship Id="rId4" Type="http://schemas.openxmlformats.org/officeDocument/2006/relationships/image" Target="../media/image336.wmf"/></Relationships>
</file>

<file path=ppt/drawings/_rels/vmlDrawing7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emf"/><Relationship Id="rId2" Type="http://schemas.openxmlformats.org/officeDocument/2006/relationships/image" Target="../media/image339.wmf"/><Relationship Id="rId1" Type="http://schemas.openxmlformats.org/officeDocument/2006/relationships/image" Target="../media/image338.wmf"/><Relationship Id="rId5" Type="http://schemas.openxmlformats.org/officeDocument/2006/relationships/image" Target="../media/image342.wmf"/><Relationship Id="rId4" Type="http://schemas.openxmlformats.org/officeDocument/2006/relationships/image" Target="../media/image34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5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6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7.wmf"/></Relationships>
</file>

<file path=ppt/drawings/_rels/vmlDrawing8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wmf"/><Relationship Id="rId3" Type="http://schemas.openxmlformats.org/officeDocument/2006/relationships/image" Target="../media/image352.wmf"/><Relationship Id="rId7" Type="http://schemas.openxmlformats.org/officeDocument/2006/relationships/image" Target="../media/image356.wmf"/><Relationship Id="rId2" Type="http://schemas.openxmlformats.org/officeDocument/2006/relationships/image" Target="../media/image351.wmf"/><Relationship Id="rId1" Type="http://schemas.openxmlformats.org/officeDocument/2006/relationships/image" Target="../media/image350.wmf"/><Relationship Id="rId6" Type="http://schemas.openxmlformats.org/officeDocument/2006/relationships/image" Target="../media/image355.wmf"/><Relationship Id="rId5" Type="http://schemas.openxmlformats.org/officeDocument/2006/relationships/image" Target="../media/image354.wmf"/><Relationship Id="rId4" Type="http://schemas.openxmlformats.org/officeDocument/2006/relationships/image" Target="../media/image353.wmf"/><Relationship Id="rId9" Type="http://schemas.openxmlformats.org/officeDocument/2006/relationships/image" Target="../media/image358.w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image" Target="../media/image361.wmf"/><Relationship Id="rId1" Type="http://schemas.openxmlformats.org/officeDocument/2006/relationships/image" Target="../media/image360.wmf"/><Relationship Id="rId6" Type="http://schemas.openxmlformats.org/officeDocument/2006/relationships/image" Target="../media/image364.wmf"/><Relationship Id="rId5" Type="http://schemas.openxmlformats.org/officeDocument/2006/relationships/image" Target="../media/image363.wmf"/><Relationship Id="rId4" Type="http://schemas.openxmlformats.org/officeDocument/2006/relationships/image" Target="../media/image362.w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emf"/><Relationship Id="rId2" Type="http://schemas.openxmlformats.org/officeDocument/2006/relationships/image" Target="../media/image197.wmf"/><Relationship Id="rId1" Type="http://schemas.openxmlformats.org/officeDocument/2006/relationships/image" Target="../media/image195.wmf"/></Relationships>
</file>

<file path=ppt/drawings/_rels/vmlDrawing8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367.emf"/><Relationship Id="rId1" Type="http://schemas.openxmlformats.org/officeDocument/2006/relationships/image" Target="../media/image366.wmf"/><Relationship Id="rId5" Type="http://schemas.openxmlformats.org/officeDocument/2006/relationships/image" Target="../media/image369.wmf"/><Relationship Id="rId4" Type="http://schemas.openxmlformats.org/officeDocument/2006/relationships/image" Target="../media/image368.w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wmf"/><Relationship Id="rId2" Type="http://schemas.openxmlformats.org/officeDocument/2006/relationships/image" Target="../media/image372.wmf"/><Relationship Id="rId1" Type="http://schemas.openxmlformats.org/officeDocument/2006/relationships/image" Target="../media/image371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emf"/><Relationship Id="rId2" Type="http://schemas.openxmlformats.org/officeDocument/2006/relationships/image" Target="../media/image375.wmf"/><Relationship Id="rId1" Type="http://schemas.openxmlformats.org/officeDocument/2006/relationships/image" Target="../media/image374.emf"/></Relationships>
</file>

<file path=ppt/drawings/_rels/vmlDrawing8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wmf"/><Relationship Id="rId1" Type="http://schemas.openxmlformats.org/officeDocument/2006/relationships/image" Target="../media/image378.wmf"/></Relationships>
</file>

<file path=ppt/drawings/_rels/vmlDrawing8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wmf"/><Relationship Id="rId1" Type="http://schemas.openxmlformats.org/officeDocument/2006/relationships/image" Target="../media/image38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2" Type="http://schemas.openxmlformats.org/officeDocument/2006/relationships/image" Target="../media/image249.wmf"/><Relationship Id="rId1" Type="http://schemas.openxmlformats.org/officeDocument/2006/relationships/image" Target="../media/image248.wmf"/><Relationship Id="rId4" Type="http://schemas.openxmlformats.org/officeDocument/2006/relationships/image" Target="../media/image251.w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wmf"/><Relationship Id="rId2" Type="http://schemas.openxmlformats.org/officeDocument/2006/relationships/image" Target="../media/image391.wmf"/><Relationship Id="rId1" Type="http://schemas.openxmlformats.org/officeDocument/2006/relationships/image" Target="../media/image390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3.w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emf"/><Relationship Id="rId1" Type="http://schemas.openxmlformats.org/officeDocument/2006/relationships/image" Target="../media/image396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8.w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wmf"/><Relationship Id="rId2" Type="http://schemas.openxmlformats.org/officeDocument/2006/relationships/image" Target="../media/image402.wmf"/><Relationship Id="rId1" Type="http://schemas.openxmlformats.org/officeDocument/2006/relationships/image" Target="../media/image401.wmf"/><Relationship Id="rId4" Type="http://schemas.openxmlformats.org/officeDocument/2006/relationships/image" Target="../media/image404.w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emf"/><Relationship Id="rId2" Type="http://schemas.openxmlformats.org/officeDocument/2006/relationships/image" Target="../media/image406.emf"/><Relationship Id="rId1" Type="http://schemas.openxmlformats.org/officeDocument/2006/relationships/image" Target="../media/image405.emf"/><Relationship Id="rId5" Type="http://schemas.openxmlformats.org/officeDocument/2006/relationships/image" Target="../media/image409.emf"/><Relationship Id="rId4" Type="http://schemas.openxmlformats.org/officeDocument/2006/relationships/image" Target="../media/image408.e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wmf"/><Relationship Id="rId2" Type="http://schemas.openxmlformats.org/officeDocument/2006/relationships/image" Target="../media/image255.wmf"/><Relationship Id="rId1" Type="http://schemas.openxmlformats.org/officeDocument/2006/relationships/image" Target="../media/image254.emf"/><Relationship Id="rId6" Type="http://schemas.openxmlformats.org/officeDocument/2006/relationships/image" Target="../media/image259.wmf"/><Relationship Id="rId5" Type="http://schemas.openxmlformats.org/officeDocument/2006/relationships/image" Target="../media/image258.wmf"/><Relationship Id="rId4" Type="http://schemas.openxmlformats.org/officeDocument/2006/relationships/image" Target="../media/image257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0.emf"/></Relationships>
</file>

<file path=ppt/drawings/_rels/vmlDrawing9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wmf"/><Relationship Id="rId1" Type="http://schemas.openxmlformats.org/officeDocument/2006/relationships/image" Target="../media/image4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D8909A-9198-411F-8953-5120045C3E86}" type="datetimeFigureOut">
              <a:rPr lang="ru-RU"/>
              <a:pPr>
                <a:defRPr/>
              </a:pPr>
              <a:t>21.07.2025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24569B-016E-4694-A291-71ED127AA4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16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E8A97C1-0673-438C-B5FE-EAFACE588C42}" type="slidenum">
              <a:rPr lang="ru-RU" altLang="en-US" sz="1300"/>
              <a:pPr eaLnBrk="1" hangingPunct="1"/>
              <a:t>1</a:t>
            </a:fld>
            <a:endParaRPr lang="ru-RU" altLang="en-US" sz="1300"/>
          </a:p>
        </p:txBody>
      </p:sp>
      <p:sp>
        <p:nvSpPr>
          <p:cNvPr id="4915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9156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572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2901DF-E9B1-43C2-B344-63E94D3B7984}" type="slidenum">
              <a:rPr lang="ru-RU" sz="1300" smtClean="0"/>
              <a:pPr eaLnBrk="1" hangingPunct="1"/>
              <a:t>112</a:t>
            </a:fld>
            <a:endParaRPr lang="ru-RU" sz="13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60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D1688EF-8D7D-4E38-BB2C-5D44886D7C0C}" type="slidenum">
              <a:rPr lang="ru-RU" altLang="en-US" sz="1300"/>
              <a:pPr eaLnBrk="1" hangingPunct="1"/>
              <a:t>113</a:t>
            </a:fld>
            <a:endParaRPr lang="ru-RU" altLang="en-US" sz="1300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221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6AEB983-3C55-4796-8667-92827B6A8180}" type="slidenum">
              <a:rPr lang="ru-RU" altLang="en-US" sz="1300"/>
              <a:pPr eaLnBrk="1" hangingPunct="1"/>
              <a:t>114</a:t>
            </a:fld>
            <a:endParaRPr lang="ru-RU" altLang="en-U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352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D1688EF-8D7D-4E38-BB2C-5D44886D7C0C}" type="slidenum">
              <a:rPr lang="ru-RU" altLang="en-US" sz="1300"/>
              <a:pPr eaLnBrk="1" hangingPunct="1"/>
              <a:t>118</a:t>
            </a:fld>
            <a:endParaRPr lang="ru-RU" altLang="en-US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086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CC4B6-0362-45A7-BE5E-5E266114408A}" type="slidenum">
              <a:rPr lang="ru-RU" altLang="en-US"/>
              <a:pPr/>
              <a:t>131</a:t>
            </a:fld>
            <a:endParaRPr lang="ru-RU" alt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16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B5951-6247-4310-A5D9-DCAF20AC1809}" type="slidenum">
              <a:rPr lang="ru-RU"/>
              <a:pPr/>
              <a:t>132</a:t>
            </a:fld>
            <a:endParaRPr lang="ru-RU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88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810F3-0CCB-42BD-A19E-CEE67A4E3D1C}" type="slidenum">
              <a:rPr lang="ru-RU" altLang="en-US"/>
              <a:pPr/>
              <a:t>136</a:t>
            </a:fld>
            <a:endParaRPr lang="ru-RU" alt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604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D1688EF-8D7D-4E38-BB2C-5D44886D7C0C}" type="slidenum">
              <a:rPr lang="ru-RU" altLang="en-US" sz="1300"/>
              <a:pPr eaLnBrk="1" hangingPunct="1"/>
              <a:t>164</a:t>
            </a:fld>
            <a:endParaRPr lang="ru-RU" altLang="en-US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675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CEBC6-FD7B-4D7A-AC1C-13AD402B812E}" type="slidenum">
              <a:rPr lang="ru-RU" altLang="en-US"/>
              <a:pPr/>
              <a:t>166</a:t>
            </a:fld>
            <a:endParaRPr lang="ru-RU" alt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299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0CB04-8FF1-479F-8EF1-C53B9EF17E0B}" type="slidenum">
              <a:rPr lang="ru-RU"/>
              <a:pPr/>
              <a:t>178</a:t>
            </a:fld>
            <a:endParaRPr lang="ru-RU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5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FB422-082A-4B1D-8D89-8C60D8CB764F}" type="slidenum">
              <a:rPr lang="ru-RU"/>
              <a:pPr/>
              <a:t>3</a:t>
            </a:fld>
            <a:endParaRPr lang="ru-RU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29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343DF80-89E4-4167-B208-6EB3E851387A}" type="slidenum">
              <a:rPr lang="ru-RU" altLang="en-US" sz="1300"/>
              <a:pPr eaLnBrk="1" hangingPunct="1"/>
              <a:t>189</a:t>
            </a:fld>
            <a:endParaRPr lang="ru-RU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142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6AEB983-3C55-4796-8667-92827B6A8180}" type="slidenum">
              <a:rPr lang="ru-RU" altLang="en-US" sz="1300"/>
              <a:pPr eaLnBrk="1" hangingPunct="1"/>
              <a:t>192</a:t>
            </a:fld>
            <a:endParaRPr lang="ru-RU" altLang="en-U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822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12812-4BDF-48D8-956D-DD4E7D03B801}" type="slidenum">
              <a:rPr lang="ru-RU" altLang="en-US"/>
              <a:pPr/>
              <a:t>211</a:t>
            </a:fld>
            <a:endParaRPr lang="ru-RU" alt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51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62F1BF2-55DB-429A-9427-42FDA493BCE6}" type="slidenum">
              <a:rPr lang="ru-RU" altLang="en-US" sz="1300"/>
              <a:pPr eaLnBrk="1" hangingPunct="1"/>
              <a:t>212</a:t>
            </a:fld>
            <a:endParaRPr lang="ru-RU" altLang="en-US" sz="13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093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4F45B-8CAB-4A87-8602-B304EE7F7AB0}" type="slidenum">
              <a:rPr lang="ru-RU"/>
              <a:pPr/>
              <a:t>221</a:t>
            </a:fld>
            <a:endParaRPr lang="ru-RU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44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Diffraction-2018 (</a:t>
            </a:r>
            <a:r>
              <a:rPr lang="en-US" dirty="0" err="1"/>
              <a:t>Regio</a:t>
            </a:r>
            <a:r>
              <a:rPr lang="en-US" baseline="0" dirty="0"/>
              <a:t> Calabria)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4569B-016E-4694-A291-71ED127AA4CF}" type="slidenum">
              <a:rPr lang="ru-RU" smtClean="0"/>
              <a:pPr>
                <a:defRPr/>
              </a:pPr>
              <a:t>228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31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F413D3-74BE-4CF4-B7E0-988FF5BCDF5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47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2B410-AD94-476F-929D-76B53348BD61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94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EDEF30-7598-4CA5-8C65-E310A8D141A8}" type="slidenum">
              <a:rPr lang="en-US" sz="1200" smtClean="0"/>
              <a:pPr eaLnBrk="1" hangingPunct="1"/>
              <a:t>31</a:t>
            </a:fld>
            <a:endParaRPr lang="en-US" sz="1200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69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0CB04-8FF1-479F-8EF1-C53B9EF17E0B}" type="slidenum">
              <a:rPr lang="ru-RU"/>
              <a:pPr/>
              <a:t>61</a:t>
            </a:fld>
            <a:endParaRPr lang="ru-RU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7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Diffraction-2018 (</a:t>
            </a:r>
            <a:r>
              <a:rPr lang="en-US" dirty="0" err="1"/>
              <a:t>Regio</a:t>
            </a:r>
            <a:r>
              <a:rPr lang="en-US" baseline="0" dirty="0"/>
              <a:t> Calabria)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4569B-016E-4694-A291-71ED127AA4CF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46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87B23-1DD1-4488-A228-2BE0ED2AF647}" type="slidenum">
              <a:rPr lang="ru-RU" altLang="en-US"/>
              <a:pPr/>
              <a:t>89</a:t>
            </a:fld>
            <a:endParaRPr lang="ru-RU" alt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03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BCD60-3130-44E8-A6DB-A9124BA6DEFB}" type="slidenum">
              <a:rPr lang="ru-RU" altLang="en-US"/>
              <a:pPr/>
              <a:t>96</a:t>
            </a:fld>
            <a:endParaRPr lang="ru-RU" alt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03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708C-7375-4EB2-B59A-A3A18E44FA27}" type="datetimeFigureOut">
              <a:rPr lang="en-US"/>
              <a:pPr>
                <a:defRPr/>
              </a:pPr>
              <a:t>7/21/2025</a:t>
            </a:fld>
            <a:endParaRPr lang="en-US" sz="16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260BC-7229-429B-80C6-1D48C9E67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6F10-BD4B-4E0A-8911-F88C29E9F738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933C5-BBF0-403F-ABFA-8DB2E9E7E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DAA9-28CA-435F-AA0A-ACD3B700386B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4876-96A1-4289-B45B-2E22363D6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EDB0-7901-4D20-8C06-2BB30BD2A159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73A5-4578-4689-AB85-077C23E7EC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F5C6-5641-4923-B0F4-4BBCDEDF8AD0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23B3E-7266-4CF9-8D7A-88C9ED6685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D8FCF-8669-4CEA-8F20-B629F02FA0F1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B1D1-A74F-4B94-AE81-CB7411912E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EBC8-8E83-4742-9015-426EC2AF6F59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20B8-6849-4E91-BABE-25844A1BC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FDEFE-76D2-4415-9E3B-2BC803572075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B3036-8E5E-4C4C-84BB-37518D6798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5D06D-8685-4A09-B33F-273C715C44D6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BFD5-3090-4387-A9CC-A1DE55E570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D1B36-4969-478A-867D-BB5213A090AE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D29CA-5EB5-4CE6-BCA8-F8D33EBBA7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DB2A-9C56-4AE1-A7E4-8F40BD5C50F1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29B1-AF9B-4399-BD5B-9DD66B6C3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7B5DA16-791D-478A-BF39-A71B08288877}" type="datetimeFigureOut">
              <a:rPr lang="en-US"/>
              <a:pPr>
                <a:defRPr/>
              </a:pPr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9CFE63-E8C5-4681-A6B9-CF6EE2DFDE93}" type="slidenum">
              <a:rPr lang="en-US"/>
              <a:pPr>
                <a:defRPr/>
              </a:pPr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9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emf"/><Relationship Id="rId3" Type="http://schemas.openxmlformats.org/officeDocument/2006/relationships/oleObject" Target="../embeddings/oleObject118.bin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24.emf"/><Relationship Id="rId11" Type="http://schemas.openxmlformats.org/officeDocument/2006/relationships/image" Target="../media/image227.emf"/><Relationship Id="rId5" Type="http://schemas.openxmlformats.org/officeDocument/2006/relationships/oleObject" Target="../embeddings/oleObject119.bin"/><Relationship Id="rId10" Type="http://schemas.openxmlformats.org/officeDocument/2006/relationships/image" Target="../media/image226.emf"/><Relationship Id="rId4" Type="http://schemas.openxmlformats.org/officeDocument/2006/relationships/image" Target="../media/image223.emf"/><Relationship Id="rId9" Type="http://schemas.openxmlformats.org/officeDocument/2006/relationships/oleObject" Target="../embeddings/oleObject121.bin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wmf"/><Relationship Id="rId3" Type="http://schemas.openxmlformats.org/officeDocument/2006/relationships/oleObject" Target="../embeddings/oleObject122.bin"/><Relationship Id="rId7" Type="http://schemas.openxmlformats.org/officeDocument/2006/relationships/oleObject" Target="../embeddings/oleObject1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32.wmf"/><Relationship Id="rId5" Type="http://schemas.openxmlformats.org/officeDocument/2006/relationships/oleObject" Target="../embeddings/oleObject123.bin"/><Relationship Id="rId10" Type="http://schemas.openxmlformats.org/officeDocument/2006/relationships/image" Target="../media/image234.wmf"/><Relationship Id="rId4" Type="http://schemas.openxmlformats.org/officeDocument/2006/relationships/image" Target="../media/image231.wmf"/><Relationship Id="rId9" Type="http://schemas.openxmlformats.org/officeDocument/2006/relationships/oleObject" Target="../embeddings/oleObject125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e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8.bin"/><Relationship Id="rId12" Type="http://schemas.openxmlformats.org/officeDocument/2006/relationships/image" Target="../media/image2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38.emf"/><Relationship Id="rId11" Type="http://schemas.openxmlformats.org/officeDocument/2006/relationships/oleObject" Target="../embeddings/oleObject130.bin"/><Relationship Id="rId5" Type="http://schemas.openxmlformats.org/officeDocument/2006/relationships/oleObject" Target="../embeddings/oleObject127.bin"/><Relationship Id="rId10" Type="http://schemas.openxmlformats.org/officeDocument/2006/relationships/image" Target="../media/image240.emf"/><Relationship Id="rId4" Type="http://schemas.openxmlformats.org/officeDocument/2006/relationships/image" Target="../media/image237.emf"/><Relationship Id="rId9" Type="http://schemas.openxmlformats.org/officeDocument/2006/relationships/oleObject" Target="../embeddings/oleObject129.bin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wmf"/><Relationship Id="rId3" Type="http://schemas.openxmlformats.org/officeDocument/2006/relationships/oleObject" Target="../embeddings/oleObject131.bin"/><Relationship Id="rId7" Type="http://schemas.openxmlformats.org/officeDocument/2006/relationships/oleObject" Target="../embeddings/oleObject133.bin"/><Relationship Id="rId12" Type="http://schemas.openxmlformats.org/officeDocument/2006/relationships/image" Target="../media/image2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43.wmf"/><Relationship Id="rId11" Type="http://schemas.openxmlformats.org/officeDocument/2006/relationships/oleObject" Target="../embeddings/oleObject135.bin"/><Relationship Id="rId5" Type="http://schemas.openxmlformats.org/officeDocument/2006/relationships/oleObject" Target="../embeddings/oleObject132.bin"/><Relationship Id="rId10" Type="http://schemas.openxmlformats.org/officeDocument/2006/relationships/image" Target="../media/image245.wmf"/><Relationship Id="rId4" Type="http://schemas.openxmlformats.org/officeDocument/2006/relationships/image" Target="../media/image242.wmf"/><Relationship Id="rId9" Type="http://schemas.openxmlformats.org/officeDocument/2006/relationships/oleObject" Target="../embeddings/oleObject134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wmf"/><Relationship Id="rId3" Type="http://schemas.openxmlformats.org/officeDocument/2006/relationships/oleObject" Target="../embeddings/oleObject136.bin"/><Relationship Id="rId7" Type="http://schemas.openxmlformats.org/officeDocument/2006/relationships/oleObject" Target="../embeddings/oleObject1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49.wmf"/><Relationship Id="rId5" Type="http://schemas.openxmlformats.org/officeDocument/2006/relationships/oleObject" Target="../embeddings/oleObject137.bin"/><Relationship Id="rId10" Type="http://schemas.openxmlformats.org/officeDocument/2006/relationships/image" Target="../media/image251.wmf"/><Relationship Id="rId4" Type="http://schemas.openxmlformats.org/officeDocument/2006/relationships/image" Target="../media/image248.wmf"/><Relationship Id="rId9" Type="http://schemas.openxmlformats.org/officeDocument/2006/relationships/oleObject" Target="../embeddings/oleObject13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xiv.org/search/hep-ph?searchtype=author&amp;query=Szanyi%2C+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wmf"/><Relationship Id="rId13" Type="http://schemas.openxmlformats.org/officeDocument/2006/relationships/oleObject" Target="../embeddings/oleObject145.bin"/><Relationship Id="rId3" Type="http://schemas.openxmlformats.org/officeDocument/2006/relationships/oleObject" Target="../embeddings/oleObject140.bin"/><Relationship Id="rId7" Type="http://schemas.openxmlformats.org/officeDocument/2006/relationships/oleObject" Target="../embeddings/oleObject142.bin"/><Relationship Id="rId12" Type="http://schemas.openxmlformats.org/officeDocument/2006/relationships/image" Target="../media/image2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55.wmf"/><Relationship Id="rId11" Type="http://schemas.openxmlformats.org/officeDocument/2006/relationships/oleObject" Target="../embeddings/oleObject144.bin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257.wmf"/><Relationship Id="rId4" Type="http://schemas.openxmlformats.org/officeDocument/2006/relationships/image" Target="../media/image254.emf"/><Relationship Id="rId9" Type="http://schemas.openxmlformats.org/officeDocument/2006/relationships/oleObject" Target="../embeddings/oleObject143.bin"/><Relationship Id="rId14" Type="http://schemas.openxmlformats.org/officeDocument/2006/relationships/image" Target="../media/image259.wm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7" Type="http://schemas.openxmlformats.org/officeDocument/2006/relationships/oleObject" Target="../embeddings/oleObject1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147.bin"/><Relationship Id="rId4" Type="http://schemas.openxmlformats.org/officeDocument/2006/relationships/image" Target="../media/image181.w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260.wmf"/><Relationship Id="rId4" Type="http://schemas.openxmlformats.org/officeDocument/2006/relationships/oleObject" Target="../embeddings/oleObject149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81.wmf"/><Relationship Id="rId5" Type="http://schemas.openxmlformats.org/officeDocument/2006/relationships/oleObject" Target="../embeddings/oleObject151.bin"/><Relationship Id="rId4" Type="http://schemas.openxmlformats.org/officeDocument/2006/relationships/image" Target="../media/image18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50.bin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13.jpeg"/><Relationship Id="rId4" Type="http://schemas.openxmlformats.org/officeDocument/2006/relationships/image" Target="../media/image112.wmf"/><Relationship Id="rId9" Type="http://schemas.openxmlformats.org/officeDocument/2006/relationships/image" Target="../media/image110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wmf"/><Relationship Id="rId3" Type="http://schemas.openxmlformats.org/officeDocument/2006/relationships/oleObject" Target="../embeddings/oleObject152.bin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63.wmf"/><Relationship Id="rId5" Type="http://schemas.openxmlformats.org/officeDocument/2006/relationships/oleObject" Target="../embeddings/oleObject153.bin"/><Relationship Id="rId10" Type="http://schemas.openxmlformats.org/officeDocument/2006/relationships/image" Target="../media/image265.wmf"/><Relationship Id="rId4" Type="http://schemas.openxmlformats.org/officeDocument/2006/relationships/image" Target="../media/image262.wmf"/><Relationship Id="rId9" Type="http://schemas.openxmlformats.org/officeDocument/2006/relationships/oleObject" Target="../embeddings/oleObject155.bin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wmf"/><Relationship Id="rId3" Type="http://schemas.openxmlformats.org/officeDocument/2006/relationships/oleObject" Target="../embeddings/oleObject156.bin"/><Relationship Id="rId7" Type="http://schemas.openxmlformats.org/officeDocument/2006/relationships/oleObject" Target="../embeddings/oleObject158.bin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66.wmf"/><Relationship Id="rId11" Type="http://schemas.openxmlformats.org/officeDocument/2006/relationships/oleObject" Target="../embeddings/oleObject160.bin"/><Relationship Id="rId5" Type="http://schemas.openxmlformats.org/officeDocument/2006/relationships/oleObject" Target="../embeddings/oleObject157.bin"/><Relationship Id="rId10" Type="http://schemas.openxmlformats.org/officeDocument/2006/relationships/image" Target="../media/image268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159.bin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wmf"/><Relationship Id="rId13" Type="http://schemas.openxmlformats.org/officeDocument/2006/relationships/oleObject" Target="../embeddings/oleObject166.bin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12" Type="http://schemas.openxmlformats.org/officeDocument/2006/relationships/image" Target="../media/image273.wmf"/><Relationship Id="rId17" Type="http://schemas.openxmlformats.org/officeDocument/2006/relationships/image" Target="../media/image11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5.wmf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70.wmf"/><Relationship Id="rId11" Type="http://schemas.openxmlformats.org/officeDocument/2006/relationships/oleObject" Target="../embeddings/oleObject165.bin"/><Relationship Id="rId5" Type="http://schemas.openxmlformats.org/officeDocument/2006/relationships/oleObject" Target="../embeddings/oleObject162.bin"/><Relationship Id="rId15" Type="http://schemas.openxmlformats.org/officeDocument/2006/relationships/oleObject" Target="../embeddings/oleObject167.bin"/><Relationship Id="rId10" Type="http://schemas.openxmlformats.org/officeDocument/2006/relationships/image" Target="../media/image272.wmf"/><Relationship Id="rId4" Type="http://schemas.openxmlformats.org/officeDocument/2006/relationships/image" Target="../media/image269.wmf"/><Relationship Id="rId9" Type="http://schemas.openxmlformats.org/officeDocument/2006/relationships/oleObject" Target="../embeddings/oleObject164.bin"/><Relationship Id="rId14" Type="http://schemas.openxmlformats.org/officeDocument/2006/relationships/image" Target="../media/image274.w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wmf"/><Relationship Id="rId13" Type="http://schemas.openxmlformats.org/officeDocument/2006/relationships/oleObject" Target="../embeddings/oleObject173.bin"/><Relationship Id="rId3" Type="http://schemas.openxmlformats.org/officeDocument/2006/relationships/oleObject" Target="../embeddings/oleObject168.bin"/><Relationship Id="rId7" Type="http://schemas.openxmlformats.org/officeDocument/2006/relationships/oleObject" Target="../embeddings/oleObject170.bin"/><Relationship Id="rId12" Type="http://schemas.openxmlformats.org/officeDocument/2006/relationships/image" Target="../media/image28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2.wmf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77.w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69.bin"/><Relationship Id="rId15" Type="http://schemas.openxmlformats.org/officeDocument/2006/relationships/oleObject" Target="../embeddings/oleObject174.bin"/><Relationship Id="rId10" Type="http://schemas.openxmlformats.org/officeDocument/2006/relationships/image" Target="../media/image279.emf"/><Relationship Id="rId4" Type="http://schemas.openxmlformats.org/officeDocument/2006/relationships/image" Target="../media/image276.emf"/><Relationship Id="rId9" Type="http://schemas.openxmlformats.org/officeDocument/2006/relationships/oleObject" Target="../embeddings/oleObject171.bin"/><Relationship Id="rId14" Type="http://schemas.openxmlformats.org/officeDocument/2006/relationships/image" Target="../media/image28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7.bin"/><Relationship Id="rId3" Type="http://schemas.openxmlformats.org/officeDocument/2006/relationships/oleObject" Target="../embeddings/oleObject175.bin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84.emf"/><Relationship Id="rId11" Type="http://schemas.openxmlformats.org/officeDocument/2006/relationships/image" Target="../media/image286.emf"/><Relationship Id="rId5" Type="http://schemas.openxmlformats.org/officeDocument/2006/relationships/oleObject" Target="../embeddings/oleObject176.bin"/><Relationship Id="rId10" Type="http://schemas.openxmlformats.org/officeDocument/2006/relationships/oleObject" Target="../embeddings/oleObject178.bin"/><Relationship Id="rId4" Type="http://schemas.openxmlformats.org/officeDocument/2006/relationships/image" Target="../media/image283.emf"/><Relationship Id="rId9" Type="http://schemas.openxmlformats.org/officeDocument/2006/relationships/image" Target="../media/image285.emf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1.bin"/><Relationship Id="rId13" Type="http://schemas.openxmlformats.org/officeDocument/2006/relationships/image" Target="../media/image291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8.wmf"/><Relationship Id="rId12" Type="http://schemas.openxmlformats.org/officeDocument/2006/relationships/oleObject" Target="../embeddings/oleObject18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80.bin"/><Relationship Id="rId11" Type="http://schemas.openxmlformats.org/officeDocument/2006/relationships/image" Target="../media/image290.wmf"/><Relationship Id="rId5" Type="http://schemas.openxmlformats.org/officeDocument/2006/relationships/image" Target="../media/image287.wmf"/><Relationship Id="rId15" Type="http://schemas.openxmlformats.org/officeDocument/2006/relationships/image" Target="../media/image292.wmf"/><Relationship Id="rId10" Type="http://schemas.openxmlformats.org/officeDocument/2006/relationships/oleObject" Target="../embeddings/oleObject182.bin"/><Relationship Id="rId4" Type="http://schemas.openxmlformats.org/officeDocument/2006/relationships/oleObject" Target="../embeddings/oleObject179.bin"/><Relationship Id="rId9" Type="http://schemas.openxmlformats.org/officeDocument/2006/relationships/image" Target="../media/image289.wmf"/><Relationship Id="rId14" Type="http://schemas.openxmlformats.org/officeDocument/2006/relationships/oleObject" Target="../embeddings/oleObject184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7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86.bin"/><Relationship Id="rId5" Type="http://schemas.openxmlformats.org/officeDocument/2006/relationships/image" Target="../media/image293.emf"/><Relationship Id="rId4" Type="http://schemas.openxmlformats.org/officeDocument/2006/relationships/oleObject" Target="../embeddings/oleObject185.bin"/><Relationship Id="rId9" Type="http://schemas.openxmlformats.org/officeDocument/2006/relationships/image" Target="../media/image295.w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127.e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wmf"/><Relationship Id="rId3" Type="http://schemas.openxmlformats.org/officeDocument/2006/relationships/oleObject" Target="../embeddings/oleObject189.bin"/><Relationship Id="rId7" Type="http://schemas.openxmlformats.org/officeDocument/2006/relationships/oleObject" Target="../embeddings/oleObject191.bin"/><Relationship Id="rId12" Type="http://schemas.openxmlformats.org/officeDocument/2006/relationships/image" Target="../media/image28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64.wmf"/><Relationship Id="rId11" Type="http://schemas.openxmlformats.org/officeDocument/2006/relationships/oleObject" Target="../embeddings/oleObject193.bin"/><Relationship Id="rId5" Type="http://schemas.openxmlformats.org/officeDocument/2006/relationships/oleObject" Target="../embeddings/oleObject190.bin"/><Relationship Id="rId10" Type="http://schemas.openxmlformats.org/officeDocument/2006/relationships/image" Target="../media/image298.wmf"/><Relationship Id="rId4" Type="http://schemas.openxmlformats.org/officeDocument/2006/relationships/image" Target="../media/image296.wmf"/><Relationship Id="rId9" Type="http://schemas.openxmlformats.org/officeDocument/2006/relationships/oleObject" Target="../embeddings/oleObject192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rxiv.org/abs/2010.1198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82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305.w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7" Type="http://schemas.openxmlformats.org/officeDocument/2006/relationships/image" Target="../media/image3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197.bin"/><Relationship Id="rId5" Type="http://schemas.openxmlformats.org/officeDocument/2006/relationships/image" Target="../media/image306.wmf"/><Relationship Id="rId4" Type="http://schemas.openxmlformats.org/officeDocument/2006/relationships/oleObject" Target="../embeddings/oleObject196.bin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oleObject" Target="../embeddings/oleObject198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310.emf"/><Relationship Id="rId5" Type="http://schemas.openxmlformats.org/officeDocument/2006/relationships/oleObject" Target="../embeddings/oleObject199.bin"/><Relationship Id="rId4" Type="http://schemas.openxmlformats.org/officeDocument/2006/relationships/image" Target="../media/image309.emf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wmf"/><Relationship Id="rId3" Type="http://schemas.openxmlformats.org/officeDocument/2006/relationships/image" Target="../media/image314.jpeg"/><Relationship Id="rId7" Type="http://schemas.openxmlformats.org/officeDocument/2006/relationships/oleObject" Target="../embeddings/oleObject20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15.jpeg"/><Relationship Id="rId11" Type="http://schemas.openxmlformats.org/officeDocument/2006/relationships/image" Target="../media/image313.wmf"/><Relationship Id="rId5" Type="http://schemas.openxmlformats.org/officeDocument/2006/relationships/image" Target="../media/image311.wmf"/><Relationship Id="rId10" Type="http://schemas.openxmlformats.org/officeDocument/2006/relationships/oleObject" Target="../embeddings/oleObject202.bin"/><Relationship Id="rId4" Type="http://schemas.openxmlformats.org/officeDocument/2006/relationships/oleObject" Target="../embeddings/oleObject200.bin"/><Relationship Id="rId9" Type="http://schemas.openxmlformats.org/officeDocument/2006/relationships/image" Target="../media/image31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269.wmf"/><Relationship Id="rId5" Type="http://schemas.openxmlformats.org/officeDocument/2006/relationships/oleObject" Target="../embeddings/oleObject161.bin"/><Relationship Id="rId4" Type="http://schemas.openxmlformats.org/officeDocument/2006/relationships/image" Target="../media/image317.w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13" Type="http://schemas.openxmlformats.org/officeDocument/2006/relationships/oleObject" Target="../embeddings/oleObject209.bin"/><Relationship Id="rId18" Type="http://schemas.openxmlformats.org/officeDocument/2006/relationships/oleObject" Target="../embeddings/oleObject214.bin"/><Relationship Id="rId3" Type="http://schemas.openxmlformats.org/officeDocument/2006/relationships/oleObject" Target="../embeddings/oleObject204.bin"/><Relationship Id="rId7" Type="http://schemas.openxmlformats.org/officeDocument/2006/relationships/oleObject" Target="../embeddings/oleObject205.bin"/><Relationship Id="rId12" Type="http://schemas.openxmlformats.org/officeDocument/2006/relationships/oleObject" Target="../embeddings/oleObject208.bin"/><Relationship Id="rId17" Type="http://schemas.openxmlformats.org/officeDocument/2006/relationships/oleObject" Target="../embeddings/oleObject21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12.bin"/><Relationship Id="rId20" Type="http://schemas.openxmlformats.org/officeDocument/2006/relationships/oleObject" Target="../embeddings/oleObject216.bin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80.wmf"/><Relationship Id="rId11" Type="http://schemas.openxmlformats.org/officeDocument/2006/relationships/oleObject" Target="../embeddings/oleObject207.bin"/><Relationship Id="rId5" Type="http://schemas.openxmlformats.org/officeDocument/2006/relationships/oleObject" Target="../embeddings/oleObject150.bin"/><Relationship Id="rId15" Type="http://schemas.openxmlformats.org/officeDocument/2006/relationships/oleObject" Target="../embeddings/oleObject211.bin"/><Relationship Id="rId10" Type="http://schemas.openxmlformats.org/officeDocument/2006/relationships/image" Target="../media/image319.wmf"/><Relationship Id="rId19" Type="http://schemas.openxmlformats.org/officeDocument/2006/relationships/oleObject" Target="../embeddings/oleObject215.bin"/><Relationship Id="rId4" Type="http://schemas.openxmlformats.org/officeDocument/2006/relationships/image" Target="../media/image318.wmf"/><Relationship Id="rId9" Type="http://schemas.openxmlformats.org/officeDocument/2006/relationships/oleObject" Target="../embeddings/oleObject206.bin"/><Relationship Id="rId14" Type="http://schemas.openxmlformats.org/officeDocument/2006/relationships/oleObject" Target="../embeddings/oleObject210.bin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3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321.wmf"/><Relationship Id="rId4" Type="http://schemas.openxmlformats.org/officeDocument/2006/relationships/oleObject" Target="../embeddings/oleObject218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323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g"/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329.emf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emf"/><Relationship Id="rId3" Type="http://schemas.openxmlformats.org/officeDocument/2006/relationships/oleObject" Target="../embeddings/oleObject221.bin"/><Relationship Id="rId7" Type="http://schemas.openxmlformats.org/officeDocument/2006/relationships/oleObject" Target="../embeddings/oleObject2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31.emf"/><Relationship Id="rId5" Type="http://schemas.openxmlformats.org/officeDocument/2006/relationships/oleObject" Target="../embeddings/oleObject222.bin"/><Relationship Id="rId4" Type="http://schemas.openxmlformats.org/officeDocument/2006/relationships/image" Target="../media/image330.w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4.bin"/><Relationship Id="rId7" Type="http://schemas.openxmlformats.org/officeDocument/2006/relationships/oleObject" Target="../embeddings/oleObject2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76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331.emf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wmf"/><Relationship Id="rId3" Type="http://schemas.openxmlformats.org/officeDocument/2006/relationships/oleObject" Target="../embeddings/oleObject225.bin"/><Relationship Id="rId7" Type="http://schemas.openxmlformats.org/officeDocument/2006/relationships/oleObject" Target="../embeddings/oleObject227.bin"/><Relationship Id="rId12" Type="http://schemas.openxmlformats.org/officeDocument/2006/relationships/image" Target="../media/image3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334.wmf"/><Relationship Id="rId11" Type="http://schemas.openxmlformats.org/officeDocument/2006/relationships/oleObject" Target="../embeddings/oleObject229.bin"/><Relationship Id="rId5" Type="http://schemas.openxmlformats.org/officeDocument/2006/relationships/oleObject" Target="../embeddings/oleObject226.bin"/><Relationship Id="rId10" Type="http://schemas.openxmlformats.org/officeDocument/2006/relationships/image" Target="../media/image336.wmf"/><Relationship Id="rId4" Type="http://schemas.openxmlformats.org/officeDocument/2006/relationships/image" Target="../media/image333.wmf"/><Relationship Id="rId9" Type="http://schemas.openxmlformats.org/officeDocument/2006/relationships/oleObject" Target="../embeddings/oleObject228.bin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wmf"/><Relationship Id="rId13" Type="http://schemas.openxmlformats.org/officeDocument/2006/relationships/oleObject" Target="../embeddings/oleObject234.bin"/><Relationship Id="rId3" Type="http://schemas.openxmlformats.org/officeDocument/2006/relationships/image" Target="../media/image343.jpeg"/><Relationship Id="rId7" Type="http://schemas.openxmlformats.org/officeDocument/2006/relationships/oleObject" Target="../embeddings/oleObject231.bin"/><Relationship Id="rId12" Type="http://schemas.openxmlformats.org/officeDocument/2006/relationships/image" Target="../media/image34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338.wmf"/><Relationship Id="rId11" Type="http://schemas.openxmlformats.org/officeDocument/2006/relationships/oleObject" Target="../embeddings/oleObject233.bin"/><Relationship Id="rId5" Type="http://schemas.openxmlformats.org/officeDocument/2006/relationships/oleObject" Target="../embeddings/oleObject230.bin"/><Relationship Id="rId10" Type="http://schemas.openxmlformats.org/officeDocument/2006/relationships/image" Target="../media/image340.emf"/><Relationship Id="rId4" Type="http://schemas.openxmlformats.org/officeDocument/2006/relationships/image" Target="../media/image344.jpeg"/><Relationship Id="rId9" Type="http://schemas.openxmlformats.org/officeDocument/2006/relationships/oleObject" Target="../embeddings/oleObject232.bin"/><Relationship Id="rId14" Type="http://schemas.openxmlformats.org/officeDocument/2006/relationships/image" Target="../media/image342.w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345.w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5" Type="http://schemas.openxmlformats.org/officeDocument/2006/relationships/image" Target="NULL"/><Relationship Id="rId4" Type="http://schemas.openxmlformats.org/officeDocument/2006/relationships/image" Target="../media/image346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260.wmf"/><Relationship Id="rId4" Type="http://schemas.openxmlformats.org/officeDocument/2006/relationships/oleObject" Target="../embeddings/oleObject149.bin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348.png"/><Relationship Id="rId5" Type="http://schemas.openxmlformats.org/officeDocument/2006/relationships/image" Target="../media/image347.wmf"/><Relationship Id="rId4" Type="http://schemas.openxmlformats.org/officeDocument/2006/relationships/oleObject" Target="../embeddings/oleObject237.bin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wmf"/><Relationship Id="rId13" Type="http://schemas.openxmlformats.org/officeDocument/2006/relationships/oleObject" Target="../embeddings/oleObject243.bin"/><Relationship Id="rId18" Type="http://schemas.openxmlformats.org/officeDocument/2006/relationships/image" Target="../media/image357.wmf"/><Relationship Id="rId3" Type="http://schemas.openxmlformats.org/officeDocument/2006/relationships/oleObject" Target="../embeddings/oleObject238.bin"/><Relationship Id="rId7" Type="http://schemas.openxmlformats.org/officeDocument/2006/relationships/oleObject" Target="../embeddings/oleObject240.bin"/><Relationship Id="rId12" Type="http://schemas.openxmlformats.org/officeDocument/2006/relationships/image" Target="../media/image354.wmf"/><Relationship Id="rId17" Type="http://schemas.openxmlformats.org/officeDocument/2006/relationships/oleObject" Target="../embeddings/oleObject2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6.wmf"/><Relationship Id="rId20" Type="http://schemas.openxmlformats.org/officeDocument/2006/relationships/image" Target="../media/image358.wmf"/><Relationship Id="rId1" Type="http://schemas.openxmlformats.org/officeDocument/2006/relationships/vmlDrawing" Target="../drawings/vmlDrawing81.vml"/><Relationship Id="rId6" Type="http://schemas.openxmlformats.org/officeDocument/2006/relationships/image" Target="../media/image351.wmf"/><Relationship Id="rId11" Type="http://schemas.openxmlformats.org/officeDocument/2006/relationships/oleObject" Target="../embeddings/oleObject242.bin"/><Relationship Id="rId5" Type="http://schemas.openxmlformats.org/officeDocument/2006/relationships/oleObject" Target="../embeddings/oleObject239.bin"/><Relationship Id="rId15" Type="http://schemas.openxmlformats.org/officeDocument/2006/relationships/oleObject" Target="../embeddings/oleObject244.bin"/><Relationship Id="rId10" Type="http://schemas.openxmlformats.org/officeDocument/2006/relationships/image" Target="../media/image353.wmf"/><Relationship Id="rId19" Type="http://schemas.openxmlformats.org/officeDocument/2006/relationships/oleObject" Target="../embeddings/oleObject246.bin"/><Relationship Id="rId4" Type="http://schemas.openxmlformats.org/officeDocument/2006/relationships/image" Target="../media/image350.wmf"/><Relationship Id="rId9" Type="http://schemas.openxmlformats.org/officeDocument/2006/relationships/oleObject" Target="../embeddings/oleObject241.bin"/><Relationship Id="rId14" Type="http://schemas.openxmlformats.org/officeDocument/2006/relationships/image" Target="../media/image35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wmf"/><Relationship Id="rId13" Type="http://schemas.openxmlformats.org/officeDocument/2006/relationships/oleObject" Target="../embeddings/oleObject252.bin"/><Relationship Id="rId3" Type="http://schemas.openxmlformats.org/officeDocument/2006/relationships/oleObject" Target="../embeddings/oleObject247.bin"/><Relationship Id="rId7" Type="http://schemas.openxmlformats.org/officeDocument/2006/relationships/oleObject" Target="../embeddings/oleObject249.bin"/><Relationship Id="rId12" Type="http://schemas.openxmlformats.org/officeDocument/2006/relationships/image" Target="../media/image3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361.wmf"/><Relationship Id="rId11" Type="http://schemas.openxmlformats.org/officeDocument/2006/relationships/oleObject" Target="../embeddings/oleObject251.bin"/><Relationship Id="rId5" Type="http://schemas.openxmlformats.org/officeDocument/2006/relationships/oleObject" Target="../embeddings/oleObject248.bin"/><Relationship Id="rId10" Type="http://schemas.openxmlformats.org/officeDocument/2006/relationships/image" Target="../media/image362.wmf"/><Relationship Id="rId4" Type="http://schemas.openxmlformats.org/officeDocument/2006/relationships/image" Target="../media/image360.wmf"/><Relationship Id="rId9" Type="http://schemas.openxmlformats.org/officeDocument/2006/relationships/oleObject" Target="../embeddings/oleObject250.bin"/><Relationship Id="rId14" Type="http://schemas.openxmlformats.org/officeDocument/2006/relationships/image" Target="../media/image364.wmf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emf"/><Relationship Id="rId3" Type="http://schemas.openxmlformats.org/officeDocument/2006/relationships/oleObject" Target="../embeddings/oleObject253.bin"/><Relationship Id="rId7" Type="http://schemas.openxmlformats.org/officeDocument/2006/relationships/oleObject" Target="../embeddings/oleObject2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197.wmf"/><Relationship Id="rId5" Type="http://schemas.openxmlformats.org/officeDocument/2006/relationships/oleObject" Target="../embeddings/oleObject254.bin"/><Relationship Id="rId4" Type="http://schemas.openxmlformats.org/officeDocument/2006/relationships/image" Target="../media/image195.w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3" Type="http://schemas.openxmlformats.org/officeDocument/2006/relationships/oleObject" Target="../embeddings/oleObject256.bin"/><Relationship Id="rId7" Type="http://schemas.openxmlformats.org/officeDocument/2006/relationships/oleObject" Target="../embeddings/oleObject258.bin"/><Relationship Id="rId12" Type="http://schemas.openxmlformats.org/officeDocument/2006/relationships/image" Target="../media/image3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67.emf"/><Relationship Id="rId11" Type="http://schemas.openxmlformats.org/officeDocument/2006/relationships/oleObject" Target="../embeddings/oleObject260.bin"/><Relationship Id="rId5" Type="http://schemas.openxmlformats.org/officeDocument/2006/relationships/oleObject" Target="../embeddings/oleObject257.bin"/><Relationship Id="rId10" Type="http://schemas.openxmlformats.org/officeDocument/2006/relationships/image" Target="../media/image368.wmf"/><Relationship Id="rId4" Type="http://schemas.openxmlformats.org/officeDocument/2006/relationships/image" Target="../media/image366.wmf"/><Relationship Id="rId9" Type="http://schemas.openxmlformats.org/officeDocument/2006/relationships/oleObject" Target="../embeddings/oleObject259.bin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wmf"/><Relationship Id="rId3" Type="http://schemas.openxmlformats.org/officeDocument/2006/relationships/oleObject" Target="../embeddings/oleObject261.bin"/><Relationship Id="rId7" Type="http://schemas.openxmlformats.org/officeDocument/2006/relationships/oleObject" Target="../embeddings/oleObject2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72.wmf"/><Relationship Id="rId5" Type="http://schemas.openxmlformats.org/officeDocument/2006/relationships/oleObject" Target="../embeddings/oleObject262.bin"/><Relationship Id="rId4" Type="http://schemas.openxmlformats.org/officeDocument/2006/relationships/image" Target="../media/image371.wmf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6.bin"/><Relationship Id="rId3" Type="http://schemas.openxmlformats.org/officeDocument/2006/relationships/image" Target="../media/image377.jpeg"/><Relationship Id="rId7" Type="http://schemas.openxmlformats.org/officeDocument/2006/relationships/image" Target="../media/image3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265.bin"/><Relationship Id="rId5" Type="http://schemas.openxmlformats.org/officeDocument/2006/relationships/image" Target="../media/image374.emf"/><Relationship Id="rId4" Type="http://schemas.openxmlformats.org/officeDocument/2006/relationships/oleObject" Target="../embeddings/oleObject264.bin"/><Relationship Id="rId9" Type="http://schemas.openxmlformats.org/officeDocument/2006/relationships/image" Target="../media/image376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emf"/><Relationship Id="rId7" Type="http://schemas.openxmlformats.org/officeDocument/2006/relationships/image" Target="../media/image37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268.bin"/><Relationship Id="rId5" Type="http://schemas.openxmlformats.org/officeDocument/2006/relationships/image" Target="../media/image378.wmf"/><Relationship Id="rId4" Type="http://schemas.openxmlformats.org/officeDocument/2006/relationships/oleObject" Target="../embeddings/oleObject26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9.bin"/><Relationship Id="rId7" Type="http://schemas.openxmlformats.org/officeDocument/2006/relationships/image" Target="../media/image38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382.wmf"/><Relationship Id="rId5" Type="http://schemas.openxmlformats.org/officeDocument/2006/relationships/oleObject" Target="../embeddings/oleObject270.bin"/><Relationship Id="rId4" Type="http://schemas.openxmlformats.org/officeDocument/2006/relationships/image" Target="../media/image381.wmf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emf"/><Relationship Id="rId2" Type="http://schemas.openxmlformats.org/officeDocument/2006/relationships/image" Target="../media/image385.emf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387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wmf"/><Relationship Id="rId3" Type="http://schemas.openxmlformats.org/officeDocument/2006/relationships/oleObject" Target="../embeddings/oleObject272.bin"/><Relationship Id="rId7" Type="http://schemas.openxmlformats.org/officeDocument/2006/relationships/oleObject" Target="../embeddings/oleObject2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249.wmf"/><Relationship Id="rId5" Type="http://schemas.openxmlformats.org/officeDocument/2006/relationships/oleObject" Target="../embeddings/oleObject273.bin"/><Relationship Id="rId10" Type="http://schemas.openxmlformats.org/officeDocument/2006/relationships/image" Target="../media/image251.wmf"/><Relationship Id="rId4" Type="http://schemas.openxmlformats.org/officeDocument/2006/relationships/image" Target="../media/image248.wmf"/><Relationship Id="rId9" Type="http://schemas.openxmlformats.org/officeDocument/2006/relationships/oleObject" Target="../embeddings/oleObject275.bin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wmf"/><Relationship Id="rId3" Type="http://schemas.openxmlformats.org/officeDocument/2006/relationships/oleObject" Target="../embeddings/oleObject276.bin"/><Relationship Id="rId7" Type="http://schemas.openxmlformats.org/officeDocument/2006/relationships/oleObject" Target="../embeddings/oleObject2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391.wmf"/><Relationship Id="rId5" Type="http://schemas.openxmlformats.org/officeDocument/2006/relationships/oleObject" Target="../embeddings/oleObject277.bin"/><Relationship Id="rId4" Type="http://schemas.openxmlformats.org/officeDocument/2006/relationships/image" Target="../media/image390.wmf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393.wmf"/><Relationship Id="rId5" Type="http://schemas.openxmlformats.org/officeDocument/2006/relationships/oleObject" Target="../embeddings/oleObject279.bin"/><Relationship Id="rId4" Type="http://schemas.openxmlformats.org/officeDocument/2006/relationships/image" Target="../media/image395.wmf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7" Type="http://schemas.openxmlformats.org/officeDocument/2006/relationships/image" Target="../media/image39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6" Type="http://schemas.openxmlformats.org/officeDocument/2006/relationships/oleObject" Target="../embeddings/oleObject281.bin"/><Relationship Id="rId5" Type="http://schemas.openxmlformats.org/officeDocument/2006/relationships/image" Target="../media/image396.emf"/><Relationship Id="rId4" Type="http://schemas.openxmlformats.org/officeDocument/2006/relationships/oleObject" Target="../embeddings/oleObject280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398.wmf"/><Relationship Id="rId5" Type="http://schemas.openxmlformats.org/officeDocument/2006/relationships/oleObject" Target="../embeddings/oleObject282.bin"/><Relationship Id="rId4" Type="http://schemas.openxmlformats.org/officeDocument/2006/relationships/image" Target="../media/image400.jpe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wmf"/><Relationship Id="rId3" Type="http://schemas.openxmlformats.org/officeDocument/2006/relationships/oleObject" Target="../embeddings/oleObject283.bin"/><Relationship Id="rId7" Type="http://schemas.openxmlformats.org/officeDocument/2006/relationships/oleObject" Target="../embeddings/oleObject2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402.wmf"/><Relationship Id="rId5" Type="http://schemas.openxmlformats.org/officeDocument/2006/relationships/oleObject" Target="../embeddings/oleObject284.bin"/><Relationship Id="rId10" Type="http://schemas.openxmlformats.org/officeDocument/2006/relationships/image" Target="../media/image404.wmf"/><Relationship Id="rId4" Type="http://schemas.openxmlformats.org/officeDocument/2006/relationships/image" Target="../media/image401.wmf"/><Relationship Id="rId9" Type="http://schemas.openxmlformats.org/officeDocument/2006/relationships/oleObject" Target="../embeddings/oleObject286.bin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emf"/><Relationship Id="rId3" Type="http://schemas.openxmlformats.org/officeDocument/2006/relationships/oleObject" Target="../embeddings/oleObject287.bin"/><Relationship Id="rId7" Type="http://schemas.openxmlformats.org/officeDocument/2006/relationships/oleObject" Target="../embeddings/oleObject289.bin"/><Relationship Id="rId12" Type="http://schemas.openxmlformats.org/officeDocument/2006/relationships/image" Target="../media/image40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406.emf"/><Relationship Id="rId11" Type="http://schemas.openxmlformats.org/officeDocument/2006/relationships/oleObject" Target="../embeddings/oleObject291.bin"/><Relationship Id="rId5" Type="http://schemas.openxmlformats.org/officeDocument/2006/relationships/oleObject" Target="../embeddings/oleObject288.bin"/><Relationship Id="rId10" Type="http://schemas.openxmlformats.org/officeDocument/2006/relationships/image" Target="../media/image408.emf"/><Relationship Id="rId4" Type="http://schemas.openxmlformats.org/officeDocument/2006/relationships/image" Target="../media/image405.emf"/><Relationship Id="rId9" Type="http://schemas.openxmlformats.org/officeDocument/2006/relationships/oleObject" Target="../embeddings/oleObject290.bin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wmf"/><Relationship Id="rId13" Type="http://schemas.openxmlformats.org/officeDocument/2006/relationships/oleObject" Target="../embeddings/oleObject297.bin"/><Relationship Id="rId3" Type="http://schemas.openxmlformats.org/officeDocument/2006/relationships/oleObject" Target="../embeddings/oleObject292.bin"/><Relationship Id="rId7" Type="http://schemas.openxmlformats.org/officeDocument/2006/relationships/oleObject" Target="../embeddings/oleObject294.bin"/><Relationship Id="rId12" Type="http://schemas.openxmlformats.org/officeDocument/2006/relationships/image" Target="../media/image2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255.wmf"/><Relationship Id="rId11" Type="http://schemas.openxmlformats.org/officeDocument/2006/relationships/oleObject" Target="../embeddings/oleObject296.bin"/><Relationship Id="rId5" Type="http://schemas.openxmlformats.org/officeDocument/2006/relationships/oleObject" Target="../embeddings/oleObject293.bin"/><Relationship Id="rId10" Type="http://schemas.openxmlformats.org/officeDocument/2006/relationships/image" Target="../media/image257.wmf"/><Relationship Id="rId4" Type="http://schemas.openxmlformats.org/officeDocument/2006/relationships/image" Target="../media/image254.emf"/><Relationship Id="rId9" Type="http://schemas.openxmlformats.org/officeDocument/2006/relationships/oleObject" Target="../embeddings/oleObject295.bin"/><Relationship Id="rId14" Type="http://schemas.openxmlformats.org/officeDocument/2006/relationships/image" Target="../media/image259.w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10.emf"/><Relationship Id="rId4" Type="http://schemas.openxmlformats.org/officeDocument/2006/relationships/oleObject" Target="../embeddings/oleObject29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9.bin"/><Relationship Id="rId7" Type="http://schemas.openxmlformats.org/officeDocument/2006/relationships/image" Target="../media/image4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413.wmf"/><Relationship Id="rId5" Type="http://schemas.openxmlformats.org/officeDocument/2006/relationships/oleObject" Target="../embeddings/oleObject300.bin"/><Relationship Id="rId4" Type="http://schemas.openxmlformats.org/officeDocument/2006/relationships/image" Target="../media/image412.emf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3.bin"/><Relationship Id="rId3" Type="http://schemas.openxmlformats.org/officeDocument/2006/relationships/image" Target="../media/image149.jpeg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6" Type="http://schemas.openxmlformats.org/officeDocument/2006/relationships/oleObject" Target="../embeddings/oleObject302.bin"/><Relationship Id="rId11" Type="http://schemas.openxmlformats.org/officeDocument/2006/relationships/image" Target="../media/image148.wmf"/><Relationship Id="rId5" Type="http://schemas.openxmlformats.org/officeDocument/2006/relationships/image" Target="../media/image145.emf"/><Relationship Id="rId10" Type="http://schemas.openxmlformats.org/officeDocument/2006/relationships/oleObject" Target="../embeddings/oleObject304.bin"/><Relationship Id="rId4" Type="http://schemas.openxmlformats.org/officeDocument/2006/relationships/oleObject" Target="../embeddings/oleObject301.bin"/><Relationship Id="rId9" Type="http://schemas.openxmlformats.org/officeDocument/2006/relationships/image" Target="../media/image147.emf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emf"/><Relationship Id="rId13" Type="http://schemas.openxmlformats.org/officeDocument/2006/relationships/oleObject" Target="../embeddings/oleObject310.bin"/><Relationship Id="rId18" Type="http://schemas.openxmlformats.org/officeDocument/2006/relationships/image" Target="../media/image422.emf"/><Relationship Id="rId3" Type="http://schemas.openxmlformats.org/officeDocument/2006/relationships/oleObject" Target="../embeddings/oleObject305.bin"/><Relationship Id="rId7" Type="http://schemas.openxmlformats.org/officeDocument/2006/relationships/oleObject" Target="../embeddings/oleObject307.bin"/><Relationship Id="rId12" Type="http://schemas.openxmlformats.org/officeDocument/2006/relationships/image" Target="../media/image419.emf"/><Relationship Id="rId17" Type="http://schemas.openxmlformats.org/officeDocument/2006/relationships/oleObject" Target="../embeddings/oleObject31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21.emf"/><Relationship Id="rId20" Type="http://schemas.openxmlformats.org/officeDocument/2006/relationships/image" Target="../media/image423.wmf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416.emf"/><Relationship Id="rId11" Type="http://schemas.openxmlformats.org/officeDocument/2006/relationships/oleObject" Target="../embeddings/oleObject309.bin"/><Relationship Id="rId5" Type="http://schemas.openxmlformats.org/officeDocument/2006/relationships/oleObject" Target="../embeddings/oleObject306.bin"/><Relationship Id="rId15" Type="http://schemas.openxmlformats.org/officeDocument/2006/relationships/oleObject" Target="../embeddings/oleObject311.bin"/><Relationship Id="rId10" Type="http://schemas.openxmlformats.org/officeDocument/2006/relationships/image" Target="../media/image418.emf"/><Relationship Id="rId19" Type="http://schemas.openxmlformats.org/officeDocument/2006/relationships/oleObject" Target="../embeddings/oleObject313.bin"/><Relationship Id="rId4" Type="http://schemas.openxmlformats.org/officeDocument/2006/relationships/image" Target="../media/image415.emf"/><Relationship Id="rId9" Type="http://schemas.openxmlformats.org/officeDocument/2006/relationships/oleObject" Target="../embeddings/oleObject308.bin"/><Relationship Id="rId14" Type="http://schemas.openxmlformats.org/officeDocument/2006/relationships/image" Target="../media/image420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24.wmf"/><Relationship Id="rId4" Type="http://schemas.openxmlformats.org/officeDocument/2006/relationships/oleObject" Target="../embeddings/oleObject314.bin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7.bin"/><Relationship Id="rId3" Type="http://schemas.openxmlformats.org/officeDocument/2006/relationships/oleObject" Target="../embeddings/oleObject315.bin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31.emf"/><Relationship Id="rId11" Type="http://schemas.openxmlformats.org/officeDocument/2006/relationships/image" Target="../media/image110.emf"/><Relationship Id="rId5" Type="http://schemas.openxmlformats.org/officeDocument/2006/relationships/oleObject" Target="../embeddings/oleObject316.bin"/><Relationship Id="rId10" Type="http://schemas.openxmlformats.org/officeDocument/2006/relationships/oleObject" Target="../embeddings/oleObject318.bin"/><Relationship Id="rId4" Type="http://schemas.openxmlformats.org/officeDocument/2006/relationships/image" Target="../media/image430.emf"/><Relationship Id="rId9" Type="http://schemas.openxmlformats.org/officeDocument/2006/relationships/image" Target="../media/image4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331.emf"/><Relationship Id="rId5" Type="http://schemas.openxmlformats.org/officeDocument/2006/relationships/oleObject" Target="../embeddings/oleObject319.bin"/><Relationship Id="rId4" Type="http://schemas.openxmlformats.org/officeDocument/2006/relationships/image" Target="../media/image332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5.vml"/><Relationship Id="rId6" Type="http://schemas.openxmlformats.org/officeDocument/2006/relationships/oleObject" Target="../embeddings/oleObject321.bin"/><Relationship Id="rId5" Type="http://schemas.openxmlformats.org/officeDocument/2006/relationships/image" Target="../media/image433.wmf"/><Relationship Id="rId4" Type="http://schemas.openxmlformats.org/officeDocument/2006/relationships/oleObject" Target="../embeddings/oleObject320.bin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wmf"/><Relationship Id="rId3" Type="http://schemas.openxmlformats.org/officeDocument/2006/relationships/oleObject" Target="../embeddings/oleObject322.bin"/><Relationship Id="rId7" Type="http://schemas.openxmlformats.org/officeDocument/2006/relationships/oleObject" Target="../embeddings/oleObject3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436.wmf"/><Relationship Id="rId5" Type="http://schemas.openxmlformats.org/officeDocument/2006/relationships/oleObject" Target="../embeddings/oleObject323.bin"/><Relationship Id="rId4" Type="http://schemas.openxmlformats.org/officeDocument/2006/relationships/image" Target="../media/image435.wmf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7.bin"/><Relationship Id="rId3" Type="http://schemas.openxmlformats.org/officeDocument/2006/relationships/oleObject" Target="../embeddings/oleObject325.bin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7.vml"/><Relationship Id="rId6" Type="http://schemas.openxmlformats.org/officeDocument/2006/relationships/oleObject" Target="../embeddings/oleObject326.bin"/><Relationship Id="rId5" Type="http://schemas.openxmlformats.org/officeDocument/2006/relationships/image" Target="../media/image113.jpeg"/><Relationship Id="rId4" Type="http://schemas.openxmlformats.org/officeDocument/2006/relationships/image" Target="../media/image112.wmf"/><Relationship Id="rId9" Type="http://schemas.openxmlformats.org/officeDocument/2006/relationships/image" Target="../media/image110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emf"/><Relationship Id="rId2" Type="http://schemas.openxmlformats.org/officeDocument/2006/relationships/image" Target="../media/image438.emf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328.bin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g"/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2.jp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6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emf"/><Relationship Id="rId2" Type="http://schemas.openxmlformats.org/officeDocument/2006/relationships/image" Target="../media/image447.em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emf"/><Relationship Id="rId2" Type="http://schemas.openxmlformats.org/officeDocument/2006/relationships/image" Target="../media/image44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2.emf"/><Relationship Id="rId4" Type="http://schemas.openxmlformats.org/officeDocument/2006/relationships/image" Target="../media/image451.emf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wmf"/><Relationship Id="rId13" Type="http://schemas.openxmlformats.org/officeDocument/2006/relationships/image" Target="../media/image457.emf"/><Relationship Id="rId3" Type="http://schemas.openxmlformats.org/officeDocument/2006/relationships/oleObject" Target="../embeddings/oleObject329.bin"/><Relationship Id="rId7" Type="http://schemas.openxmlformats.org/officeDocument/2006/relationships/oleObject" Target="../embeddings/oleObject331.bin"/><Relationship Id="rId12" Type="http://schemas.openxmlformats.org/officeDocument/2006/relationships/image" Target="../media/image2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454.wmf"/><Relationship Id="rId11" Type="http://schemas.openxmlformats.org/officeDocument/2006/relationships/oleObject" Target="../embeddings/oleObject333.bin"/><Relationship Id="rId5" Type="http://schemas.openxmlformats.org/officeDocument/2006/relationships/oleObject" Target="../embeddings/oleObject330.bin"/><Relationship Id="rId10" Type="http://schemas.openxmlformats.org/officeDocument/2006/relationships/image" Target="../media/image456.wmf"/><Relationship Id="rId4" Type="http://schemas.openxmlformats.org/officeDocument/2006/relationships/image" Target="../media/image453.wmf"/><Relationship Id="rId9" Type="http://schemas.openxmlformats.org/officeDocument/2006/relationships/oleObject" Target="../embeddings/oleObject332.bin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em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334.bin"/><Relationship Id="rId7" Type="http://schemas.openxmlformats.org/officeDocument/2006/relationships/oleObject" Target="../embeddings/oleObject3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335.bin"/><Relationship Id="rId4" Type="http://schemas.openxmlformats.org/officeDocument/2006/relationships/image" Target="../media/image117.wmf"/><Relationship Id="rId9" Type="http://schemas.openxmlformats.org/officeDocument/2006/relationships/image" Target="../media/image304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184.jpeg"/><Relationship Id="rId5" Type="http://schemas.openxmlformats.org/officeDocument/2006/relationships/image" Target="../media/image459.wmf"/><Relationship Id="rId4" Type="http://schemas.openxmlformats.org/officeDocument/2006/relationships/oleObject" Target="../embeddings/oleObject337.bin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wmf"/><Relationship Id="rId13" Type="http://schemas.openxmlformats.org/officeDocument/2006/relationships/oleObject" Target="../embeddings/oleObject343.bin"/><Relationship Id="rId3" Type="http://schemas.openxmlformats.org/officeDocument/2006/relationships/oleObject" Target="../embeddings/oleObject338.bin"/><Relationship Id="rId7" Type="http://schemas.openxmlformats.org/officeDocument/2006/relationships/oleObject" Target="../embeddings/oleObject340.bin"/><Relationship Id="rId12" Type="http://schemas.openxmlformats.org/officeDocument/2006/relationships/image" Target="../media/image46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5.wmf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342.bin"/><Relationship Id="rId5" Type="http://schemas.openxmlformats.org/officeDocument/2006/relationships/oleObject" Target="../embeddings/oleObject339.bin"/><Relationship Id="rId15" Type="http://schemas.openxmlformats.org/officeDocument/2006/relationships/oleObject" Target="../embeddings/oleObject344.bin"/><Relationship Id="rId10" Type="http://schemas.openxmlformats.org/officeDocument/2006/relationships/image" Target="../media/image462.wmf"/><Relationship Id="rId4" Type="http://schemas.openxmlformats.org/officeDocument/2006/relationships/image" Target="../media/image460.wmf"/><Relationship Id="rId9" Type="http://schemas.openxmlformats.org/officeDocument/2006/relationships/oleObject" Target="../embeddings/oleObject341.bin"/><Relationship Id="rId14" Type="http://schemas.openxmlformats.org/officeDocument/2006/relationships/image" Target="../media/image46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hep-ph?searchtype=author&amp;query=Khoze%2C+V+A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arxiv.org/search/hep-ph?searchtype=author&amp;query=Ryskin%2C+M+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search/hep-ph?searchtype=author&amp;query=Luna%2C+E+G+S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hep-ph?searchtype=author&amp;query=Hegyi%2C+S" TargetMode="External"/><Relationship Id="rId2" Type="http://schemas.openxmlformats.org/officeDocument/2006/relationships/hyperlink" Target="https://arxiv.org/search/hep-ph?searchtype=author&amp;query=Cs%C3%B6rg%C5%91%2C+T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search/hep-ph?searchtype=author&amp;query=Szanyi%2C+I" TargetMode="Externa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221.wmf"/><Relationship Id="rId4" Type="http://schemas.openxmlformats.org/officeDocument/2006/relationships/oleObject" Target="../embeddings/oleObject34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64.emf"/><Relationship Id="rId4" Type="http://schemas.openxmlformats.org/officeDocument/2006/relationships/image" Target="../media/image61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5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6.emf"/><Relationship Id="rId4" Type="http://schemas.openxmlformats.org/officeDocument/2006/relationships/image" Target="../media/image83.emf"/><Relationship Id="rId9" Type="http://schemas.openxmlformats.org/officeDocument/2006/relationships/oleObject" Target="../embeddings/oleObject3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oleObject" Target="../embeddings/oleObject39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96.wmf"/><Relationship Id="rId4" Type="http://schemas.openxmlformats.org/officeDocument/2006/relationships/image" Target="../media/image93.e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45.bin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5.wmf"/><Relationship Id="rId17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7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10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09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113.jpe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1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14.wmf"/><Relationship Id="rId9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17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oleObject" Target="../embeddings/oleObject62.bin"/><Relationship Id="rId18" Type="http://schemas.openxmlformats.org/officeDocument/2006/relationships/image" Target="../media/image125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22.wmf"/><Relationship Id="rId17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4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5" Type="http://schemas.openxmlformats.org/officeDocument/2006/relationships/oleObject" Target="../embeddings/oleObject63.bin"/><Relationship Id="rId10" Type="http://schemas.openxmlformats.org/officeDocument/2006/relationships/image" Target="../media/image2.wmf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23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9.jpeg"/><Relationship Id="rId5" Type="http://schemas.openxmlformats.org/officeDocument/2006/relationships/image" Target="../media/image127.emf"/><Relationship Id="rId4" Type="http://schemas.openxmlformats.org/officeDocument/2006/relationships/oleObject" Target="../embeddings/oleObject6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66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9.wmf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138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6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image" Target="../media/image144.jpeg"/><Relationship Id="rId7" Type="http://schemas.openxmlformats.org/officeDocument/2006/relationships/image" Target="../media/image14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4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149.jpeg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148.wmf"/><Relationship Id="rId5" Type="http://schemas.openxmlformats.org/officeDocument/2006/relationships/image" Target="../media/image145.e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4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e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67.emf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169.wmf"/><Relationship Id="rId4" Type="http://schemas.openxmlformats.org/officeDocument/2006/relationships/image" Target="../media/image166.emf"/><Relationship Id="rId9" Type="http://schemas.openxmlformats.org/officeDocument/2006/relationships/oleObject" Target="../embeddings/oleObject8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090.png"/><Relationship Id="rId4" Type="http://schemas.openxmlformats.org/officeDocument/2006/relationships/image" Target="../media/image17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76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175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79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80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181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82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84.jpeg"/><Relationship Id="rId5" Type="http://schemas.openxmlformats.org/officeDocument/2006/relationships/image" Target="../media/image183.wmf"/><Relationship Id="rId4" Type="http://schemas.openxmlformats.org/officeDocument/2006/relationships/oleObject" Target="../embeddings/oleObject88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91.wmf"/><Relationship Id="rId3" Type="http://schemas.openxmlformats.org/officeDocument/2006/relationships/oleObject" Target="../embeddings/oleObject89.bin"/><Relationship Id="rId7" Type="http://schemas.openxmlformats.org/officeDocument/2006/relationships/image" Target="../media/image188.emf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90.wmf"/><Relationship Id="rId5" Type="http://schemas.openxmlformats.org/officeDocument/2006/relationships/image" Target="../media/image192.jpeg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187.emf"/><Relationship Id="rId9" Type="http://schemas.openxmlformats.org/officeDocument/2006/relationships/image" Target="../media/image189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w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96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95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12" Type="http://schemas.openxmlformats.org/officeDocument/2006/relationships/image" Target="../media/image20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02.wmf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204.wmf"/><Relationship Id="rId4" Type="http://schemas.openxmlformats.org/officeDocument/2006/relationships/image" Target="../media/image201.wmf"/><Relationship Id="rId9" Type="http://schemas.openxmlformats.org/officeDocument/2006/relationships/oleObject" Target="../embeddings/oleObject100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oleObject" Target="../embeddings/oleObject102.bin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07.wmf"/><Relationship Id="rId5" Type="http://schemas.openxmlformats.org/officeDocument/2006/relationships/oleObject" Target="../embeddings/oleObject103.bin"/><Relationship Id="rId10" Type="http://schemas.openxmlformats.org/officeDocument/2006/relationships/image" Target="../media/image209.wmf"/><Relationship Id="rId4" Type="http://schemas.openxmlformats.org/officeDocument/2006/relationships/image" Target="../media/image206.wmf"/><Relationship Id="rId9" Type="http://schemas.openxmlformats.org/officeDocument/2006/relationships/oleObject" Target="../embeddings/oleObject105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w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14.w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213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17.png"/><Relationship Id="rId4" Type="http://schemas.openxmlformats.org/officeDocument/2006/relationships/oleObject" Target="../embeddings/oleObject110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112.bin"/><Relationship Id="rId4" Type="http://schemas.openxmlformats.org/officeDocument/2006/relationships/image" Target="../media/image90.e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19.wmf"/><Relationship Id="rId5" Type="http://schemas.openxmlformats.org/officeDocument/2006/relationships/oleObject" Target="../embeddings/oleObject115.bin"/><Relationship Id="rId4" Type="http://schemas.openxmlformats.org/officeDocument/2006/relationships/image" Target="../media/image218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221.wmf"/><Relationship Id="rId4" Type="http://schemas.openxmlformats.org/officeDocument/2006/relationships/oleObject" Target="../embeddings/oleObject1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7"/>
          <p:cNvSpPr txBox="1">
            <a:spLocks noChangeArrowheads="1"/>
          </p:cNvSpPr>
          <p:nvPr/>
        </p:nvSpPr>
        <p:spPr bwMode="auto">
          <a:xfrm>
            <a:off x="238951" y="927644"/>
            <a:ext cx="89576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7030A0"/>
                </a:solidFill>
              </a:rPr>
              <a:t>          </a:t>
            </a:r>
            <a:r>
              <a:rPr lang="en-US" b="1" i="0" dirty="0">
                <a:solidFill>
                  <a:schemeClr val="accent5">
                    <a:lumMod val="75000"/>
                  </a:schemeClr>
                </a:solidFill>
                <a:effectLst/>
                <a:latin typeface="CMBX12"/>
              </a:rPr>
              <a:t>Unified Description of Elastic Hadron Scattering </a:t>
            </a:r>
          </a:p>
          <a:p>
            <a:pPr eaLnBrk="1" hangingPunct="1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MBX12"/>
              </a:rPr>
              <a:t>                           </a:t>
            </a:r>
            <a:r>
              <a:rPr lang="en-US" b="1" i="0" dirty="0">
                <a:solidFill>
                  <a:schemeClr val="accent5">
                    <a:lumMod val="75000"/>
                  </a:schemeClr>
                </a:solidFill>
                <a:effectLst/>
                <a:latin typeface="CMBX12"/>
              </a:rPr>
              <a:t>at Low and High Energies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/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            (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sz="3200" i="1" dirty="0">
                <a:solidFill>
                  <a:schemeClr val="accent4">
                    <a:lumMod val="75000"/>
                  </a:schemeClr>
                </a:solidFill>
                <a:latin typeface="CMMI9"/>
              </a:rPr>
              <a:t>pp</a:t>
            </a:r>
            <a:r>
              <a:rPr lang="en-US" sz="3200" dirty="0">
                <a:latin typeface="CMR9"/>
              </a:rPr>
              <a:t>,      , </a:t>
            </a:r>
            <a:r>
              <a:rPr lang="en-US" sz="3200" i="1" dirty="0" err="1">
                <a:solidFill>
                  <a:schemeClr val="accent4">
                    <a:lumMod val="75000"/>
                  </a:schemeClr>
                </a:solidFill>
                <a:latin typeface="CMMI9"/>
              </a:rPr>
              <a:t>p</a:t>
            </a:r>
            <a:r>
              <a:rPr lang="en-US" sz="3200" i="1" dirty="0" err="1">
                <a:latin typeface="CMMI9"/>
              </a:rPr>
              <a:t>n</a:t>
            </a:r>
            <a:r>
              <a:rPr lang="en-US" sz="3200" dirty="0">
                <a:latin typeface="CMR9"/>
              </a:rPr>
              <a:t>, </a:t>
            </a:r>
            <a:r>
              <a:rPr lang="el-GR" sz="3200" i="1" dirty="0">
                <a:latin typeface="CMMI9"/>
              </a:rPr>
              <a:t> </a:t>
            </a:r>
            <a:endParaRPr lang="en-US" sz="3200" i="1" dirty="0">
              <a:latin typeface="CMMI9"/>
            </a:endParaRPr>
          </a:p>
          <a:p>
            <a:pPr eaLnBrk="1" hangingPunct="1"/>
            <a:r>
              <a:rPr lang="en-US" sz="3200" i="1" dirty="0">
                <a:latin typeface="CMMI9"/>
              </a:rPr>
              <a:t>        </a:t>
            </a:r>
            <a:r>
              <a:rPr lang="el-GR" sz="3200" dirty="0">
                <a:latin typeface="CMR9"/>
              </a:rPr>
              <a:t>(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SY9"/>
              </a:rPr>
              <a:t>√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s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= 3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.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6 GeV up to 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SY9"/>
              </a:rPr>
              <a:t>√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s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= 13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MR9"/>
              </a:rPr>
              <a:t>TeV</a:t>
            </a:r>
            <a:endParaRPr lang="en-US" altLang="en-US" sz="3200" dirty="0">
              <a:solidFill>
                <a:schemeClr val="accent4">
                  <a:lumMod val="50000"/>
                </a:schemeClr>
              </a:solidFill>
            </a:endParaRPr>
          </a:p>
          <a:p>
            <a:pPr eaLnBrk="1" hangingPunct="1"/>
            <a:r>
              <a:rPr lang="en-US" altLang="en-US" sz="32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90149" name="Text Box 1029"/>
          <p:cNvSpPr txBox="1">
            <a:spLocks noChangeArrowheads="1"/>
          </p:cNvSpPr>
          <p:nvPr/>
        </p:nvSpPr>
        <p:spPr bwMode="auto">
          <a:xfrm>
            <a:off x="5508104" y="425579"/>
            <a:ext cx="2448272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2</a:t>
            </a:r>
            <a:r>
              <a:rPr 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Июля</a:t>
            </a: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202</a:t>
            </a:r>
            <a:r>
              <a:rPr 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390150" name="Text Box 1030"/>
          <p:cNvSpPr txBox="1">
            <a:spLocks noChangeArrowheads="1"/>
          </p:cNvSpPr>
          <p:nvPr/>
        </p:nvSpPr>
        <p:spPr bwMode="auto">
          <a:xfrm>
            <a:off x="5626843" y="3079322"/>
            <a:ext cx="2895600" cy="123110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О.В. Селюгин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БЛТФ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ОИЯИ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6886" y="548680"/>
            <a:ext cx="4357688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ИФВЭ, Протвино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7066" y="4861669"/>
            <a:ext cx="5643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“…although </a:t>
            </a:r>
            <a:r>
              <a:rPr lang="en-US" altLang="en-US" dirty="0" err="1">
                <a:solidFill>
                  <a:srgbClr val="FF0000"/>
                </a:solidFill>
              </a:rPr>
              <a:t>asymptopia</a:t>
            </a:r>
            <a:r>
              <a:rPr lang="en-US" altLang="en-US" dirty="0">
                <a:solidFill>
                  <a:srgbClr val="FF0000"/>
                </a:solidFill>
              </a:rPr>
              <a:t> may be very far away </a:t>
            </a:r>
            <a:endParaRPr lang="ru-RU" altLang="en-US" dirty="0">
              <a:solidFill>
                <a:srgbClr val="FF0000"/>
              </a:solidFill>
            </a:endParaRPr>
          </a:p>
          <a:p>
            <a:r>
              <a:rPr lang="ru-RU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indeed, the path to it is not through a desert </a:t>
            </a:r>
            <a:endParaRPr lang="ru-RU" altLang="en-US" dirty="0">
              <a:solidFill>
                <a:srgbClr val="FF0000"/>
              </a:solidFill>
            </a:endParaRPr>
          </a:p>
          <a:p>
            <a:r>
              <a:rPr lang="ru-RU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but through a flourishing region of exciting Physics…”</a:t>
            </a:r>
            <a:r>
              <a:rPr lang="en-US" altLang="en-US" dirty="0"/>
              <a:t>		</a:t>
            </a:r>
          </a:p>
          <a:p>
            <a:r>
              <a:rPr lang="en-US" altLang="en-US" dirty="0"/>
              <a:t>	</a:t>
            </a:r>
            <a:r>
              <a:rPr lang="en-US" altLang="en-US" dirty="0">
                <a:solidFill>
                  <a:srgbClr val="0000FF"/>
                </a:solidFill>
              </a:rPr>
              <a:t>-Elliot Leader in CERN Courier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9311" y="36948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хотя асимптотика может быть очень далека, путь к ней лежит не через пустыню, а через цветущий регион захватывающей физики</a:t>
            </a:r>
            <a:endParaRPr lang="en-US" dirty="0"/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222981"/>
              </p:ext>
            </p:extLst>
          </p:nvPr>
        </p:nvGraphicFramePr>
        <p:xfrm>
          <a:off x="2339400" y="1959999"/>
          <a:ext cx="733701" cy="54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92" name="Equation" r:id="rId4" imgW="228600" imgH="190440" progId="Equation.DSMT4">
                  <p:embed/>
                </p:oleObj>
              </mc:Choice>
              <mc:Fallback>
                <p:oleObj name="Equation" r:id="rId4" imgW="228600" imgH="190440" progId="Equation.DSMT4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400" y="1959999"/>
                        <a:ext cx="733701" cy="545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900348"/>
              </p:ext>
            </p:extLst>
          </p:nvPr>
        </p:nvGraphicFramePr>
        <p:xfrm>
          <a:off x="3696015" y="1885667"/>
          <a:ext cx="1021736" cy="69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93" name="Equation" r:id="rId6" imgW="304560" imgH="228600" progId="Equation.DSMT4">
                  <p:embed/>
                </p:oleObj>
              </mc:Choice>
              <mc:Fallback>
                <p:oleObj name="Equation" r:id="rId6" imgW="304560" imgH="228600" progId="Equation.DSMT4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6015" y="1885667"/>
                        <a:ext cx="1021736" cy="694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4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643AD-738F-4DB7-9412-A3BF22B7B5BC}"/>
              </a:ext>
            </a:extLst>
          </p:cNvPr>
          <p:cNvSpPr txBox="1"/>
          <p:nvPr/>
        </p:nvSpPr>
        <p:spPr>
          <a:xfrm>
            <a:off x="1439652" y="69269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2 </a:t>
            </a:r>
            <a:r>
              <a:rPr lang="en-US" sz="2400" dirty="0" err="1">
                <a:solidFill>
                  <a:srgbClr val="FF0000"/>
                </a:solidFill>
              </a:rPr>
              <a:t>clases</a:t>
            </a:r>
            <a:r>
              <a:rPr lang="en-US" sz="2400" dirty="0">
                <a:solidFill>
                  <a:srgbClr val="FF0000"/>
                </a:solidFill>
              </a:rPr>
              <a:t> of models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F95DF-4E41-4122-AD94-B719BDCD6DB4}"/>
              </a:ext>
            </a:extLst>
          </p:cNvPr>
          <p:cNvSpPr txBox="1"/>
          <p:nvPr/>
        </p:nvSpPr>
        <p:spPr>
          <a:xfrm>
            <a:off x="767871" y="185781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Born amplitudes -&gt; </a:t>
            </a:r>
            <a:r>
              <a:rPr lang="en-US" dirty="0" err="1">
                <a:solidFill>
                  <a:srgbClr val="00B0F0"/>
                </a:solidFill>
              </a:rPr>
              <a:t>eikonal</a:t>
            </a:r>
            <a:r>
              <a:rPr lang="en-US" dirty="0">
                <a:solidFill>
                  <a:srgbClr val="00B0F0"/>
                </a:solidFill>
              </a:rPr>
              <a:t> phase (impact parameter)   -&gt; unitarization -&gt; full amplitude ( t-space)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9A2EA-A699-4A79-A22E-460DFC4D4887}"/>
              </a:ext>
            </a:extLst>
          </p:cNvPr>
          <p:cNvSpPr txBox="1"/>
          <p:nvPr/>
        </p:nvSpPr>
        <p:spPr>
          <a:xfrm>
            <a:off x="1343935" y="340948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Full amplitude as sum of terms with different signs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3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500" y="785813"/>
            <a:ext cx="5643563" cy="47942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Screening long range potential</a:t>
            </a:r>
            <a:endParaRPr lang="ru-RU" sz="2400" b="1" dirty="0">
              <a:solidFill>
                <a:srgbClr val="FF8D3E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4211" name="Object 4"/>
          <p:cNvGraphicFramePr>
            <a:graphicFrameLocks noChangeAspect="1"/>
          </p:cNvGraphicFramePr>
          <p:nvPr/>
        </p:nvGraphicFramePr>
        <p:xfrm>
          <a:off x="857250" y="1428750"/>
          <a:ext cx="51435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50" name="Equation" r:id="rId3" imgW="3060360" imgH="482400" progId="Equation.DSMT4">
                  <p:embed/>
                </p:oleObj>
              </mc:Choice>
              <mc:Fallback>
                <p:oleObj name="Equation" r:id="rId3" imgW="3060360" imgH="482400" progId="Equation.DSMT4">
                  <p:embed/>
                  <p:pic>
                    <p:nvPicPr>
                      <p:cNvPr id="942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1428750"/>
                        <a:ext cx="51435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57250" y="3286125"/>
          <a:ext cx="24225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51" name="Equation" r:id="rId5" imgW="1612800" imgH="431640" progId="Equation.DSMT4">
                  <p:embed/>
                </p:oleObj>
              </mc:Choice>
              <mc:Fallback>
                <p:oleObj name="Equation" r:id="rId5" imgW="1612800" imgH="4316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286125"/>
                        <a:ext cx="24225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4071938" y="2214563"/>
          <a:ext cx="238442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52" name="Equation" r:id="rId7" imgW="1587240" imgH="266400" progId="Equation.DSMT4">
                  <p:embed/>
                </p:oleObj>
              </mc:Choice>
              <mc:Fallback>
                <p:oleObj name="Equation" r:id="rId7" imgW="1587240" imgH="266400" progId="Equation.DSMT4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2214563"/>
                        <a:ext cx="2384425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714375" y="2214563"/>
          <a:ext cx="211772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53" name="Equation" r:id="rId9" imgW="1409400" imgH="431640" progId="Equation.DSMT4">
                  <p:embed/>
                </p:oleObj>
              </mc:Choice>
              <mc:Fallback>
                <p:oleObj name="Equation" r:id="rId9" imgW="1409400" imgH="43164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214563"/>
                        <a:ext cx="2117725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K1ReIm280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786063"/>
            <a:ext cx="46116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2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E:\06-1kv\seminar\ocf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50496" r="11911" b="6732"/>
          <a:stretch>
            <a:fillRect/>
          </a:stretch>
        </p:blipFill>
        <p:spPr bwMode="auto">
          <a:xfrm>
            <a:off x="1928813" y="2143125"/>
            <a:ext cx="48768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43188" y="5357813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2463007" y="5393531"/>
            <a:ext cx="2159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606676" y="5537200"/>
            <a:ext cx="50006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2965450" y="5537201"/>
            <a:ext cx="498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57500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14688" y="5357813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33567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571875" y="5786438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3678238" y="5537200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857625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9282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143375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4285456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500563" y="5357813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4644231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4929981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857750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143500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52871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500688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557291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786438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>
            <a:off x="5930106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143625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785938" y="5715000"/>
            <a:ext cx="5786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2        2        2        2         2        2        2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500188" y="5214938"/>
            <a:ext cx="5786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1        1        1        1         1        1        1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4589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56300" r="10851" b="6951"/>
          <a:stretch/>
        </p:blipFill>
        <p:spPr>
          <a:xfrm>
            <a:off x="251520" y="1450034"/>
            <a:ext cx="3744416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5250" r="9883" b="8001"/>
          <a:stretch/>
        </p:blipFill>
        <p:spPr>
          <a:xfrm>
            <a:off x="4499992" y="1556792"/>
            <a:ext cx="3816425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56645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</a:t>
            </a:r>
            <a:r>
              <a:rPr lang="en-US" dirty="0" err="1">
                <a:solidFill>
                  <a:srgbClr val="0070C0"/>
                </a:solidFill>
              </a:rPr>
              <a:t>Selyugin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Phys.Lett</a:t>
            </a:r>
            <a:r>
              <a:rPr lang="en-US" dirty="0">
                <a:solidFill>
                  <a:srgbClr val="0070C0"/>
                </a:solidFill>
              </a:rPr>
              <a:t>. B 797,  134870  (2019). </a:t>
            </a:r>
          </a:p>
        </p:txBody>
      </p:sp>
    </p:spTree>
    <p:extLst>
      <p:ext uri="{BB962C8B-B14F-4D97-AF65-F5344CB8AC3E}">
        <p14:creationId xmlns:p14="http://schemas.microsoft.com/office/powerpoint/2010/main" val="18325038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2"/>
          <p:cNvSpPr txBox="1">
            <a:spLocks noChangeArrowheads="1"/>
          </p:cNvSpPr>
          <p:nvPr/>
        </p:nvSpPr>
        <p:spPr bwMode="auto">
          <a:xfrm>
            <a:off x="428625" y="1643063"/>
            <a:ext cx="664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Sanielevici-Valin (1984) –</a:t>
            </a:r>
            <a:r>
              <a:rPr lang="en-US" dirty="0">
                <a:solidFill>
                  <a:srgbClr val="0070C0"/>
                </a:solidFill>
              </a:rPr>
              <a:t>Valon model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Phys.Rev.D29 (1984).</a:t>
            </a:r>
          </a:p>
        </p:txBody>
      </p:sp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1714500" y="714375"/>
            <a:ext cx="578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General Parton Distributions (GPDs)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“matter form factor” (MFF) measures the interaction of a gluonic probe with the excited matter of the overlapping hadrons and should incorporate the static matter distributions of the participating hadrons…”</a:t>
            </a:r>
          </a:p>
        </p:txBody>
      </p:sp>
      <p:graphicFrame>
        <p:nvGraphicFramePr>
          <p:cNvPr id="166919" name="Object 7"/>
          <p:cNvGraphicFramePr>
            <a:graphicFrameLocks noChangeAspect="1"/>
          </p:cNvGraphicFramePr>
          <p:nvPr/>
        </p:nvGraphicFramePr>
        <p:xfrm>
          <a:off x="1785938" y="3071813"/>
          <a:ext cx="43576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62" name="Equation" r:id="rId3" imgW="2260600" imgH="241300" progId="Equation.DSMT4">
                  <p:embed/>
                </p:oleObj>
              </mc:Choice>
              <mc:Fallback>
                <p:oleObj name="Equation" r:id="rId3" imgW="2260600" imgH="241300" progId="Equation.DSMT4">
                  <p:embed/>
                  <p:pic>
                    <p:nvPicPr>
                      <p:cNvPr id="166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071813"/>
                        <a:ext cx="43576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42938" y="3571875"/>
          <a:ext cx="70532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63" name="Equation" r:id="rId5" imgW="3657600" imgH="482600" progId="Equation.DSMT4">
                  <p:embed/>
                </p:oleObj>
              </mc:Choice>
              <mc:Fallback>
                <p:oleObj name="Equation" r:id="rId5" imgW="3657600" imgH="482600" progId="Equation.DSMT4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571875"/>
                        <a:ext cx="705326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642938" y="4572000"/>
          <a:ext cx="60991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64" name="Equation" r:id="rId7" imgW="3162300" imgH="254000" progId="Equation.DSMT4">
                  <p:embed/>
                </p:oleObj>
              </mc:Choice>
              <mc:Fallback>
                <p:oleObj name="Equation" r:id="rId7" imgW="3162300" imgH="254000" progId="Equation.DSMT4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4572000"/>
                        <a:ext cx="6099175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1000125" y="5357813"/>
          <a:ext cx="57546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65" name="Equation" r:id="rId9" imgW="2984500" imgH="279400" progId="Equation.DSMT4">
                  <p:embed/>
                </p:oleObj>
              </mc:Choice>
              <mc:Fallback>
                <p:oleObj name="Equation" r:id="rId9" imgW="2984500" imgH="279400" progId="Equation.DSMT4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5357813"/>
                        <a:ext cx="5754688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643050"/>
            <a:ext cx="3298880" cy="4714908"/>
          </a:xfrm>
          <a:prstGeom prst="rect">
            <a:avLst/>
          </a:prstGeom>
        </p:spPr>
      </p:pic>
      <p:pic>
        <p:nvPicPr>
          <p:cNvPr id="3" name="Рисунок 2" descr="Sv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071678"/>
            <a:ext cx="4235637" cy="42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26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44824"/>
            <a:ext cx="9108503" cy="2629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80528" y="5013176"/>
            <a:ext cx="9821663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transverse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nb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angle dependence of the transverse charge density distribution of the proton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middle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difference of the charge  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F1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and mass </a:t>
            </a:r>
            <a:r>
              <a:rPr kumimoji="0" lang="en-US" b="0" i="1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of the proton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).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447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714375" y="2000250"/>
            <a:ext cx="335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Pumplin et al. 2002 (CTEQ6M</a:t>
            </a:r>
            <a:r>
              <a:rPr lang="en-US" dirty="0"/>
              <a:t>)</a:t>
            </a:r>
            <a:endParaRPr lang="ru-RU" dirty="0"/>
          </a:p>
        </p:txBody>
      </p:sp>
      <p:graphicFrame>
        <p:nvGraphicFramePr>
          <p:cNvPr id="112644" name="Object 2"/>
          <p:cNvGraphicFramePr>
            <a:graphicFrameLocks noChangeAspect="1"/>
          </p:cNvGraphicFramePr>
          <p:nvPr/>
        </p:nvGraphicFramePr>
        <p:xfrm>
          <a:off x="312738" y="2428875"/>
          <a:ext cx="608965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36" name="Equation" r:id="rId3" imgW="3313080" imgH="127080" progId="Equation.DSMT4">
                  <p:embed/>
                </p:oleObj>
              </mc:Choice>
              <mc:Fallback>
                <p:oleObj name="Equation" r:id="rId3" imgW="3313080" imgH="127080" progId="Equation.DSMT4">
                  <p:embed/>
                  <p:pic>
                    <p:nvPicPr>
                      <p:cNvPr id="11264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2428875"/>
                        <a:ext cx="608965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785813" y="535781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Alekhin et al. 2012 (ABM12)</a:t>
            </a:r>
            <a:endParaRPr lang="ru-RU" dirty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000125" y="5643563"/>
          <a:ext cx="642937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37" name="Equation" r:id="rId5" imgW="3757320" imgH="431640" progId="Equation.DSMT4">
                  <p:embed/>
                </p:oleObj>
              </mc:Choice>
              <mc:Fallback>
                <p:oleObj name="Equation" r:id="rId5" imgW="3757320" imgH="431640" progId="Equation.DSMT4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5643563"/>
                        <a:ext cx="642937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Box 5"/>
          <p:cNvSpPr txBox="1">
            <a:spLocks noChangeArrowheads="1"/>
          </p:cNvSpPr>
          <p:nvPr/>
        </p:nvSpPr>
        <p:spPr bwMode="auto">
          <a:xfrm>
            <a:off x="642938" y="3286125"/>
            <a:ext cx="8501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Martin et al. 2002 (MRST02) .– Martin -2009 (LO, NLO, NNLO)</a:t>
            </a:r>
            <a:endParaRPr lang="ru-RU" dirty="0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500063" y="3643313"/>
          <a:ext cx="62674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38" name="Equation" r:id="rId7" imgW="3414600" imgH="127080" progId="Equation.DSMT4">
                  <p:embed/>
                </p:oleObj>
              </mc:Choice>
              <mc:Fallback>
                <p:oleObj name="Equation" r:id="rId7" imgW="3414600" imgH="127080" progId="Equation.DSMT4">
                  <p:embed/>
                  <p:pic>
                    <p:nvPicPr>
                      <p:cNvPr id="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3643313"/>
                        <a:ext cx="62674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428625" y="4643438"/>
          <a:ext cx="74152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39" name="Equation" r:id="rId9" imgW="4074840" imgH="127080" progId="Equation.DSMT4">
                  <p:embed/>
                </p:oleObj>
              </mc:Choice>
              <mc:Fallback>
                <p:oleObj name="Equation" r:id="rId9" imgW="4074840" imgH="127080" progId="Equation.DSMT4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643438"/>
                        <a:ext cx="74152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" y="4286250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Gluck-Pisano 2008  </a:t>
            </a:r>
          </a:p>
        </p:txBody>
      </p:sp>
      <p:sp>
        <p:nvSpPr>
          <p:cNvPr id="34826" name="Прямоугольник 12"/>
          <p:cNvSpPr>
            <a:spLocks noChangeArrowheads="1"/>
          </p:cNvSpPr>
          <p:nvPr/>
        </p:nvSpPr>
        <p:spPr bwMode="auto">
          <a:xfrm>
            <a:off x="857250" y="500063"/>
            <a:ext cx="5916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 Martin – 2002  //    H. KHANPOUR..-2012 (1205.5194) </a:t>
            </a:r>
          </a:p>
        </p:txBody>
      </p:sp>
      <p:graphicFrame>
        <p:nvGraphicFramePr>
          <p:cNvPr id="34827" name="Object 9"/>
          <p:cNvGraphicFramePr>
            <a:graphicFrameLocks noChangeAspect="1"/>
          </p:cNvGraphicFramePr>
          <p:nvPr/>
        </p:nvGraphicFramePr>
        <p:xfrm>
          <a:off x="582613" y="1071563"/>
          <a:ext cx="653256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40" name="Equation" r:id="rId11" imgW="3566880" imgH="127080" progId="Equation.DSMT4">
                  <p:embed/>
                </p:oleObj>
              </mc:Choice>
              <mc:Fallback>
                <p:oleObj name="Equation" r:id="rId11" imgW="3566880" imgH="127080" progId="Equation.DSMT4">
                  <p:embed/>
                  <p:pic>
                    <p:nvPicPr>
                      <p:cNvPr id="348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1071563"/>
                        <a:ext cx="6532562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56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58800" y="1857375"/>
          <a:ext cx="6583363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16" name="Equation" r:id="rId3" imgW="3060700" imgH="431800" progId="Equation.DSMT4">
                  <p:embed/>
                </p:oleObj>
              </mc:Choice>
              <mc:Fallback>
                <p:oleObj name="Equation" r:id="rId3" imgW="3060700" imgH="431800" progId="Equation.DSMT4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857375"/>
                        <a:ext cx="6583363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415925" y="2428875"/>
          <a:ext cx="7046913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17" name="Equation" r:id="rId5" imgW="3276600" imgH="431800" progId="Equation.DSMT4">
                  <p:embed/>
                </p:oleObj>
              </mc:Choice>
              <mc:Fallback>
                <p:oleObj name="Equation" r:id="rId5" imgW="3276600" imgH="431800" progId="Equation.DSMT4">
                  <p:embed/>
                  <p:pic>
                    <p:nvPicPr>
                      <p:cNvPr id="10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2428875"/>
                        <a:ext cx="7046913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86563" y="928688"/>
            <a:ext cx="15414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2857500" y="1143000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   </a:t>
            </a:r>
            <a:endParaRPr lang="ru-RU"/>
          </a:p>
        </p:txBody>
      </p:sp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571500" y="1000125"/>
          <a:ext cx="57610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18" name="Equation" r:id="rId7" imgW="2273300" imgH="254000" progId="Equation.DSMT4">
                  <p:embed/>
                </p:oleObj>
              </mc:Choice>
              <mc:Fallback>
                <p:oleObj name="Equation" r:id="rId7" imgW="2273300" imgH="254000" progId="Equation.DSMT4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000125"/>
                        <a:ext cx="57610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2"/>
          <p:cNvGraphicFramePr>
            <a:graphicFrameLocks noChangeAspect="1"/>
          </p:cNvGraphicFramePr>
          <p:nvPr/>
        </p:nvGraphicFramePr>
        <p:xfrm>
          <a:off x="454025" y="4084638"/>
          <a:ext cx="73025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19" name="Equation" r:id="rId9" imgW="3683000" imgH="203200" progId="Equation.DSMT4">
                  <p:embed/>
                </p:oleObj>
              </mc:Choice>
              <mc:Fallback>
                <p:oleObj name="Equation" r:id="rId9" imgW="3683000" imgH="203200" progId="Equation.DSMT4">
                  <p:embed/>
                  <p:pic>
                    <p:nvPicPr>
                      <p:cNvPr id="103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084638"/>
                        <a:ext cx="730250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57938" y="3429000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Comment</a:t>
            </a:r>
            <a:endParaRPr lang="ru-RU" sz="240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428625" y="4727575"/>
          <a:ext cx="85185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20" name="Equation" r:id="rId11" imgW="4064000" imgH="203200" progId="Equation.DSMT4">
                  <p:embed/>
                </p:oleObj>
              </mc:Choice>
              <mc:Fallback>
                <p:oleObj name="Equation" r:id="rId11" imgW="4064000" imgH="20320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727575"/>
                        <a:ext cx="85185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2035969" y="4036219"/>
            <a:ext cx="500063" cy="42862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1821656" y="4607719"/>
            <a:ext cx="642938" cy="5715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4869160"/>
            <a:ext cx="7906332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profile function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Г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(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s,b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)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: the real part (</a:t>
            </a:r>
            <a:r>
              <a:rPr kumimoji="0" lang="en-US" sz="20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 and imaginary part (</a:t>
            </a:r>
            <a:r>
              <a:rPr kumimoji="0" lang="en-US" sz="20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middle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at energies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=9.8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GeV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(dashed line),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=52.8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GeV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(dash-dotted line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=7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TeV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(long dashed line),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=14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TeV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solid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line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). 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hangingPunct="0"/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he spin-flip amplitude in the </a:t>
            </a:r>
            <a:r>
              <a:rPr lang="en-US" i="1" dirty="0">
                <a:solidFill>
                  <a:srgbClr val="000000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b-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representation (right) (</a:t>
            </a:r>
            <a:r>
              <a:rPr lang="en-US" u="sng" dirty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solid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line - eq.(12),</a:t>
            </a:r>
          </a:p>
          <a:p>
            <a:pPr lvl="0" eaLnBrk="0" hangingPunct="0"/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dashed line - eq.(13) long dashed line - with </a:t>
            </a:r>
            <a:r>
              <a:rPr lang="en-US" i="1" dirty="0">
                <a:solidFill>
                  <a:srgbClr val="000000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q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factor and normal exponential form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4804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928688" y="785813"/>
            <a:ext cx="2786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</a:rPr>
              <a:t>V.A. Tzarev </a:t>
            </a:r>
            <a:endParaRPr lang="ru-RU" altLang="en-US" sz="2400">
              <a:solidFill>
                <a:srgbClr val="0000FF"/>
              </a:solidFill>
            </a:endParaRP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2714625" y="785813"/>
            <a:ext cx="378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Model of complex Regge poles</a:t>
            </a:r>
            <a:endParaRPr lang="ru-RU" altLang="en-US" sz="2000"/>
          </a:p>
        </p:txBody>
      </p:sp>
      <p:sp>
        <p:nvSpPr>
          <p:cNvPr id="6152" name="TextBox 3"/>
          <p:cNvSpPr txBox="1">
            <a:spLocks noChangeArrowheads="1"/>
          </p:cNvSpPr>
          <p:nvPr/>
        </p:nvSpPr>
        <p:spPr bwMode="auto">
          <a:xfrm>
            <a:off x="1928813" y="1214438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Preprint NAL-Pub-74/17, 1974; DAN-USSR, v.95 (1977)</a:t>
            </a:r>
            <a:endParaRPr lang="ru-RU" altLang="en-US" sz="1800"/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3286125" y="4929188"/>
          <a:ext cx="521493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30" name="Equation" r:id="rId3" imgW="2717640" imgH="660240" progId="Equation.DSMT4">
                  <p:embed/>
                </p:oleObj>
              </mc:Choice>
              <mc:Fallback>
                <p:oleObj name="Equation" r:id="rId3" imgW="2717640" imgH="660240" progId="Equation.DSMT4">
                  <p:embed/>
                  <p:pic>
                    <p:nvPicPr>
                      <p:cNvPr id="1075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929188"/>
                        <a:ext cx="521493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233363" y="1571625"/>
          <a:ext cx="685165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31" name="Equation" r:id="rId5" imgW="3848040" imgH="888840" progId="Equation.DSMT4">
                  <p:embed/>
                </p:oleObj>
              </mc:Choice>
              <mc:Fallback>
                <p:oleObj name="Equation" r:id="rId5" imgW="3848040" imgH="88884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1571625"/>
                        <a:ext cx="685165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571500" y="4214813"/>
          <a:ext cx="50641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32" name="Equation" r:id="rId7" imgW="2844720" imgH="393480" progId="Equation.DSMT4">
                  <p:embed/>
                </p:oleObj>
              </mc:Choice>
              <mc:Fallback>
                <p:oleObj name="Equation" r:id="rId7" imgW="2844720" imgH="393480" progId="Equation.DSMT4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4214813"/>
                        <a:ext cx="5064125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9"/>
          <p:cNvGraphicFramePr>
            <a:graphicFrameLocks noChangeAspect="1"/>
          </p:cNvGraphicFramePr>
          <p:nvPr/>
        </p:nvGraphicFramePr>
        <p:xfrm>
          <a:off x="1714500" y="3429000"/>
          <a:ext cx="498951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33" name="Equation" r:id="rId9" imgW="3759120" imgH="431640" progId="Equation.DSMT4">
                  <p:embed/>
                </p:oleObj>
              </mc:Choice>
              <mc:Fallback>
                <p:oleObj name="Equation" r:id="rId9" imgW="3759120" imgH="431640" progId="Equation.DSMT4">
                  <p:embed/>
                  <p:pic>
                    <p:nvPicPr>
                      <p:cNvPr id="614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3429000"/>
                        <a:ext cx="4989513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0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413D3-5C3F-434D-B9F6-FE1B97710266}"/>
              </a:ext>
            </a:extLst>
          </p:cNvPr>
          <p:cNvSpPr txBox="1"/>
          <p:nvPr/>
        </p:nvSpPr>
        <p:spPr>
          <a:xfrm>
            <a:off x="395536" y="620688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Laslo</a:t>
            </a:r>
            <a:r>
              <a:rPr lang="en-US" dirty="0"/>
              <a:t> </a:t>
            </a:r>
            <a:r>
              <a:rPr lang="en-US" dirty="0" err="1"/>
              <a:t>Jenkovszky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56C7A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István</a:t>
            </a:r>
            <a:r>
              <a:rPr lang="en-US" dirty="0">
                <a:solidFill>
                  <a:srgbClr val="56C7A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Szanyi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Modern Physics E Vol. 27, No. 08, 1830005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2018</a:t>
            </a:r>
            <a:r>
              <a:rPr lang="en-US" dirty="0">
                <a:solidFill>
                  <a:srgbClr val="0070C0"/>
                </a:solidFill>
              </a:rPr>
              <a:t>)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BC21BA-70A0-4848-B3E8-C9127E86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0" y="1052736"/>
            <a:ext cx="6743700" cy="1238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07C31-7E6A-4D26-BB2B-E9A3E27C6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708920"/>
            <a:ext cx="6048375" cy="866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42C2F1-480A-45ED-A390-E35936D08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551242"/>
            <a:ext cx="57721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082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00C7F2-6C30-43BD-B16B-6CB10422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2" y="1628800"/>
            <a:ext cx="8598375" cy="703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37A1D-098E-4546-BD60-6F8A45DC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92896"/>
            <a:ext cx="6489218" cy="371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E12A7-F100-4D0F-A93C-1137A8912B9F}"/>
              </a:ext>
            </a:extLst>
          </p:cNvPr>
          <p:cNvSpPr txBox="1"/>
          <p:nvPr/>
        </p:nvSpPr>
        <p:spPr>
          <a:xfrm>
            <a:off x="344820" y="309084"/>
            <a:ext cx="84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Khoze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1148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857250" y="571500"/>
            <a:ext cx="8143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H. Pagels, Phys.Rev., v.144, (</a:t>
            </a:r>
            <a:r>
              <a:rPr lang="en-US" dirty="0">
                <a:solidFill>
                  <a:srgbClr val="FF0000"/>
                </a:solidFill>
              </a:rPr>
              <a:t>1966</a:t>
            </a:r>
            <a:r>
              <a:rPr lang="en-US" dirty="0"/>
              <a:t>)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B0F0"/>
                </a:solidFill>
              </a:rPr>
              <a:t>Energy-Momentum Structure Form Factors of Particles</a:t>
            </a:r>
            <a:r>
              <a:rPr lang="en-US" dirty="0"/>
              <a:t>”</a:t>
            </a:r>
          </a:p>
        </p:txBody>
      </p:sp>
      <p:graphicFrame>
        <p:nvGraphicFramePr>
          <p:cNvPr id="115718" name="Object 4"/>
          <p:cNvGraphicFramePr>
            <a:graphicFrameLocks noChangeAspect="1"/>
          </p:cNvGraphicFramePr>
          <p:nvPr/>
        </p:nvGraphicFramePr>
        <p:xfrm>
          <a:off x="0" y="1371600"/>
          <a:ext cx="91440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0" name="Equation" r:id="rId3" imgW="205118280" imgH="15024240" progId="Equation.DSMT4">
                  <p:embed/>
                </p:oleObj>
              </mc:Choice>
              <mc:Fallback>
                <p:oleObj name="Equation" r:id="rId3" imgW="205118280" imgH="15024240" progId="Equation.DSMT4">
                  <p:embed/>
                  <p:pic>
                    <p:nvPicPr>
                      <p:cNvPr id="1157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85750" y="2143125"/>
          <a:ext cx="88582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1" name="Equation" r:id="rId5" imgW="6616440" imgH="241200" progId="Equation.DSMT4">
                  <p:embed/>
                </p:oleObj>
              </mc:Choice>
              <mc:Fallback>
                <p:oleObj name="Equation" r:id="rId5" imgW="6616440" imgH="241200" progId="Equation.DSMT4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143125"/>
                        <a:ext cx="88582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71500" y="2786063"/>
          <a:ext cx="181768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2" name="Equation" r:id="rId7" imgW="1206360" imgH="228600" progId="Equation.DSMT4">
                  <p:embed/>
                </p:oleObj>
              </mc:Choice>
              <mc:Fallback>
                <p:oleObj name="Equation" r:id="rId7" imgW="1206360" imgH="228600" progId="Equation.DSMT4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86063"/>
                        <a:ext cx="1817688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2500313" y="2786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0070C0"/>
                </a:solidFill>
              </a:rPr>
              <a:t>in analogy to the condition 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572125" y="2714625"/>
          <a:ext cx="11191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3" name="Equation" r:id="rId9" imgW="596880" imgH="228600" progId="Equation.DSMT4">
                  <p:embed/>
                </p:oleObj>
              </mc:Choice>
              <mc:Fallback>
                <p:oleObj name="Equation" r:id="rId9" imgW="596880" imgH="2286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714625"/>
                        <a:ext cx="11191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95536" y="3501008"/>
          <a:ext cx="3298825" cy="96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4" name="Equation" r:id="rId11" imgW="1180588" imgH="279279" progId="Equation.DSMT4">
                  <p:embed/>
                </p:oleObj>
              </mc:Choice>
              <mc:Fallback>
                <p:oleObj name="Equation" r:id="rId11" imgW="1180588" imgH="279279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501008"/>
                        <a:ext cx="3298825" cy="962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403648" y="4595037"/>
          <a:ext cx="547067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55" name="Equation" r:id="rId13" imgW="2387520" imgH="330120" progId="Equation.DSMT4">
                  <p:embed/>
                </p:oleObj>
              </mc:Choice>
              <mc:Fallback>
                <p:oleObj name="Equation" r:id="rId13" imgW="2387520" imgH="33012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595037"/>
                        <a:ext cx="5470673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8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1003648" y="1350737"/>
            <a:ext cx="60785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latin typeface="Arial" pitchFamily="34" charset="0"/>
              </a:rPr>
              <a:t>  </a:t>
            </a:r>
            <a:r>
              <a:rPr lang="en-US" sz="1800" dirty="0">
                <a:latin typeface="Arial" pitchFamily="34" charset="0"/>
              </a:rPr>
              <a:t>In the framework of the HEGS model the differential cross sections at large momentum transfer are described well in a wide energy region and up to –t=15 GeV^2.</a:t>
            </a:r>
            <a:r>
              <a:rPr lang="en-US" sz="2000" dirty="0">
                <a:solidFill>
                  <a:schemeClr val="bg2"/>
                </a:solidFill>
                <a:latin typeface="Arial" pitchFamily="34" charset="0"/>
              </a:rPr>
              <a:t>. </a:t>
            </a:r>
            <a:endParaRPr lang="en-US" sz="2000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1003648" y="4229563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latin typeface="Arial" pitchFamily="34" charset="0"/>
              </a:rPr>
              <a:t>  </a:t>
            </a:r>
            <a:r>
              <a:rPr lang="en-US" sz="1800" dirty="0">
                <a:latin typeface="Arial" pitchFamily="34" charset="0"/>
              </a:rPr>
              <a:t>  It is proportional to the electromagnetic form factor.   </a:t>
            </a:r>
            <a:endParaRPr lang="en-US" sz="20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6637" y="2279712"/>
            <a:ext cx="8482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latin typeface="Arial" pitchFamily="34" charset="0"/>
              </a:rPr>
              <a:t>  </a:t>
            </a:r>
            <a:r>
              <a:rPr lang="en-US" sz="2000" dirty="0">
                <a:solidFill>
                  <a:schemeClr val="bg2"/>
                </a:solidFill>
                <a:latin typeface="Arial" pitchFamily="34" charset="0"/>
              </a:rPr>
              <a:t>.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The hard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</a:rPr>
              <a:t>pomeron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 is not visible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3076" y="2648715"/>
            <a:ext cx="8482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  . The anomalous term has Log(s) dependence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14586" y="3121087"/>
            <a:ext cx="8482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  . The new oscillation term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has cross-odd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properties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21792" y="3608193"/>
            <a:ext cx="622458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2"/>
                </a:solidFill>
                <a:latin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</a:rPr>
              <a:t> The examined  low energy spin-flip amplitude has small energy independent part</a:t>
            </a:r>
          </a:p>
          <a:p>
            <a:pPr>
              <a:spcBef>
                <a:spcPct val="5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1800" dirty="0">
                <a:solidFill>
                  <a:schemeClr val="bg2"/>
                </a:solidFill>
                <a:latin typeface="Arial" pitchFamily="34" charset="0"/>
              </a:rPr>
              <a:t>Sm  all</a:t>
            </a:r>
          </a:p>
        </p:txBody>
      </p:sp>
    </p:spTree>
    <p:extLst>
      <p:ext uri="{BB962C8B-B14F-4D97-AF65-F5344CB8AC3E}">
        <p14:creationId xmlns:p14="http://schemas.microsoft.com/office/powerpoint/2010/main" val="11483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2" grpId="0" autoUpdateAnimBg="0"/>
      <p:bldP spid="195595" grpId="0" autoUpdateAnimBg="0"/>
      <p:bldP spid="7" grpId="0" autoUpdateAnimBg="0"/>
      <p:bldP spid="8" grpId="0" autoUpdateAnimBg="0"/>
      <p:bldP spid="10" grpId="0" autoUpdateAnimBg="0"/>
      <p:bldP spid="11" grpId="0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332656"/>
            <a:ext cx="2438872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85750" y="1500188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latin typeface="Arial" panose="020B0604020202020204" pitchFamily="34" charset="0"/>
              </a:rPr>
              <a:t>           </a:t>
            </a:r>
            <a:r>
              <a:rPr lang="en-US" altLang="en-US" sz="2400" dirty="0">
                <a:latin typeface="Arial" panose="020B0604020202020204" pitchFamily="34" charset="0"/>
              </a:rPr>
              <a:t>The experimental data show some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periodical structure </a:t>
            </a:r>
            <a:r>
              <a:rPr lang="en-US" altLang="en-US" sz="2400" dirty="0">
                <a:latin typeface="Arial" panose="020B0604020202020204" pitchFamily="34" charset="0"/>
              </a:rPr>
              <a:t>in the Coulomb-hadron interference region of t and in a wide energy region.</a:t>
            </a: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85750" y="3284984"/>
            <a:ext cx="8482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 dirty="0">
                <a:latin typeface="Arial" panose="020B0604020202020204" pitchFamily="34" charset="0"/>
              </a:rPr>
              <a:t>      </a:t>
            </a:r>
            <a:r>
              <a:rPr lang="en-US" altLang="en-US" sz="2400" dirty="0">
                <a:latin typeface="Arial" panose="020B0604020202020204" pitchFamily="34" charset="0"/>
              </a:rPr>
              <a:t>The small period of the “oscillation” is related with the long hadron     screening potential at large distances. </a:t>
            </a:r>
            <a:endParaRPr lang="en-US" altLang="en-US" sz="24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43711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</a:t>
            </a:r>
            <a:r>
              <a:rPr lang="en-US" sz="2400" dirty="0">
                <a:solidFill>
                  <a:srgbClr val="FF0000"/>
                </a:solidFill>
              </a:rPr>
              <a:t>additional term </a:t>
            </a:r>
            <a:r>
              <a:rPr lang="en-US" sz="2400" dirty="0"/>
              <a:t>with large slope is require</a:t>
            </a:r>
          </a:p>
          <a:p>
            <a:r>
              <a:rPr lang="en-US" sz="2400" dirty="0"/>
              <a:t> for the quantitatively description of the experimental data </a:t>
            </a:r>
          </a:p>
          <a:p>
            <a:r>
              <a:rPr lang="en-US" sz="2400" dirty="0"/>
              <a:t>in the case of the standard normalization of 13 TeV data</a:t>
            </a:r>
          </a:p>
        </p:txBody>
      </p:sp>
    </p:spTree>
    <p:extLst>
      <p:ext uri="{BB962C8B-B14F-4D97-AF65-F5344CB8AC3E}">
        <p14:creationId xmlns:p14="http://schemas.microsoft.com/office/powerpoint/2010/main" val="52954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2" grpId="0" autoUpdateAnimBg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857250" y="3071813"/>
            <a:ext cx="6858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3300"/>
                </a:solidFill>
                <a:latin typeface="Arial" panose="020B0604020202020204" pitchFamily="34" charset="0"/>
              </a:rPr>
              <a:t>The new method for the determination of the real part</a:t>
            </a:r>
            <a:r>
              <a:rPr lang="en-US" altLang="en-US" sz="20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chemeClr val="bg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2000" dirty="0">
                <a:latin typeface="Arial" panose="020B0604020202020204" pitchFamily="34" charset="0"/>
              </a:rPr>
              <a:t>of the elastic hadron amplitude gives the possibility to       find special features in its behavior</a:t>
            </a: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247813" name="Rectangle 5"/>
          <p:cNvSpPr>
            <a:spLocks noChangeArrowheads="1"/>
          </p:cNvSpPr>
          <p:nvPr/>
        </p:nvSpPr>
        <p:spPr bwMode="auto">
          <a:xfrm>
            <a:off x="857250" y="4643438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 dirty="0">
                <a:solidFill>
                  <a:srgbClr val="FF33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The non-fitting (statistical) method can show the existence of some oscillations in the differential cross sections and help to check the values of</a:t>
            </a:r>
            <a:r>
              <a:rPr lang="en-US" altLang="en-US" sz="2000" dirty="0">
                <a:solidFill>
                  <a:srgbClr val="FF3300"/>
                </a:solidFill>
                <a:latin typeface="Arial" panose="020B0604020202020204" pitchFamily="34" charset="0"/>
              </a:rPr>
              <a:t>              </a:t>
            </a:r>
            <a:r>
              <a:rPr lang="en-US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L, </a:t>
            </a: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FF3300"/>
                </a:solidFill>
                <a:latin typeface="Mathematica1" pitchFamily="2" charset="2"/>
              </a:rPr>
              <a:t>s, </a:t>
            </a:r>
            <a:r>
              <a:rPr lang="en-US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 B,  </a:t>
            </a:r>
            <a:r>
              <a:rPr lang="en-US" altLang="en-US" sz="2400" dirty="0">
                <a:solidFill>
                  <a:srgbClr val="FF3300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ru-RU" altLang="en-US" sz="1800" dirty="0">
              <a:latin typeface="Arial" panose="020B0604020202020204" pitchFamily="34" charset="0"/>
            </a:endParaRPr>
          </a:p>
        </p:txBody>
      </p:sp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785813" y="1643063"/>
            <a:ext cx="6929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To investigate the non-linear behavior of the parameters of the scattering amplitude, one needs to develop  new methods. </a:t>
            </a:r>
          </a:p>
        </p:txBody>
      </p:sp>
    </p:spTree>
    <p:extLst>
      <p:ext uri="{BB962C8B-B14F-4D97-AF65-F5344CB8AC3E}">
        <p14:creationId xmlns:p14="http://schemas.microsoft.com/office/powerpoint/2010/main" val="31875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utoUpdateAnimBg="0"/>
      <p:bldP spid="247813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71600" y="4375392"/>
            <a:ext cx="746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latin typeface="Arial" panose="020B0604020202020204" pitchFamily="34" charset="0"/>
              </a:rPr>
              <a:t>More experimental data in the Coulomb-hadron interference region  are needed. 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[NICA (low energy) and LHCB(high energy)]  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400" dirty="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                  </a:t>
            </a:r>
            <a:r>
              <a:rPr lang="en-US" altLang="en-US" sz="2400" dirty="0">
                <a:latin typeface="Arial" panose="020B0604020202020204" pitchFamily="34" charset="0"/>
              </a:rPr>
              <a:t>   and                    simultaneously.</a:t>
            </a: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299" y="1077253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Such term leads to the </a:t>
            </a:r>
            <a:r>
              <a:rPr lang="en-US" sz="2400" dirty="0">
                <a:solidFill>
                  <a:srgbClr val="7030A0"/>
                </a:solidFill>
              </a:rPr>
              <a:t>increasing</a:t>
            </a:r>
            <a:r>
              <a:rPr lang="en-US" sz="2400" dirty="0"/>
              <a:t> </a:t>
            </a:r>
          </a:p>
          <a:p>
            <a:r>
              <a:rPr lang="en-US" sz="2400" dirty="0"/>
              <a:t> the size of     </a:t>
            </a:r>
          </a:p>
          <a:p>
            <a:r>
              <a:rPr lang="en-US" sz="2400" dirty="0"/>
              <a:t> and </a:t>
            </a:r>
            <a:r>
              <a:rPr lang="en-US" sz="2400" dirty="0">
                <a:solidFill>
                  <a:srgbClr val="7030A0"/>
                </a:solidFill>
              </a:rPr>
              <a:t>decreasing</a:t>
            </a:r>
            <a:r>
              <a:rPr lang="en-US" sz="2400" dirty="0"/>
              <a:t> the size of 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483768" y="1437138"/>
          <a:ext cx="17462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894" name="Equation" r:id="rId3" imgW="863225" imgH="203112" progId="Equation.DSMT4">
                  <p:embed/>
                </p:oleObj>
              </mc:Choice>
              <mc:Fallback>
                <p:oleObj name="Equation" r:id="rId3" imgW="863225" imgH="203112" progId="Equation.DSMT4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437138"/>
                        <a:ext cx="1746250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15616" y="2663379"/>
            <a:ext cx="7179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Preliminary analysis of whole sets of high energy experimental data support the existence such anomalous term.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576475" y="1767905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895" name="Equation" r:id="rId5" imgW="863225" imgH="228501" progId="Equation.DSMT4">
                  <p:embed/>
                </p:oleObj>
              </mc:Choice>
              <mc:Fallback>
                <p:oleObj name="Equation" r:id="rId5" imgW="863225" imgH="228501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475" y="1767905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6548934" y="5675180"/>
          <a:ext cx="1746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896" name="Equation" r:id="rId7" imgW="863225" imgH="203112" progId="Equation.DSMT4">
                  <p:embed/>
                </p:oleObj>
              </mc:Choice>
              <mc:Fallback>
                <p:oleObj name="Equation" r:id="rId7" imgW="863225" imgH="203112" progId="Equation.DSMT4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934" y="5675180"/>
                        <a:ext cx="1746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1475656" y="6035015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897" name="Equation" r:id="rId5" imgW="863225" imgH="228501" progId="Equation.DSMT4">
                  <p:embed/>
                </p:oleObj>
              </mc:Choice>
              <mc:Fallback>
                <p:oleObj name="Equation" r:id="rId5" imgW="863225" imgH="228501" progId="Equation.DSMT4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6035015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1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28625" y="428625"/>
            <a:ext cx="278606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642938" y="1214438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6.  In the framework of the model the contribution of the </a:t>
            </a:r>
            <a:r>
              <a:rPr lang="en-US" dirty="0">
                <a:solidFill>
                  <a:srgbClr val="00B050"/>
                </a:solidFill>
              </a:rPr>
              <a:t>hard pomeron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1857375"/>
            <a:ext cx="6500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7.  The extending variant of the model </a:t>
            </a:r>
            <a:r>
              <a:rPr lang="en-US" dirty="0">
                <a:solidFill>
                  <a:srgbClr val="FF0000"/>
                </a:solidFill>
              </a:rPr>
              <a:t>show</a:t>
            </a:r>
            <a:r>
              <a:rPr lang="en-US" dirty="0"/>
              <a:t> the contribution of </a:t>
            </a:r>
            <a:r>
              <a:rPr lang="en-US" dirty="0">
                <a:solidFill>
                  <a:srgbClr val="FF0000"/>
                </a:solidFill>
              </a:rPr>
              <a:t>the “maximal” odderon </a:t>
            </a:r>
            <a:r>
              <a:rPr lang="en-US" dirty="0"/>
              <a:t>with specific kinematic properties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4438" y="5572125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11. The model open the new way to determine the true form of the GPDs and standard parton distributions.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14375" y="2571750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8.  The model </a:t>
            </a:r>
            <a:r>
              <a:rPr lang="en-US" dirty="0">
                <a:solidFill>
                  <a:srgbClr val="FF0000"/>
                </a:solidFill>
              </a:rPr>
              <a:t>shows</a:t>
            </a:r>
            <a:r>
              <a:rPr lang="en-US" dirty="0"/>
              <a:t> the small contribution of the energy independence </a:t>
            </a:r>
            <a:r>
              <a:rPr lang="en-US" dirty="0">
                <a:solidFill>
                  <a:srgbClr val="FF0000"/>
                </a:solidFill>
              </a:rPr>
              <a:t>spin-flip amplitude </a:t>
            </a:r>
            <a:r>
              <a:rPr lang="en-US" dirty="0"/>
              <a:t>.    (</a:t>
            </a:r>
            <a:r>
              <a:rPr lang="en-US" dirty="0">
                <a:solidFill>
                  <a:srgbClr val="00B0F0"/>
                </a:solidFill>
              </a:rPr>
              <a:t>It is require the further researches with take into account  the polarization data</a:t>
            </a:r>
            <a:r>
              <a:rPr lang="en-US" dirty="0"/>
              <a:t>)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0063" y="3500438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dirty="0"/>
              <a:t>9.    The  </a:t>
            </a:r>
            <a:r>
              <a:rPr lang="en-US" dirty="0">
                <a:solidFill>
                  <a:srgbClr val="FF0000"/>
                </a:solidFill>
              </a:rPr>
              <a:t>slope</a:t>
            </a:r>
            <a:r>
              <a:rPr lang="en-US" dirty="0"/>
              <a:t> of the differential cross sections </a:t>
            </a:r>
            <a:r>
              <a:rPr lang="en-US" dirty="0">
                <a:solidFill>
                  <a:srgbClr val="FF0000"/>
                </a:solidFill>
              </a:rPr>
              <a:t>at small t </a:t>
            </a:r>
            <a:r>
              <a:rPr lang="en-US" dirty="0"/>
              <a:t>has the small</a:t>
            </a:r>
          </a:p>
          <a:p>
            <a:pPr marL="342900" indent="-342900"/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peculiarity</a:t>
            </a:r>
            <a:r>
              <a:rPr lang="en-US" dirty="0"/>
              <a:t> and has the same properties in the whole examined energy</a:t>
            </a:r>
          </a:p>
          <a:p>
            <a:pPr marL="342900" indent="-342900"/>
            <a:r>
              <a:rPr lang="en-US" dirty="0"/>
              <a:t>      region.     (</a:t>
            </a:r>
            <a:r>
              <a:rPr lang="en-US" dirty="0">
                <a:solidFill>
                  <a:srgbClr val="00B0F0"/>
                </a:solidFill>
              </a:rPr>
              <a:t>It is require the further researches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4572000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10. Hence we </a:t>
            </a:r>
            <a:r>
              <a:rPr lang="en-US" dirty="0">
                <a:solidFill>
                  <a:srgbClr val="FF0000"/>
                </a:solidFill>
              </a:rPr>
              <a:t>do not see </a:t>
            </a:r>
            <a:r>
              <a:rPr lang="en-US" dirty="0"/>
              <a:t>the contributions of the second </a:t>
            </a:r>
            <a:r>
              <a:rPr lang="en-US" dirty="0">
                <a:solidFill>
                  <a:srgbClr val="00B050"/>
                </a:solidFill>
              </a:rPr>
              <a:t>Reggions</a:t>
            </a:r>
            <a:r>
              <a:rPr lang="en-US" dirty="0"/>
              <a:t> with large slope and intercept </a:t>
            </a:r>
            <a:r>
              <a:rPr lang="en-US" dirty="0">
                <a:solidFill>
                  <a:srgbClr val="00B050"/>
                </a:solidFill>
              </a:rPr>
              <a:t>above 0.5</a:t>
            </a:r>
            <a:r>
              <a:rPr lang="en-US" dirty="0"/>
              <a:t>.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42938" y="1211263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6.  In the framework of the model the contribution of the </a:t>
            </a:r>
            <a:r>
              <a:rPr lang="en-US" dirty="0">
                <a:solidFill>
                  <a:srgbClr val="00B050"/>
                </a:solidFill>
              </a:rPr>
              <a:t>hard pomeron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0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57188"/>
            <a:ext cx="3786185" cy="700087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/>
              <a:t>Summary</a:t>
            </a:r>
            <a:endParaRPr lang="ru-RU" dirty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ltGray">
          <a:xfrm>
            <a:off x="381323" y="1283841"/>
            <a:ext cx="754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1. The elastic scattering reflects the generalized structure of the hadron.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ltGray">
          <a:xfrm>
            <a:off x="500063" y="1785938"/>
            <a:ext cx="685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2.  The our model GPDs leads to the well description of the proton and neutron  electromagnetic form factors and its elastic scattering simultaneously.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ltGray">
          <a:xfrm>
            <a:off x="785813" y="3786188"/>
            <a:ext cx="563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4. The model leads to the good coincides the model calculations with the preliminary data at 8 TeV.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ltGray">
          <a:xfrm>
            <a:off x="571500" y="2714625"/>
            <a:ext cx="7315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3. The new High Energy Generalized Structure model (HEGS) gives the quantitatively  description of the elastic nucleon scattering at high energy  with only 6 fitting high energy parameters.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ltGray">
          <a:xfrm>
            <a:off x="714375" y="45720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5"/>
            </a:pPr>
            <a:r>
              <a:rPr lang="en-US" dirty="0">
                <a:solidFill>
                  <a:srgbClr val="FF0000"/>
                </a:solidFill>
                <a:latin typeface="Gill Sans MT" pitchFamily="34" charset="0"/>
              </a:rPr>
              <a:t>The  standard eikonal approximation </a:t>
            </a:r>
            <a:r>
              <a:rPr lang="en-US" dirty="0">
                <a:latin typeface="Gill Sans MT" pitchFamily="34" charset="0"/>
              </a:rPr>
              <a:t>works perfectly from  Sqrt(s}=9 GeV up to  8 TeV.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9552" y="5877272"/>
            <a:ext cx="8064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lgerian" pitchFamily="82" charset="0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3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4" grpId="0" autoUpdateAnimBg="0"/>
      <p:bldP spid="133125" grpId="0" autoUpdateAnimBg="0"/>
      <p:bldP spid="133127" grpId="0" autoUpdateAnimBg="0"/>
      <p:bldP spid="7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85750" y="1500188"/>
            <a:ext cx="7924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>
                <a:latin typeface="Arial" panose="020B0604020202020204" pitchFamily="34" charset="0"/>
              </a:rPr>
              <a:t>           The experimental data show some periodical structure in the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Coulomb-hadron interference region of t and in a wide energy region.</a:t>
            </a: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85750" y="2500313"/>
            <a:ext cx="8482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The small period of the “oscillation” is related with the long hadron   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screening potential at large distances. </a:t>
            </a:r>
            <a:endParaRPr lang="en-US" altLang="en-US" sz="18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357188" y="3429000"/>
            <a:ext cx="822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 It is likely that this effect has an electromagnetic origin, or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it comes from the odderon.</a:t>
            </a: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857250" y="4500563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latin typeface="Arial" panose="020B0604020202020204" pitchFamily="34" charset="0"/>
              </a:rPr>
              <a:t>  More experimental data in the Coulomb-hadron interference region  are needed.                      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[NICA (low energy) and LHC(high energy)]   </a:t>
            </a:r>
            <a:r>
              <a:rPr lang="en-US" altLang="en-US" sz="1800" dirty="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                  </a:t>
            </a:r>
            <a:r>
              <a:rPr lang="en-US" altLang="en-US" sz="1800" dirty="0">
                <a:latin typeface="Arial" panose="020B0604020202020204" pitchFamily="34" charset="0"/>
              </a:rPr>
              <a:t>  simultaneously.</a:t>
            </a:r>
            <a:endParaRPr lang="en-US" altLang="en-US" sz="20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5429250" y="5072063"/>
          <a:ext cx="19827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08" name="Equation" r:id="rId4" imgW="1168200" imgH="228600" progId="Equation.DSMT4">
                  <p:embed/>
                </p:oleObj>
              </mc:Choice>
              <mc:Fallback>
                <p:oleObj name="Equation" r:id="rId4" imgW="1168200" imgH="228600" progId="Equation.DSMT4">
                  <p:embed/>
                  <p:pic>
                    <p:nvPicPr>
                      <p:cNvPr id="153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072063"/>
                        <a:ext cx="19827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2" grpId="0" autoUpdateAnimBg="0"/>
      <p:bldP spid="195594" grpId="0" autoUpdateAnimBg="0"/>
      <p:bldP spid="195595" grpId="0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484784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Researches into the structure of the elastic hadron scattering amplitude   at super-high energies and small momentum transfer – t    outlines a connection   between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experimental knowledge </a:t>
            </a:r>
            <a:r>
              <a:rPr lang="en-US" dirty="0"/>
              <a:t>and  the  fundamental   asymptotic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theorems</a:t>
            </a:r>
            <a:r>
              <a:rPr lang="en-US" dirty="0"/>
              <a:t>,   which are based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first principles</a:t>
            </a:r>
            <a:r>
              <a:rPr lang="en-US" dirty="0"/>
              <a:t>.   </a:t>
            </a:r>
          </a:p>
          <a:p>
            <a:endParaRPr lang="en-US" dirty="0"/>
          </a:p>
          <a:p>
            <a:r>
              <a:rPr lang="en-US" dirty="0"/>
              <a:t> This connection provides    information about  hadron interaction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at large distances    </a:t>
            </a:r>
            <a:r>
              <a:rPr lang="en-US" dirty="0"/>
              <a:t>where the perturbative QCD does not work ,</a:t>
            </a:r>
          </a:p>
          <a:p>
            <a:r>
              <a:rPr lang="en-US" dirty="0"/>
              <a:t>   which gives the premise for a new theory to be developed.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929700"/>
              </p:ext>
            </p:extLst>
          </p:nvPr>
        </p:nvGraphicFramePr>
        <p:xfrm>
          <a:off x="323528" y="322199"/>
          <a:ext cx="1465262" cy="41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37" name="Equation" r:id="rId3" imgW="863225" imgH="228501" progId="Equation.DSMT4">
                  <p:embed/>
                </p:oleObj>
              </mc:Choice>
              <mc:Fallback>
                <p:oleObj name="Equation" r:id="rId3" imgW="863225" imgH="228501" progId="Equation.DSMT4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22199"/>
                        <a:ext cx="1465262" cy="415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224054"/>
              </p:ext>
            </p:extLst>
          </p:nvPr>
        </p:nvGraphicFramePr>
        <p:xfrm>
          <a:off x="323528" y="332656"/>
          <a:ext cx="1465262" cy="41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38" name="Equation" r:id="rId3" imgW="863225" imgH="228501" progId="Equation.DSMT4">
                  <p:embed/>
                </p:oleObj>
              </mc:Choice>
              <mc:Fallback>
                <p:oleObj name="Equation" r:id="rId3" imgW="863225" imgH="228501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32656"/>
                        <a:ext cx="1465262" cy="415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21911"/>
              </p:ext>
            </p:extLst>
          </p:nvPr>
        </p:nvGraphicFramePr>
        <p:xfrm>
          <a:off x="3851920" y="712638"/>
          <a:ext cx="17462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39" name="Equation" r:id="rId5" imgW="863225" imgH="203112" progId="Equation.DSMT4">
                  <p:embed/>
                </p:oleObj>
              </mc:Choice>
              <mc:Fallback>
                <p:oleObj name="Equation" r:id="rId5" imgW="863225" imgH="203112" progId="Equation.DSMT4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712638"/>
                        <a:ext cx="1746250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548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72C2D-B96E-4143-A7D7-E9016807673B}"/>
              </a:ext>
            </a:extLst>
          </p:cNvPr>
          <p:cNvSpPr txBox="1"/>
          <p:nvPr/>
        </p:nvSpPr>
        <p:spPr>
          <a:xfrm>
            <a:off x="107504" y="13462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P. </a:t>
            </a:r>
            <a:r>
              <a:rPr lang="en-US" dirty="0" err="1">
                <a:solidFill>
                  <a:srgbClr val="FF0000"/>
                </a:solidFill>
              </a:rPr>
              <a:t>Gauron</a:t>
            </a:r>
            <a:r>
              <a:rPr lang="en-US" dirty="0">
                <a:solidFill>
                  <a:srgbClr val="FF0000"/>
                </a:solidFill>
              </a:rPr>
              <a:t>, B. </a:t>
            </a:r>
            <a:r>
              <a:rPr lang="en-US" dirty="0" err="1">
                <a:solidFill>
                  <a:srgbClr val="FF0000"/>
                </a:solidFill>
              </a:rPr>
              <a:t>Nicolescu</a:t>
            </a:r>
            <a:r>
              <a:rPr lang="en-US" dirty="0">
                <a:solidFill>
                  <a:srgbClr val="FF0000"/>
                </a:solidFill>
              </a:rPr>
              <a:t>, and E. Leader</a:t>
            </a:r>
            <a:r>
              <a:rPr lang="en-US" dirty="0"/>
              <a:t>, </a:t>
            </a:r>
            <a:r>
              <a:rPr lang="en-US" dirty="0" err="1"/>
              <a:t>Nucl</a:t>
            </a:r>
            <a:r>
              <a:rPr lang="en-US" dirty="0"/>
              <a:t>. Phys. B299, 640 (</a:t>
            </a:r>
            <a:r>
              <a:rPr lang="en-US" dirty="0">
                <a:solidFill>
                  <a:srgbClr val="FF0000"/>
                </a:solidFill>
              </a:rPr>
              <a:t>1988</a:t>
            </a:r>
            <a:r>
              <a:rPr lang="en-US" dirty="0"/>
              <a:t>)  </a:t>
            </a:r>
          </a:p>
          <a:p>
            <a:r>
              <a:rPr lang="it-IT" dirty="0"/>
              <a:t>,  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381911-67E8-4599-9F05-55D8F26B2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612219"/>
              </p:ext>
            </p:extLst>
          </p:nvPr>
        </p:nvGraphicFramePr>
        <p:xfrm>
          <a:off x="395536" y="5630981"/>
          <a:ext cx="14545616" cy="640080"/>
        </p:xfrm>
        <a:graphic>
          <a:graphicData uri="http://schemas.openxmlformats.org/drawingml/2006/table">
            <a:tbl>
              <a:tblPr/>
              <a:tblGrid>
                <a:gridCol w="7272808">
                  <a:extLst>
                    <a:ext uri="{9D8B030D-6E8A-4147-A177-3AD203B41FA5}">
                      <a16:colId xmlns:a16="http://schemas.microsoft.com/office/drawing/2014/main" val="592116619"/>
                    </a:ext>
                  </a:extLst>
                </a:gridCol>
                <a:gridCol w="7272808">
                  <a:extLst>
                    <a:ext uri="{9D8B030D-6E8A-4147-A177-3AD203B41FA5}">
                      <a16:colId xmlns:a16="http://schemas.microsoft.com/office/drawing/2014/main" val="3030950155"/>
                    </a:ext>
                  </a:extLst>
                </a:gridCol>
              </a:tblGrid>
              <a:tr h="609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R. F. Avila, P. Gauron, B. Nicolescu, </a:t>
                      </a:r>
                      <a:r>
                        <a:rPr lang="en-US" dirty="0"/>
                        <a:t>Eur.Phys.J.C49:581-592,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2007</a:t>
                      </a:r>
                    </a:p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46314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F4EA7-5F46-460A-9FE1-4D53063D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6979"/>
            <a:ext cx="9144000" cy="2214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8D2F08-0159-4C33-AF98-32E125A6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88194"/>
            <a:ext cx="9144000" cy="8969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1B6748-23AE-4A2B-A9BA-89664C6E3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300090"/>
            <a:ext cx="4752528" cy="2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60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28625" y="428625"/>
            <a:ext cx="278606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642938" y="1214438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6.  In the framework of the model the contribution of the </a:t>
            </a:r>
            <a:r>
              <a:rPr lang="en-US" dirty="0">
                <a:solidFill>
                  <a:srgbClr val="00B050"/>
                </a:solidFill>
              </a:rPr>
              <a:t>hard pomeron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1857375"/>
            <a:ext cx="6500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7.  The extending variant of the model </a:t>
            </a:r>
            <a:r>
              <a:rPr lang="en-US" dirty="0">
                <a:solidFill>
                  <a:srgbClr val="FF0000"/>
                </a:solidFill>
              </a:rPr>
              <a:t>show</a:t>
            </a:r>
            <a:r>
              <a:rPr lang="en-US" dirty="0"/>
              <a:t> the contribution of </a:t>
            </a:r>
            <a:r>
              <a:rPr lang="en-US" dirty="0">
                <a:solidFill>
                  <a:srgbClr val="FF0000"/>
                </a:solidFill>
              </a:rPr>
              <a:t>the “maximal” odderon </a:t>
            </a:r>
            <a:r>
              <a:rPr lang="en-US" dirty="0"/>
              <a:t>with specific cinematic properties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4438" y="5572125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11. The model open the new way to determine the true form of the GPDs and standard parton distributions.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14375" y="2571750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8.  The model </a:t>
            </a:r>
            <a:r>
              <a:rPr lang="en-US" dirty="0">
                <a:solidFill>
                  <a:srgbClr val="FF0000"/>
                </a:solidFill>
              </a:rPr>
              <a:t>show</a:t>
            </a:r>
            <a:r>
              <a:rPr lang="en-US" dirty="0"/>
              <a:t> the small contribution of the energy independence </a:t>
            </a:r>
            <a:r>
              <a:rPr lang="en-US" dirty="0">
                <a:solidFill>
                  <a:srgbClr val="FF0000"/>
                </a:solidFill>
              </a:rPr>
              <a:t>spin-flip amplitude </a:t>
            </a:r>
            <a:r>
              <a:rPr lang="en-US" dirty="0"/>
              <a:t>.    (</a:t>
            </a:r>
            <a:r>
              <a:rPr lang="en-US" dirty="0">
                <a:solidFill>
                  <a:srgbClr val="00B0F0"/>
                </a:solidFill>
              </a:rPr>
              <a:t>It is require the further researches with take into account  the polarization data</a:t>
            </a:r>
            <a:r>
              <a:rPr lang="en-US" dirty="0"/>
              <a:t>)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0063" y="3500438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dirty="0"/>
              <a:t>9.    The  </a:t>
            </a:r>
            <a:r>
              <a:rPr lang="en-US" dirty="0">
                <a:solidFill>
                  <a:srgbClr val="FF0000"/>
                </a:solidFill>
              </a:rPr>
              <a:t>slope</a:t>
            </a:r>
            <a:r>
              <a:rPr lang="en-US" dirty="0"/>
              <a:t> of the differential cross sections </a:t>
            </a:r>
            <a:r>
              <a:rPr lang="en-US" dirty="0">
                <a:solidFill>
                  <a:srgbClr val="FF0000"/>
                </a:solidFill>
              </a:rPr>
              <a:t>at small t </a:t>
            </a:r>
            <a:r>
              <a:rPr lang="en-US" dirty="0"/>
              <a:t>has the small</a:t>
            </a:r>
          </a:p>
          <a:p>
            <a:pPr marL="342900" indent="-342900"/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peculiarity</a:t>
            </a:r>
            <a:r>
              <a:rPr lang="en-US" dirty="0"/>
              <a:t> and has the same properties in the whole examined energy</a:t>
            </a:r>
          </a:p>
          <a:p>
            <a:pPr marL="342900" indent="-342900"/>
            <a:r>
              <a:rPr lang="en-US" dirty="0"/>
              <a:t>      region.     (</a:t>
            </a:r>
            <a:r>
              <a:rPr lang="en-US" dirty="0">
                <a:solidFill>
                  <a:srgbClr val="00B0F0"/>
                </a:solidFill>
              </a:rPr>
              <a:t>It is require the further researches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4572000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10. Hence we </a:t>
            </a:r>
            <a:r>
              <a:rPr lang="en-US" dirty="0">
                <a:solidFill>
                  <a:srgbClr val="FF0000"/>
                </a:solidFill>
              </a:rPr>
              <a:t>do not see </a:t>
            </a:r>
            <a:r>
              <a:rPr lang="en-US" dirty="0"/>
              <a:t>the contributions of the second </a:t>
            </a:r>
            <a:r>
              <a:rPr lang="en-US" dirty="0">
                <a:solidFill>
                  <a:srgbClr val="00B050"/>
                </a:solidFill>
              </a:rPr>
              <a:t>Reggions</a:t>
            </a:r>
            <a:r>
              <a:rPr lang="en-US" dirty="0"/>
              <a:t> with large slope and intercept </a:t>
            </a:r>
            <a:r>
              <a:rPr lang="en-US" dirty="0">
                <a:solidFill>
                  <a:srgbClr val="00B050"/>
                </a:solidFill>
              </a:rPr>
              <a:t>above 0.5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768" y="382109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Such term leads to the </a:t>
            </a:r>
            <a:r>
              <a:rPr lang="en-US" dirty="0">
                <a:solidFill>
                  <a:srgbClr val="7030A0"/>
                </a:solidFill>
              </a:rPr>
              <a:t>increasing</a:t>
            </a:r>
            <a:r>
              <a:rPr lang="en-US" dirty="0"/>
              <a:t> the size of     </a:t>
            </a:r>
          </a:p>
          <a:p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decreasing</a:t>
            </a:r>
            <a:r>
              <a:rPr lang="en-US" dirty="0"/>
              <a:t> the size of </a:t>
            </a:r>
          </a:p>
        </p:txBody>
      </p:sp>
    </p:spTree>
    <p:extLst>
      <p:ext uri="{BB962C8B-B14F-4D97-AF65-F5344CB8AC3E}">
        <p14:creationId xmlns:p14="http://schemas.microsoft.com/office/powerpoint/2010/main" val="38575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5" grpId="0"/>
      <p:bldP spid="6" grpId="0"/>
      <p:bldP spid="7" grpId="0"/>
      <p:bldP spid="8" grpId="0"/>
      <p:bldP spid="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57188"/>
            <a:ext cx="4071937" cy="700087"/>
          </a:xfrm>
        </p:spPr>
        <p:txBody>
          <a:bodyPr/>
          <a:lstStyle/>
          <a:p>
            <a:pPr eaLnBrk="1" hangingPunct="1"/>
            <a:r>
              <a:rPr lang="en-US" dirty="0"/>
              <a:t>Summary</a:t>
            </a:r>
            <a:endParaRPr lang="ru-RU" dirty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ltGray">
          <a:xfrm>
            <a:off x="500063" y="1285875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Gill Sans MT" panose="020B0502020104020203" pitchFamily="34" charset="0"/>
              </a:rPr>
              <a:t>1. The elastic scattering reflects the generalized structure of the hadron.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ltGray">
          <a:xfrm>
            <a:off x="500063" y="1785938"/>
            <a:ext cx="6858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Gill Sans MT" panose="020B0502020104020203" pitchFamily="34" charset="0"/>
              </a:rPr>
              <a:t>2.  The our model GPDs leads to the well description of the proton and neutron  electromagnetic form factors and its elastic scattering simultaneously.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ltGray">
          <a:xfrm>
            <a:off x="785813" y="3786188"/>
            <a:ext cx="563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Gill Sans MT" panose="020B0502020104020203" pitchFamily="34" charset="0"/>
              </a:rPr>
              <a:t>4. The model leads to the good coincides the model calculations with the  data up to  13 </a:t>
            </a:r>
            <a:r>
              <a:rPr lang="en-US" dirty="0" err="1">
                <a:latin typeface="Gill Sans MT" panose="020B0502020104020203" pitchFamily="34" charset="0"/>
              </a:rPr>
              <a:t>TeV</a:t>
            </a:r>
            <a:r>
              <a:rPr lang="en-US" dirty="0">
                <a:latin typeface="Gill Sans MT" panose="020B0502020104020203" pitchFamily="34" charset="0"/>
              </a:rPr>
              <a:t>.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ltGray">
          <a:xfrm>
            <a:off x="571500" y="2714625"/>
            <a:ext cx="731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Gill Sans MT" panose="020B0502020104020203" pitchFamily="34" charset="0"/>
              </a:rPr>
              <a:t>3. The new High Energy Generalized Structure model (HEGS) gives the quantitatively  description of the elastic nucleon scattering at high energy  with only 6 fitting high energy parameters. </a:t>
            </a: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ltGray">
          <a:xfrm>
            <a:off x="714375" y="4572000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The  standard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0"/>
              </a:rPr>
              <a:t>eikonal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approximation </a:t>
            </a:r>
            <a:r>
              <a:rPr lang="en-US" dirty="0">
                <a:latin typeface="Gill Sans MT" panose="020B0502020104020203" pitchFamily="34" charset="0"/>
              </a:rPr>
              <a:t>works perfectly from  </a:t>
            </a:r>
            <a:r>
              <a:rPr lang="en-US" dirty="0" err="1">
                <a:latin typeface="Gill Sans MT" panose="020B0502020104020203" pitchFamily="34" charset="0"/>
              </a:rPr>
              <a:t>Sqrt</a:t>
            </a:r>
            <a:r>
              <a:rPr lang="en-US" dirty="0">
                <a:latin typeface="Gill Sans MT" panose="020B0502020104020203" pitchFamily="34" charset="0"/>
              </a:rPr>
              <a:t>(s}=3.6 GeV up to  13 </a:t>
            </a:r>
            <a:r>
              <a:rPr lang="en-US" dirty="0" err="1">
                <a:latin typeface="Gill Sans MT" panose="020B0502020104020203" pitchFamily="34" charset="0"/>
              </a:rPr>
              <a:t>TeV</a:t>
            </a:r>
            <a:r>
              <a:rPr lang="en-US" dirty="0">
                <a:latin typeface="Gill Sans MT" panose="020B0502020104020203" pitchFamily="34" charset="0"/>
              </a:rPr>
              <a:t>.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4" grpId="0" autoUpdateAnimBg="0"/>
      <p:bldP spid="133125" grpId="0" autoUpdateAnimBg="0"/>
      <p:bldP spid="133127" grpId="0" autoUpdateAnimBg="0"/>
      <p:bldP spid="7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2" y="642938"/>
            <a:ext cx="3223815" cy="693737"/>
          </a:xfrm>
        </p:spPr>
        <p:txBody>
          <a:bodyPr/>
          <a:lstStyle/>
          <a:p>
            <a:pPr>
              <a:defRPr/>
            </a:pPr>
            <a:r>
              <a:rPr lang="en-US" dirty="0"/>
              <a:t>Answers</a:t>
            </a:r>
            <a:endParaRPr lang="ru-RU" dirty="0"/>
          </a:p>
        </p:txBody>
      </p:sp>
      <p:sp>
        <p:nvSpPr>
          <p:cNvPr id="44035" name="Содержимое 2"/>
          <p:cNvSpPr>
            <a:spLocks noGrp="1"/>
          </p:cNvSpPr>
          <p:nvPr>
            <p:ph idx="4294967295"/>
          </p:nvPr>
        </p:nvSpPr>
        <p:spPr>
          <a:xfrm>
            <a:off x="107504" y="1428749"/>
            <a:ext cx="8433246" cy="3911367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dirty="0"/>
              <a:t>  1. regions of t ?;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Coulomb-hadron interference region of t.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  The effect is large for the smaller values of t.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  The effect does not come from  statistical fluctuations,  otherwise it would appear for any t.</a:t>
            </a:r>
            <a:r>
              <a:rPr lang="en-US" altLang="en-US" dirty="0"/>
              <a:t>   </a:t>
            </a:r>
          </a:p>
          <a:p>
            <a:pPr marL="46037" indent="0">
              <a:buNone/>
            </a:pPr>
            <a:r>
              <a:rPr lang="en-US" altLang="en-US" dirty="0"/>
              <a:t>    size of the periodical structure?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Order 10</a:t>
            </a:r>
            <a:r>
              <a:rPr lang="en-US" altLang="en-US" baseline="30000" dirty="0">
                <a:solidFill>
                  <a:srgbClr val="FF0000"/>
                </a:solidFill>
              </a:rPr>
              <a:t>-2</a:t>
            </a:r>
            <a:r>
              <a:rPr lang="en-US" altLang="en-US" dirty="0">
                <a:solidFill>
                  <a:srgbClr val="FF0000"/>
                </a:solidFill>
              </a:rPr>
              <a:t> of the main hadron amplitude</a:t>
            </a:r>
            <a:r>
              <a:rPr lang="en-US" altLang="en-US" dirty="0"/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  <a:p>
            <a:pPr marL="46037" indent="0">
              <a:buNone/>
            </a:pPr>
            <a:r>
              <a:rPr lang="en-US" altLang="en-US" dirty="0"/>
              <a:t>. phase of the additional amplitude?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Almost  real, changes sign when it goes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from particle to antiparticle.</a:t>
            </a:r>
          </a:p>
          <a:p>
            <a:endParaRPr lang="ru-RU" alt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695" y="450912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dirty="0"/>
              <a:t> . </a:t>
            </a:r>
            <a:r>
              <a:rPr lang="en-US" altLang="en-US" sz="2400" dirty="0"/>
              <a:t>energy dependence?;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Constant or small energy dependence log(s)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1644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7472B2-0634-414D-8F2D-4D53A299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764704"/>
            <a:ext cx="529949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693B1-C225-44BD-A088-C504A98A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8" y="0"/>
            <a:ext cx="77628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729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B0BB-5889-4DAB-9621-59603D589DE7}" type="slidenum">
              <a:rPr lang="ru-RU" smtClean="0"/>
              <a:pPr>
                <a:defRPr/>
              </a:pPr>
              <a:t>124</a:t>
            </a:fld>
            <a:endParaRPr lang="ru-RU" dirty="0"/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1619672" y="2420888"/>
          <a:ext cx="5271393" cy="897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07" name="Equation" r:id="rId3" imgW="2489040" imgH="393480" progId="Equation.DSMT4">
                  <p:embed/>
                </p:oleObj>
              </mc:Choice>
              <mc:Fallback>
                <p:oleObj name="Equation" r:id="rId3" imgW="2489040" imgH="39348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420888"/>
                        <a:ext cx="5271393" cy="897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2555776" y="3861048"/>
            <a:ext cx="3744416" cy="24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611560" y="1484784"/>
          <a:ext cx="38004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08" name="Equation" r:id="rId6" imgW="2260440" imgH="330120" progId="Equation.DSMT4">
                  <p:embed/>
                </p:oleObj>
              </mc:Choice>
              <mc:Fallback>
                <p:oleObj name="Equation" r:id="rId6" imgW="2260440" imgH="33012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84784"/>
                        <a:ext cx="38004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5076056" y="1268760"/>
          <a:ext cx="3240360" cy="823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09" name="Equation" r:id="rId8" imgW="2615040" imgH="635040" progId="Equation.DSMT4">
                  <p:embed/>
                </p:oleObj>
              </mc:Choice>
              <mc:Fallback>
                <p:oleObj name="Equation" r:id="rId8" imgW="2615040" imgH="6350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268760"/>
                        <a:ext cx="3240360" cy="823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332656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UNITARIZATION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>
                <a:sym typeface="Wingdings" pitchFamily="2" charset="2"/>
              </a:rPr>
              <a:t> representation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8915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804988" y="1052513"/>
          <a:ext cx="453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78" name="Equation" r:id="rId3" imgW="1993680" imgH="228600" progId="Equation.DSMT4">
                  <p:embed/>
                </p:oleObj>
              </mc:Choice>
              <mc:Fallback>
                <p:oleObj name="Equation" r:id="rId3" imgW="1993680" imgH="22860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1052513"/>
                        <a:ext cx="453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025525" y="1643063"/>
          <a:ext cx="64706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79" name="Equation" r:id="rId5" imgW="2844720" imgH="228600" progId="Equation.DSMT4">
                  <p:embed/>
                </p:oleObj>
              </mc:Choice>
              <mc:Fallback>
                <p:oleObj name="Equation" r:id="rId5" imgW="2844720" imgH="228600" progId="Equation.DSMT4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1643063"/>
                        <a:ext cx="64706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873250" y="3929063"/>
          <a:ext cx="4467225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80" name="Equation" r:id="rId7" imgW="2209680" imgH="685800" progId="Equation.DSMT4">
                  <p:embed/>
                </p:oleObj>
              </mc:Choice>
              <mc:Fallback>
                <p:oleObj name="Equation" r:id="rId7" imgW="2209680" imgH="685800" progId="Equation.DSMT4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3929063"/>
                        <a:ext cx="4467225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1627188" y="2203450"/>
          <a:ext cx="4275137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81" name="Equation" r:id="rId9" imgW="1879560" imgH="711000" progId="Equation.DSMT4">
                  <p:embed/>
                </p:oleObj>
              </mc:Choice>
              <mc:Fallback>
                <p:oleObj name="Equation" r:id="rId9" imgW="1879560" imgH="711000" progId="Equation.DSMT4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2203450"/>
                        <a:ext cx="4275137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4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3" y="642938"/>
            <a:ext cx="2571750" cy="693737"/>
          </a:xfrm>
        </p:spPr>
        <p:txBody>
          <a:bodyPr/>
          <a:lstStyle/>
          <a:p>
            <a:pPr>
              <a:defRPr/>
            </a:pPr>
            <a:r>
              <a:rPr lang="en-US" dirty="0"/>
              <a:t>Answers</a:t>
            </a:r>
            <a:endParaRPr lang="ru-RU" dirty="0"/>
          </a:p>
        </p:txBody>
      </p:sp>
      <p:sp>
        <p:nvSpPr>
          <p:cNvPr id="44035" name="Содержимое 2"/>
          <p:cNvSpPr>
            <a:spLocks noGrp="1"/>
          </p:cNvSpPr>
          <p:nvPr>
            <p:ph idx="4294967295"/>
          </p:nvPr>
        </p:nvSpPr>
        <p:spPr>
          <a:xfrm>
            <a:off x="357188" y="1428750"/>
            <a:ext cx="8183562" cy="41878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/>
              <a:t>  1. regions of t ?;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  <a:p>
            <a:pPr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</a:rPr>
              <a:t>Coulomb-hadron interference region of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>
                <a:solidFill>
                  <a:srgbClr val="0000FF"/>
                </a:solidFill>
              </a:rPr>
              <a:t>  The effect is large for the smaller values of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>
                <a:solidFill>
                  <a:srgbClr val="0000FF"/>
                </a:solidFill>
              </a:rPr>
              <a:t>  The effect does not come from  statistical fluctuations,  otherwise it would appear for any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0851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500063" y="1143000"/>
          <a:ext cx="4724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49" name="Equation" r:id="rId3" imgW="2590800" imgH="469900" progId="Equation.DSMT4">
                  <p:embed/>
                </p:oleObj>
              </mc:Choice>
              <mc:Fallback>
                <p:oleObj name="Equation" r:id="rId3" imgW="2590800" imgH="469900" progId="Equation.DSMT4">
                  <p:embed/>
                  <p:pic>
                    <p:nvPicPr>
                      <p:cNvPr id="64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143000"/>
                        <a:ext cx="472440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5786438" y="5357813"/>
          <a:ext cx="29718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50" name="Equation" r:id="rId5" imgW="1168400" imgH="241300" progId="Equation.DSMT4">
                  <p:embed/>
                </p:oleObj>
              </mc:Choice>
              <mc:Fallback>
                <p:oleObj name="Equation" r:id="rId5" imgW="1168400" imgH="241300" progId="Equation.DSMT4">
                  <p:embed/>
                  <p:pic>
                    <p:nvPicPr>
                      <p:cNvPr id="645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38" y="5357813"/>
                        <a:ext cx="297180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209800" y="4572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CCFF"/>
                </a:solidFill>
              </a:rPr>
              <a:t>Factorization</a:t>
            </a:r>
            <a:endParaRPr lang="ru-RU" sz="2400">
              <a:solidFill>
                <a:srgbClr val="00CCFF"/>
              </a:solidFill>
            </a:endParaRPr>
          </a:p>
        </p:txBody>
      </p:sp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754063" y="5357813"/>
          <a:ext cx="313531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51" name="Equation" r:id="rId7" imgW="1206500" imgH="203200" progId="Equation.DSMT4">
                  <p:embed/>
                </p:oleObj>
              </mc:Choice>
              <mc:Fallback>
                <p:oleObj name="Equation" r:id="rId7" imgW="1206500" imgH="203200" progId="Equation.DSMT4">
                  <p:embed/>
                  <p:pic>
                    <p:nvPicPr>
                      <p:cNvPr id="645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5357813"/>
                        <a:ext cx="3135312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8"/>
          <p:cNvGraphicFramePr>
            <a:graphicFrameLocks noChangeAspect="1"/>
          </p:cNvGraphicFramePr>
          <p:nvPr/>
        </p:nvGraphicFramePr>
        <p:xfrm>
          <a:off x="4191000" y="5410200"/>
          <a:ext cx="13716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52" name="Equation" r:id="rId9" imgW="609600" imgH="228600" progId="Equation.DSMT4">
                  <p:embed/>
                </p:oleObj>
              </mc:Choice>
              <mc:Fallback>
                <p:oleObj name="Equation" r:id="rId9" imgW="609600" imgH="228600" progId="Equation.DSMT4">
                  <p:embed/>
                  <p:pic>
                    <p:nvPicPr>
                      <p:cNvPr id="645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410200"/>
                        <a:ext cx="13716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EAAF4-61DB-41C6-9C6A-5F75D65A42E5}" type="slidenum">
              <a:rPr lang="ru-RU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428625" y="2857500"/>
            <a:ext cx="6786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J.-R. Cudell, O.S.,           </a:t>
            </a:r>
            <a:r>
              <a:rPr lang="en-US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Phys.Rev.Lett.102:032003,2009</a:t>
            </a:r>
            <a:endParaRPr lang="en-US" sz="36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4523" name="TextBox 11"/>
          <p:cNvSpPr txBox="1">
            <a:spLocks noChangeArrowheads="1"/>
          </p:cNvSpPr>
          <p:nvPr/>
        </p:nvSpPr>
        <p:spPr bwMode="auto">
          <a:xfrm>
            <a:off x="357188" y="2071688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Saturation and non-linear equation </a:t>
            </a:r>
          </a:p>
        </p:txBody>
      </p:sp>
      <p:graphicFrame>
        <p:nvGraphicFramePr>
          <p:cNvPr id="64524" name="Object 1026"/>
          <p:cNvGraphicFramePr>
            <a:graphicFrameLocks noChangeAspect="1"/>
          </p:cNvGraphicFramePr>
          <p:nvPr/>
        </p:nvGraphicFramePr>
        <p:xfrm>
          <a:off x="1428750" y="3429000"/>
          <a:ext cx="28575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53" name="Equation" r:id="rId11" imgW="1651000" imgH="419100" progId="Equation.DSMT4">
                  <p:embed/>
                </p:oleObj>
              </mc:Choice>
              <mc:Fallback>
                <p:oleObj name="Equation" r:id="rId11" imgW="1651000" imgH="419100" progId="Equation.DSMT4">
                  <p:embed/>
                  <p:pic>
                    <p:nvPicPr>
                      <p:cNvPr id="64524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429000"/>
                        <a:ext cx="28575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428625" y="2500313"/>
            <a:ext cx="8429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J.-R. Cudell, E.Predazzi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O.V. S., </a:t>
            </a:r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Phys.Rev.D79:034033,2009</a:t>
            </a:r>
            <a:endParaRPr lang="ru-RU" sz="360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767263" y="4572000"/>
            <a:ext cx="489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CCFF"/>
                </a:solidFill>
              </a:rPr>
              <a:t>The Froissart bound</a:t>
            </a:r>
            <a:endParaRPr lang="ru-RU" sz="2400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7340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1362075" y="4437063"/>
          <a:ext cx="337661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67" name="Equation" r:id="rId3" imgW="2577960" imgH="469800" progId="Equation.DSMT4">
                  <p:embed/>
                </p:oleObj>
              </mc:Choice>
              <mc:Fallback>
                <p:oleObj name="Equation" r:id="rId3" imgW="2577960" imgH="469800" progId="Equation.DSMT4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4437063"/>
                        <a:ext cx="337661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83768" y="764704"/>
          <a:ext cx="268672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68" name="Equation" r:id="rId5" imgW="1765080" imgH="482400" progId="Equation.DSMT4">
                  <p:embed/>
                </p:oleObj>
              </mc:Choice>
              <mc:Fallback>
                <p:oleObj name="Equation" r:id="rId5" imgW="1765080" imgH="482400" progId="Equation.DSMT4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764704"/>
                        <a:ext cx="268672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1349772" y="2335213"/>
          <a:ext cx="32258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69" name="Equation" r:id="rId7" imgW="2463480" imgH="469800" progId="Equation.DSMT4">
                  <p:embed/>
                </p:oleObj>
              </mc:Choice>
              <mc:Fallback>
                <p:oleObj name="Equation" r:id="rId7" imgW="2463480" imgH="469800" progId="Equation.DSMT4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772" y="2335213"/>
                        <a:ext cx="32258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292080" y="1358900"/>
          <a:ext cx="20431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70" name="Equation" r:id="rId9" imgW="1536480" imgH="469800" progId="Equation.DSMT4">
                  <p:embed/>
                </p:oleObj>
              </mc:Choice>
              <mc:Fallback>
                <p:oleObj name="Equation" r:id="rId9" imgW="1536480" imgH="469800" progId="Equation.DSMT4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358900"/>
                        <a:ext cx="2043113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73213" y="1684338"/>
          <a:ext cx="28479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71" name="Equation" r:id="rId11" imgW="2082600" imgH="330120" progId="Equation.DSMT4">
                  <p:embed/>
                </p:oleObj>
              </mc:Choice>
              <mc:Fallback>
                <p:oleObj name="Equation" r:id="rId11" imgW="2082600" imgH="33012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1684338"/>
                        <a:ext cx="284797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1620838" y="3632200"/>
          <a:ext cx="301148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72" name="Equation" r:id="rId13" imgW="2108160" imgH="330120" progId="Equation.DSMT4">
                  <p:embed/>
                </p:oleObj>
              </mc:Choice>
              <mc:Fallback>
                <p:oleObj name="Equation" r:id="rId13" imgW="2108160" imgH="330120" progId="Equation.DSMT4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838" y="3632200"/>
                        <a:ext cx="3011487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5170488" y="4445000"/>
          <a:ext cx="25622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73" name="Equation" r:id="rId15" imgW="1942920" imgH="469800" progId="Equation.DSMT4">
                  <p:embed/>
                </p:oleObj>
              </mc:Choice>
              <mc:Fallback>
                <p:oleObj name="Equation" r:id="rId15" imgW="1942920" imgH="469800" progId="Equation.DSMT4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0488" y="4445000"/>
                        <a:ext cx="2562225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 descr="gr4ch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4932040" y="2139168"/>
            <a:ext cx="35194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0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2"/>
          <p:cNvSpPr txBox="1">
            <a:spLocks noChangeArrowheads="1"/>
          </p:cNvSpPr>
          <p:nvPr/>
        </p:nvSpPr>
        <p:spPr bwMode="auto">
          <a:xfrm>
            <a:off x="611188" y="390525"/>
            <a:ext cx="5730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Energy General Structure </a:t>
            </a:r>
            <a:r>
              <a:rPr lang="en-US" dirty="0"/>
              <a:t>(HEGS) model</a:t>
            </a:r>
          </a:p>
          <a:p>
            <a:r>
              <a:rPr lang="en-US" dirty="0">
                <a:solidFill>
                  <a:schemeClr val="accent1"/>
                </a:solidFill>
              </a:rPr>
              <a:t>O.V.S.  - </a:t>
            </a:r>
            <a:r>
              <a:rPr lang="ru-RU" dirty="0">
                <a:solidFill>
                  <a:schemeClr val="accent1"/>
                </a:solidFill>
              </a:rPr>
              <a:t>Eur. Phys. J. C (2012) 72:2073</a:t>
            </a:r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1187624" y="4149080"/>
          <a:ext cx="559911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1" name="Equation" r:id="rId3" imgW="3300480" imgH="330120" progId="Equation.DSMT4">
                  <p:embed/>
                </p:oleObj>
              </mc:Choice>
              <mc:Fallback>
                <p:oleObj name="Equation" r:id="rId3" imgW="3300480" imgH="33012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149080"/>
                        <a:ext cx="559911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0" y="1844824"/>
          <a:ext cx="43037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2" name="Equation" r:id="rId5" imgW="1892300" imgH="241300" progId="Equation.DSMT4">
                  <p:embed/>
                </p:oleObj>
              </mc:Choice>
              <mc:Fallback>
                <p:oleObj name="Equation" r:id="rId5" imgW="1892300" imgH="241300" progId="Equation.DSMT4">
                  <p:embed/>
                  <p:pic>
                    <p:nvPicPr>
                      <p:cNvPr id="983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4824"/>
                        <a:ext cx="4303712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4588933" y="1844824"/>
          <a:ext cx="4564063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3" name="Equation" r:id="rId7" imgW="2006600" imgH="241300" progId="Equation.DSMT4">
                  <p:embed/>
                </p:oleObj>
              </mc:Choice>
              <mc:Fallback>
                <p:oleObj name="Equation" r:id="rId7" imgW="2006600" imgH="241300" progId="Equation.DSMT4">
                  <p:embed/>
                  <p:pic>
                    <p:nvPicPr>
                      <p:cNvPr id="983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933" y="1844824"/>
                        <a:ext cx="4564063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2339752" y="3501008"/>
          <a:ext cx="51435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4" name="Equation" r:id="rId9" imgW="3097440" imgH="254160" progId="Equation.DSMT4">
                  <p:embed/>
                </p:oleObj>
              </mc:Choice>
              <mc:Fallback>
                <p:oleObj name="Equation" r:id="rId9" imgW="3097440" imgH="25416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01008"/>
                        <a:ext cx="51435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1" name="Object 6"/>
          <p:cNvGraphicFramePr>
            <a:graphicFrameLocks noChangeAspect="1"/>
          </p:cNvGraphicFramePr>
          <p:nvPr/>
        </p:nvGraphicFramePr>
        <p:xfrm>
          <a:off x="179512" y="2636912"/>
          <a:ext cx="8199438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5" name="Equation" r:id="rId11" imgW="3606800" imgH="254000" progId="Equation.DSMT4">
                  <p:embed/>
                </p:oleObj>
              </mc:Choice>
              <mc:Fallback>
                <p:oleObj name="Equation" r:id="rId11" imgW="3606800" imgH="254000" progId="Equation.DSMT4">
                  <p:embed/>
                  <p:pic>
                    <p:nvPicPr>
                      <p:cNvPr id="983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636912"/>
                        <a:ext cx="8199438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3" name="Object 9"/>
          <p:cNvGraphicFramePr>
            <a:graphicFrameLocks noChangeAspect="1"/>
          </p:cNvGraphicFramePr>
          <p:nvPr/>
        </p:nvGraphicFramePr>
        <p:xfrm>
          <a:off x="6342180" y="836712"/>
          <a:ext cx="2204071" cy="72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6" name="Equation" r:id="rId13" imgW="698400" imgH="228600" progId="Equation.DSMT4">
                  <p:embed/>
                </p:oleObj>
              </mc:Choice>
              <mc:Fallback>
                <p:oleObj name="Equation" r:id="rId13" imgW="698400" imgH="228600" progId="Equation.DSMT4">
                  <p:embed/>
                  <p:pic>
                    <p:nvPicPr>
                      <p:cNvPr id="983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180" y="836712"/>
                        <a:ext cx="2204071" cy="72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01630" y="5267548"/>
          <a:ext cx="7672387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897" name="Equation" r:id="rId15" imgW="3797280" imgH="685800" progId="Equation.DSMT4">
                  <p:embed/>
                </p:oleObj>
              </mc:Choice>
              <mc:Fallback>
                <p:oleObj name="Equation" r:id="rId15" imgW="379728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30" y="5267548"/>
                        <a:ext cx="7672387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96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03A84C-5264-47BE-8345-845B4F77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5856649" cy="4320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B9BC0-E757-415C-A7E1-CC032E78BCC4}"/>
              </a:ext>
            </a:extLst>
          </p:cNvPr>
          <p:cNvSpPr txBox="1"/>
          <p:nvPr/>
        </p:nvSpPr>
        <p:spPr>
          <a:xfrm>
            <a:off x="251520" y="23962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Martynov</a:t>
            </a:r>
            <a:r>
              <a:rPr lang="en-US" dirty="0"/>
              <a:t> and others…..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0059E-45CC-4AAC-8FEC-531A3109DB61}"/>
              </a:ext>
            </a:extLst>
          </p:cNvPr>
          <p:cNvSpPr txBox="1"/>
          <p:nvPr/>
        </p:nvSpPr>
        <p:spPr>
          <a:xfrm>
            <a:off x="2195736" y="5851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(P. </a:t>
            </a:r>
            <a:r>
              <a:rPr lang="en-US" dirty="0" err="1"/>
              <a:t>Guaron</a:t>
            </a:r>
            <a:r>
              <a:rPr lang="en-US" dirty="0"/>
              <a:t>,  E. Leader, B. </a:t>
            </a:r>
            <a:r>
              <a:rPr lang="en-US" dirty="0" err="1"/>
              <a:t>Nicolescu</a:t>
            </a:r>
            <a:r>
              <a:rPr lang="ru-RU" dirty="0"/>
              <a:t>)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8744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F1FB9-10A3-4050-B9AA-95FEE921DA41}" type="slidenum">
              <a:rPr lang="ru-RU" smtClean="0"/>
              <a:pPr>
                <a:defRPr/>
              </a:pPr>
              <a:t>130</a:t>
            </a:fld>
            <a:endParaRPr lang="ru-RU" dirty="0"/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571500" y="1785938"/>
          <a:ext cx="57912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74" name="Equation" r:id="rId3" imgW="2400120" imgH="393480" progId="Equation.DSMT4">
                  <p:embed/>
                </p:oleObj>
              </mc:Choice>
              <mc:Fallback>
                <p:oleObj name="Equation" r:id="rId3" imgW="2400120" imgH="39348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571500" y="1785938"/>
                        <a:ext cx="579120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2"/>
          <p:cNvGraphicFramePr>
            <a:graphicFrameLocks noChangeAspect="1"/>
          </p:cNvGraphicFramePr>
          <p:nvPr/>
        </p:nvGraphicFramePr>
        <p:xfrm>
          <a:off x="571500" y="3143250"/>
          <a:ext cx="512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75" name="Equation" r:id="rId5" imgW="2298600" imgH="330120" progId="Equation.DSMT4">
                  <p:embed/>
                </p:oleObj>
              </mc:Choice>
              <mc:Fallback>
                <p:oleObj name="Equation" r:id="rId5" imgW="2298600" imgH="330120" progId="Equation.DSMT4">
                  <p:embed/>
                  <p:pic>
                    <p:nvPicPr>
                      <p:cNvPr id="860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571500" y="3143250"/>
                        <a:ext cx="51228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5375275" y="4284663"/>
            <a:ext cx="35194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71500" y="3143250"/>
          <a:ext cx="512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76" name="Equation" r:id="rId8" imgW="2298600" imgH="330120" progId="Equation.DSMT4">
                  <p:embed/>
                </p:oleObj>
              </mc:Choice>
              <mc:Fallback>
                <p:oleObj name="Equation" r:id="rId8" imgW="2298600" imgH="33012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571500" y="3143250"/>
                        <a:ext cx="51228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428625" y="4286250"/>
          <a:ext cx="4386263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77" name="Equation" r:id="rId10" imgW="1968480" imgH="482400" progId="Equation.DSMT4">
                  <p:embed/>
                </p:oleObj>
              </mc:Choice>
              <mc:Fallback>
                <p:oleObj name="Equation" r:id="rId10" imgW="1968480" imgH="48240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428625" y="4286250"/>
                        <a:ext cx="4386263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7247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r>
              <a:rPr lang="en-US" altLang="en-US" sz="2800"/>
              <a:t>Radius of the saturation</a:t>
            </a:r>
            <a:endParaRPr lang="ru-RU" altLang="en-US" sz="2800"/>
          </a:p>
        </p:txBody>
      </p:sp>
      <p:graphicFrame>
        <p:nvGraphicFramePr>
          <p:cNvPr id="200708" name="Object 4"/>
          <p:cNvGraphicFramePr>
            <a:graphicFrameLocks noChangeAspect="1"/>
          </p:cNvGraphicFramePr>
          <p:nvPr/>
        </p:nvGraphicFramePr>
        <p:xfrm>
          <a:off x="1837320" y="2977874"/>
          <a:ext cx="1727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2" name="Equation" r:id="rId4" imgW="888840" imgH="228600" progId="Equation.DSMT4">
                  <p:embed/>
                </p:oleObj>
              </mc:Choice>
              <mc:Fallback>
                <p:oleObj name="Equation" r:id="rId4" imgW="888840" imgH="228600" progId="Equation.DSMT4">
                  <p:embed/>
                  <p:pic>
                    <p:nvPicPr>
                      <p:cNvPr id="2007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320" y="2977874"/>
                        <a:ext cx="1727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09" name="Object 5"/>
          <p:cNvGraphicFramePr>
            <a:graphicFrameLocks noChangeAspect="1"/>
          </p:cNvGraphicFramePr>
          <p:nvPr/>
        </p:nvGraphicFramePr>
        <p:xfrm>
          <a:off x="1814513" y="3733800"/>
          <a:ext cx="20859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3" name="Equation" r:id="rId6" imgW="965160" imgH="228600" progId="Equation.DSMT4">
                  <p:embed/>
                </p:oleObj>
              </mc:Choice>
              <mc:Fallback>
                <p:oleObj name="Equation" r:id="rId6" imgW="965160" imgH="228600" progId="Equation.DSMT4">
                  <p:embed/>
                  <p:pic>
                    <p:nvPicPr>
                      <p:cNvPr id="2007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3733800"/>
                        <a:ext cx="20859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0" name="Object 6"/>
          <p:cNvGraphicFramePr>
            <a:graphicFrameLocks noChangeAspect="1"/>
          </p:cNvGraphicFramePr>
          <p:nvPr/>
        </p:nvGraphicFramePr>
        <p:xfrm>
          <a:off x="510908" y="3834606"/>
          <a:ext cx="9906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4" name="Equation" r:id="rId8" imgW="406080" imgH="177480" progId="Equation.DSMT4">
                  <p:embed/>
                </p:oleObj>
              </mc:Choice>
              <mc:Fallback>
                <p:oleObj name="Equation" r:id="rId8" imgW="406080" imgH="177480" progId="Equation.DSMT4">
                  <p:embed/>
                  <p:pic>
                    <p:nvPicPr>
                      <p:cNvPr id="2007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908" y="3834606"/>
                        <a:ext cx="9906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510908" y="3042443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>
                <a:effectLst/>
              </a:rPr>
              <a:t>Low s</a:t>
            </a:r>
            <a:endParaRPr lang="ru-RU" altLang="en-US" dirty="0">
              <a:effectLst/>
            </a:endParaRPr>
          </a:p>
        </p:txBody>
      </p:sp>
      <p:graphicFrame>
        <p:nvGraphicFramePr>
          <p:cNvPr id="200712" name="Object 8"/>
          <p:cNvGraphicFramePr>
            <a:graphicFrameLocks noChangeAspect="1"/>
          </p:cNvGraphicFramePr>
          <p:nvPr/>
        </p:nvGraphicFramePr>
        <p:xfrm>
          <a:off x="304800" y="4419600"/>
          <a:ext cx="5943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5" name="Equation" r:id="rId10" imgW="2400120" imgH="228600" progId="Equation.DSMT4">
                  <p:embed/>
                </p:oleObj>
              </mc:Choice>
              <mc:Fallback>
                <p:oleObj name="Equation" r:id="rId10" imgW="2400120" imgH="228600" progId="Equation.DSMT4">
                  <p:embed/>
                  <p:pic>
                    <p:nvPicPr>
                      <p:cNvPr id="2007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19600"/>
                        <a:ext cx="59436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3" name="Object 9"/>
          <p:cNvGraphicFramePr>
            <a:graphicFrameLocks noChangeAspect="1"/>
          </p:cNvGraphicFramePr>
          <p:nvPr/>
        </p:nvGraphicFramePr>
        <p:xfrm>
          <a:off x="381000" y="5257800"/>
          <a:ext cx="60198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6" name="Equation" r:id="rId12" imgW="2489040" imgH="228600" progId="Equation.DSMT4">
                  <p:embed/>
                </p:oleObj>
              </mc:Choice>
              <mc:Fallback>
                <p:oleObj name="Equation" r:id="rId12" imgW="2489040" imgH="228600" progId="Equation.DSMT4">
                  <p:embed/>
                  <p:pic>
                    <p:nvPicPr>
                      <p:cNvPr id="2007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257800"/>
                        <a:ext cx="60198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4" name="Object 10"/>
          <p:cNvGraphicFramePr>
            <a:graphicFrameLocks noChangeAspect="1"/>
          </p:cNvGraphicFramePr>
          <p:nvPr/>
        </p:nvGraphicFramePr>
        <p:xfrm>
          <a:off x="315913" y="1828800"/>
          <a:ext cx="858678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7" name="Equation" r:id="rId14" imgW="4520880" imgH="444240" progId="Equation.DSMT4">
                  <p:embed/>
                </p:oleObj>
              </mc:Choice>
              <mc:Fallback>
                <p:oleObj name="Equation" r:id="rId14" imgW="4520880" imgH="444240" progId="Equation.DSMT4">
                  <p:embed/>
                  <p:pic>
                    <p:nvPicPr>
                      <p:cNvPr id="2007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828800"/>
                        <a:ext cx="8586787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2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1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Text Box 1028"/>
          <p:cNvSpPr txBox="1">
            <a:spLocks noChangeArrowheads="1"/>
          </p:cNvSpPr>
          <p:nvPr/>
        </p:nvSpPr>
        <p:spPr bwMode="auto">
          <a:xfrm>
            <a:off x="1043608" y="3637172"/>
            <a:ext cx="18522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effectLst/>
              </a:rPr>
              <a:t>Local DDR</a:t>
            </a:r>
            <a:endParaRPr lang="ru-RU" sz="2000" dirty="0">
              <a:effectLst/>
            </a:endParaRPr>
          </a:p>
        </p:txBody>
      </p:sp>
      <p:graphicFrame>
        <p:nvGraphicFramePr>
          <p:cNvPr id="243717" name="Object 1029"/>
          <p:cNvGraphicFramePr>
            <a:graphicFrameLocks noChangeAspect="1"/>
          </p:cNvGraphicFramePr>
          <p:nvPr/>
        </p:nvGraphicFramePr>
        <p:xfrm>
          <a:off x="1187624" y="2453586"/>
          <a:ext cx="57150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75" name="Equation" r:id="rId4" imgW="3860640" imgH="469800" progId="Equation.DSMT4">
                  <p:embed/>
                </p:oleObj>
              </mc:Choice>
              <mc:Fallback>
                <p:oleObj name="Equation" r:id="rId4" imgW="3860640" imgH="469800" progId="Equation.DSMT4">
                  <p:embed/>
                  <p:pic>
                    <p:nvPicPr>
                      <p:cNvPr id="243717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453586"/>
                        <a:ext cx="57150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18" name="Text Box 1030"/>
          <p:cNvSpPr txBox="1">
            <a:spLocks noChangeArrowheads="1"/>
          </p:cNvSpPr>
          <p:nvPr/>
        </p:nvSpPr>
        <p:spPr bwMode="auto">
          <a:xfrm>
            <a:off x="419389" y="166570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effectLst/>
              </a:rPr>
              <a:t>Integral dispersion relations</a:t>
            </a:r>
            <a:endParaRPr lang="ru-RU" dirty="0">
              <a:effectLst/>
            </a:endParaRPr>
          </a:p>
        </p:txBody>
      </p:sp>
      <p:graphicFrame>
        <p:nvGraphicFramePr>
          <p:cNvPr id="243719" name="Object 1031"/>
          <p:cNvGraphicFramePr>
            <a:graphicFrameLocks noChangeAspect="1"/>
          </p:cNvGraphicFramePr>
          <p:nvPr/>
        </p:nvGraphicFramePr>
        <p:xfrm>
          <a:off x="6407324" y="1744045"/>
          <a:ext cx="9906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76" name="Equation" r:id="rId6" imgW="406080" imgH="177480" progId="Equation.DSMT4">
                  <p:embed/>
                </p:oleObj>
              </mc:Choice>
              <mc:Fallback>
                <p:oleObj name="Equation" r:id="rId6" imgW="406080" imgH="177480" progId="Equation.DSMT4">
                  <p:embed/>
                  <p:pic>
                    <p:nvPicPr>
                      <p:cNvPr id="243719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324" y="1744045"/>
                        <a:ext cx="9906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3721" name="Object 1033"/>
          <p:cNvGraphicFramePr>
            <a:graphicFrameLocks noChangeAspect="1"/>
          </p:cNvGraphicFramePr>
          <p:nvPr/>
        </p:nvGraphicFramePr>
        <p:xfrm>
          <a:off x="1782871" y="4437112"/>
          <a:ext cx="5410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77" name="Equation" r:id="rId8" imgW="3708360" imgH="444240" progId="Equation.DSMT4">
                  <p:embed/>
                </p:oleObj>
              </mc:Choice>
              <mc:Fallback>
                <p:oleObj name="Equation" r:id="rId8" imgW="3708360" imgH="444240" progId="Equation.DSMT4">
                  <p:embed/>
                  <p:pic>
                    <p:nvPicPr>
                      <p:cNvPr id="243721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871" y="4437112"/>
                        <a:ext cx="5410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43517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idx="4294967295"/>
          </p:nvPr>
        </p:nvSpPr>
        <p:spPr>
          <a:xfrm>
            <a:off x="785813" y="1928813"/>
            <a:ext cx="8183562" cy="4187825"/>
          </a:xfrm>
        </p:spPr>
        <p:txBody>
          <a:bodyPr/>
          <a:lstStyle/>
          <a:p>
            <a:r>
              <a:rPr lang="en-US" altLang="en-US" dirty="0"/>
              <a:t>2. size of the half period?;</a:t>
            </a:r>
          </a:p>
          <a:p>
            <a:endParaRPr lang="en-US" altLang="en-US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q</a:t>
            </a:r>
            <a:r>
              <a:rPr lang="en-US" altLang="en-US" baseline="-25000" dirty="0">
                <a:solidFill>
                  <a:srgbClr val="FF0000"/>
                </a:solidFill>
              </a:rPr>
              <a:t>0</a:t>
            </a:r>
            <a:r>
              <a:rPr lang="en-US" altLang="en-US" dirty="0">
                <a:solidFill>
                  <a:srgbClr val="FF0000"/>
                </a:solidFill>
              </a:rPr>
              <a:t>=0.01 GeV and q</a:t>
            </a:r>
            <a:r>
              <a:rPr lang="en-US" altLang="en-US" baseline="-25000" dirty="0">
                <a:solidFill>
                  <a:srgbClr val="FF0000"/>
                </a:solidFill>
              </a:rPr>
              <a:t>0</a:t>
            </a:r>
            <a:r>
              <a:rPr lang="en-US" altLang="en-US" dirty="0">
                <a:solidFill>
                  <a:srgbClr val="FF0000"/>
                </a:solidFill>
              </a:rPr>
              <a:t>=0.02 GeV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  (maybe, q</a:t>
            </a:r>
            <a:r>
              <a:rPr lang="en-US" altLang="en-US" baseline="-25000" dirty="0">
                <a:solidFill>
                  <a:srgbClr val="FF0000"/>
                </a:solidFill>
              </a:rPr>
              <a:t>0</a:t>
            </a:r>
            <a:r>
              <a:rPr lang="en-US" altLang="en-US" dirty="0">
                <a:solidFill>
                  <a:srgbClr val="FF0000"/>
                </a:solidFill>
              </a:rPr>
              <a:t>(s) 0.02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0.01)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r>
              <a:rPr lang="en-US" altLang="en-US" dirty="0"/>
              <a:t>3. size of the periodical structure?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Order 10</a:t>
            </a:r>
            <a:r>
              <a:rPr lang="en-US" altLang="en-US" baseline="30000" dirty="0">
                <a:solidFill>
                  <a:srgbClr val="FF0000"/>
                </a:solidFill>
              </a:rPr>
              <a:t>-2</a:t>
            </a:r>
            <a:r>
              <a:rPr lang="en-US" altLang="en-US" dirty="0">
                <a:solidFill>
                  <a:srgbClr val="FF0000"/>
                </a:solidFill>
              </a:rPr>
              <a:t> of the main hadron amplitude</a:t>
            </a:r>
            <a:r>
              <a:rPr lang="en-US" altLang="en-US" dirty="0"/>
              <a:t>.</a:t>
            </a:r>
          </a:p>
          <a:p>
            <a:endParaRPr lang="ru-RU" altLang="en-US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8813" y="1000125"/>
            <a:ext cx="2640012" cy="820738"/>
          </a:xfrm>
        </p:spPr>
        <p:txBody>
          <a:bodyPr/>
          <a:lstStyle/>
          <a:p>
            <a:pPr>
              <a:defRPr/>
            </a:pPr>
            <a:r>
              <a:rPr lang="en-US" dirty="0"/>
              <a:t>Answers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04836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07504" y="-10520"/>
          <a:ext cx="8496944" cy="634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53" name="Acrobat Document" r:id="rId3" imgW="3085940" imgH="2304900" progId="AcroExch.Document.DC">
                  <p:embed/>
                </p:oleObj>
              </mc:Choice>
              <mc:Fallback>
                <p:oleObj name="Acrobat Document" r:id="rId3" imgW="3085940" imgH="230490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-10520"/>
                        <a:ext cx="8496944" cy="6346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3290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689100" y="641350"/>
          <a:ext cx="471011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93" name="Equation" r:id="rId3" imgW="2070000" imgH="228600" progId="Equation.DSMT4">
                  <p:embed/>
                </p:oleObj>
              </mc:Choice>
              <mc:Fallback>
                <p:oleObj name="Equation" r:id="rId3" imgW="2070000" imgH="22860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641350"/>
                        <a:ext cx="4710113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508104" y="5013176"/>
          <a:ext cx="4467225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94" name="Equation" r:id="rId5" imgW="2209800" imgH="685800" progId="Equation.DSMT4">
                  <p:embed/>
                </p:oleObj>
              </mc:Choice>
              <mc:Fallback>
                <p:oleObj name="Equation" r:id="rId5" imgW="2209800" imgH="685800" progId="Equation.DSMT4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5013176"/>
                        <a:ext cx="4467225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-461963" y="1211501"/>
          <a:ext cx="90122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95" name="Equation" r:id="rId7" imgW="3962160" imgH="241200" progId="Equation.DSMT4">
                  <p:embed/>
                </p:oleObj>
              </mc:Choice>
              <mc:Fallback>
                <p:oleObj name="Equation" r:id="rId7" imgW="3962160" imgH="241200" progId="Equation.DSMT4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1963" y="1211501"/>
                        <a:ext cx="90122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844410" y="2502188"/>
          <a:ext cx="482441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96" name="Equation" r:id="rId9" imgW="2120760" imgH="241200" progId="Equation.DSMT4">
                  <p:embed/>
                </p:oleObj>
              </mc:Choice>
              <mc:Fallback>
                <p:oleObj name="Equation" r:id="rId9" imgW="2120760" imgH="241200" progId="Equation.DSMT4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410" y="2502188"/>
                        <a:ext cx="4824412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4287" y="81042"/>
            <a:ext cx="34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energy </a:t>
            </a:r>
            <a:r>
              <a:rPr lang="en-US" dirty="0" err="1"/>
              <a:t>parameers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44287" y="2132856"/>
            <a:ext cx="260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energy parameters</a:t>
            </a:r>
            <a:endParaRPr lang="ru-RU" dirty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611560" y="3429000"/>
          <a:ext cx="7672387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97" name="Equation" r:id="rId11" imgW="3797280" imgH="685800" progId="Equation.DSMT4">
                  <p:embed/>
                </p:oleObj>
              </mc:Choice>
              <mc:Fallback>
                <p:oleObj name="Equation" r:id="rId11" imgW="3797280" imgH="685800" progId="Equation.DSMT4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429000"/>
                        <a:ext cx="7672387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6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E:\06-1kv\seminar\akm2-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b="30298"/>
          <a:stretch>
            <a:fillRect/>
          </a:stretch>
        </p:blipFill>
        <p:spPr bwMode="auto">
          <a:xfrm>
            <a:off x="838200" y="109538"/>
            <a:ext cx="7556500" cy="67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139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doc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7110" r="12097" b="29939"/>
          <a:stretch>
            <a:fillRect/>
          </a:stretch>
        </p:blipFill>
        <p:spPr bwMode="auto">
          <a:xfrm>
            <a:off x="2241131" y="2492896"/>
            <a:ext cx="4547129" cy="44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ds8t.jpg"/>
          <p:cNvPicPr>
            <a:picLocks noChangeAspect="1"/>
          </p:cNvPicPr>
          <p:nvPr/>
        </p:nvPicPr>
        <p:blipFill>
          <a:blip r:embed="rId3"/>
          <a:srcRect l="11911" t="57237" r="12864" b="8417"/>
          <a:stretch>
            <a:fillRect/>
          </a:stretch>
        </p:blipFill>
        <p:spPr>
          <a:xfrm>
            <a:off x="2339752" y="-335311"/>
            <a:ext cx="4349886" cy="28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750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428625" y="1928813"/>
            <a:ext cx="814387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Tx/>
              <a:buAutoNum type="romanUcParenR"/>
            </a:pPr>
            <a:r>
              <a:rPr lang="en-US" sz="2400" b="1" dirty="0"/>
              <a:t>Hadron as whole </a:t>
            </a:r>
          </a:p>
          <a:p>
            <a:pPr marL="514350" indent="-514350"/>
            <a:r>
              <a:rPr lang="en-US" sz="2400" b="1" dirty="0"/>
              <a:t>    </a:t>
            </a:r>
            <a:r>
              <a:rPr lang="en-US" dirty="0"/>
              <a:t>T.T.Wu, B. McCoy, “</a:t>
            </a:r>
            <a:r>
              <a:rPr lang="en-US" dirty="0">
                <a:solidFill>
                  <a:srgbClr val="0070C0"/>
                </a:solidFill>
              </a:rPr>
              <a:t>Theory “bags” with scattering</a:t>
            </a:r>
            <a:r>
              <a:rPr lang="en-US" dirty="0"/>
              <a:t>”, P.R. D9 (1974);</a:t>
            </a:r>
          </a:p>
          <a:p>
            <a:pPr marL="514350" indent="-514350"/>
            <a:endParaRPr lang="en-US" sz="2400" dirty="0"/>
          </a:p>
          <a:p>
            <a:pPr marL="514350" indent="-514350"/>
            <a:r>
              <a:rPr lang="en-US" sz="2400" b="1" dirty="0"/>
              <a:t>    </a:t>
            </a:r>
            <a:r>
              <a:rPr lang="en-US" dirty="0"/>
              <a:t>B.  Schrempp,  F. Schrempp</a:t>
            </a:r>
          </a:p>
          <a:p>
            <a:pPr marL="514350" indent="-514350"/>
            <a:r>
              <a:rPr lang="en-US" dirty="0"/>
              <a:t>“</a:t>
            </a:r>
            <a:r>
              <a:rPr lang="en-US" dirty="0">
                <a:solidFill>
                  <a:srgbClr val="0070C0"/>
                </a:solidFill>
              </a:rPr>
              <a:t>Strong interaction  -  a tunnelling phenomenon?”,  </a:t>
            </a:r>
            <a:r>
              <a:rPr lang="en-US" dirty="0"/>
              <a:t>N.Phys. B163 (1980) )</a:t>
            </a: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1285875" y="642938"/>
            <a:ext cx="5357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High energy elastic hadron     </a:t>
            </a:r>
          </a:p>
          <a:p>
            <a:r>
              <a:rPr lang="en-US" sz="2800" dirty="0"/>
              <a:t>        scattering models</a:t>
            </a:r>
          </a:p>
        </p:txBody>
      </p:sp>
      <p:pic>
        <p:nvPicPr>
          <p:cNvPr id="6" name="Рисунок 5" descr="SchSchrem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3929063"/>
            <a:ext cx="5778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34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1" descr="stot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42875"/>
            <a:ext cx="51927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stot.jpg"/>
          <p:cNvPicPr>
            <a:picLocks noChangeAspect="1"/>
          </p:cNvPicPr>
          <p:nvPr/>
        </p:nvPicPr>
        <p:blipFill>
          <a:blip r:embed="rId3"/>
          <a:srcRect b="13863"/>
          <a:stretch>
            <a:fillRect/>
          </a:stretch>
        </p:blipFill>
        <p:spPr bwMode="auto">
          <a:xfrm>
            <a:off x="755576" y="4263656"/>
            <a:ext cx="8086725" cy="19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79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A89BD-D67A-4636-8001-D9B1ABFB9B73}"/>
              </a:ext>
            </a:extLst>
          </p:cNvPr>
          <p:cNvSpPr txBox="1"/>
          <p:nvPr/>
        </p:nvSpPr>
        <p:spPr>
          <a:xfrm>
            <a:off x="683568" y="692696"/>
            <a:ext cx="65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E. </a:t>
            </a:r>
            <a:r>
              <a:rPr lang="en-US" dirty="0" err="1">
                <a:solidFill>
                  <a:srgbClr val="FF0000"/>
                </a:solidFill>
              </a:rPr>
              <a:t>Martynov</a:t>
            </a:r>
            <a:r>
              <a:rPr lang="en-US" dirty="0">
                <a:solidFill>
                  <a:srgbClr val="FF0000"/>
                </a:solidFill>
              </a:rPr>
              <a:t> and others (last </a:t>
            </a:r>
            <a:r>
              <a:rPr lang="en-US" dirty="0"/>
              <a:t>…</a:t>
            </a:r>
            <a:r>
              <a:rPr lang="en-US" dirty="0">
                <a:hlinkClick r:id="rId2"/>
              </a:rPr>
              <a:t>arXiv:2010.11987</a:t>
            </a:r>
            <a:r>
              <a:rPr lang="en-US" dirty="0"/>
              <a:t>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7F73BC-33BC-4F61-B5F0-B1B484EA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7261"/>
            <a:ext cx="6590274" cy="1437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EF630-7B31-4EFF-8398-2F2AD99E2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181080"/>
            <a:ext cx="4370392" cy="13645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A911F-C7D1-416D-A4CB-C20261173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81" y="4744837"/>
            <a:ext cx="5694096" cy="18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27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4"/>
          <p:cNvGraphicFramePr>
            <a:graphicFrameLocks noChangeAspect="1"/>
          </p:cNvGraphicFramePr>
          <p:nvPr/>
        </p:nvGraphicFramePr>
        <p:xfrm>
          <a:off x="1547664" y="692696"/>
          <a:ext cx="5720883" cy="104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4" name="Equation" r:id="rId3" imgW="2145960" imgH="419040" progId="Equation.DSMT4">
                  <p:embed/>
                </p:oleObj>
              </mc:Choice>
              <mc:Fallback>
                <p:oleObj name="Equation" r:id="rId3" imgW="2145960" imgH="419040" progId="Equation.DSMT4">
                  <p:embed/>
                  <p:pic>
                    <p:nvPicPr>
                      <p:cNvPr id="706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692696"/>
                        <a:ext cx="5720883" cy="104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017587" y="2132856"/>
            <a:ext cx="707231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en-US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r>
              <a:rPr lang="en-US" altLang="en-US" baseline="-25000" dirty="0">
                <a:latin typeface="Symbol" panose="05050102010706020507" pitchFamily="18" charset="2"/>
              </a:rPr>
              <a:t>   </a:t>
            </a:r>
            <a:r>
              <a:rPr lang="en-US" altLang="en-US" dirty="0">
                <a:latin typeface="Symbol" panose="05050102010706020507" pitchFamily="18" charset="2"/>
              </a:rPr>
              <a:t>- </a:t>
            </a:r>
            <a:r>
              <a:rPr lang="en-US" altLang="en-US" sz="2400" dirty="0">
                <a:latin typeface="Symbol" panose="05050102010706020507" pitchFamily="18" charset="2"/>
              </a:rPr>
              <a:t>2 </a:t>
            </a:r>
            <a:r>
              <a:rPr lang="en-US" altLang="en-US" sz="2400" dirty="0">
                <a:cs typeface="Times New Roman" panose="02020603050405020304" pitchFamily="18" charset="0"/>
              </a:rPr>
              <a:t>second Born approximation (2 photon diagram)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O.V.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Selyugin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Mod.Phys.Lett</a:t>
            </a:r>
            <a:r>
              <a:rPr lang="en-US" altLang="en-US" sz="2400" i="1" dirty="0">
                <a:cs typeface="Times New Roman" panose="02020603050405020304" pitchFamily="18" charset="0"/>
              </a:rPr>
              <a:t>. A11, 2317 (1996)</a:t>
            </a:r>
            <a:endParaRPr lang="ru-RU" altLang="en-US" i="1" dirty="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115616" y="3645024"/>
            <a:ext cx="70723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en-US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r>
              <a:rPr lang="en-US" altLang="en-US" baseline="-25000" dirty="0">
                <a:latin typeface="Symbol" panose="05050102010706020507" pitchFamily="18" charset="2"/>
              </a:rPr>
              <a:t>   </a:t>
            </a:r>
            <a:r>
              <a:rPr lang="en-US" altLang="en-US" dirty="0">
                <a:latin typeface="Symbol" panose="05050102010706020507" pitchFamily="18" charset="2"/>
              </a:rPr>
              <a:t>- </a:t>
            </a:r>
            <a:r>
              <a:rPr lang="en-US" altLang="en-US" sz="2400" dirty="0">
                <a:latin typeface="Symbol" panose="05050102010706020507" pitchFamily="18" charset="2"/>
              </a:rPr>
              <a:t>2 </a:t>
            </a:r>
            <a:r>
              <a:rPr lang="en-US" altLang="en-US" sz="2400" dirty="0">
                <a:cs typeface="Times New Roman" panose="02020603050405020304" pitchFamily="18" charset="0"/>
              </a:rPr>
              <a:t>second Born approximation (photon-</a:t>
            </a:r>
            <a:r>
              <a:rPr lang="en-US" altLang="en-US" sz="2400" dirty="0" err="1">
                <a:cs typeface="Times New Roman" panose="02020603050405020304" pitchFamily="18" charset="0"/>
              </a:rPr>
              <a:t>Pomeron</a:t>
            </a:r>
            <a:r>
              <a:rPr lang="en-US" altLang="en-US" sz="2400" dirty="0">
                <a:cs typeface="Times New Roman" panose="02020603050405020304" pitchFamily="18" charset="0"/>
              </a:rPr>
              <a:t> interference with taking into account dipole form-factor of the nucleons)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O.V.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Selyugin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Mod.Phys.Lett</a:t>
            </a:r>
            <a:r>
              <a:rPr lang="en-US" altLang="en-US" sz="2400" i="1" dirty="0">
                <a:cs typeface="Times New Roman" panose="02020603050405020304" pitchFamily="18" charset="0"/>
              </a:rPr>
              <a:t>., A12, 1379, (1997);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                       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Phys.Rev</a:t>
            </a:r>
            <a:r>
              <a:rPr lang="en-US" altLang="en-US" sz="2400" i="1" dirty="0">
                <a:cs typeface="Times New Roman" panose="02020603050405020304" pitchFamily="18" charset="0"/>
              </a:rPr>
              <a:t>. D60, 074028 (1999)</a:t>
            </a:r>
            <a:endParaRPr lang="ru-RU" altLang="en-US" i="1" dirty="0"/>
          </a:p>
        </p:txBody>
      </p:sp>
    </p:spTree>
    <p:extLst>
      <p:ext uri="{BB962C8B-B14F-4D97-AF65-F5344CB8AC3E}">
        <p14:creationId xmlns:p14="http://schemas.microsoft.com/office/powerpoint/2010/main" val="4656290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91680" y="1115452"/>
            <a:ext cx="578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General Parton Distributions (GPDs)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431540" y="2708920"/>
          <a:ext cx="828092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58" name="Equation" r:id="rId3" imgW="3276600" imgH="863600" progId="Equation.DSMT4">
                  <p:embed/>
                </p:oleObj>
              </mc:Choice>
              <mc:Fallback>
                <p:oleObj name="Equation" r:id="rId3" imgW="3276600" imgH="863600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540" y="2708920"/>
                        <a:ext cx="8280920" cy="223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69269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Общенные</a:t>
            </a:r>
            <a:r>
              <a:rPr lang="ru-RU" sz="2400" dirty="0"/>
              <a:t> </a:t>
            </a:r>
            <a:r>
              <a:rPr lang="ru-RU" sz="2400" dirty="0" err="1"/>
              <a:t>партонные</a:t>
            </a:r>
            <a:r>
              <a:rPr lang="ru-RU" sz="2400" dirty="0"/>
              <a:t> распределения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177281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Можно определить как Фурье-преобразование нелокального матричного элемента</a:t>
            </a:r>
          </a:p>
        </p:txBody>
      </p:sp>
    </p:spTree>
    <p:extLst>
      <p:ext uri="{BB962C8B-B14F-4D97-AF65-F5344CB8AC3E}">
        <p14:creationId xmlns:p14="http://schemas.microsoft.com/office/powerpoint/2010/main" val="15231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dt14T.jpg"/>
          <p:cNvPicPr>
            <a:picLocks noChangeAspect="1"/>
          </p:cNvPicPr>
          <p:nvPr/>
        </p:nvPicPr>
        <p:blipFill>
          <a:blip r:embed="rId3"/>
          <a:srcRect l="9529" t="53862" r="9529" b="6734"/>
          <a:stretch>
            <a:fillRect/>
          </a:stretch>
        </p:blipFill>
        <p:spPr bwMode="auto">
          <a:xfrm>
            <a:off x="1714500" y="2500313"/>
            <a:ext cx="54959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1500" y="1500188"/>
            <a:ext cx="13716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N=90</a:t>
            </a:r>
            <a:endParaRPr lang="ru-RU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60770" name="Object 5"/>
          <p:cNvGraphicFramePr>
            <a:graphicFrameLocks noChangeAspect="1"/>
          </p:cNvGraphicFramePr>
          <p:nvPr/>
        </p:nvGraphicFramePr>
        <p:xfrm>
          <a:off x="1035050" y="1978025"/>
          <a:ext cx="164147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72" name="Equation" r:id="rId4" imgW="927100" imgH="190500" progId="Equation.DSMT4">
                  <p:embed/>
                </p:oleObj>
              </mc:Choice>
              <mc:Fallback>
                <p:oleObj name="Equation" r:id="rId4" imgW="927100" imgH="190500" progId="Equation.DSMT4">
                  <p:embed/>
                  <p:pic>
                    <p:nvPicPr>
                      <p:cNvPr id="16077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050" y="1978025"/>
                        <a:ext cx="1641475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6600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1" name="Object 6"/>
          <p:cNvGraphicFramePr>
            <a:graphicFrameLocks noChangeAspect="1"/>
          </p:cNvGraphicFramePr>
          <p:nvPr/>
        </p:nvGraphicFramePr>
        <p:xfrm>
          <a:off x="428625" y="1928813"/>
          <a:ext cx="381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73" name="Equation" r:id="rId6" imgW="190335" imgH="177646" progId="Equation.DSMT4">
                  <p:embed/>
                </p:oleObj>
              </mc:Choice>
              <mc:Fallback>
                <p:oleObj name="Equation" r:id="rId6" imgW="190335" imgH="177646" progId="Equation.DSMT4">
                  <p:embed/>
                  <p:pic>
                    <p:nvPicPr>
                      <p:cNvPr id="16077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928813"/>
                        <a:ext cx="381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6600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14563" y="1000125"/>
            <a:ext cx="48577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 the  experimental data  by the model with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non-exponential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behavior of B(s,t) and 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lid Symbol" panose="05050102010706020507" pitchFamily="18" charset="2"/>
              </a:rPr>
              <a:t>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(s,t)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1" pitchFamily="2" charset="2"/>
              </a:rPr>
              <a:t>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75" y="785813"/>
            <a:ext cx="1071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2313" y="785813"/>
            <a:ext cx="14287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TeV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4046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Seminar in the  TOTEM  O.V.S. </a:t>
            </a:r>
            <a:r>
              <a:rPr lang="en-US" dirty="0"/>
              <a:t>(2009)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;  and   Phys.Rev.Lett.  (2009)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89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p9p9.jpg"/>
          <p:cNvPicPr>
            <a:picLocks noChangeAspect="1"/>
          </p:cNvPicPr>
          <p:nvPr/>
        </p:nvPicPr>
        <p:blipFill>
          <a:blip r:embed="rId2"/>
          <a:srcRect l="11911" t="57237" r="11911" b="8417"/>
          <a:stretch>
            <a:fillRect/>
          </a:stretch>
        </p:blipFill>
        <p:spPr bwMode="auto">
          <a:xfrm>
            <a:off x="-20312" y="332656"/>
            <a:ext cx="79502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7142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4860032" y="515807"/>
          <a:ext cx="3177287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71" name="Acrobat Document" r:id="rId3" imgW="2952723" imgH="1739880" progId="AcroExch.Document.DC">
                  <p:embed/>
                </p:oleObj>
              </mc:Choice>
              <mc:Fallback>
                <p:oleObj name="Acrobat Document" r:id="rId3" imgW="2952723" imgH="1739880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032" y="515807"/>
                        <a:ext cx="3177287" cy="1872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67544" y="332656"/>
          <a:ext cx="3600400" cy="2238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72" name="Acrobat Document" r:id="rId5" imgW="2920859" imgH="1816020" progId="AcroExch.Document.DC">
                  <p:embed/>
                </p:oleObj>
              </mc:Choice>
              <mc:Fallback>
                <p:oleObj name="Acrobat Document" r:id="rId5" imgW="2920859" imgH="181602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332656"/>
                        <a:ext cx="3600400" cy="2238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979712" y="2724067"/>
          <a:ext cx="5544616" cy="4141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73" name="Acrobat Document" r:id="rId7" imgW="3085940" imgH="2304900" progId="AcroExch.Document.DC">
                  <p:embed/>
                </p:oleObj>
              </mc:Choice>
              <mc:Fallback>
                <p:oleObj name="Acrobat Document" r:id="rId7" imgW="3085940" imgH="230490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9712" y="2724067"/>
                        <a:ext cx="5544616" cy="4141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98812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54259" r="9366" b="8651"/>
          <a:stretch/>
        </p:blipFill>
        <p:spPr>
          <a:xfrm>
            <a:off x="611560" y="1621052"/>
            <a:ext cx="3326770" cy="2304256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259632" y="1249987"/>
          <a:ext cx="1929656" cy="48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2" name="Equation" r:id="rId4" imgW="965160" imgH="241200" progId="Equation.DSMT4">
                  <p:embed/>
                </p:oleObj>
              </mc:Choice>
              <mc:Fallback>
                <p:oleObj name="Equation" r:id="rId4" imgW="965160" imgH="24120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249987"/>
                        <a:ext cx="1929656" cy="48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54839" r="10986" b="8065"/>
          <a:stretch/>
        </p:blipFill>
        <p:spPr>
          <a:xfrm>
            <a:off x="4952193" y="1733099"/>
            <a:ext cx="3099473" cy="216024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5436096" y="1384007"/>
          <a:ext cx="1803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3" name="Equation" r:id="rId7" imgW="901440" imgH="241200" progId="Equation.DSMT4">
                  <p:embed/>
                </p:oleObj>
              </mc:Choice>
              <mc:Fallback>
                <p:oleObj name="Equation" r:id="rId7" imgW="901440" imgH="241200" progId="Equation.DSMT4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384007"/>
                        <a:ext cx="1803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53797" r="5821" b="7970"/>
          <a:stretch/>
        </p:blipFill>
        <p:spPr>
          <a:xfrm>
            <a:off x="755576" y="4005064"/>
            <a:ext cx="2736304" cy="1944216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3454276" y="3701535"/>
          <a:ext cx="1803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4" name="Equation" r:id="rId10" imgW="901440" imgH="241200" progId="Equation.DSMT4">
                  <p:embed/>
                </p:oleObj>
              </mc:Choice>
              <mc:Fallback>
                <p:oleObj name="Equation" r:id="rId10" imgW="901440" imgH="241200" progId="Equation.DSMT4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276" y="3701535"/>
                        <a:ext cx="1803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15816" y="686241"/>
            <a:ext cx="396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PRELIMINARY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54839" r="10986" b="8065"/>
          <a:stretch/>
        </p:blipFill>
        <p:spPr>
          <a:xfrm>
            <a:off x="4932040" y="1733099"/>
            <a:ext cx="3099473" cy="2160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53797" r="5821" b="7970"/>
          <a:stretch/>
        </p:blipFill>
        <p:spPr>
          <a:xfrm>
            <a:off x="3275856" y="4156853"/>
            <a:ext cx="273630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238250" y="2146300"/>
          <a:ext cx="61293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72" name="Equation" r:id="rId3" imgW="2819160" imgH="253800" progId="Equation.DSMT4">
                  <p:embed/>
                </p:oleObj>
              </mc:Choice>
              <mc:Fallback>
                <p:oleObj name="Equation" r:id="rId3" imgW="2819160" imgH="253800" progId="Equation.DSMT4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146300"/>
                        <a:ext cx="612933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9672" y="90872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Born </a:t>
            </a:r>
            <a:r>
              <a:rPr lang="en-US" dirty="0" err="1"/>
              <a:t>Regge</a:t>
            </a:r>
            <a:r>
              <a:rPr lang="en-US" dirty="0"/>
              <a:t> spin-flip amplitude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1331640" y="3067035"/>
          <a:ext cx="4752528" cy="978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73" name="Equation" r:id="rId5" imgW="2577960" imgH="469800" progId="Equation.DSMT4">
                  <p:embed/>
                </p:oleObj>
              </mc:Choice>
              <mc:Fallback>
                <p:oleObj name="Equation" r:id="rId5" imgW="2577960" imgH="469800" progId="Equation.DSMT4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067035"/>
                        <a:ext cx="4752528" cy="978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3933056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Predazzi</a:t>
            </a:r>
            <a:r>
              <a:rPr lang="en-US" sz="1600" dirty="0"/>
              <a:t>, E.; </a:t>
            </a:r>
            <a:r>
              <a:rPr lang="en-US" sz="1600" dirty="0" err="1"/>
              <a:t>Selyugin</a:t>
            </a:r>
            <a:r>
              <a:rPr lang="en-US" sz="1600" dirty="0"/>
              <a:t>, O.V. Behavior of the hadronic potential at Large Distances. Eur. Phys. J. A 2002, 13, 471–475.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210711" y="4152369"/>
            <a:ext cx="1872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altLang="en-US" sz="2000" baseline="-25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(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sf.)</a:t>
            </a:r>
            <a:r>
              <a:rPr lang="en-US" altLang="en-US" sz="2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 &gt;= 2B</a:t>
            </a:r>
            <a:r>
              <a:rPr lang="en-US" altLang="en-US" sz="2000" baseline="-25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(</a:t>
            </a:r>
            <a:r>
              <a:rPr lang="en-US" altLang="en-US" sz="2000" baseline="-25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nf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.)  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14825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71625" y="2071688"/>
          <a:ext cx="6096000" cy="407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19.42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38.98    0.4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39.58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-0.005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22.2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30.42   0.4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39.89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-0.0013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52.8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42.85   0.7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43.28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0.074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541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62.72   0.2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62.8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0.128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1800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77.3    0.38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77.4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0.127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7000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98.3    2.6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0.121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7000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96.4   2.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0.121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8000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101   2.1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99.4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0.12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14000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104   26.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108.76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0.1176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300000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120   15..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122.7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0.11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/>
                        <a:t>57000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133    23.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135.4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0.11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6360" name="Object 10"/>
          <p:cNvGraphicFramePr>
            <a:graphicFrameLocks noChangeAspect="1"/>
          </p:cNvGraphicFramePr>
          <p:nvPr/>
        </p:nvGraphicFramePr>
        <p:xfrm>
          <a:off x="1000125" y="1428750"/>
          <a:ext cx="14890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58" name="Equation" r:id="rId3" imgW="736600" imgH="241300" progId="Equation.DSMT4">
                  <p:embed/>
                </p:oleObj>
              </mc:Choice>
              <mc:Fallback>
                <p:oleObj name="Equation" r:id="rId3" imgW="736600" imgH="241300" progId="Equation.DSMT4">
                  <p:embed/>
                  <p:pic>
                    <p:nvPicPr>
                      <p:cNvPr id="5636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1428750"/>
                        <a:ext cx="1489075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1" name="Object 3"/>
          <p:cNvGraphicFramePr>
            <a:graphicFrameLocks noChangeAspect="1"/>
          </p:cNvGraphicFramePr>
          <p:nvPr/>
        </p:nvGraphicFramePr>
        <p:xfrm>
          <a:off x="3278188" y="1500188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59" name="Equation" r:id="rId5" imgW="863225" imgH="228501" progId="Equation.DSMT4">
                  <p:embed/>
                </p:oleObj>
              </mc:Choice>
              <mc:Fallback>
                <p:oleObj name="Equation" r:id="rId5" imgW="863225" imgH="228501" progId="Equation.DSMT4">
                  <p:embed/>
                  <p:pic>
                    <p:nvPicPr>
                      <p:cNvPr id="5636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1500188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2" name="Object 4"/>
          <p:cNvGraphicFramePr>
            <a:graphicFrameLocks noChangeAspect="1"/>
          </p:cNvGraphicFramePr>
          <p:nvPr/>
        </p:nvGraphicFramePr>
        <p:xfrm>
          <a:off x="5229225" y="1466850"/>
          <a:ext cx="1746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0" name="Equation" r:id="rId7" imgW="863225" imgH="203112" progId="Equation.DSMT4">
                  <p:embed/>
                </p:oleObj>
              </mc:Choice>
              <mc:Fallback>
                <p:oleObj name="Equation" r:id="rId7" imgW="863225" imgH="203112" progId="Equation.DSMT4">
                  <p:embed/>
                  <p:pic>
                    <p:nvPicPr>
                      <p:cNvPr id="5636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1466850"/>
                        <a:ext cx="1746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3786182" y="257174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1" name="Equation" r:id="rId9" imgW="139680" imgH="152280" progId="Equation.DSMT4">
                  <p:embed/>
                </p:oleObj>
              </mc:Choice>
              <mc:Fallback>
                <p:oleObj name="Equation" r:id="rId9" imgW="139680" imgH="152280" progId="Equation.DSMT4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257174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4" name="Object 44"/>
          <p:cNvGraphicFramePr>
            <a:graphicFrameLocks noChangeAspect="1"/>
          </p:cNvGraphicFramePr>
          <p:nvPr/>
        </p:nvGraphicFramePr>
        <p:xfrm>
          <a:off x="3786182" y="292893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2" name="Equation" r:id="rId11" imgW="139680" imgH="152280" progId="Equation.DSMT4">
                  <p:embed/>
                </p:oleObj>
              </mc:Choice>
              <mc:Fallback>
                <p:oleObj name="Equation" r:id="rId11" imgW="139680" imgH="152280" progId="Equation.DSMT4">
                  <p:embed/>
                  <p:pic>
                    <p:nvPicPr>
                      <p:cNvPr id="5636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292893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5" name="Object 45"/>
          <p:cNvGraphicFramePr>
            <a:graphicFrameLocks noChangeAspect="1"/>
          </p:cNvGraphicFramePr>
          <p:nvPr/>
        </p:nvGraphicFramePr>
        <p:xfrm>
          <a:off x="3786182" y="328612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3" name="Equation" r:id="rId12" imgW="139680" imgH="152280" progId="Equation.DSMT4">
                  <p:embed/>
                </p:oleObj>
              </mc:Choice>
              <mc:Fallback>
                <p:oleObj name="Equation" r:id="rId12" imgW="139680" imgH="152280" progId="Equation.DSMT4">
                  <p:embed/>
                  <p:pic>
                    <p:nvPicPr>
                      <p:cNvPr id="5636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328612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6" name="Object 46"/>
          <p:cNvGraphicFramePr>
            <a:graphicFrameLocks noChangeAspect="1"/>
          </p:cNvGraphicFramePr>
          <p:nvPr/>
        </p:nvGraphicFramePr>
        <p:xfrm>
          <a:off x="3714744" y="364331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4" name="Equation" r:id="rId13" imgW="139680" imgH="152280" progId="Equation.DSMT4">
                  <p:embed/>
                </p:oleObj>
              </mc:Choice>
              <mc:Fallback>
                <p:oleObj name="Equation" r:id="rId13" imgW="139680" imgH="152280" progId="Equation.DSMT4">
                  <p:embed/>
                  <p:pic>
                    <p:nvPicPr>
                      <p:cNvPr id="5636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64331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7" name="Object 47"/>
          <p:cNvGraphicFramePr>
            <a:graphicFrameLocks noChangeAspect="1"/>
          </p:cNvGraphicFramePr>
          <p:nvPr/>
        </p:nvGraphicFramePr>
        <p:xfrm>
          <a:off x="3714744" y="400050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5" name="Equation" r:id="rId14" imgW="139680" imgH="152280" progId="Equation.DSMT4">
                  <p:embed/>
                </p:oleObj>
              </mc:Choice>
              <mc:Fallback>
                <p:oleObj name="Equation" r:id="rId14" imgW="139680" imgH="152280" progId="Equation.DSMT4">
                  <p:embed/>
                  <p:pic>
                    <p:nvPicPr>
                      <p:cNvPr id="5636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400050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8" name="Object 48"/>
          <p:cNvGraphicFramePr>
            <a:graphicFrameLocks noChangeAspect="1"/>
          </p:cNvGraphicFramePr>
          <p:nvPr/>
        </p:nvGraphicFramePr>
        <p:xfrm>
          <a:off x="3643306" y="4429132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6" name="Equation" r:id="rId15" imgW="139680" imgH="152280" progId="Equation.DSMT4">
                  <p:embed/>
                </p:oleObj>
              </mc:Choice>
              <mc:Fallback>
                <p:oleObj name="Equation" r:id="rId15" imgW="139680" imgH="152280" progId="Equation.DSMT4">
                  <p:embed/>
                  <p:pic>
                    <p:nvPicPr>
                      <p:cNvPr id="56368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4429132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9" name="Object 49"/>
          <p:cNvGraphicFramePr>
            <a:graphicFrameLocks noChangeAspect="1"/>
          </p:cNvGraphicFramePr>
          <p:nvPr/>
        </p:nvGraphicFramePr>
        <p:xfrm>
          <a:off x="3571868" y="4786322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7" name="Equation" r:id="rId16" imgW="139680" imgH="152280" progId="Equation.DSMT4">
                  <p:embed/>
                </p:oleObj>
              </mc:Choice>
              <mc:Fallback>
                <p:oleObj name="Equation" r:id="rId16" imgW="139680" imgH="152280" progId="Equation.DSMT4">
                  <p:embed/>
                  <p:pic>
                    <p:nvPicPr>
                      <p:cNvPr id="563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4786322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0" name="Object 50"/>
          <p:cNvGraphicFramePr>
            <a:graphicFrameLocks noChangeAspect="1"/>
          </p:cNvGraphicFramePr>
          <p:nvPr/>
        </p:nvGraphicFramePr>
        <p:xfrm>
          <a:off x="3571868" y="5143512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8" name="Equation" r:id="rId17" imgW="139680" imgH="152280" progId="Equation.DSMT4">
                  <p:embed/>
                </p:oleObj>
              </mc:Choice>
              <mc:Fallback>
                <p:oleObj name="Equation" r:id="rId17" imgW="139680" imgH="152280" progId="Equation.DSMT4">
                  <p:embed/>
                  <p:pic>
                    <p:nvPicPr>
                      <p:cNvPr id="5637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5143512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1" name="Object 51"/>
          <p:cNvGraphicFramePr>
            <a:graphicFrameLocks noChangeAspect="1"/>
          </p:cNvGraphicFramePr>
          <p:nvPr/>
        </p:nvGraphicFramePr>
        <p:xfrm>
          <a:off x="3571868" y="5500702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69" name="Equation" r:id="rId18" imgW="139680" imgH="152280" progId="Equation.DSMT4">
                  <p:embed/>
                </p:oleObj>
              </mc:Choice>
              <mc:Fallback>
                <p:oleObj name="Equation" r:id="rId18" imgW="139680" imgH="152280" progId="Equation.DSMT4">
                  <p:embed/>
                  <p:pic>
                    <p:nvPicPr>
                      <p:cNvPr id="56371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5500702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2" name="Object 52"/>
          <p:cNvGraphicFramePr>
            <a:graphicFrameLocks noChangeAspect="1"/>
          </p:cNvGraphicFramePr>
          <p:nvPr/>
        </p:nvGraphicFramePr>
        <p:xfrm>
          <a:off x="3643306" y="5857892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70" name="Equation" r:id="rId19" imgW="139680" imgH="152280" progId="Equation.DSMT4">
                  <p:embed/>
                </p:oleObj>
              </mc:Choice>
              <mc:Fallback>
                <p:oleObj name="Equation" r:id="rId19" imgW="139680" imgH="152280" progId="Equation.DSMT4">
                  <p:embed/>
                  <p:pic>
                    <p:nvPicPr>
                      <p:cNvPr id="56372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5857892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3" name="Object 53"/>
          <p:cNvGraphicFramePr>
            <a:graphicFrameLocks noChangeAspect="1"/>
          </p:cNvGraphicFramePr>
          <p:nvPr/>
        </p:nvGraphicFramePr>
        <p:xfrm>
          <a:off x="3857620" y="2214554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71" name="Equation" r:id="rId20" imgW="139680" imgH="152280" progId="Equation.DSMT4">
                  <p:embed/>
                </p:oleObj>
              </mc:Choice>
              <mc:Fallback>
                <p:oleObj name="Equation" r:id="rId20" imgW="139680" imgH="152280" progId="Equation.DSMT4">
                  <p:embed/>
                  <p:pic>
                    <p:nvPicPr>
                      <p:cNvPr id="56373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2214554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1760" y="682090"/>
            <a:ext cx="62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predictions of HEGS model</a:t>
            </a:r>
          </a:p>
        </p:txBody>
      </p:sp>
    </p:spTree>
    <p:extLst>
      <p:ext uri="{BB962C8B-B14F-4D97-AF65-F5344CB8AC3E}">
        <p14:creationId xmlns:p14="http://schemas.microsoft.com/office/powerpoint/2010/main" val="192182096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3541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33756"/>
              </p:ext>
            </p:extLst>
          </p:nvPr>
        </p:nvGraphicFramePr>
        <p:xfrm>
          <a:off x="3923928" y="1772816"/>
          <a:ext cx="4752528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344" name="Acrobat Document" r:id="rId3" imgW="2057293" imgH="2057400" progId="AcroExch.Document.DC">
                  <p:embed/>
                </p:oleObj>
              </mc:Choice>
              <mc:Fallback>
                <p:oleObj name="Acrobat Document" r:id="rId3" imgW="2057293" imgH="2057400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3928" y="1772816"/>
                        <a:ext cx="4752528" cy="475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476672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predictions of the model in the case </a:t>
            </a:r>
            <a:r>
              <a:rPr lang="en-US" dirty="0">
                <a:solidFill>
                  <a:srgbClr val="C00000"/>
                </a:solidFill>
              </a:rPr>
              <a:t>HP-1=0.32</a:t>
            </a:r>
            <a:r>
              <a:rPr lang="en-US" dirty="0"/>
              <a:t> versus</a:t>
            </a:r>
          </a:p>
          <a:p>
            <a:r>
              <a:rPr lang="en-US" dirty="0"/>
              <a:t>The TOTEM data at </a:t>
            </a:r>
            <a:r>
              <a:rPr lang="en-US" dirty="0" err="1"/>
              <a:t>sqrt</a:t>
            </a:r>
            <a:r>
              <a:rPr lang="en-US" dirty="0"/>
              <a:t>(s)=13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/>
              <a:t> A.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Godizov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Phys.Rev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D101, 074028 (2020</a:t>
            </a:r>
            <a:r>
              <a:rPr lang="en-US" dirty="0"/>
              <a:t>)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596" y="140348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A.A.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Godizov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Phys. Rev. D  96 034023 (2017) </a:t>
            </a:r>
          </a:p>
        </p:txBody>
      </p:sp>
    </p:spTree>
    <p:extLst>
      <p:ext uri="{BB962C8B-B14F-4D97-AF65-F5344CB8AC3E}">
        <p14:creationId xmlns:p14="http://schemas.microsoft.com/office/powerpoint/2010/main" val="232727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60892-B11A-4A40-A9A0-6612AE09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36712"/>
            <a:ext cx="5904656" cy="6565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69B0D-4275-4E45-B293-B3CF674ED1E8}"/>
              </a:ext>
            </a:extLst>
          </p:cNvPr>
          <p:cNvSpPr txBox="1"/>
          <p:nvPr/>
        </p:nvSpPr>
        <p:spPr>
          <a:xfrm>
            <a:off x="395536" y="2606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Martynov</a:t>
            </a:r>
            <a:r>
              <a:rPr lang="en-US" dirty="0"/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18834993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1" descr="FigureSickP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071563"/>
            <a:ext cx="4714875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714375" y="642938"/>
            <a:ext cx="421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/>
              <a:t>A. De Rujula </a:t>
            </a:r>
            <a:r>
              <a:rPr lang="en-US" altLang="en-US" sz="2000"/>
              <a:t>,   arXiv:1008.3861  </a:t>
            </a:r>
            <a:endParaRPr lang="ru-RU" altLang="en-US" sz="200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03225" y="1839913"/>
          <a:ext cx="3465513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88" name="Equation" r:id="rId4" imgW="1752480" imgH="304560" progId="Equation.DSMT4">
                  <p:embed/>
                </p:oleObj>
              </mc:Choice>
              <mc:Fallback>
                <p:oleObj name="Equation" r:id="rId4" imgW="1752480" imgH="304560" progId="Equation.DSMT4">
                  <p:embed/>
                  <p:pic>
                    <p:nvPicPr>
                      <p:cNvPr id="17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1839913"/>
                        <a:ext cx="3465513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714375" y="5357813"/>
            <a:ext cx="3000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critic:  I. Cloet, G.A. Miller</a:t>
            </a:r>
          </a:p>
          <a:p>
            <a:pPr eaLnBrk="1" hangingPunct="1"/>
            <a:r>
              <a:rPr lang="en-US" altLang="en-US" sz="2000"/>
              <a:t>arXiv: 1008.4345</a:t>
            </a:r>
            <a:endParaRPr lang="ru-RU" altLang="en-US" sz="2000"/>
          </a:p>
        </p:txBody>
      </p:sp>
    </p:spTree>
    <p:extLst>
      <p:ext uri="{BB962C8B-B14F-4D97-AF65-F5344CB8AC3E}">
        <p14:creationId xmlns:p14="http://schemas.microsoft.com/office/powerpoint/2010/main" val="29252325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60325" y="3929063"/>
          <a:ext cx="880745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40" name="Equation" r:id="rId3" imgW="4559300" imgH="393700" progId="Equation.DSMT4">
                  <p:embed/>
                </p:oleObj>
              </mc:Choice>
              <mc:Fallback>
                <p:oleObj name="Equation" r:id="rId3" imgW="4559300" imgH="393700" progId="Equation.DSMT4">
                  <p:embed/>
                  <p:pic>
                    <p:nvPicPr>
                      <p:cNvPr id="717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3929063"/>
                        <a:ext cx="880745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-142875" y="66675"/>
            <a:ext cx="92868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O.S. - </a:t>
            </a:r>
            <a:r>
              <a:rPr lang="en-US" dirty="0">
                <a:solidFill>
                  <a:srgbClr val="0070C0"/>
                </a:solidFill>
              </a:rPr>
              <a:t>New methods for calculating parameters of the diffraction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           scattering amplitude</a:t>
            </a:r>
            <a:r>
              <a:rPr lang="en-US" dirty="0"/>
              <a:t>,  "VI Intern. Conf. On Diffraction...", Blois, France,(1995).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O.S.   </a:t>
            </a:r>
            <a:r>
              <a:rPr lang="en-US" dirty="0">
                <a:solidFill>
                  <a:srgbClr val="0070C0"/>
                </a:solidFill>
              </a:rPr>
              <a:t>“Additional ways to determination of structure of high energy elastic scattering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            amplitude”                   </a:t>
            </a:r>
            <a:r>
              <a:rPr lang="en-US" dirty="0"/>
              <a:t>arxiv.org:[hep-ph/0104295]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P. Gauron, B. Nicolescu, O.S. “</a:t>
            </a:r>
            <a:r>
              <a:rPr lang="en-US" dirty="0">
                <a:solidFill>
                  <a:srgbClr val="00B0F0"/>
                </a:solidFill>
              </a:rPr>
              <a:t>A New Method for the Determination of the Real Part of the Hadron Elastic Scattering Amplitude at Small Angles and High Energies”  </a:t>
            </a:r>
            <a:endParaRPr lang="ru-RU" dirty="0">
              <a:solidFill>
                <a:srgbClr val="00B0F0"/>
              </a:solidFill>
            </a:endParaRPr>
          </a:p>
          <a:p>
            <a:pPr eaLnBrk="1" hangingPunct="1"/>
            <a:r>
              <a:rPr lang="en-US" dirty="0"/>
              <a:t>                                                  Phys.Lett. B629 (2005) 83-92</a:t>
            </a:r>
            <a:endParaRPr lang="ru-RU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963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8396" b="8000"/>
          <a:stretch/>
        </p:blipFill>
        <p:spPr>
          <a:xfrm>
            <a:off x="1619672" y="3573015"/>
            <a:ext cx="5328592" cy="3355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8396" b="8000"/>
          <a:stretch/>
        </p:blipFill>
        <p:spPr>
          <a:xfrm>
            <a:off x="1547664" y="44624"/>
            <a:ext cx="548955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59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0601" r="29495" b="63649"/>
          <a:stretch/>
        </p:blipFill>
        <p:spPr>
          <a:xfrm>
            <a:off x="1043608" y="1050995"/>
            <a:ext cx="6048672" cy="252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fit of ds/</a:t>
            </a:r>
            <a:r>
              <a:rPr lang="en-US" dirty="0" err="1"/>
              <a:t>dt</a:t>
            </a:r>
            <a:r>
              <a:rPr lang="en-US" dirty="0"/>
              <a:t> by the Born hard scattering  amplitude </a:t>
            </a:r>
          </a:p>
          <a:p>
            <a:r>
              <a:rPr lang="en-US" dirty="0"/>
              <a:t>In one exponential form using the </a:t>
            </a:r>
            <a:r>
              <a:rPr lang="en-US" dirty="0" err="1"/>
              <a:t>eikonal</a:t>
            </a:r>
            <a:r>
              <a:rPr lang="en-US" dirty="0"/>
              <a:t> representation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4343" y="364502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fit of ds/</a:t>
            </a:r>
            <a:r>
              <a:rPr lang="en-US" dirty="0" err="1"/>
              <a:t>dt</a:t>
            </a:r>
            <a:r>
              <a:rPr lang="en-US" dirty="0"/>
              <a:t> by the Born hard scattering  amplitude </a:t>
            </a:r>
          </a:p>
          <a:p>
            <a:r>
              <a:rPr lang="en-US" dirty="0"/>
              <a:t>In two exponential form using the </a:t>
            </a:r>
            <a:r>
              <a:rPr lang="en-US" dirty="0" err="1"/>
              <a:t>eikonal</a:t>
            </a:r>
            <a:r>
              <a:rPr lang="en-US" dirty="0"/>
              <a:t> representation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20601" r="29817" b="63649"/>
          <a:stretch/>
        </p:blipFill>
        <p:spPr>
          <a:xfrm>
            <a:off x="1259632" y="4302224"/>
            <a:ext cx="604867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3781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20601" r="29817" b="63649"/>
          <a:stretch/>
        </p:blipFill>
        <p:spPr>
          <a:xfrm>
            <a:off x="827584" y="764704"/>
            <a:ext cx="73928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8108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20601" r="28990" b="62599"/>
          <a:stretch/>
        </p:blipFill>
        <p:spPr>
          <a:xfrm>
            <a:off x="179512" y="1844824"/>
            <a:ext cx="7826370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90872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The comparison 0f Sumchi^2 from the fit of d\sigma/</a:t>
            </a:r>
            <a:r>
              <a:rPr lang="en-US" dirty="0" err="1"/>
              <a:t>dt</a:t>
            </a:r>
            <a:r>
              <a:rPr lang="en-US" dirty="0"/>
              <a:t> in exponential and two exponential forms</a:t>
            </a:r>
          </a:p>
        </p:txBody>
      </p:sp>
    </p:spTree>
    <p:extLst>
      <p:ext uri="{BB962C8B-B14F-4D97-AF65-F5344CB8AC3E}">
        <p14:creationId xmlns:p14="http://schemas.microsoft.com/office/powerpoint/2010/main" val="22587882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002897"/>
              </p:ext>
            </p:extLst>
          </p:nvPr>
        </p:nvGraphicFramePr>
        <p:xfrm>
          <a:off x="1043608" y="1124744"/>
          <a:ext cx="3916513" cy="2493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505" name="Acrobat Document" r:id="rId3" imgW="2831928" imgH="1803240" progId="AcroExch.Document.DC">
                  <p:embed/>
                </p:oleObj>
              </mc:Choice>
              <mc:Fallback>
                <p:oleObj name="Acrobat Document" r:id="rId3" imgW="2831928" imgH="180324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124744"/>
                        <a:ext cx="3916513" cy="2493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413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087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amplitude </a:t>
            </a:r>
            <a:r>
              <a:rPr lang="en-US" dirty="0" err="1"/>
              <a:t>F_dop</a:t>
            </a:r>
            <a:r>
              <a:rPr lang="en-US" dirty="0"/>
              <a:t>(b) in the impact parameter representation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580526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 line – the real part; dashed line – the imaginary part   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196434"/>
              </p:ext>
            </p:extLst>
          </p:nvPr>
        </p:nvGraphicFramePr>
        <p:xfrm>
          <a:off x="955675" y="1398588"/>
          <a:ext cx="4910138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09" name="Equation" r:id="rId3" imgW="2158920" imgH="482400" progId="Equation.DSMT4">
                  <p:embed/>
                </p:oleObj>
              </mc:Choice>
              <mc:Fallback>
                <p:oleObj name="Equation" r:id="rId3" imgW="2158920" imgH="48240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1398588"/>
                        <a:ext cx="4910138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196162"/>
              </p:ext>
            </p:extLst>
          </p:nvPr>
        </p:nvGraphicFramePr>
        <p:xfrm>
          <a:off x="323528" y="2859103"/>
          <a:ext cx="3640473" cy="23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10" name="Acrobat Document" r:id="rId5" imgW="2825628" imgH="1816020" progId="AcroExch.Document.DC">
                  <p:embed/>
                </p:oleObj>
              </mc:Choice>
              <mc:Fallback>
                <p:oleObj name="Acrobat Document" r:id="rId5" imgW="2825628" imgH="181602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2859103"/>
                        <a:ext cx="3640473" cy="2339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48463"/>
              </p:ext>
            </p:extLst>
          </p:nvPr>
        </p:nvGraphicFramePr>
        <p:xfrm>
          <a:off x="4427984" y="2768823"/>
          <a:ext cx="389497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11" name="Acrobat Document" r:id="rId7" imgW="2806545" imgH="1816020" progId="AcroExch.Document.DC">
                  <p:embed/>
                </p:oleObj>
              </mc:Choice>
              <mc:Fallback>
                <p:oleObj name="Acrobat Document" r:id="rId7" imgW="2806545" imgH="181602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27984" y="2768823"/>
                        <a:ext cx="3894978" cy="2520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2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851446"/>
              </p:ext>
            </p:extLst>
          </p:nvPr>
        </p:nvGraphicFramePr>
        <p:xfrm>
          <a:off x="539553" y="188640"/>
          <a:ext cx="3888431" cy="2499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43" name="Acrobat Document" r:id="rId3" imgW="2825628" imgH="1816020" progId="AcroExch.Document.DC">
                  <p:embed/>
                </p:oleObj>
              </mc:Choice>
              <mc:Fallback>
                <p:oleObj name="Acrobat Document" r:id="rId3" imgW="2825628" imgH="18160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3" y="188640"/>
                        <a:ext cx="3888431" cy="2499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583621"/>
              </p:ext>
            </p:extLst>
          </p:nvPr>
        </p:nvGraphicFramePr>
        <p:xfrm>
          <a:off x="323528" y="3140968"/>
          <a:ext cx="3888432" cy="23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44" name="Acrobat Document" r:id="rId5" imgW="2965325" imgH="1784340" progId="AcroExch.Document.DC">
                  <p:embed/>
                </p:oleObj>
              </mc:Choice>
              <mc:Fallback>
                <p:oleObj name="Acrobat Document" r:id="rId5" imgW="2965325" imgH="17843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3140968"/>
                        <a:ext cx="3888432" cy="2339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359026"/>
              </p:ext>
            </p:extLst>
          </p:nvPr>
        </p:nvGraphicFramePr>
        <p:xfrm>
          <a:off x="4716014" y="3140968"/>
          <a:ext cx="3640473" cy="23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45" name="Acrobat Document" r:id="rId7" imgW="2825628" imgH="1816020" progId="AcroExch.Document.DC">
                  <p:embed/>
                </p:oleObj>
              </mc:Choice>
              <mc:Fallback>
                <p:oleObj name="Acrobat Document" r:id="rId7" imgW="2825628" imgH="18160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6014" y="3140968"/>
                        <a:ext cx="3640473" cy="2339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9578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3" y="500063"/>
            <a:ext cx="2571750" cy="693737"/>
          </a:xfrm>
        </p:spPr>
        <p:txBody>
          <a:bodyPr/>
          <a:lstStyle/>
          <a:p>
            <a:pPr>
              <a:defRPr/>
            </a:pPr>
            <a:r>
              <a:rPr lang="en-US" dirty="0"/>
              <a:t>Answers</a:t>
            </a:r>
            <a:endParaRPr lang="ru-RU" dirty="0"/>
          </a:p>
        </p:txBody>
      </p:sp>
      <p:sp>
        <p:nvSpPr>
          <p:cNvPr id="46083" name="Содержимое 2"/>
          <p:cNvSpPr>
            <a:spLocks noGrp="1"/>
          </p:cNvSpPr>
          <p:nvPr>
            <p:ph idx="4294967295"/>
          </p:nvPr>
        </p:nvSpPr>
        <p:spPr>
          <a:xfrm>
            <a:off x="642938" y="1428750"/>
            <a:ext cx="8501062" cy="41878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/>
              <a:t>  4. energy dependence?;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</a:rPr>
              <a:t>Constant or small energy dependence log(s)</a:t>
            </a:r>
            <a:endParaRPr lang="en-US" altLang="en-US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r>
              <a:rPr lang="en-US" altLang="en-US"/>
              <a:t>5. phase of the additional amplitude?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</a:rPr>
              <a:t>Almost  real, changes sign when it goes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</a:rPr>
              <a:t>from particle to antiparticle.</a:t>
            </a:r>
          </a:p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902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DAE86D-468F-49E1-9A40-B5115947A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45" y="1196752"/>
            <a:ext cx="4709910" cy="5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26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098235"/>
              </p:ext>
            </p:extLst>
          </p:nvPr>
        </p:nvGraphicFramePr>
        <p:xfrm>
          <a:off x="1524000" y="1397000"/>
          <a:ext cx="60960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70424175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0747507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773157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271655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3775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k(d)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1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525/415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106.1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0.146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9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Fd</a:t>
                      </a:r>
                      <a:r>
                        <a:rPr lang="en-US" dirty="0"/>
                        <a:t>=0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515/425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106.2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0.142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886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527/425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106.2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0.148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42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rd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539/425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2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Fd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rd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549/425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81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exp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550/425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060765"/>
                  </a:ext>
                </a:extLst>
              </a:tr>
            </a:tbl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372246"/>
              </p:ext>
            </p:extLst>
          </p:nvPr>
        </p:nvGraphicFramePr>
        <p:xfrm>
          <a:off x="4306838" y="1410651"/>
          <a:ext cx="530324" cy="32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3" name="Equation" r:id="rId3" imgW="419040" imgH="253800" progId="Equation.DSMT4">
                  <p:embed/>
                </p:oleObj>
              </mc:Choice>
              <mc:Fallback>
                <p:oleObj name="Equation" r:id="rId3" imgW="419040" imgH="25380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838" y="1410651"/>
                        <a:ext cx="530324" cy="32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603325"/>
              </p:ext>
            </p:extLst>
          </p:nvPr>
        </p:nvGraphicFramePr>
        <p:xfrm>
          <a:off x="5220072" y="1397000"/>
          <a:ext cx="8953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4" name="Equation" r:id="rId5" imgW="545760" imgH="228600" progId="Equation.DSMT4">
                  <p:embed/>
                </p:oleObj>
              </mc:Choice>
              <mc:Fallback>
                <p:oleObj name="Equation" r:id="rId5" imgW="545760" imgH="22860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397000"/>
                        <a:ext cx="8953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118929"/>
              </p:ext>
            </p:extLst>
          </p:nvPr>
        </p:nvGraphicFramePr>
        <p:xfrm>
          <a:off x="6498332" y="1404165"/>
          <a:ext cx="87312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5" name="Equation" r:id="rId7" imgW="533160" imgH="203040" progId="Equation.DSMT4">
                  <p:embed/>
                </p:oleObj>
              </mc:Choice>
              <mc:Fallback>
                <p:oleObj name="Equation" r:id="rId7" imgW="533160" imgH="20304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8332" y="1404165"/>
                        <a:ext cx="873125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276520"/>
              </p:ext>
            </p:extLst>
          </p:nvPr>
        </p:nvGraphicFramePr>
        <p:xfrm>
          <a:off x="1749426" y="4746625"/>
          <a:ext cx="562203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6" name="Equation" r:id="rId9" imgW="3619440" imgH="228600" progId="Equation.DSMT4">
                  <p:embed/>
                </p:oleObj>
              </mc:Choice>
              <mc:Fallback>
                <p:oleObj name="Equation" r:id="rId9" imgW="3619440" imgH="228600" progId="Equation.DSMT4">
                  <p:embed/>
                  <p:pic>
                    <p:nvPicPr>
                      <p:cNvPr id="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6" y="4746625"/>
                        <a:ext cx="5622032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530098"/>
              </p:ext>
            </p:extLst>
          </p:nvPr>
        </p:nvGraphicFramePr>
        <p:xfrm>
          <a:off x="5148064" y="5121275"/>
          <a:ext cx="25717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7" name="Equation" r:id="rId11" imgW="1511280" imgH="203040" progId="Equation.DSMT4">
                  <p:embed/>
                </p:oleObj>
              </mc:Choice>
              <mc:Fallback>
                <p:oleObj name="Equation" r:id="rId11" imgW="1511280" imgH="203040" progId="Equation.DSMT4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121275"/>
                        <a:ext cx="257175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7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027113"/>
            <a:ext cx="8637588" cy="457200"/>
          </a:xfrm>
        </p:spPr>
        <p:txBody>
          <a:bodyPr/>
          <a:lstStyle/>
          <a:p>
            <a:r>
              <a:rPr lang="en-US" altLang="en-US" sz="2400"/>
              <a:t>BFKL Pomeron</a:t>
            </a:r>
            <a:endParaRPr lang="ru-RU" altLang="en-US" sz="2400"/>
          </a:p>
        </p:txBody>
      </p:sp>
      <p:pic>
        <p:nvPicPr>
          <p:cNvPr id="245763" name="Picture 3" descr="OPSBF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13"/>
            <a:ext cx="6444208" cy="16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babfk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0"/>
          <a:stretch>
            <a:fillRect/>
          </a:stretch>
        </p:blipFill>
        <p:spPr bwMode="auto">
          <a:xfrm>
            <a:off x="39939" y="1778004"/>
            <a:ext cx="3187080" cy="23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5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466705"/>
              </p:ext>
            </p:extLst>
          </p:nvPr>
        </p:nvGraphicFramePr>
        <p:xfrm>
          <a:off x="3752056" y="1988840"/>
          <a:ext cx="26670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86" name="Equation" r:id="rId5" imgW="1384200" imgH="241200" progId="Equation.DSMT4">
                  <p:embed/>
                </p:oleObj>
              </mc:Choice>
              <mc:Fallback>
                <p:oleObj name="Equation" r:id="rId5" imgW="1384200" imgH="241200" progId="Equation.DSMT4">
                  <p:embed/>
                  <p:pic>
                    <p:nvPicPr>
                      <p:cNvPr id="2457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056" y="1988840"/>
                        <a:ext cx="26670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6297"/>
              </p:ext>
            </p:extLst>
          </p:nvPr>
        </p:nvGraphicFramePr>
        <p:xfrm>
          <a:off x="7596336" y="2779861"/>
          <a:ext cx="7969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87" name="Equation" r:id="rId7" imgW="342720" imgH="393480" progId="Equation.DSMT4">
                  <p:embed/>
                </p:oleObj>
              </mc:Choice>
              <mc:Fallback>
                <p:oleObj name="Equation" r:id="rId7" imgW="342720" imgH="393480" progId="Equation.DSMT4">
                  <p:embed/>
                  <p:pic>
                    <p:nvPicPr>
                      <p:cNvPr id="2457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779861"/>
                        <a:ext cx="7969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908574"/>
              </p:ext>
            </p:extLst>
          </p:nvPr>
        </p:nvGraphicFramePr>
        <p:xfrm>
          <a:off x="3942556" y="2535386"/>
          <a:ext cx="22860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88" name="Equation" r:id="rId9" imgW="977760" imgH="495000" progId="Equation.DSMT4">
                  <p:embed/>
                </p:oleObj>
              </mc:Choice>
              <mc:Fallback>
                <p:oleObj name="Equation" r:id="rId9" imgW="977760" imgH="495000" progId="Equation.DSMT4">
                  <p:embed/>
                  <p:pic>
                    <p:nvPicPr>
                      <p:cNvPr id="2457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556" y="2535386"/>
                        <a:ext cx="2286000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47056" y="4207858"/>
            <a:ext cx="6037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/>
          </a:p>
          <a:p>
            <a:r>
              <a:rPr lang="en-US" altLang="en-US" dirty="0"/>
              <a:t>		</a:t>
            </a:r>
            <a:r>
              <a:rPr lang="en-US" altLang="en-US" dirty="0" err="1">
                <a:solidFill>
                  <a:srgbClr val="0000FF"/>
                </a:solidFill>
              </a:rPr>
              <a:t>Balitsky</a:t>
            </a:r>
            <a:r>
              <a:rPr lang="en-US" altLang="en-US" dirty="0">
                <a:solidFill>
                  <a:srgbClr val="0000FF"/>
                </a:solidFill>
              </a:rPr>
              <a:t>, </a:t>
            </a:r>
            <a:r>
              <a:rPr lang="en-US" altLang="en-US" dirty="0" err="1">
                <a:solidFill>
                  <a:srgbClr val="0000FF"/>
                </a:solidFill>
              </a:rPr>
              <a:t>Fadin</a:t>
            </a:r>
            <a:r>
              <a:rPr lang="en-US" altLang="en-US" dirty="0">
                <a:solidFill>
                  <a:srgbClr val="0000FF"/>
                </a:solidFill>
              </a:rPr>
              <a:t>, </a:t>
            </a:r>
            <a:r>
              <a:rPr lang="en-US" altLang="en-US" dirty="0" err="1">
                <a:solidFill>
                  <a:srgbClr val="0000FF"/>
                </a:solidFill>
              </a:rPr>
              <a:t>Kuraev</a:t>
            </a:r>
            <a:r>
              <a:rPr lang="en-US" altLang="en-US" dirty="0">
                <a:solidFill>
                  <a:srgbClr val="0000FF"/>
                </a:solidFill>
              </a:rPr>
              <a:t>, and </a:t>
            </a:r>
            <a:r>
              <a:rPr lang="en-US" altLang="en-US" dirty="0" err="1">
                <a:solidFill>
                  <a:srgbClr val="0000FF"/>
                </a:solidFill>
              </a:rPr>
              <a:t>Lipatov</a:t>
            </a:r>
            <a:r>
              <a:rPr lang="en-US" altLang="en-US" dirty="0"/>
              <a:t> (BFKL)</a:t>
            </a:r>
          </a:p>
          <a:p>
            <a:endParaRPr lang="en-US" altLang="en-US" dirty="0"/>
          </a:p>
          <a:p>
            <a:r>
              <a:rPr lang="en-US" altLang="en-US" dirty="0"/>
              <a:t>		             </a:t>
            </a:r>
          </a:p>
          <a:p>
            <a:r>
              <a:rPr lang="en-US" altLang="en-US" dirty="0"/>
              <a:t>             	</a:t>
            </a:r>
            <a:r>
              <a:rPr lang="en-US" altLang="en-US" dirty="0">
                <a:solidFill>
                  <a:srgbClr val="0000FF"/>
                </a:solidFill>
              </a:rPr>
              <a:t>Brodsky, </a:t>
            </a:r>
            <a:r>
              <a:rPr lang="en-US" altLang="en-US" dirty="0" err="1">
                <a:solidFill>
                  <a:srgbClr val="0000FF"/>
                </a:solidFill>
              </a:rPr>
              <a:t>Fadin</a:t>
            </a:r>
            <a:r>
              <a:rPr lang="en-US" altLang="en-US" dirty="0">
                <a:solidFill>
                  <a:srgbClr val="0000FF"/>
                </a:solidFill>
              </a:rPr>
              <a:t>, Kim, </a:t>
            </a:r>
            <a:r>
              <a:rPr lang="en-US" altLang="en-US" dirty="0" err="1">
                <a:solidFill>
                  <a:srgbClr val="0000FF"/>
                </a:solidFill>
              </a:rPr>
              <a:t>Lipatov</a:t>
            </a:r>
            <a:r>
              <a:rPr lang="en-US" altLang="en-US" dirty="0">
                <a:solidFill>
                  <a:srgbClr val="0000FF"/>
                </a:solidFill>
              </a:rPr>
              <a:t>, and </a:t>
            </a:r>
            <a:r>
              <a:rPr lang="en-US" altLang="en-US" dirty="0" err="1">
                <a:solidFill>
                  <a:srgbClr val="0000FF"/>
                </a:solidFill>
              </a:rPr>
              <a:t>Pivovarov</a:t>
            </a:r>
            <a:endParaRPr lang="en-US" altLang="en-US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52137"/>
              </p:ext>
            </p:extLst>
          </p:nvPr>
        </p:nvGraphicFramePr>
        <p:xfrm>
          <a:off x="4945063" y="5094288"/>
          <a:ext cx="18796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89" name="Equation" r:id="rId11" imgW="965160" imgH="177480" progId="Equation.DSMT4">
                  <p:embed/>
                </p:oleObj>
              </mc:Choice>
              <mc:Fallback>
                <p:oleObj name="Equation" r:id="rId11" imgW="965160" imgH="177480" progId="Equation.DSMT4">
                  <p:embed/>
                  <p:pic>
                    <p:nvPicPr>
                      <p:cNvPr id="112646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063" y="5094288"/>
                        <a:ext cx="18796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404258"/>
              </p:ext>
            </p:extLst>
          </p:nvPr>
        </p:nvGraphicFramePr>
        <p:xfrm>
          <a:off x="2685256" y="5094683"/>
          <a:ext cx="14478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90" name="Equation" r:id="rId13" imgW="850680" imgH="215640" progId="Equation.3">
                  <p:embed/>
                </p:oleObj>
              </mc:Choice>
              <mc:Fallback>
                <p:oleObj name="Equation" r:id="rId13" imgW="850680" imgH="215640" progId="Equation.3">
                  <p:embed/>
                  <p:pic>
                    <p:nvPicPr>
                      <p:cNvPr id="1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256" y="5094683"/>
                        <a:ext cx="14478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96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735703"/>
              </p:ext>
            </p:extLst>
          </p:nvPr>
        </p:nvGraphicFramePr>
        <p:xfrm>
          <a:off x="2123728" y="3861048"/>
          <a:ext cx="4678362" cy="101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416" name="Equation" r:id="rId3" imgW="2057400" imgH="482400" progId="Equation.DSMT4">
                  <p:embed/>
                </p:oleObj>
              </mc:Choice>
              <mc:Fallback>
                <p:oleObj name="Equation" r:id="rId3" imgW="2057400" imgH="48240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3861048"/>
                        <a:ext cx="4678362" cy="1010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76470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of the all LHC data (719 experimental points)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4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8660" y="264767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Final results </a:t>
            </a:r>
            <a:r>
              <a:rPr lang="ru-RU" sz="2800" dirty="0">
                <a:solidFill>
                  <a:srgbClr val="00B0F0"/>
                </a:solidFill>
              </a:rPr>
              <a:t> (</a:t>
            </a:r>
            <a:r>
              <a:rPr lang="en-US" sz="2800" dirty="0">
                <a:solidFill>
                  <a:srgbClr val="00B0F0"/>
                </a:solidFill>
              </a:rPr>
              <a:t>or</a:t>
            </a:r>
            <a:r>
              <a:rPr lang="ru-RU" sz="2800" dirty="0">
                <a:solidFill>
                  <a:srgbClr val="00B0F0"/>
                </a:solidFill>
              </a:rPr>
              <a:t>)</a:t>
            </a:r>
            <a:r>
              <a:rPr lang="en-US" sz="2800" dirty="0">
                <a:solidFill>
                  <a:srgbClr val="00B0F0"/>
                </a:solidFill>
              </a:rPr>
              <a:t> the beginning new story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356" y="817443"/>
            <a:ext cx="788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  </a:t>
            </a:r>
            <a:r>
              <a:rPr lang="en-US" dirty="0">
                <a:solidFill>
                  <a:srgbClr val="AC1493"/>
                </a:solidFill>
              </a:rPr>
              <a:t>The new data bounded essentially the limits of the models</a:t>
            </a:r>
            <a:r>
              <a:rPr lang="ru-RU" dirty="0">
                <a:solidFill>
                  <a:srgbClr val="AC1493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736" y="15441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LHC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66" y="2532279"/>
            <a:ext cx="404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 </a:t>
            </a:r>
            <a:r>
              <a:rPr lang="en-US" dirty="0"/>
              <a:t>The problems of the determination of </a:t>
            </a:r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12" y="3006235"/>
            <a:ext cx="7982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thin structure of the slope</a:t>
            </a:r>
            <a:r>
              <a:rPr lang="ru-RU" dirty="0"/>
              <a:t>  </a:t>
            </a:r>
            <a:r>
              <a:rPr lang="en-US" dirty="0"/>
              <a:t>- B(s,t)</a:t>
            </a:r>
            <a:r>
              <a:rPr lang="ru-RU" dirty="0"/>
              <a:t>, 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non-exponential, oscillations</a:t>
            </a:r>
            <a:r>
              <a:rPr lang="ru-RU" dirty="0">
                <a:solidFill>
                  <a:srgbClr val="00B0F0"/>
                </a:solidFill>
              </a:rPr>
              <a:t>) 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term </a:t>
            </a:r>
            <a:r>
              <a:rPr lang="en-US" dirty="0">
                <a:solidFill>
                  <a:srgbClr val="FF0000"/>
                </a:solidFill>
              </a:rPr>
              <a:t>ct^2</a:t>
            </a:r>
            <a:r>
              <a:rPr lang="en-US" dirty="0">
                <a:solidFill>
                  <a:srgbClr val="00B0F0"/>
                </a:solidFill>
              </a:rPr>
              <a:t> mimic the unitarization procedure </a:t>
            </a:r>
            <a:r>
              <a:rPr lang="en-US" dirty="0"/>
              <a:t>–&gt; it is better use the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eikonal</a:t>
            </a:r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</a:rPr>
              <a:t> representation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term                                      play important value;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It is need taking into account the form factors of hadrons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Slope of Re F(s,t) exceeded the slope of Im F(s,t);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new LHC data show  the problem with the normalization.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8356" y="5950766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Wait  the high precision  new data at small t and 13 TeV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ltGray">
          <a:xfrm>
            <a:off x="532535" y="1188496"/>
            <a:ext cx="7315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 The new High Energy Generalized Structure model (HEGS) gives the quantitatively  description of the elastic nucleon scattering at high energy  with only 6 fitting high energy parameters.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211242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Phenomenological analysis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81624" y="5292917"/>
            <a:ext cx="733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need obtain the data </a:t>
            </a:r>
            <a:r>
              <a:rPr lang="en-US" dirty="0">
                <a:solidFill>
                  <a:schemeClr val="accent6"/>
                </a:solidFill>
              </a:rPr>
              <a:t>in CNI </a:t>
            </a:r>
            <a:r>
              <a:rPr lang="en-US" dirty="0"/>
              <a:t>region.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94536" y="1988840"/>
            <a:ext cx="8453928" cy="123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4324350" y="2511425"/>
          <a:ext cx="3230563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554" name="Equation" r:id="rId3" imgW="1473120" imgH="228600" progId="Equation.DSMT4">
                  <p:embed/>
                </p:oleObj>
              </mc:Choice>
              <mc:Fallback>
                <p:oleObj name="Equation" r:id="rId3" imgW="1473120" imgH="228600" progId="Equation.DSMT4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2511425"/>
                        <a:ext cx="3230563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494872" y="3768462"/>
                <a:ext cx="2262542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ru-RU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sup>
                          </m:sSubSup>
                          <m:r>
                            <a:rPr lang="ru-RU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  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 </m:t>
                          </m:r>
                          <m:r>
                            <a:rPr lang="ru-RU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72" y="3768462"/>
                <a:ext cx="2262542" cy="506870"/>
              </a:xfrm>
              <a:prstGeom prst="rect">
                <a:avLst/>
              </a:prstGeom>
              <a:blipFill rotWithShape="0">
                <a:blip r:embed="rId5"/>
                <a:stretch>
                  <a:fillRect t="-179518" r="-40162" b="-2614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7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85750" y="1500188"/>
            <a:ext cx="7924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>
                <a:latin typeface="Arial" panose="020B0604020202020204" pitchFamily="34" charset="0"/>
              </a:rPr>
              <a:t>           The experimental data show some periodical structure in the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Coulomb-hadron interference region of t and in a wide energy region.</a:t>
            </a: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85750" y="2500313"/>
            <a:ext cx="8482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The small period of the “oscillation” is related with the long hadron   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screening potential at large distances. </a:t>
            </a:r>
            <a:endParaRPr lang="en-US" altLang="en-US" sz="18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357188" y="3429000"/>
            <a:ext cx="822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 It is likely that this effect has an electromagnetic origin, or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it comes from the odderon.</a:t>
            </a: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857250" y="4500563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>
                <a:latin typeface="Arial" panose="020B0604020202020204" pitchFamily="34" charset="0"/>
              </a:rPr>
              <a:t>  More experimental data in the Coulomb-hadron interference region  are needed.                      </a:t>
            </a: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 [NICA (low energy) and LHC(high energy)]   </a:t>
            </a:r>
            <a:r>
              <a:rPr lang="en-US" altLang="en-US" sz="180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                  </a:t>
            </a:r>
            <a:r>
              <a:rPr lang="en-US" altLang="en-US" sz="1800">
                <a:latin typeface="Arial" panose="020B0604020202020204" pitchFamily="34" charset="0"/>
              </a:rPr>
              <a:t>  simultaneously.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5429250" y="5072063"/>
          <a:ext cx="19827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112" name="Equation" r:id="rId4" imgW="1168200" imgH="228600" progId="Equation.DSMT4">
                  <p:embed/>
                </p:oleObj>
              </mc:Choice>
              <mc:Fallback>
                <p:oleObj name="Equation" r:id="rId4" imgW="1168200" imgH="228600" progId="Equation.DSMT4">
                  <p:embed/>
                  <p:pic>
                    <p:nvPicPr>
                      <p:cNvPr id="153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072063"/>
                        <a:ext cx="19827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7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2" grpId="0" autoUpdateAnimBg="0"/>
      <p:bldP spid="195594" grpId="0" autoUpdateAnimBg="0"/>
      <p:bldP spid="195595" grpId="0" autoUpdateAnimBg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57188"/>
            <a:ext cx="3786185" cy="700087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/>
              <a:t>Summary</a:t>
            </a:r>
            <a:endParaRPr lang="ru-RU" dirty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ltGray">
          <a:xfrm>
            <a:off x="500063" y="1285875"/>
            <a:ext cx="754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1. The elastic scattering reflects the generalized structure of the hadron.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ltGray">
          <a:xfrm>
            <a:off x="500063" y="1785938"/>
            <a:ext cx="685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2.  The our model GPDs leads to the well description of the proton and neutron  electromagnetic form factors and its elastic scattering simultaneously.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ltGray">
          <a:xfrm>
            <a:off x="785813" y="3786188"/>
            <a:ext cx="563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4. The model leads to the good coincides the model calculations with the preliminary data at 8 TeV.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ltGray">
          <a:xfrm>
            <a:off x="571500" y="2714625"/>
            <a:ext cx="7315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3. The new High Energy Generalized Structure model (HEGS) gives the quantitatively  description of the elastic nucleon scattering at high energy  with only 6 fitting high energy parameters.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ltGray">
          <a:xfrm>
            <a:off x="714375" y="45720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5"/>
            </a:pPr>
            <a:r>
              <a:rPr lang="en-US" dirty="0">
                <a:solidFill>
                  <a:srgbClr val="FF0000"/>
                </a:solidFill>
                <a:latin typeface="Gill Sans MT" pitchFamily="34" charset="0"/>
              </a:rPr>
              <a:t>The  standard eikonal approximation </a:t>
            </a:r>
            <a:r>
              <a:rPr lang="en-US" dirty="0">
                <a:latin typeface="Gill Sans MT" pitchFamily="34" charset="0"/>
              </a:rPr>
              <a:t>works perfectly from  Sqrt(s}=9 GeV up to  8 TeV.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9552" y="5877272"/>
            <a:ext cx="8064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lgerian" pitchFamily="82" charset="0"/>
              </a:rPr>
              <a:t>THANKS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4" grpId="0" autoUpdateAnimBg="0"/>
      <p:bldP spid="133125" grpId="0" autoUpdateAnimBg="0"/>
      <p:bldP spid="133127" grpId="0" autoUpdateAnimBg="0"/>
      <p:bldP spid="7" grpId="0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152400" y="152400"/>
            <a:ext cx="495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Elastic scattering at the CNI region</a:t>
            </a:r>
            <a:r>
              <a:rPr lang="en-US" altLang="en-US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5523" name="Object 3"/>
          <p:cNvGraphicFramePr>
            <a:graphicFrameLocks noChangeAspect="1"/>
          </p:cNvGraphicFramePr>
          <p:nvPr/>
        </p:nvGraphicFramePr>
        <p:xfrm>
          <a:off x="976313" y="4462713"/>
          <a:ext cx="60960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82" name="Equation" r:id="rId4" imgW="3352680" imgH="533160" progId="Equation.DSMT4">
                  <p:embed/>
                </p:oleObj>
              </mc:Choice>
              <mc:Fallback>
                <p:oleObj name="Equation" r:id="rId4" imgW="3352680" imgH="533160" progId="Equation.DSMT4">
                  <p:embed/>
                  <p:pic>
                    <p:nvPicPr>
                      <p:cNvPr id="2355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4462713"/>
                        <a:ext cx="6096000" cy="969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34270" y="5562964"/>
            <a:ext cx="8858210" cy="89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9900" indent="-469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08050" indent="-4365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04925" indent="-39528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3863" indent="-3873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3913" indent="-3984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1113" indent="-3984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8313" indent="-3984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5513" indent="-3984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2713" indent="-3984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altLang="en-US" dirty="0">
                <a:effectLst/>
                <a:latin typeface="Arial" panose="020B0604020202020204" pitchFamily="34" charset="0"/>
              </a:rPr>
              <a:t>Using the optical theorem, the measured elastic rate at small t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altLang="en-US" dirty="0">
                <a:effectLst/>
                <a:latin typeface="Arial" panose="020B0604020202020204" pitchFamily="34" charset="0"/>
              </a:rPr>
              <a:t>values can be expressed as:    which can be fitted to obtain:    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altLang="en-US" dirty="0">
                <a:effectLst/>
                <a:latin typeface="Arial" panose="020B0604020202020204" pitchFamily="34" charset="0"/>
              </a:rPr>
              <a:t>    </a:t>
            </a:r>
            <a:r>
              <a:rPr lang="en-US" altLang="en-US" b="1" dirty="0" err="1">
                <a:solidFill>
                  <a:srgbClr val="008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altLang="en-US" b="1" baseline="-2500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tot</a:t>
            </a:r>
            <a:r>
              <a:rPr lang="en-US" altLang="en-US" b="1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,   </a:t>
            </a:r>
            <a:r>
              <a:rPr lang="en-US" altLang="en-US" b="1" dirty="0">
                <a:solidFill>
                  <a:srgbClr val="008000"/>
                </a:solidFill>
                <a:effectLst/>
                <a:latin typeface="Symbol" panose="05050102010706020507" pitchFamily="18" charset="2"/>
              </a:rPr>
              <a:t>r</a:t>
            </a:r>
            <a:r>
              <a:rPr lang="en-US" altLang="en-US" b="1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,   b,   and   L</a:t>
            </a:r>
          </a:p>
        </p:txBody>
      </p:sp>
      <p:sp>
        <p:nvSpPr>
          <p:cNvPr id="235525" name="AutoShape 5"/>
          <p:cNvSpPr>
            <a:spLocks/>
          </p:cNvSpPr>
          <p:nvPr/>
        </p:nvSpPr>
        <p:spPr bwMode="auto">
          <a:xfrm flipV="1">
            <a:off x="8304213" y="22326600"/>
            <a:ext cx="1027112" cy="284163"/>
          </a:xfrm>
          <a:prstGeom prst="callout2">
            <a:avLst>
              <a:gd name="adj1" fmla="val 59773"/>
              <a:gd name="adj2" fmla="val -7421"/>
              <a:gd name="adj3" fmla="val 59773"/>
              <a:gd name="adj4" fmla="val -103866"/>
              <a:gd name="adj5" fmla="val -12205032"/>
              <a:gd name="adj6" fmla="val -366616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7338" indent="-2873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20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“structure”</a:t>
            </a:r>
            <a:endParaRPr lang="en-US" altLang="en-US" sz="1200" baseline="30000">
              <a:solidFill>
                <a:schemeClr val="accent2"/>
              </a:solidFill>
              <a:effectLst/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 rot="-5400000">
            <a:off x="467519" y="3793331"/>
            <a:ext cx="8032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7338" indent="-2873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800">
                <a:solidFill>
                  <a:schemeClr val="hlink"/>
                </a:solidFill>
                <a:effectLst/>
                <a:latin typeface="Verdana" panose="020B0604030504040204" pitchFamily="34" charset="0"/>
              </a:rPr>
              <a:t>BSW - 2003</a:t>
            </a:r>
          </a:p>
        </p:txBody>
      </p:sp>
      <p:grpSp>
        <p:nvGrpSpPr>
          <p:cNvPr id="235527" name="Group 7"/>
          <p:cNvGrpSpPr>
            <a:grpSpLocks/>
          </p:cNvGrpSpPr>
          <p:nvPr/>
        </p:nvGrpSpPr>
        <p:grpSpPr bwMode="auto">
          <a:xfrm>
            <a:off x="153353" y="853535"/>
            <a:ext cx="5334000" cy="3505200"/>
            <a:chOff x="3141" y="1050"/>
            <a:chExt cx="2400" cy="1451"/>
          </a:xfrm>
        </p:grpSpPr>
        <p:pic>
          <p:nvPicPr>
            <p:cNvPr id="23552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" y="1050"/>
              <a:ext cx="2400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29" name="AutoShape 9"/>
            <p:cNvSpPr>
              <a:spLocks/>
            </p:cNvSpPr>
            <p:nvPr/>
          </p:nvSpPr>
          <p:spPr bwMode="auto">
            <a:xfrm>
              <a:off x="4368" y="2340"/>
              <a:ext cx="743" cy="118"/>
            </a:xfrm>
            <a:prstGeom prst="callout2">
              <a:avLst>
                <a:gd name="adj1" fmla="val 40222"/>
                <a:gd name="adj2" fmla="val -4616"/>
                <a:gd name="adj3" fmla="val 40222"/>
                <a:gd name="adj4" fmla="val -11153"/>
                <a:gd name="adj5" fmla="val -59218"/>
                <a:gd name="adj6" fmla="val -17213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87338" indent="-287338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200">
                  <a:solidFill>
                    <a:schemeClr val="accent2"/>
                  </a:solidFill>
                  <a:effectLst/>
                  <a:latin typeface="Verdana" panose="020B0604030504040204" pitchFamily="34" charset="0"/>
                </a:rPr>
                <a:t>Nuclear slope: </a:t>
              </a:r>
              <a:r>
                <a:rPr lang="en-US" altLang="en-US" sz="1200">
                  <a:solidFill>
                    <a:schemeClr val="accent2"/>
                  </a:solidFill>
                  <a:effectLst/>
                  <a:latin typeface="Verdana" panose="020B0604030504040204" pitchFamily="34" charset="0"/>
                  <a:sym typeface="Symbol" panose="05050102010706020507" pitchFamily="18" charset="2"/>
                </a:rPr>
                <a:t>e</a:t>
              </a:r>
              <a:r>
                <a:rPr lang="en-US" altLang="en-US" sz="1200" baseline="30000">
                  <a:solidFill>
                    <a:schemeClr val="accent2"/>
                  </a:solidFill>
                  <a:effectLst/>
                  <a:latin typeface="Verdana" panose="020B0604030504040204" pitchFamily="34" charset="0"/>
                  <a:sym typeface="Symbol" panose="05050102010706020507" pitchFamily="18" charset="2"/>
                </a:rPr>
                <a:t>bt</a:t>
              </a:r>
            </a:p>
          </p:txBody>
        </p:sp>
        <p:sp>
          <p:nvSpPr>
            <p:cNvPr id="235530" name="AutoShape 10"/>
            <p:cNvSpPr>
              <a:spLocks/>
            </p:cNvSpPr>
            <p:nvPr/>
          </p:nvSpPr>
          <p:spPr bwMode="auto">
            <a:xfrm>
              <a:off x="3744" y="1344"/>
              <a:ext cx="866" cy="118"/>
            </a:xfrm>
            <a:prstGeom prst="callout2">
              <a:avLst>
                <a:gd name="adj1" fmla="val 40222"/>
                <a:gd name="adj2" fmla="val -3958"/>
                <a:gd name="adj3" fmla="val 40222"/>
                <a:gd name="adj4" fmla="val -14028"/>
                <a:gd name="adj5" fmla="val 326815"/>
                <a:gd name="adj6" fmla="val -19222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87338" indent="-287338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200">
                  <a:solidFill>
                    <a:schemeClr val="accent2"/>
                  </a:solidFill>
                  <a:effectLst/>
                  <a:latin typeface="Verdana" panose="020B0604030504040204" pitchFamily="34" charset="0"/>
                </a:rPr>
                <a:t>Coulomb region: </a:t>
              </a:r>
              <a:r>
                <a:rPr lang="en-US" altLang="en-US" sz="1200">
                  <a:solidFill>
                    <a:schemeClr val="accent2"/>
                  </a:solidFill>
                  <a:effectLst/>
                  <a:latin typeface="Verdana" panose="020B0604030504040204" pitchFamily="34" charset="0"/>
                  <a:sym typeface="Symbol" panose="05050102010706020507" pitchFamily="18" charset="2"/>
                </a:rPr>
                <a:t>1/t</a:t>
              </a:r>
              <a:r>
                <a:rPr lang="en-US" altLang="en-US" sz="1200" baseline="30000">
                  <a:solidFill>
                    <a:schemeClr val="accent2"/>
                  </a:solidFill>
                  <a:effectLst/>
                  <a:latin typeface="Verdana" panose="020B0604030504040204" pitchFamily="34" charset="0"/>
                  <a:sym typeface="Symbol" panose="05050102010706020507" pitchFamily="18" charset="2"/>
                </a:rPr>
                <a:t>2</a:t>
              </a:r>
            </a:p>
          </p:txBody>
        </p:sp>
        <p:sp>
          <p:nvSpPr>
            <p:cNvPr id="235531" name="AutoShape 11"/>
            <p:cNvSpPr>
              <a:spLocks/>
            </p:cNvSpPr>
            <p:nvPr/>
          </p:nvSpPr>
          <p:spPr bwMode="auto">
            <a:xfrm>
              <a:off x="4184" y="1680"/>
              <a:ext cx="669" cy="193"/>
            </a:xfrm>
            <a:prstGeom prst="callout2">
              <a:avLst>
                <a:gd name="adj1" fmla="val 17602"/>
                <a:gd name="adj2" fmla="val -3870"/>
                <a:gd name="adj3" fmla="val 17602"/>
                <a:gd name="adj4" fmla="val -11532"/>
                <a:gd name="adj5" fmla="val 100491"/>
                <a:gd name="adj6" fmla="val -43144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87338" indent="-287338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200" dirty="0">
                  <a:solidFill>
                    <a:schemeClr val="accent2"/>
                  </a:solidFill>
                  <a:effectLst/>
                  <a:latin typeface="Verdana" panose="020B0604030504040204" pitchFamily="34" charset="0"/>
                </a:rPr>
                <a:t>C–N interference</a:t>
              </a:r>
            </a:p>
            <a:p>
              <a:pPr eaLnBrk="0" hangingPunct="0"/>
              <a:r>
                <a:rPr lang="en-US" altLang="en-US" sz="1200" dirty="0">
                  <a:solidFill>
                    <a:schemeClr val="accent2"/>
                  </a:solidFill>
                  <a:effectLst/>
                  <a:latin typeface="Verdana" panose="020B0604030504040204" pitchFamily="34" charset="0"/>
                </a:rPr>
                <a:t>Sensitivity to </a:t>
              </a:r>
              <a:r>
                <a:rPr lang="en-US" altLang="en-US" sz="1200" dirty="0">
                  <a:solidFill>
                    <a:schemeClr val="accent2"/>
                  </a:solidFill>
                  <a:effectLst/>
                  <a:latin typeface="Symbol" panose="05050102010706020507" pitchFamily="18" charset="2"/>
                </a:rPr>
                <a:t>r</a:t>
              </a:r>
              <a:endParaRPr lang="en-US" altLang="en-US" sz="1200" baseline="30000" dirty="0">
                <a:solidFill>
                  <a:schemeClr val="accent2"/>
                </a:solidFill>
                <a:effectLst/>
                <a:latin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5562600" y="2819400"/>
            <a:ext cx="274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effectLst/>
              </a:rPr>
              <a:t>2*10</a:t>
            </a:r>
            <a:r>
              <a:rPr lang="en-US" altLang="en-US" baseline="30000">
                <a:effectLst/>
              </a:rPr>
              <a:t>-3</a:t>
            </a:r>
            <a:r>
              <a:rPr lang="en-US" altLang="en-US">
                <a:effectLst/>
              </a:rPr>
              <a:t>&lt;|t|&lt;8 </a:t>
            </a:r>
            <a:r>
              <a:rPr lang="en-US" altLang="en-US" sz="1800">
                <a:effectLst/>
              </a:rPr>
              <a:t>(GeV</a:t>
            </a:r>
            <a:r>
              <a:rPr lang="en-US" altLang="en-US" sz="1800" baseline="30000">
                <a:effectLst/>
              </a:rPr>
              <a:t>2</a:t>
            </a:r>
            <a:r>
              <a:rPr lang="en-US" altLang="en-US" sz="1800">
                <a:effectLst/>
              </a:rPr>
              <a:t>)</a:t>
            </a:r>
            <a:endParaRPr lang="ru-RU" altLang="en-US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75742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the new LHC data  (elastic scattering) </a:t>
            </a:r>
          </a:p>
          <a:p>
            <a:r>
              <a:rPr lang="en-US" dirty="0"/>
              <a:t>       at 7 and 8 TeV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1412776"/>
            <a:ext cx="680475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 TeV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[0.00515 – 0.371]  17.08.2012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524" y="1959223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TeV (</a:t>
            </a:r>
            <a:r>
              <a:rPr lang="en-US" b="1" i="1" dirty="0">
                <a:solidFill>
                  <a:srgbClr val="7030A0"/>
                </a:solidFill>
              </a:rPr>
              <a:t>ATLAS</a:t>
            </a:r>
            <a:r>
              <a:rPr lang="en-US" dirty="0"/>
              <a:t>)  - t [0.0062 – 0.3636]  25.08.2014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7524" y="303770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TeV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[0.028500 – 0.1947]  12.09.2015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7524" y="387034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TeV (</a:t>
            </a:r>
            <a:r>
              <a:rPr lang="en-US" b="1" i="1" dirty="0">
                <a:solidFill>
                  <a:srgbClr val="7030A0"/>
                </a:solidFill>
              </a:rPr>
              <a:t>ATLAS</a:t>
            </a:r>
            <a:r>
              <a:rPr lang="en-US" dirty="0"/>
              <a:t>)    - t [0.01050 – 0.3635]  25.06.2016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7524" y="3407032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TeV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[0.000741 – 0.201]  11.12.2015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95536" y="2492896"/>
            <a:ext cx="58326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684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6"/>
            <a:ext cx="9144000" cy="651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886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cross sections</a:t>
            </a:r>
            <a:endParaRPr lang="ru-RU" dirty="0"/>
          </a:p>
        </p:txBody>
      </p:sp>
      <p:graphicFrame>
        <p:nvGraphicFramePr>
          <p:cNvPr id="3" name="Object 10"/>
          <p:cNvGraphicFramePr>
            <a:graphicFrameLocks noChangeAspect="1"/>
          </p:cNvGraphicFramePr>
          <p:nvPr/>
        </p:nvGraphicFramePr>
        <p:xfrm>
          <a:off x="395536" y="702628"/>
          <a:ext cx="284638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69" name="Equation" r:id="rId3" imgW="1574640" imgH="914400" progId="Equation.DSMT4">
                  <p:embed/>
                </p:oleObj>
              </mc:Choice>
              <mc:Fallback>
                <p:oleObj name="Equation" r:id="rId3" imgW="1574640" imgH="914400" progId="Equation.DSMT4">
                  <p:embed/>
                  <p:pic>
                    <p:nvPicPr>
                      <p:cNvPr id="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702628"/>
                        <a:ext cx="2846387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4716053" y="4581128"/>
          <a:ext cx="381635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0" name="Equation" r:id="rId5" imgW="1739880" imgH="228600" progId="Equation.DSMT4">
                  <p:embed/>
                </p:oleObj>
              </mc:Choice>
              <mc:Fallback>
                <p:oleObj name="Equation" r:id="rId5" imgW="1739880" imgH="228600" progId="Equation.DSMT4">
                  <p:embed/>
                  <p:pic>
                    <p:nvPicPr>
                      <p:cNvPr id="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53" y="4581128"/>
                        <a:ext cx="381635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3142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AC1493"/>
                </a:solidFill>
              </a:rPr>
              <a:t>TOTEM</a:t>
            </a:r>
            <a:endParaRPr lang="ru-RU" b="1" i="1" dirty="0">
              <a:solidFill>
                <a:srgbClr val="AC149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31421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ATLAS</a:t>
            </a:r>
            <a:endParaRPr lang="ru-RU" b="1" i="1" dirty="0">
              <a:solidFill>
                <a:srgbClr val="7030A0"/>
              </a:solidFill>
            </a:endParaRPr>
          </a:p>
        </p:txBody>
      </p:sp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611560" y="2380536"/>
          <a:ext cx="35083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1" name="Equation" r:id="rId7" imgW="1600200" imgH="228600" progId="Equation.DSMT4">
                  <p:embed/>
                </p:oleObj>
              </mc:Choice>
              <mc:Fallback>
                <p:oleObj name="Equation" r:id="rId7" imgW="1600200" imgH="228600" progId="Equation.DSMT4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380536"/>
                        <a:ext cx="35083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808162" y="2277428"/>
            <a:ext cx="26311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39552" y="4581128"/>
          <a:ext cx="36766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2" name="Equation" r:id="rId9" imgW="1676160" imgH="228600" progId="Equation.DSMT4">
                  <p:embed/>
                </p:oleObj>
              </mc:Choice>
              <mc:Fallback>
                <p:oleObj name="Equation" r:id="rId9" imgW="167616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581128"/>
                        <a:ext cx="367665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4785903" y="2277428"/>
          <a:ext cx="36766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3" name="Equation" r:id="rId11" imgW="1676160" imgH="228600" progId="Equation.DSMT4">
                  <p:embed/>
                </p:oleObj>
              </mc:Choice>
              <mc:Fallback>
                <p:oleObj name="Equation" r:id="rId11" imgW="1676160" imgH="228600" progId="Equation.DSMT4">
                  <p:embed/>
                  <p:pic>
                    <p:nvPicPr>
                      <p:cNvPr id="1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903" y="2277428"/>
                        <a:ext cx="367665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"/>
          <p:cNvGraphicFramePr>
            <a:graphicFrameLocks noChangeAspect="1"/>
          </p:cNvGraphicFramePr>
          <p:nvPr/>
        </p:nvGraphicFramePr>
        <p:xfrm>
          <a:off x="3173410" y="590836"/>
          <a:ext cx="21558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4" name="Equation" r:id="rId13" imgW="1066680" imgH="241200" progId="Equation.DSMT4">
                  <p:embed/>
                </p:oleObj>
              </mc:Choice>
              <mc:Fallback>
                <p:oleObj name="Equation" r:id="rId13" imgW="1066680" imgH="241200" progId="Equation.DSMT4">
                  <p:embed/>
                  <p:pic>
                    <p:nvPicPr>
                      <p:cNvPr id="13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3410" y="590836"/>
                        <a:ext cx="215582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"/>
          <p:cNvGraphicFramePr>
            <a:graphicFrameLocks noChangeAspect="1"/>
          </p:cNvGraphicFramePr>
          <p:nvPr/>
        </p:nvGraphicFramePr>
        <p:xfrm>
          <a:off x="2987824" y="3789040"/>
          <a:ext cx="21558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5" name="Equation" r:id="rId15" imgW="1066680" imgH="241200" progId="Equation.DSMT4">
                  <p:embed/>
                </p:oleObj>
              </mc:Choice>
              <mc:Fallback>
                <p:oleObj name="Equation" r:id="rId15" imgW="1066680" imgH="241200" progId="Equation.DSMT4">
                  <p:embed/>
                  <p:pic>
                    <p:nvPicPr>
                      <p:cNvPr id="1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789040"/>
                        <a:ext cx="215582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"/>
          <p:cNvGraphicFramePr>
            <a:graphicFrameLocks noChangeAspect="1"/>
          </p:cNvGraphicFramePr>
          <p:nvPr/>
        </p:nvGraphicFramePr>
        <p:xfrm>
          <a:off x="3346450" y="2781300"/>
          <a:ext cx="17716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6" name="Equation" r:id="rId17" imgW="876240" imgH="203040" progId="Equation.DSMT4">
                  <p:embed/>
                </p:oleObj>
              </mc:Choice>
              <mc:Fallback>
                <p:oleObj name="Equation" r:id="rId17" imgW="876240" imgH="203040" progId="Equation.DSMT4">
                  <p:embed/>
                  <p:pic>
                    <p:nvPicPr>
                      <p:cNvPr id="15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2781300"/>
                        <a:ext cx="177165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"/>
          <p:cNvGraphicFramePr>
            <a:graphicFrameLocks noChangeAspect="1"/>
          </p:cNvGraphicFramePr>
          <p:nvPr/>
        </p:nvGraphicFramePr>
        <p:xfrm>
          <a:off x="3446463" y="5157788"/>
          <a:ext cx="17446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77" name="Equation" r:id="rId19" imgW="863280" imgH="203040" progId="Equation.DSMT4">
                  <p:embed/>
                </p:oleObj>
              </mc:Choice>
              <mc:Fallback>
                <p:oleObj name="Equation" r:id="rId19" imgW="863280" imgH="203040" progId="Equation.DSMT4">
                  <p:embed/>
                  <p:pic>
                    <p:nvPicPr>
                      <p:cNvPr id="1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5157788"/>
                        <a:ext cx="1744662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6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0A2630-7EB2-4DF7-866E-2A8617CD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25" y="3429000"/>
            <a:ext cx="5455897" cy="4773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8C0EF3-A777-4D9B-8F24-5AB6F19E8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21" y="911523"/>
            <a:ext cx="4953000" cy="819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0B3DF0-54E3-44B0-A04E-D2EF81F1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034" y="1925935"/>
            <a:ext cx="4295775" cy="571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72CDF0-E439-4DCD-8FE1-E0D87A6C2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49" y="3803501"/>
            <a:ext cx="6877050" cy="1209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6994B9-1997-4DF4-B5CC-8D4B7A400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2446626"/>
            <a:ext cx="3962400" cy="9715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EACA61-AE65-40CB-80F5-1A1A633D4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59" y="12576"/>
            <a:ext cx="7416825" cy="4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979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628775"/>
            <a:ext cx="4572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sz="1600">
                <a:latin typeface="Arial" panose="020B0604020202020204" pitchFamily="34" charset="0"/>
              </a:rPr>
              <a:t>linked to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>
                <a:latin typeface="Arial" panose="020B0604020202020204" pitchFamily="34" charset="0"/>
              </a:rPr>
              <a:t>tot</a:t>
            </a:r>
            <a:r>
              <a:rPr lang="en-US" altLang="en-US" sz="1600">
                <a:latin typeface="Arial" panose="020B0604020202020204" pitchFamily="34" charset="0"/>
              </a:rPr>
              <a:t> via dispersion relations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sz="1600">
                <a:latin typeface="Arial" panose="020B0604020202020204" pitchFamily="34" charset="0"/>
              </a:rPr>
              <a:t>sensitive to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>
                <a:latin typeface="Arial" panose="020B0604020202020204" pitchFamily="34" charset="0"/>
              </a:rPr>
              <a:t>tot</a:t>
            </a:r>
            <a:r>
              <a:rPr lang="en-US" altLang="en-US" sz="1600">
                <a:latin typeface="Arial" panose="020B0604020202020204" pitchFamily="34" charset="0"/>
              </a:rPr>
              <a:t> beyond the energy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sz="1600">
                <a:latin typeface="Arial" panose="020B0604020202020204" pitchFamily="34" charset="0"/>
              </a:rPr>
              <a:t> at which is measured 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predictions of </a:t>
            </a:r>
            <a:r>
              <a:rPr lang="en-US" altLang="en-US" sz="140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1400" baseline="-25000">
                <a:solidFill>
                  <a:srgbClr val="C00000"/>
                </a:solidFill>
                <a:latin typeface="Arial" panose="020B0604020202020204" pitchFamily="34" charset="0"/>
              </a:rPr>
              <a:t>tot</a:t>
            </a:r>
            <a:r>
              <a:rPr lang="en-US" altLang="en-US" sz="140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beyond LHC energies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Or, are dispersion relations still valid at LHC energies?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0575"/>
            <a:ext cx="5181600" cy="4206875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533400" y="762000"/>
            <a:ext cx="1947863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r</a:t>
            </a: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parameter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69BAD6E-DF8B-4E34-BDE7-B0D26D934849}" type="slidenum">
              <a:rPr lang="ru-RU" altLang="en-US" sz="1000">
                <a:solidFill>
                  <a:srgbClr val="A7A399"/>
                </a:solidFill>
              </a:rPr>
              <a:pPr eaLnBrk="1" hangingPunct="1"/>
              <a:t>170</a:t>
            </a:fld>
            <a:endParaRPr lang="ru-RU" altLang="en-US" sz="1000">
              <a:solidFill>
                <a:srgbClr val="A7A399"/>
              </a:solidFill>
            </a:endParaRP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42938" y="3929063"/>
            <a:ext cx="33575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J.-R. Cudell,  O.S. – </a:t>
            </a:r>
          </a:p>
          <a:p>
            <a:pPr eaLnBrk="1" hangingPunct="1"/>
            <a:r>
              <a:rPr lang="en-US" altLang="en-US" sz="1600" b="1" i="1"/>
              <a:t>Phys.Rev.Lett. 102, 032003, (2009)</a:t>
            </a:r>
            <a:endParaRPr lang="ru-RU" altLang="en-US" sz="1600" b="1" i="1"/>
          </a:p>
        </p:txBody>
      </p:sp>
    </p:spTree>
    <p:extLst>
      <p:ext uri="{BB962C8B-B14F-4D97-AF65-F5344CB8AC3E}">
        <p14:creationId xmlns:p14="http://schemas.microsoft.com/office/powerpoint/2010/main" val="32220928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708025" y="1857375"/>
          <a:ext cx="628332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2" name="Equation" r:id="rId3" imgW="2920680" imgH="431640" progId="Equation.DSMT4">
                  <p:embed/>
                </p:oleObj>
              </mc:Choice>
              <mc:Fallback>
                <p:oleObj name="Equation" r:id="rId3" imgW="2920680" imgH="431640" progId="Equation.DSMT4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857375"/>
                        <a:ext cx="6283325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661988" y="2428875"/>
          <a:ext cx="655478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3" name="Equation" r:id="rId5" imgW="3047760" imgH="431640" progId="Equation.DSMT4">
                  <p:embed/>
                </p:oleObj>
              </mc:Choice>
              <mc:Fallback>
                <p:oleObj name="Equation" r:id="rId5" imgW="3047760" imgH="431640" progId="Equation.DSMT4">
                  <p:embed/>
                  <p:pic>
                    <p:nvPicPr>
                      <p:cNvPr id="10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2428875"/>
                        <a:ext cx="6554787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86562" y="928688"/>
            <a:ext cx="1745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2857500" y="1143000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    </a:t>
            </a:r>
            <a:endParaRPr lang="ru-RU" dirty="0"/>
          </a:p>
        </p:txBody>
      </p:sp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571500" y="1000125"/>
          <a:ext cx="57610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4" name="Equation" r:id="rId7" imgW="2273300" imgH="254000" progId="Equation.DSMT4">
                  <p:embed/>
                </p:oleObj>
              </mc:Choice>
              <mc:Fallback>
                <p:oleObj name="Equation" r:id="rId7" imgW="2273300" imgH="254000" progId="Equation.DSMT4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000125"/>
                        <a:ext cx="57610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2"/>
          <p:cNvGraphicFramePr>
            <a:graphicFrameLocks noChangeAspect="1"/>
          </p:cNvGraphicFramePr>
          <p:nvPr/>
        </p:nvGraphicFramePr>
        <p:xfrm>
          <a:off x="454025" y="4084638"/>
          <a:ext cx="73025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5" name="Equation" r:id="rId9" imgW="3682800" imgH="203040" progId="Equation.DSMT4">
                  <p:embed/>
                </p:oleObj>
              </mc:Choice>
              <mc:Fallback>
                <p:oleObj name="Equation" r:id="rId9" imgW="3682800" imgH="203040" progId="Equation.DSMT4">
                  <p:embed/>
                  <p:pic>
                    <p:nvPicPr>
                      <p:cNvPr id="103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084638"/>
                        <a:ext cx="730250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57938" y="3429000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/>
              <a:t>Comment</a:t>
            </a:r>
            <a:endParaRPr lang="ru-RU" sz="2400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428625" y="4727575"/>
          <a:ext cx="85185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6" name="Equation" r:id="rId11" imgW="4063680" imgH="203040" progId="Equation.DSMT4">
                  <p:embed/>
                </p:oleObj>
              </mc:Choice>
              <mc:Fallback>
                <p:oleObj name="Equation" r:id="rId11" imgW="4063680" imgH="20304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727575"/>
                        <a:ext cx="85185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2035969" y="4036219"/>
            <a:ext cx="500063" cy="42862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1821656" y="4607719"/>
            <a:ext cx="642938" cy="5715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454025" y="5260975"/>
          <a:ext cx="8174038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37" name="Equation" r:id="rId13" imgW="3898800" imgH="431640" progId="Equation.DSMT4">
                  <p:embed/>
                </p:oleObj>
              </mc:Choice>
              <mc:Fallback>
                <p:oleObj name="Equation" r:id="rId13" imgW="3898800" imgH="431640" progId="Equation.DSMT4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5260975"/>
                        <a:ext cx="8174038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47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785813" y="1143000"/>
            <a:ext cx="1785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O.V. Selyugin</a:t>
            </a:r>
            <a:endParaRPr lang="ru-RU" altLang="en-US" sz="2000">
              <a:solidFill>
                <a:srgbClr val="0000FF"/>
              </a:solidFill>
            </a:endParaRPr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4714875" y="1500188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Fit over (q)</a:t>
            </a:r>
            <a:endParaRPr lang="ru-RU" altLang="en-US"/>
          </a:p>
        </p:txBody>
      </p:sp>
      <p:sp>
        <p:nvSpPr>
          <p:cNvPr id="8199" name="TextBox 3"/>
          <p:cNvSpPr txBox="1">
            <a:spLocks noChangeArrowheads="1"/>
          </p:cNvSpPr>
          <p:nvPr/>
        </p:nvSpPr>
        <p:spPr bwMode="auto">
          <a:xfrm>
            <a:off x="1000125" y="1643063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Ukr.J. Phys., v.41 (1996)</a:t>
            </a:r>
            <a:endParaRPr lang="ru-RU" altLang="en-US" sz="1800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003300" y="3286125"/>
          <a:ext cx="571182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34" name="Equation" r:id="rId3" imgW="2755800" imgH="965160" progId="Equation.DSMT4">
                  <p:embed/>
                </p:oleObj>
              </mc:Choice>
              <mc:Fallback>
                <p:oleObj name="Equation" r:id="rId3" imgW="2755800" imgH="965160" progId="Equation.DSMT4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3286125"/>
                        <a:ext cx="5711825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1143000" y="2786063"/>
          <a:ext cx="4160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35" name="Equation" r:id="rId5" imgW="2336760" imgH="241200" progId="Equation.DSMT4">
                  <p:embed/>
                </p:oleObj>
              </mc:Choice>
              <mc:Fallback>
                <p:oleObj name="Equation" r:id="rId5" imgW="233676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786063"/>
                        <a:ext cx="41608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Box 6"/>
          <p:cNvSpPr txBox="1">
            <a:spLocks noChangeArrowheads="1"/>
          </p:cNvSpPr>
          <p:nvPr/>
        </p:nvSpPr>
        <p:spPr bwMode="auto">
          <a:xfrm>
            <a:off x="3571875" y="1000125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Potential of rigid string</a:t>
            </a:r>
            <a:endParaRPr lang="ru-RU" altLang="en-US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66750" y="1990725"/>
          <a:ext cx="4597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36" name="Equation" r:id="rId7" imgW="3060360" imgH="482400" progId="Equation.DSMT4">
                  <p:embed/>
                </p:oleObj>
              </mc:Choice>
              <mc:Fallback>
                <p:oleObj name="Equation" r:id="rId7" imgW="3060360" imgH="4824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990725"/>
                        <a:ext cx="4597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6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28625" y="4643438"/>
            <a:ext cx="607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 startAt="4"/>
            </a:pPr>
            <a:r>
              <a:rPr lang="en-US" altLang="en-US" sz="2000"/>
              <a:t>N-dimensional gravipotential (ADD-model) Oscillations”- I. Aref’eva [1007.4777:arXiv-hep-ph]       </a:t>
            </a:r>
          </a:p>
        </p:txBody>
      </p:sp>
      <p:sp>
        <p:nvSpPr>
          <p:cNvPr id="15366" name="TextBox 3"/>
          <p:cNvSpPr txBox="1">
            <a:spLocks noChangeArrowheads="1"/>
          </p:cNvSpPr>
          <p:nvPr/>
        </p:nvSpPr>
        <p:spPr bwMode="auto">
          <a:xfrm>
            <a:off x="928688" y="2357438"/>
            <a:ext cx="371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2. a)    </a:t>
            </a:r>
            <a:r>
              <a:rPr lang="en-US" altLang="en-US" sz="1800"/>
              <a:t>Van-der-Waals potential</a:t>
            </a:r>
            <a:endParaRPr lang="ru-RU" altLang="en-US" sz="2000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57188" y="3857625"/>
            <a:ext cx="4500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3. S-L interaction</a:t>
            </a:r>
            <a:endParaRPr lang="ru-RU" altLang="en-US" sz="2000"/>
          </a:p>
        </p:txBody>
      </p:sp>
      <p:graphicFrame>
        <p:nvGraphicFramePr>
          <p:cNvPr id="153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91849"/>
              </p:ext>
            </p:extLst>
          </p:nvPr>
        </p:nvGraphicFramePr>
        <p:xfrm>
          <a:off x="4491038" y="2286000"/>
          <a:ext cx="1355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44" name="Equation" r:id="rId3" imgW="799920" imgH="393480" progId="Equation.DSMT4">
                  <p:embed/>
                </p:oleObj>
              </mc:Choice>
              <mc:Fallback>
                <p:oleObj name="Equation" r:id="rId3" imgW="799920" imgH="393480" progId="Equation.DSMT4">
                  <p:embed/>
                  <p:pic>
                    <p:nvPicPr>
                      <p:cNvPr id="1536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2286000"/>
                        <a:ext cx="1355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1" name="Object 4"/>
          <p:cNvGraphicFramePr>
            <a:graphicFrameLocks noChangeAspect="1"/>
          </p:cNvGraphicFramePr>
          <p:nvPr/>
        </p:nvGraphicFramePr>
        <p:xfrm>
          <a:off x="2571750" y="3786188"/>
          <a:ext cx="60404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45" name="Equation" r:id="rId5" imgW="3593880" imgH="482400" progId="Equation.DSMT4">
                  <p:embed/>
                </p:oleObj>
              </mc:Choice>
              <mc:Fallback>
                <p:oleObj name="Equation" r:id="rId5" imgW="3593880" imgH="482400" progId="Equation.DSMT4">
                  <p:embed/>
                  <p:pic>
                    <p:nvPicPr>
                      <p:cNvPr id="942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786188"/>
                        <a:ext cx="604043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TextBox 8"/>
          <p:cNvSpPr txBox="1">
            <a:spLocks noChangeArrowheads="1"/>
          </p:cNvSpPr>
          <p:nvPr/>
        </p:nvSpPr>
        <p:spPr bwMode="auto">
          <a:xfrm>
            <a:off x="642938" y="928688"/>
            <a:ext cx="807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K. Chadan,  A. Martin: “</a:t>
            </a:r>
            <a:r>
              <a:rPr lang="en-US" altLang="en-US" sz="2000">
                <a:solidFill>
                  <a:srgbClr val="0000FF"/>
                </a:solidFill>
              </a:rPr>
              <a:t>Scattering theory and dispersion relations for a class of long-range oscillating potentials</a:t>
            </a:r>
            <a:r>
              <a:rPr lang="en-US" altLang="en-US" sz="2000"/>
              <a:t>”,  CERN (1979)</a:t>
            </a:r>
            <a:endParaRPr lang="ru-RU" altLang="en-US" sz="2000"/>
          </a:p>
        </p:txBody>
      </p:sp>
      <p:graphicFrame>
        <p:nvGraphicFramePr>
          <p:cNvPr id="14340" name="Object 2"/>
          <p:cNvGraphicFramePr>
            <a:graphicFrameLocks noChangeAspect="1"/>
          </p:cNvGraphicFramePr>
          <p:nvPr/>
        </p:nvGraphicFramePr>
        <p:xfrm>
          <a:off x="2214563" y="1785938"/>
          <a:ext cx="31194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46" name="Equation" r:id="rId7" imgW="1904760" imgH="228600" progId="Equation.DSMT4">
                  <p:embed/>
                </p:oleObj>
              </mc:Choice>
              <mc:Fallback>
                <p:oleObj name="Equation" r:id="rId7" imgW="1904760" imgH="228600" progId="Equation.DSMT4">
                  <p:embed/>
                  <p:pic>
                    <p:nvPicPr>
                      <p:cNvPr id="143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1785938"/>
                        <a:ext cx="31194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409427"/>
              </p:ext>
            </p:extLst>
          </p:nvPr>
        </p:nvGraphicFramePr>
        <p:xfrm>
          <a:off x="6660232" y="5358343"/>
          <a:ext cx="16430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47" name="Equation" r:id="rId9" imgW="1002960" imgH="431640" progId="Equation.DSMT4">
                  <p:embed/>
                </p:oleObj>
              </mc:Choice>
              <mc:Fallback>
                <p:oleObj name="Equation" r:id="rId9" imgW="1002960" imgH="43164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5358343"/>
                        <a:ext cx="164306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1563" y="3071813"/>
            <a:ext cx="4071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b) F. Ferrer, M. Nowakowski (1998)</a:t>
            </a:r>
          </a:p>
          <a:p>
            <a:pPr eaLnBrk="1" hangingPunct="1"/>
            <a:r>
              <a:rPr lang="en-US" altLang="en-US" sz="1800"/>
              <a:t>(</a:t>
            </a:r>
            <a:r>
              <a:rPr lang="en-US" altLang="en-US" sz="1800">
                <a:solidFill>
                  <a:srgbClr val="0070C0"/>
                </a:solidFill>
              </a:rPr>
              <a:t>Golstoun boson – long range forces</a:t>
            </a:r>
            <a:r>
              <a:rPr lang="en-US" altLang="en-US" sz="1800"/>
              <a:t>)</a:t>
            </a:r>
            <a:endParaRPr lang="ru-RU" altLang="en-US" sz="1800"/>
          </a:p>
        </p:txBody>
      </p:sp>
      <p:graphicFrame>
        <p:nvGraphicFramePr>
          <p:cNvPr id="153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390797"/>
              </p:ext>
            </p:extLst>
          </p:nvPr>
        </p:nvGraphicFramePr>
        <p:xfrm>
          <a:off x="4632325" y="3071813"/>
          <a:ext cx="13573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48" name="Equation" r:id="rId11" imgW="799920" imgH="393480" progId="Equation.DSMT4">
                  <p:embed/>
                </p:oleObj>
              </mc:Choice>
              <mc:Fallback>
                <p:oleObj name="Equation" r:id="rId11" imgW="799920" imgH="393480" progId="Equation.DSMT4">
                  <p:embed/>
                  <p:pic>
                    <p:nvPicPr>
                      <p:cNvPr id="153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3071813"/>
                        <a:ext cx="13573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563" y="5715000"/>
            <a:ext cx="5214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3300"/>
                </a:solidFill>
              </a:rPr>
              <a:t>Universal scenario?</a:t>
            </a:r>
            <a:endParaRPr lang="ru-RU" altLang="en-US" sz="24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2" grpId="0"/>
      <p:bldP spid="1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57188" y="1500188"/>
            <a:ext cx="40005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>
                <a:latin typeface="Arial" pitchFamily="34" charset="0"/>
              </a:rPr>
              <a:t>linked to 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>
                <a:latin typeface="Arial" pitchFamily="34" charset="0"/>
              </a:rPr>
              <a:t>tot</a:t>
            </a:r>
            <a:r>
              <a:rPr lang="en-US" sz="1600">
                <a:latin typeface="Arial" pitchFamily="34" charset="0"/>
              </a:rPr>
              <a:t> via dispersion relations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>
                <a:latin typeface="Arial" pitchFamily="34" charset="0"/>
              </a:rPr>
              <a:t>sensitive to 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>
                <a:latin typeface="Arial" pitchFamily="34" charset="0"/>
              </a:rPr>
              <a:t>tot</a:t>
            </a:r>
            <a:r>
              <a:rPr lang="en-US" sz="1600">
                <a:latin typeface="Arial" pitchFamily="34" charset="0"/>
              </a:rPr>
              <a:t> beyond the energy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>
                <a:latin typeface="Arial" pitchFamily="34" charset="0"/>
              </a:rPr>
              <a:t> at which is measured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predictions of </a:t>
            </a:r>
            <a:r>
              <a:rPr lang="en-US" sz="140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1400" baseline="-25000">
                <a:solidFill>
                  <a:srgbClr val="C00000"/>
                </a:solidFill>
                <a:latin typeface="Arial" pitchFamily="34" charset="0"/>
              </a:rPr>
              <a:t>tot</a:t>
            </a:r>
            <a:r>
              <a:rPr lang="en-US" sz="140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 beyond LHC energies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or, are dispersion relations still valid at LHC energies?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57250"/>
            <a:ext cx="5181600" cy="4206875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533400" y="762000"/>
            <a:ext cx="1947863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r</a:t>
            </a:r>
            <a:r>
              <a:rPr lang="en-US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parameter</a:t>
            </a:r>
          </a:p>
        </p:txBody>
      </p:sp>
      <p:sp>
        <p:nvSpPr>
          <p:cNvPr id="5325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6D50B0-3D07-4E1E-8A10-3925F0E63B87}" type="slidenum">
              <a:rPr lang="ru-RU" sz="1600" smtClean="0">
                <a:solidFill>
                  <a:srgbClr val="FFFFFF"/>
                </a:solidFill>
              </a:rPr>
              <a:pPr eaLnBrk="1" hangingPunct="1"/>
              <a:t>174</a:t>
            </a:fld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642938" y="3929063"/>
            <a:ext cx="33575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J.-R. Cudell,  O.S. – </a:t>
            </a:r>
          </a:p>
          <a:p>
            <a:pPr eaLnBrk="1" hangingPunct="1"/>
            <a:r>
              <a:rPr lang="en-US" sz="1600" b="1" i="1"/>
              <a:t>Phys.Rev.Lett. 102, 032003, (2009)</a:t>
            </a:r>
            <a:endParaRPr lang="ru-RU" sz="1600" b="1" i="1"/>
          </a:p>
        </p:txBody>
      </p:sp>
    </p:spTree>
    <p:extLst>
      <p:ext uri="{BB962C8B-B14F-4D97-AF65-F5344CB8AC3E}">
        <p14:creationId xmlns:p14="http://schemas.microsoft.com/office/powerpoint/2010/main" val="297622855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doc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21387" r="12097" b="47049"/>
          <a:stretch>
            <a:fillRect/>
          </a:stretch>
        </p:blipFill>
        <p:spPr bwMode="auto">
          <a:xfrm>
            <a:off x="1500188" y="2071688"/>
            <a:ext cx="6675437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3643313" y="3929063"/>
            <a:ext cx="71437" cy="714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 flipH="1">
            <a:off x="3643313" y="4000500"/>
            <a:ext cx="46037" cy="71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5-конечная звезда 4"/>
          <p:cNvSpPr/>
          <p:nvPr/>
        </p:nvSpPr>
        <p:spPr>
          <a:xfrm>
            <a:off x="3714750" y="4000500"/>
            <a:ext cx="71438" cy="71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3786188" y="4071938"/>
            <a:ext cx="71437" cy="714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79002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0063" y="714375"/>
          <a:ext cx="58912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95" name="Equation" r:id="rId3" imgW="2324100" imgH="254000" progId="Equation.DSMT4">
                  <p:embed/>
                </p:oleObj>
              </mc:Choice>
              <mc:Fallback>
                <p:oleObj name="Equation" r:id="rId3" imgW="2324100" imgH="25400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714375"/>
                        <a:ext cx="5891212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6" name="Object 9"/>
          <p:cNvGraphicFramePr>
            <a:graphicFrameLocks noChangeAspect="1"/>
          </p:cNvGraphicFramePr>
          <p:nvPr/>
        </p:nvGraphicFramePr>
        <p:xfrm>
          <a:off x="714375" y="2500313"/>
          <a:ext cx="59753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96" name="Equation" r:id="rId5" imgW="2616200" imgH="228600" progId="Equation.DSMT4">
                  <p:embed/>
                </p:oleObj>
              </mc:Choice>
              <mc:Fallback>
                <p:oleObj name="Equation" r:id="rId5" imgW="2616200" imgH="228600" progId="Equation.DSMT4">
                  <p:embed/>
                  <p:pic>
                    <p:nvPicPr>
                      <p:cNvPr id="778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500313"/>
                        <a:ext cx="597535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7" name="Object 10"/>
          <p:cNvGraphicFramePr>
            <a:graphicFrameLocks noChangeAspect="1"/>
          </p:cNvGraphicFramePr>
          <p:nvPr/>
        </p:nvGraphicFramePr>
        <p:xfrm>
          <a:off x="642938" y="1857375"/>
          <a:ext cx="59293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497" name="Equation" r:id="rId7" imgW="2540000" imgH="228600" progId="Equation.DSMT4">
                  <p:embed/>
                </p:oleObj>
              </mc:Choice>
              <mc:Fallback>
                <p:oleObj name="Equation" r:id="rId7" imgW="2540000" imgH="228600" progId="Equation.DSMT4">
                  <p:embed/>
                  <p:pic>
                    <p:nvPicPr>
                      <p:cNvPr id="7782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857375"/>
                        <a:ext cx="59293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86563" y="928688"/>
            <a:ext cx="15414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57938" y="3429000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33CC33"/>
                </a:solidFill>
              </a:rPr>
              <a:t>Comment</a:t>
            </a:r>
            <a:endParaRPr lang="ru-RU" sz="2400" dirty="0">
              <a:solidFill>
                <a:srgbClr val="33CC33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5813" y="4286250"/>
            <a:ext cx="700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/>
              <a:t>Very likely that this difference reflects the true errors of the fitting procedure of the experimental data obtained by the </a:t>
            </a:r>
            <a:r>
              <a:rPr lang="en-US" sz="2400" dirty="0">
                <a:solidFill>
                  <a:srgbClr val="FF0000"/>
                </a:solidFill>
              </a:rPr>
              <a:t>luminosity independent method</a:t>
            </a:r>
            <a:r>
              <a:rPr lang="en-US" sz="2400" dirty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37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Рисунок 1" descr="doc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25664" r="12097" b="40205"/>
          <a:stretch>
            <a:fillRect/>
          </a:stretch>
        </p:blipFill>
        <p:spPr bwMode="auto">
          <a:xfrm>
            <a:off x="3286125" y="0"/>
            <a:ext cx="56959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827" name="Object 5"/>
          <p:cNvGraphicFramePr>
            <a:graphicFrameLocks noChangeAspect="1"/>
          </p:cNvGraphicFramePr>
          <p:nvPr/>
        </p:nvGraphicFramePr>
        <p:xfrm>
          <a:off x="428625" y="500063"/>
          <a:ext cx="22860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49" name="Equation" r:id="rId4" imgW="1346040" imgH="431640" progId="Equation.DSMT4">
                  <p:embed/>
                </p:oleObj>
              </mc:Choice>
              <mc:Fallback>
                <p:oleObj name="Equation" r:id="rId4" imgW="1346040" imgH="431640" progId="Equation.DSMT4">
                  <p:embed/>
                  <p:pic>
                    <p:nvPicPr>
                      <p:cNvPr id="2058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00063"/>
                        <a:ext cx="22860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3"/>
          <p:cNvGraphicFramePr>
            <a:graphicFrameLocks noChangeAspect="1"/>
          </p:cNvGraphicFramePr>
          <p:nvPr/>
        </p:nvGraphicFramePr>
        <p:xfrm>
          <a:off x="500063" y="3429000"/>
          <a:ext cx="378618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50" name="Equation" r:id="rId6" imgW="2260440" imgH="393480" progId="Equation.DSMT4">
                  <p:embed/>
                </p:oleObj>
              </mc:Choice>
              <mc:Fallback>
                <p:oleObj name="Equation" r:id="rId6" imgW="2260440" imgH="393480" progId="Equation.DSMT4">
                  <p:embed/>
                  <p:pic>
                    <p:nvPicPr>
                      <p:cNvPr id="911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500063" y="3429000"/>
                        <a:ext cx="3786187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1285875" y="4214813"/>
          <a:ext cx="57150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51" name="Equation" r:id="rId8" imgW="3860640" imgH="469800" progId="Equation.DSMT4">
                  <p:embed/>
                </p:oleObj>
              </mc:Choice>
              <mc:Fallback>
                <p:oleObj name="Equation" r:id="rId8" imgW="3860640" imgH="469800" progId="Equation.DSMT4">
                  <p:embed/>
                  <p:pic>
                    <p:nvPicPr>
                      <p:cNvPr id="522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14813"/>
                        <a:ext cx="57150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1219200"/>
            <a:ext cx="530066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Total cross-section</a:t>
            </a: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Understand the asymptotic behavior of </a:t>
            </a:r>
            <a:r>
              <a:rPr lang="en-US" sz="2400" dirty="0" err="1">
                <a:effectLst/>
                <a:latin typeface="Symbol" pitchFamily="18" charset="2"/>
              </a:rPr>
              <a:t>s</a:t>
            </a:r>
            <a:r>
              <a:rPr lang="en-US" sz="2400" baseline="-25000" dirty="0" err="1">
                <a:effectLst/>
                <a:latin typeface="Arial" pitchFamily="34" charset="0"/>
              </a:rPr>
              <a:t>tot</a:t>
            </a: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new (precise) data to constraint the fit:  </a:t>
            </a:r>
            <a:r>
              <a:rPr lang="en-US" sz="2400" dirty="0" err="1">
                <a:effectLst/>
                <a:latin typeface="Symbol" pitchFamily="18" charset="2"/>
              </a:rPr>
              <a:t>s</a:t>
            </a:r>
            <a:r>
              <a:rPr lang="en-US" sz="2400" baseline="-25000" dirty="0" err="1">
                <a:effectLst/>
                <a:latin typeface="Arial" pitchFamily="34" charset="0"/>
              </a:rPr>
              <a:t>tot</a:t>
            </a:r>
            <a:r>
              <a:rPr lang="en-US" sz="2400" baseline="-25000" dirty="0">
                <a:effectLst/>
                <a:latin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</a:rPr>
              <a:t>vs</a:t>
            </a:r>
            <a:r>
              <a:rPr lang="en-US" sz="2400" dirty="0">
                <a:effectLst/>
                <a:latin typeface="Arial" pitchFamily="34" charset="0"/>
              </a:rPr>
              <a:t> (</a:t>
            </a:r>
            <a:r>
              <a:rPr lang="en-US" sz="2400" dirty="0" err="1">
                <a:effectLst/>
                <a:latin typeface="Arial" pitchFamily="34" charset="0"/>
              </a:rPr>
              <a:t>ln</a:t>
            </a:r>
            <a:r>
              <a:rPr lang="en-US" sz="2400" dirty="0">
                <a:effectLst/>
                <a:latin typeface="Arial" pitchFamily="34" charset="0"/>
              </a:rPr>
              <a:t> s)</a:t>
            </a:r>
            <a:r>
              <a:rPr lang="en-US" sz="2400" baseline="30000" dirty="0">
                <a:effectLst/>
                <a:latin typeface="Symbol" pitchFamily="18" charset="2"/>
              </a:rPr>
              <a:t>g</a:t>
            </a:r>
            <a:endParaRPr lang="en-US" sz="2400" baseline="300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1% error </a:t>
            </a:r>
            <a:r>
              <a:rPr lang="en-US" sz="2400" dirty="0">
                <a:effectLst/>
                <a:latin typeface="Arial" pitchFamily="34" charset="0"/>
                <a:sym typeface="Symbol" pitchFamily="18" charset="2"/>
              </a:rPr>
              <a:t> ~1mb</a:t>
            </a:r>
            <a:endParaRPr lang="en-US" sz="2400" dirty="0">
              <a:effectLst/>
              <a:latin typeface="Arial" pitchFamily="34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463675"/>
            <a:ext cx="4803775" cy="4784725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61695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Рисунок 2" descr="ds7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681288"/>
            <a:ext cx="67532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00" name="Object 10"/>
          <p:cNvGraphicFramePr>
            <a:graphicFrameLocks noChangeAspect="1"/>
          </p:cNvGraphicFramePr>
          <p:nvPr/>
        </p:nvGraphicFramePr>
        <p:xfrm>
          <a:off x="3357563" y="571500"/>
          <a:ext cx="46974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76" name="Equation" r:id="rId4" imgW="1765300" imgH="241300" progId="Equation.DSMT4">
                  <p:embed/>
                </p:oleObj>
              </mc:Choice>
              <mc:Fallback>
                <p:oleObj name="Equation" r:id="rId4" imgW="1765300" imgH="241300" progId="Equation.DSMT4">
                  <p:embed/>
                  <p:pic>
                    <p:nvPicPr>
                      <p:cNvPr id="2970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571500"/>
                        <a:ext cx="4697412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428625" y="2143125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predictions</a:t>
            </a:r>
          </a:p>
        </p:txBody>
      </p:sp>
      <p:graphicFrame>
        <p:nvGraphicFramePr>
          <p:cNvPr id="29702" name="Object 3"/>
          <p:cNvGraphicFramePr>
            <a:graphicFrameLocks noChangeAspect="1"/>
          </p:cNvGraphicFramePr>
          <p:nvPr/>
        </p:nvGraphicFramePr>
        <p:xfrm>
          <a:off x="5214942" y="3071810"/>
          <a:ext cx="1636398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77" name="Equation" r:id="rId6" imgW="761669" imgH="241195" progId="Equation.DSMT4">
                  <p:embed/>
                </p:oleObj>
              </mc:Choice>
              <mc:Fallback>
                <p:oleObj name="Equation" r:id="rId6" imgW="761669" imgH="241195" progId="Equation.DSMT4">
                  <p:embed/>
                  <p:pic>
                    <p:nvPicPr>
                      <p:cNvPr id="297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3071810"/>
                        <a:ext cx="1636398" cy="428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3357563" y="1357313"/>
            <a:ext cx="5286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O.S. EPJC (2012); arXiv: 1204.4418 </a:t>
            </a:r>
          </a:p>
        </p:txBody>
      </p:sp>
    </p:spTree>
    <p:extLst>
      <p:ext uri="{BB962C8B-B14F-4D97-AF65-F5344CB8AC3E}">
        <p14:creationId xmlns:p14="http://schemas.microsoft.com/office/powerpoint/2010/main" val="3514492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3C5727-C787-4E25-8D09-C8EA37F9FF5A}"/>
              </a:ext>
            </a:extLst>
          </p:cNvPr>
          <p:cNvSpPr txBox="1"/>
          <p:nvPr/>
        </p:nvSpPr>
        <p:spPr>
          <a:xfrm>
            <a:off x="1403648" y="69269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Jacques </a:t>
            </a:r>
            <a:r>
              <a:rPr lang="en-US" sz="1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Soffer</a:t>
            </a: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CMSY10"/>
              </a:rPr>
              <a:t>∗</a:t>
            </a: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, Claude </a:t>
            </a:r>
            <a:r>
              <a:rPr lang="en-US" sz="1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Bourrely</a:t>
            </a: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† and Tai </a:t>
            </a:r>
            <a:r>
              <a:rPr lang="en-US" sz="1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Tsun</a:t>
            </a: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-Roman"/>
              </a:rPr>
              <a:t> Wu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US" dirty="0"/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C8274-131B-4100-AEB7-AACD4DE0E9F4}"/>
              </a:ext>
            </a:extLst>
          </p:cNvPr>
          <p:cNvSpPr txBox="1"/>
          <p:nvPr/>
        </p:nvSpPr>
        <p:spPr>
          <a:xfrm>
            <a:off x="4139952" y="1274015"/>
            <a:ext cx="3330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G</a:t>
            </a:r>
            <a:r>
              <a:rPr lang="en-US" sz="2000" b="0" i="0" u="none" strike="noStrike" baseline="0" dirty="0">
                <a:latin typeface="CMR10"/>
              </a:rPr>
              <a:t>(</a:t>
            </a:r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t</a:t>
            </a:r>
            <a:r>
              <a:rPr lang="en-US" sz="2000" b="0" i="0" u="none" strike="noStrike" baseline="0" dirty="0">
                <a:latin typeface="CMR10"/>
              </a:rPr>
              <a:t>) =</a:t>
            </a:r>
            <a:r>
              <a:rPr lang="ru-RU" sz="2000" b="0" i="0" u="none" strike="noStrike" baseline="0" dirty="0">
                <a:latin typeface="Times New Roman" panose="02020603050405020304" pitchFamily="18" charset="0"/>
              </a:rPr>
              <a:t>1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/</a:t>
            </a:r>
            <a:r>
              <a:rPr lang="en-US" sz="2000" b="0" i="0" u="none" strike="noStrike" baseline="0" dirty="0">
                <a:latin typeface="CMR10"/>
              </a:rPr>
              <a:t>(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1</a:t>
            </a:r>
            <a:r>
              <a:rPr lang="en-US" sz="2000" b="0" i="0" u="none" strike="noStrike" baseline="0" dirty="0">
                <a:latin typeface="CMSY10"/>
              </a:rPr>
              <a:t>−</a:t>
            </a:r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t</a:t>
            </a:r>
            <a:r>
              <a:rPr lang="en-US" sz="2000" b="0" i="0" u="none" strike="noStrike" baseline="0" dirty="0">
                <a:latin typeface="CMMI10"/>
              </a:rPr>
              <a:t>/</a:t>
            </a:r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m</a:t>
            </a:r>
            <a:r>
              <a:rPr lang="en-US" sz="900" b="0" i="0" u="none" strike="noStrike" baseline="0" dirty="0">
                <a:latin typeface="Times New Roman" panose="02020603050405020304" pitchFamily="18" charset="0"/>
              </a:rPr>
              <a:t>21</a:t>
            </a:r>
            <a:r>
              <a:rPr lang="en-US" sz="2000" b="0" i="0" u="none" strike="noStrike" baseline="0" dirty="0">
                <a:latin typeface="CMR10"/>
              </a:rPr>
              <a:t>)(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1</a:t>
            </a:r>
            <a:r>
              <a:rPr lang="en-US" sz="2000" b="0" i="0" u="none" strike="noStrike" baseline="0" dirty="0">
                <a:latin typeface="CMSY10"/>
              </a:rPr>
              <a:t>−</a:t>
            </a:r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t</a:t>
            </a:r>
            <a:r>
              <a:rPr lang="en-US" sz="2000" b="0" i="0" u="none" strike="noStrike" baseline="0" dirty="0">
                <a:latin typeface="CMMI10"/>
              </a:rPr>
              <a:t>/</a:t>
            </a:r>
            <a:r>
              <a:rPr lang="en-US" sz="2000" b="0" i="1" u="none" strike="noStrike" baseline="0" dirty="0">
                <a:latin typeface="Times New Roman" panose="02020603050405020304" pitchFamily="18" charset="0"/>
              </a:rPr>
              <a:t>m</a:t>
            </a:r>
            <a:r>
              <a:rPr lang="en-US" sz="900" b="0" i="0" u="none" strike="noStrike" baseline="0" dirty="0">
                <a:latin typeface="Times New Roman" panose="02020603050405020304" pitchFamily="18" charset="0"/>
              </a:rPr>
              <a:t>22</a:t>
            </a:r>
            <a:r>
              <a:rPr lang="ru-RU" sz="2000" b="0" i="0" u="none" strike="noStrike" baseline="0" dirty="0">
                <a:latin typeface="CMMI10"/>
              </a:rPr>
              <a:t>.</a:t>
            </a:r>
            <a:r>
              <a:rPr lang="en-US" sz="2000" b="0" i="0" u="none" strike="noStrike" baseline="0" dirty="0">
                <a:latin typeface="CMMI10"/>
              </a:rPr>
              <a:t>)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5C351-2313-4D4B-B6E8-EF1202883D30}"/>
              </a:ext>
            </a:extLst>
          </p:cNvPr>
          <p:cNvSpPr txBox="1"/>
          <p:nvPr/>
        </p:nvSpPr>
        <p:spPr>
          <a:xfrm>
            <a:off x="1115616" y="13326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F</a:t>
            </a:r>
            <a:r>
              <a:rPr lang="fr-FR" sz="1800" b="0" i="0" u="none" strike="noStrike" baseline="0" dirty="0">
                <a:latin typeface="CMR10"/>
              </a:rPr>
              <a:t>(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t</a:t>
            </a:r>
            <a:r>
              <a:rPr lang="fr-FR" sz="1800" b="0" i="0" u="none" strike="noStrike" baseline="0" dirty="0">
                <a:latin typeface="CMR10"/>
              </a:rPr>
              <a:t>) = 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f </a:t>
            </a:r>
            <a:r>
              <a:rPr lang="fr-FR" sz="1800" b="0" i="0" u="none" strike="noStrike" baseline="0" dirty="0">
                <a:latin typeface="CMR10"/>
              </a:rPr>
              <a:t>[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G</a:t>
            </a:r>
            <a:r>
              <a:rPr lang="fr-FR" sz="1800" b="0" i="0" u="none" strike="noStrike" baseline="0" dirty="0">
                <a:latin typeface="CMR10"/>
              </a:rPr>
              <a:t>(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t</a:t>
            </a:r>
            <a:r>
              <a:rPr lang="fr-FR" sz="1800" b="0" i="0" u="none" strike="noStrike" baseline="0" dirty="0">
                <a:latin typeface="CMR10"/>
              </a:rPr>
              <a:t>)]</a:t>
            </a:r>
            <a:r>
              <a:rPr lang="fr-FR" sz="800" b="0" i="0" u="none" strike="noStrike" baseline="0" dirty="0">
                <a:latin typeface="Times New Roman" panose="02020603050405020304" pitchFamily="18" charset="0"/>
              </a:rPr>
              <a:t>2 (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a</a:t>
            </a:r>
            <a:r>
              <a:rPr lang="fr-FR" sz="800" b="0" i="0" u="none" strike="noStrike" baseline="0" dirty="0">
                <a:latin typeface="Times New Roman" panose="02020603050405020304" pitchFamily="18" charset="0"/>
              </a:rPr>
              <a:t>2</a:t>
            </a:r>
            <a:r>
              <a:rPr lang="fr-FR" sz="1800" b="0" i="0" u="none" strike="noStrike" baseline="0" dirty="0">
                <a:latin typeface="CMR10"/>
              </a:rPr>
              <a:t>+</a:t>
            </a:r>
            <a:r>
              <a:rPr lang="fr-FR" sz="1800" b="0" i="1" u="none" strike="noStrike" baseline="0" dirty="0">
                <a:latin typeface="Times New Roman" panose="02020603050405020304" pitchFamily="18" charset="0"/>
              </a:rPr>
              <a:t>t)/(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a</a:t>
            </a:r>
            <a:r>
              <a:rPr lang="en-US" sz="800" b="0" i="0" u="none" strike="noStrike" baseline="0" dirty="0">
                <a:latin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latin typeface="CMSY10"/>
              </a:rPr>
              <a:t>−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t)</a:t>
            </a:r>
            <a:r>
              <a:rPr lang="ru-RU" sz="1800" b="0" i="0" u="none" strike="noStrike" baseline="0" dirty="0">
                <a:latin typeface="CMMI10"/>
              </a:rPr>
              <a:t>,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D71445-8563-464F-9C9C-C4C3BA84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74001"/>
            <a:ext cx="4911717" cy="19248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D231B8B-9790-40F4-98C5-CEF54660E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39" y="5758085"/>
            <a:ext cx="5076026" cy="8144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6C364C-BAAB-4859-90FC-7F8DF905B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14" y="3994622"/>
            <a:ext cx="2762250" cy="3524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5E008A-CD7D-49E9-A523-3CCA64F2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442807"/>
            <a:ext cx="8095442" cy="10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81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857250" y="1071563"/>
            <a:ext cx="150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70C0"/>
                </a:solidFill>
              </a:rPr>
              <a:t>S. Barshay</a:t>
            </a:r>
            <a:endParaRPr lang="ru-RU" altLang="en-US" sz="2000">
              <a:solidFill>
                <a:srgbClr val="0070C0"/>
              </a:solidFill>
            </a:endParaRPr>
          </a:p>
        </p:txBody>
      </p:sp>
      <p:graphicFrame>
        <p:nvGraphicFramePr>
          <p:cNvPr id="262153" name="Object 3"/>
          <p:cNvGraphicFramePr>
            <a:graphicFrameLocks noChangeAspect="1"/>
          </p:cNvGraphicFramePr>
          <p:nvPr/>
        </p:nvGraphicFramePr>
        <p:xfrm>
          <a:off x="428625" y="1428750"/>
          <a:ext cx="578643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18" name="Equation" r:id="rId3" imgW="3187440" imgH="457200" progId="Equation.DSMT4">
                  <p:embed/>
                </p:oleObj>
              </mc:Choice>
              <mc:Fallback>
                <p:oleObj name="Equation" r:id="rId3" imgW="3187440" imgH="457200" progId="Equation.DSMT4">
                  <p:embed/>
                  <p:pic>
                    <p:nvPicPr>
                      <p:cNvPr id="2621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428750"/>
                        <a:ext cx="578643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7286625" y="1571625"/>
          <a:ext cx="92868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19" name="Equation" r:id="rId5" imgW="520560" imgH="241200" progId="Equation.DSMT4">
                  <p:embed/>
                </p:oleObj>
              </mc:Choice>
              <mc:Fallback>
                <p:oleObj name="Equation" r:id="rId5" imgW="520560" imgH="241200" progId="Equation.DSMT4">
                  <p:embed/>
                  <p:pic>
                    <p:nvPicPr>
                      <p:cNvPr id="717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25" y="1571625"/>
                        <a:ext cx="928688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3071813" y="928688"/>
            <a:ext cx="478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S.Barshay, D. Rein Z. Phys. C56,  (1992)</a:t>
            </a:r>
            <a:endParaRPr lang="ru-RU" altLang="en-US" sz="2000"/>
          </a:p>
        </p:txBody>
      </p:sp>
      <p:pic>
        <p:nvPicPr>
          <p:cNvPr id="7" name="Рисунок 6" descr="Bars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428875"/>
            <a:ext cx="528637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63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os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6"/>
          <a:stretch>
            <a:fillRect/>
          </a:stretch>
        </p:blipFill>
        <p:spPr bwMode="auto">
          <a:xfrm>
            <a:off x="1214438" y="1643063"/>
            <a:ext cx="63817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35397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Рисунок 3" descr="dsa5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428868"/>
            <a:ext cx="40544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3" descr="ds528b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428868"/>
            <a:ext cx="39751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9792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262223"/>
              </p:ext>
            </p:extLst>
          </p:nvPr>
        </p:nvGraphicFramePr>
        <p:xfrm>
          <a:off x="971600" y="-2410429"/>
          <a:ext cx="8568952" cy="879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27" name="Acrobat Document" r:id="rId3" imgW="3828891" imgH="5340240" progId="AcroExch.Document.DC">
                  <p:embed/>
                </p:oleObj>
              </mc:Choice>
              <mc:Fallback>
                <p:oleObj name="Acrobat Document" r:id="rId3" imgW="3828891" imgH="53402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-2410429"/>
                        <a:ext cx="8568952" cy="879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56638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56300" r="8397" b="6951"/>
          <a:stretch/>
        </p:blipFill>
        <p:spPr>
          <a:xfrm>
            <a:off x="395536" y="188640"/>
            <a:ext cx="3960441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54200" r="9883" b="8001"/>
          <a:stretch/>
        </p:blipFill>
        <p:spPr>
          <a:xfrm>
            <a:off x="4860032" y="476672"/>
            <a:ext cx="396044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270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928688" y="785813"/>
            <a:ext cx="2786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V.A. </a:t>
            </a:r>
            <a:r>
              <a:rPr lang="en-US" altLang="en-US" sz="2400" dirty="0" err="1">
                <a:solidFill>
                  <a:srgbClr val="0000FF"/>
                </a:solidFill>
              </a:rPr>
              <a:t>Tzarev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endParaRPr lang="ru-RU" altLang="en-US" sz="2400" dirty="0">
              <a:solidFill>
                <a:srgbClr val="0000FF"/>
              </a:solidFill>
            </a:endParaRP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2714625" y="785813"/>
            <a:ext cx="378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Model of complex Regge poles</a:t>
            </a:r>
            <a:endParaRPr lang="ru-RU" altLang="en-US" sz="2000"/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3286125" y="4929188"/>
          <a:ext cx="521493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0" name="Equation" r:id="rId3" imgW="2717640" imgH="660240" progId="Equation.DSMT4">
                  <p:embed/>
                </p:oleObj>
              </mc:Choice>
              <mc:Fallback>
                <p:oleObj name="Equation" r:id="rId3" imgW="2717640" imgH="660240" progId="Equation.DSMT4">
                  <p:embed/>
                  <p:pic>
                    <p:nvPicPr>
                      <p:cNvPr id="1075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929188"/>
                        <a:ext cx="521493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233363" y="1571625"/>
          <a:ext cx="685165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1" name="Equation" r:id="rId5" imgW="3848040" imgH="888840" progId="Equation.DSMT4">
                  <p:embed/>
                </p:oleObj>
              </mc:Choice>
              <mc:Fallback>
                <p:oleObj name="Equation" r:id="rId5" imgW="3848040" imgH="88884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1571625"/>
                        <a:ext cx="685165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571500" y="4214813"/>
          <a:ext cx="50641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2" name="Equation" r:id="rId7" imgW="2844720" imgH="393480" progId="Equation.DSMT4">
                  <p:embed/>
                </p:oleObj>
              </mc:Choice>
              <mc:Fallback>
                <p:oleObj name="Equation" r:id="rId7" imgW="2844720" imgH="393480" progId="Equation.DSMT4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4214813"/>
                        <a:ext cx="5064125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9"/>
          <p:cNvGraphicFramePr>
            <a:graphicFrameLocks noChangeAspect="1"/>
          </p:cNvGraphicFramePr>
          <p:nvPr/>
        </p:nvGraphicFramePr>
        <p:xfrm>
          <a:off x="1714500" y="3429000"/>
          <a:ext cx="498951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3" name="Equation" r:id="rId9" imgW="3759120" imgH="431640" progId="Equation.DSMT4">
                  <p:embed/>
                </p:oleObj>
              </mc:Choice>
              <mc:Fallback>
                <p:oleObj name="Equation" r:id="rId9" imgW="3759120" imgH="431640" progId="Equation.DSMT4">
                  <p:embed/>
                  <p:pic>
                    <p:nvPicPr>
                      <p:cNvPr id="614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3429000"/>
                        <a:ext cx="4989513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928813" y="1214438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/>
              <a:t>Preprint NAL-Pub-74/17, 1974; DAN-USSR, v.95 (1977)</a:t>
            </a:r>
            <a:endParaRPr lang="ru-RU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882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13707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195736" y="3933056"/>
          <a:ext cx="47339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24" name="Equation" r:id="rId3" imgW="2234880" imgH="393480" progId="Equation.DSMT4">
                  <p:embed/>
                </p:oleObj>
              </mc:Choice>
              <mc:Fallback>
                <p:oleObj name="Equation" r:id="rId3" imgW="2234880" imgH="393480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933056"/>
                        <a:ext cx="473392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579563" y="808038"/>
          <a:ext cx="5245100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25" name="Equation" r:id="rId5" imgW="2476440" imgH="419040" progId="Equation.DSMT4">
                  <p:embed/>
                </p:oleObj>
              </mc:Choice>
              <mc:Fallback>
                <p:oleObj name="Equation" r:id="rId5" imgW="2476440" imgH="41904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808038"/>
                        <a:ext cx="5245100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187450" y="2060575"/>
          <a:ext cx="607695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26" name="Equation" r:id="rId7" imgW="2869920" imgH="419040" progId="Equation.DSMT4">
                  <p:embed/>
                </p:oleObj>
              </mc:Choice>
              <mc:Fallback>
                <p:oleObj name="Equation" r:id="rId7" imgW="2869920" imgH="41904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060575"/>
                        <a:ext cx="607695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413573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3" y="642938"/>
            <a:ext cx="2571750" cy="693737"/>
          </a:xfrm>
        </p:spPr>
        <p:txBody>
          <a:bodyPr/>
          <a:lstStyle/>
          <a:p>
            <a:pPr>
              <a:defRPr/>
            </a:pPr>
            <a:r>
              <a:rPr lang="en-US" dirty="0"/>
              <a:t>Answers</a:t>
            </a:r>
            <a:endParaRPr lang="ru-RU" dirty="0"/>
          </a:p>
        </p:txBody>
      </p:sp>
      <p:sp>
        <p:nvSpPr>
          <p:cNvPr id="45059" name="Содержимое 2"/>
          <p:cNvSpPr>
            <a:spLocks noGrp="1"/>
          </p:cNvSpPr>
          <p:nvPr>
            <p:ph idx="4294967295"/>
          </p:nvPr>
        </p:nvSpPr>
        <p:spPr>
          <a:xfrm>
            <a:off x="357188" y="1428750"/>
            <a:ext cx="8183562" cy="41878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/>
              <a:t>  1. regions of t ?;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  <a:p>
            <a:pPr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</a:rPr>
              <a:t>Coulomb-hadron interference region of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>
                <a:solidFill>
                  <a:srgbClr val="0000FF"/>
                </a:solidFill>
              </a:rPr>
              <a:t>  The effect is large for the smaller values of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>
                <a:solidFill>
                  <a:srgbClr val="0000FF"/>
                </a:solidFill>
              </a:rPr>
              <a:t>  The effect does not come from  statistical fluctuations,  otherwise it would appear for any t.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233253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85750" y="1500188"/>
            <a:ext cx="7924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>
                <a:latin typeface="Arial" panose="020B0604020202020204" pitchFamily="34" charset="0"/>
              </a:rPr>
              <a:t>           The experimental data show some periodical structure in the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Coulomb-hadron interference region of t and in a wide energy region.</a:t>
            </a: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85750" y="2500313"/>
            <a:ext cx="8482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The small period of the “oscillation” is related with the long hadron   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screening potential at large distances. </a:t>
            </a:r>
            <a:endParaRPr lang="en-US" altLang="en-US" sz="18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357188" y="3429000"/>
            <a:ext cx="822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1800">
                <a:latin typeface="Arial" panose="020B0604020202020204" pitchFamily="34" charset="0"/>
              </a:rPr>
              <a:t> It is likely that this effect has an electromagnetic origin, or 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</a:pPr>
            <a:r>
              <a:rPr lang="en-US" altLang="en-US" sz="1800">
                <a:latin typeface="Arial" panose="020B0604020202020204" pitchFamily="34" charset="0"/>
              </a:rPr>
              <a:t>          it comes from the odderon.</a:t>
            </a: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857250" y="4500563"/>
            <a:ext cx="7467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>
                <a:latin typeface="Arial" panose="020B0604020202020204" pitchFamily="34" charset="0"/>
              </a:rPr>
              <a:t>  More experimental data in the Coulomb-hadron interference region  are needed.                      </a:t>
            </a: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 [NICA (low energy) and LHC(high energy)]   </a:t>
            </a:r>
            <a:r>
              <a:rPr lang="en-US" altLang="en-US" sz="180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L, </a:t>
            </a:r>
            <a:r>
              <a:rPr lang="en-US" altLang="en-US" sz="24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Mathematica1" pitchFamily="2" charset="2"/>
              </a:rPr>
              <a:t>s,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 B,  </a:t>
            </a:r>
            <a:r>
              <a:rPr lang="en-US" altLang="en-US" sz="2400">
                <a:solidFill>
                  <a:srgbClr val="FF3300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1800">
                <a:latin typeface="Arial" panose="020B0604020202020204" pitchFamily="34" charset="0"/>
              </a:rPr>
              <a:t>  simultaneously.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2" grpId="0" autoUpdateAnimBg="0"/>
      <p:bldP spid="195594" grpId="0" autoUpdateAnimBg="0"/>
      <p:bldP spid="19559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FCB41F-5DF3-4B43-837B-4ABBF116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0" y="476672"/>
            <a:ext cx="8566238" cy="6381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C4544-5766-4D60-92BE-35079920367B}"/>
              </a:ext>
            </a:extLst>
          </p:cNvPr>
          <p:cNvSpPr txBox="1"/>
          <p:nvPr/>
        </p:nvSpPr>
        <p:spPr>
          <a:xfrm>
            <a:off x="107504" y="2606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B-S-W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7153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1134244"/>
            <a:ext cx="3857625" cy="3581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3657600" cy="3314700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832475" y="2239963"/>
          <a:ext cx="17970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46" name="Equation" r:id="rId5" imgW="1104840" imgH="190440" progId="Equation.DSMT4">
                  <p:embed/>
                </p:oleObj>
              </mc:Choice>
              <mc:Fallback>
                <p:oleObj name="Equation" r:id="rId5" imgW="1104840" imgH="190440" progId="Equation.DSMT4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2239963"/>
                        <a:ext cx="17970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10615" y="6137841"/>
            <a:ext cx="805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hangingPunct="0"/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difference of the forms  of charge density </a:t>
            </a:r>
            <a:r>
              <a:rPr lang="en-US" i="1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1</a:t>
            </a:r>
            <a:r>
              <a:rPr lang="ru-RU" i="1" baseline="30000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and matter density</a:t>
            </a:r>
            <a:r>
              <a:rPr lang="en-US" i="1" u="sng" dirty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 (A)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085" y="4911675"/>
            <a:ext cx="4071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Transverse density </a:t>
            </a:r>
            <a:r>
              <a:rPr lang="el-GR" dirty="0">
                <a:latin typeface="CMMI9"/>
              </a:rPr>
              <a:t>ρ</a:t>
            </a:r>
            <a:r>
              <a:rPr lang="en-US" baseline="30000" dirty="0" err="1">
                <a:latin typeface="CMMI9"/>
              </a:rPr>
              <a:t>Gr</a:t>
            </a:r>
            <a:r>
              <a:rPr lang="en-US" baseline="-25000" dirty="0" err="1">
                <a:latin typeface="CMMI9"/>
              </a:rPr>
              <a:t>T</a:t>
            </a:r>
            <a:r>
              <a:rPr lang="en-US" sz="800" dirty="0">
                <a:latin typeface="CMMI6"/>
              </a:rPr>
              <a:t> </a:t>
            </a:r>
            <a:r>
              <a:rPr lang="en-US" dirty="0">
                <a:latin typeface="CMR9"/>
              </a:rPr>
              <a:t>(</a:t>
            </a:r>
            <a:r>
              <a:rPr lang="en-US" dirty="0">
                <a:latin typeface="CMMI9"/>
              </a:rPr>
              <a:t>~b</a:t>
            </a:r>
            <a:r>
              <a:rPr lang="en-US" dirty="0">
                <a:latin typeface="CMR9"/>
              </a:rPr>
              <a:t>) </a:t>
            </a:r>
            <a:r>
              <a:rPr lang="en-US" dirty="0">
                <a:latin typeface="CMSY9"/>
              </a:rPr>
              <a:t>− </a:t>
            </a:r>
            <a:r>
              <a:rPr lang="el-GR" dirty="0">
                <a:latin typeface="CMMI9"/>
              </a:rPr>
              <a:t>ρ</a:t>
            </a:r>
            <a:r>
              <a:rPr lang="en-US" baseline="30000" dirty="0">
                <a:latin typeface="CMMI9"/>
              </a:rPr>
              <a:t>Gr</a:t>
            </a:r>
            <a:r>
              <a:rPr lang="en-US" sz="800" baseline="30000" dirty="0">
                <a:latin typeface="CMMI6"/>
              </a:rPr>
              <a:t> </a:t>
            </a:r>
            <a:r>
              <a:rPr lang="en-US" sz="800" dirty="0">
                <a:latin typeface="CMR6"/>
              </a:rPr>
              <a:t>0 </a:t>
            </a:r>
            <a:r>
              <a:rPr lang="en-US" dirty="0">
                <a:latin typeface="CMR9"/>
              </a:rPr>
              <a:t>(</a:t>
            </a:r>
            <a:r>
              <a:rPr lang="en-US" dirty="0">
                <a:latin typeface="CMMI9"/>
              </a:rPr>
              <a:t>b</a:t>
            </a:r>
            <a:r>
              <a:rPr lang="en-US" dirty="0">
                <a:latin typeface="CMR9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6385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28625" y="428625"/>
            <a:ext cx="278606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642938" y="1214438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6.  In the framework of the model the contribution of the </a:t>
            </a:r>
            <a:r>
              <a:rPr lang="en-US" dirty="0">
                <a:solidFill>
                  <a:srgbClr val="00B050"/>
                </a:solidFill>
              </a:rPr>
              <a:t>hard pomeron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1857375"/>
            <a:ext cx="6500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7.  The extending variant of the model </a:t>
            </a:r>
            <a:r>
              <a:rPr lang="en-US" dirty="0">
                <a:solidFill>
                  <a:srgbClr val="FF0000"/>
                </a:solidFill>
              </a:rPr>
              <a:t>show</a:t>
            </a:r>
            <a:r>
              <a:rPr lang="en-US" dirty="0"/>
              <a:t> the contribution of </a:t>
            </a:r>
            <a:r>
              <a:rPr lang="en-US" dirty="0">
                <a:solidFill>
                  <a:srgbClr val="FF0000"/>
                </a:solidFill>
              </a:rPr>
              <a:t>the “maximal” odderon </a:t>
            </a:r>
            <a:r>
              <a:rPr lang="en-US" dirty="0"/>
              <a:t>with specific cinematic properties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4438" y="5572125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11. The model open the new way to determine the true form of the GPDs and standard parton distributions.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14375" y="2571750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8.  The model </a:t>
            </a:r>
            <a:r>
              <a:rPr lang="en-US" dirty="0">
                <a:solidFill>
                  <a:srgbClr val="FF0000"/>
                </a:solidFill>
              </a:rPr>
              <a:t>show</a:t>
            </a:r>
            <a:r>
              <a:rPr lang="en-US" dirty="0"/>
              <a:t> the small contribution of the energy independence </a:t>
            </a:r>
            <a:r>
              <a:rPr lang="en-US" dirty="0">
                <a:solidFill>
                  <a:srgbClr val="FF0000"/>
                </a:solidFill>
              </a:rPr>
              <a:t>spin-flip amplitude </a:t>
            </a:r>
            <a:r>
              <a:rPr lang="en-US" dirty="0"/>
              <a:t>.    (</a:t>
            </a:r>
            <a:r>
              <a:rPr lang="en-US" dirty="0">
                <a:solidFill>
                  <a:srgbClr val="00B0F0"/>
                </a:solidFill>
              </a:rPr>
              <a:t>It is require the further researches with take into account  the polarization data</a:t>
            </a:r>
            <a:r>
              <a:rPr lang="en-US" dirty="0"/>
              <a:t>)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0063" y="3500438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dirty="0"/>
              <a:t>9.    The  </a:t>
            </a:r>
            <a:r>
              <a:rPr lang="en-US" dirty="0">
                <a:solidFill>
                  <a:srgbClr val="FF0000"/>
                </a:solidFill>
              </a:rPr>
              <a:t>slope</a:t>
            </a:r>
            <a:r>
              <a:rPr lang="en-US" dirty="0"/>
              <a:t> of the differential cross sections </a:t>
            </a:r>
            <a:r>
              <a:rPr lang="en-US" dirty="0">
                <a:solidFill>
                  <a:srgbClr val="FF0000"/>
                </a:solidFill>
              </a:rPr>
              <a:t>at small t </a:t>
            </a:r>
            <a:r>
              <a:rPr lang="en-US" dirty="0"/>
              <a:t>has the small</a:t>
            </a:r>
          </a:p>
          <a:p>
            <a:pPr marL="342900" indent="-342900"/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peculiarity</a:t>
            </a:r>
            <a:r>
              <a:rPr lang="en-US" dirty="0"/>
              <a:t> and has the same properties in the whole examined energy</a:t>
            </a:r>
          </a:p>
          <a:p>
            <a:pPr marL="342900" indent="-342900"/>
            <a:r>
              <a:rPr lang="en-US" dirty="0"/>
              <a:t>      region.     (</a:t>
            </a:r>
            <a:r>
              <a:rPr lang="en-US" dirty="0">
                <a:solidFill>
                  <a:srgbClr val="00B0F0"/>
                </a:solidFill>
              </a:rPr>
              <a:t>It is require the further researches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4572000"/>
            <a:ext cx="6286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10. Hence we </a:t>
            </a:r>
            <a:r>
              <a:rPr lang="en-US" dirty="0">
                <a:solidFill>
                  <a:srgbClr val="FF0000"/>
                </a:solidFill>
              </a:rPr>
              <a:t>do not see </a:t>
            </a:r>
            <a:r>
              <a:rPr lang="en-US" dirty="0"/>
              <a:t>the contributions of the second </a:t>
            </a:r>
            <a:r>
              <a:rPr lang="en-US" dirty="0">
                <a:solidFill>
                  <a:srgbClr val="00B050"/>
                </a:solidFill>
              </a:rPr>
              <a:t>Reggions</a:t>
            </a:r>
            <a:r>
              <a:rPr lang="en-US" dirty="0"/>
              <a:t> with large slope and intercept </a:t>
            </a:r>
            <a:r>
              <a:rPr lang="en-US" dirty="0">
                <a:solidFill>
                  <a:srgbClr val="00B050"/>
                </a:solidFill>
              </a:rPr>
              <a:t>above 0.5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5" grpId="0"/>
      <p:bldP spid="6" grpId="0"/>
      <p:bldP spid="7" grpId="0"/>
      <p:bldP spid="8" grpId="0"/>
      <p:bldP spid="9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  <a:endParaRPr lang="ru-RU" sz="320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857250" y="3071813"/>
            <a:ext cx="6858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The new method for the determination of the real part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2000">
                <a:latin typeface="Arial" panose="020B0604020202020204" pitchFamily="34" charset="0"/>
              </a:rPr>
              <a:t>of the elastic hadron amplitude gives the possibility to       find special features in its behavior</a:t>
            </a: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7813" name="Rectangle 5"/>
          <p:cNvSpPr>
            <a:spLocks noChangeArrowheads="1"/>
          </p:cNvSpPr>
          <p:nvPr/>
        </p:nvSpPr>
        <p:spPr bwMode="auto">
          <a:xfrm>
            <a:off x="857250" y="4643438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>
                <a:solidFill>
                  <a:schemeClr val="hlink"/>
                </a:solidFill>
                <a:latin typeface="Arial" panose="020B0604020202020204" pitchFamily="34" charset="0"/>
              </a:rPr>
              <a:t>The non-fitting (statistical) method can show the existence of some oscillations in the differential cross sections and help to check the values of</a:t>
            </a: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             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L, </a:t>
            </a:r>
            <a:r>
              <a:rPr lang="en-US" altLang="en-US" sz="24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Mathematica1" pitchFamily="2" charset="2"/>
              </a:rPr>
              <a:t>s,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 B,  </a:t>
            </a:r>
            <a:r>
              <a:rPr lang="en-US" altLang="en-US" sz="2400">
                <a:solidFill>
                  <a:srgbClr val="FF3300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endParaRPr lang="ru-RU" altLang="en-US" sz="1800">
              <a:latin typeface="Arial" panose="020B0604020202020204" pitchFamily="34" charset="0"/>
            </a:endParaRPr>
          </a:p>
        </p:txBody>
      </p:sp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785813" y="1643063"/>
            <a:ext cx="6929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To investigate the non-linear behavior of the parameters of the scattering amplitude, one needs to develop  new methods. </a:t>
            </a:r>
          </a:p>
        </p:txBody>
      </p:sp>
    </p:spTree>
    <p:extLst>
      <p:ext uri="{BB962C8B-B14F-4D97-AF65-F5344CB8AC3E}">
        <p14:creationId xmlns:p14="http://schemas.microsoft.com/office/powerpoint/2010/main" val="637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utoUpdateAnimBg="0"/>
      <p:bldP spid="247813" grpId="0" autoUpdateAnimBg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Рисунок 1" descr="doc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25664" r="12097" b="40205"/>
          <a:stretch>
            <a:fillRect/>
          </a:stretch>
        </p:blipFill>
        <p:spPr bwMode="auto">
          <a:xfrm>
            <a:off x="1643063" y="1571625"/>
            <a:ext cx="56959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827" name="Object 5"/>
          <p:cNvGraphicFramePr>
            <a:graphicFrameLocks noChangeAspect="1"/>
          </p:cNvGraphicFramePr>
          <p:nvPr/>
        </p:nvGraphicFramePr>
        <p:xfrm>
          <a:off x="2928938" y="928688"/>
          <a:ext cx="22860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08" name="Equation" r:id="rId4" imgW="1776960" imgH="558720" progId="Equation.DSMT4">
                  <p:embed/>
                </p:oleObj>
              </mc:Choice>
              <mc:Fallback>
                <p:oleObj name="Equation" r:id="rId4" imgW="1776960" imgH="55872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928688"/>
                        <a:ext cx="22860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3"/>
          <p:cNvGraphicFramePr>
            <a:graphicFrameLocks noChangeAspect="1"/>
          </p:cNvGraphicFramePr>
          <p:nvPr/>
        </p:nvGraphicFramePr>
        <p:xfrm>
          <a:off x="808038" y="5286375"/>
          <a:ext cx="64897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09" name="Equation" r:id="rId6" imgW="2995560" imgH="507960" progId="Equation.DSMT4">
                  <p:embed/>
                </p:oleObj>
              </mc:Choice>
              <mc:Fallback>
                <p:oleObj name="Equation" r:id="rId6" imgW="2995560" imgH="50796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5286375"/>
                        <a:ext cx="64897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879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500063" y="1000125"/>
            <a:ext cx="278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J.E. Kontros, .L. Lengyel</a:t>
            </a:r>
            <a:endParaRPr lang="ru-RU" altLang="en-US" sz="2000">
              <a:solidFill>
                <a:srgbClr val="0000FF"/>
              </a:solidFill>
            </a:endParaRPr>
          </a:p>
        </p:txBody>
      </p: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3714750" y="1000125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Fit of the local slope at </a:t>
            </a:r>
            <a:r>
              <a:rPr lang="en-US" altLang="en-US">
                <a:latin typeface="Mathematica1" pitchFamily="2" charset="2"/>
              </a:rPr>
              <a:t>D</a:t>
            </a:r>
            <a:r>
              <a:rPr lang="en-US" altLang="en-US">
                <a:cs typeface="Times New Roman" panose="02020603050405020304" pitchFamily="18" charset="0"/>
              </a:rPr>
              <a:t>t</a:t>
            </a:r>
            <a:endParaRPr lang="ru-RU" altLang="en-US"/>
          </a:p>
        </p:txBody>
      </p:sp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1143000" y="1500188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Ukr.J. Phys., v.41 (1996)</a:t>
            </a:r>
            <a:endParaRPr lang="ru-RU" altLang="en-US" sz="1800"/>
          </a:p>
        </p:txBody>
      </p:sp>
      <p:pic>
        <p:nvPicPr>
          <p:cNvPr id="14342" name="Рисунок 6" descr="Non-exp-osc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071813"/>
            <a:ext cx="3425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1" descr="Osc-L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3250"/>
            <a:ext cx="321468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1214438" y="2071688"/>
          <a:ext cx="3798887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88" name="Equation" r:id="rId5" imgW="2133360" imgH="266400" progId="Equation.DSMT4">
                  <p:embed/>
                </p:oleObj>
              </mc:Choice>
              <mc:Fallback>
                <p:oleObj name="Equation" r:id="rId5" imgW="2133360" imgH="266400" progId="Equation.DSMT4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2071688"/>
                        <a:ext cx="3798887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87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027113"/>
            <a:ext cx="8637588" cy="4572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hlink"/>
                </a:solidFill>
              </a:rPr>
              <a:t>Unitarity in impact parameter representation</a:t>
            </a:r>
            <a:endParaRPr lang="ru-RU" sz="2400">
              <a:solidFill>
                <a:schemeClr val="hlink"/>
              </a:solidFill>
            </a:endParaRPr>
          </a:p>
        </p:txBody>
      </p:sp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2971800" y="1981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i="0" u="none">
                <a:solidFill>
                  <a:srgbClr val="FF3300"/>
                </a:solidFill>
              </a:rPr>
              <a:t>S S</a:t>
            </a:r>
            <a:r>
              <a:rPr lang="en-US" sz="2400" i="0" u="none" baseline="30000">
                <a:solidFill>
                  <a:srgbClr val="FF3300"/>
                </a:solidFill>
              </a:rPr>
              <a:t>+ </a:t>
            </a:r>
            <a:r>
              <a:rPr lang="en-US" sz="2400" i="0" u="none">
                <a:solidFill>
                  <a:srgbClr val="FF3300"/>
                </a:solidFill>
              </a:rPr>
              <a:t> = 1</a:t>
            </a:r>
            <a:endParaRPr lang="ru-RU" sz="2400" i="0" u="none">
              <a:solidFill>
                <a:srgbClr val="FF3300"/>
              </a:solidFill>
            </a:endParaRPr>
          </a:p>
        </p:txBody>
      </p:sp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609600" y="2514600"/>
          <a:ext cx="80772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890" name="Equation" r:id="rId3" imgW="4216400" imgH="457200" progId="Equation.DSMT4">
                  <p:embed/>
                </p:oleObj>
              </mc:Choice>
              <mc:Fallback>
                <p:oleObj name="Equation" r:id="rId3" imgW="4216400" imgH="457200" progId="Equation.DSMT4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4600"/>
                        <a:ext cx="80772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2590800" y="3429000"/>
          <a:ext cx="416401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891" name="Equation" r:id="rId5" imgW="1930400" imgH="469900" progId="Equation.DSMT4">
                  <p:embed/>
                </p:oleObj>
              </mc:Choice>
              <mc:Fallback>
                <p:oleObj name="Equation" r:id="rId5" imgW="1930400" imgH="469900" progId="Equation.DSMT4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429000"/>
                        <a:ext cx="416401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6" name="Object 6"/>
          <p:cNvGraphicFramePr>
            <a:graphicFrameLocks noChangeAspect="1"/>
          </p:cNvGraphicFramePr>
          <p:nvPr/>
        </p:nvGraphicFramePr>
        <p:xfrm>
          <a:off x="3451225" y="4668838"/>
          <a:ext cx="1633538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892" name="Equation" r:id="rId7" imgW="748975" imgH="253890" progId="Equation.DSMT4">
                  <p:embed/>
                </p:oleObj>
              </mc:Choice>
              <mc:Fallback>
                <p:oleObj name="Equation" r:id="rId7" imgW="748975" imgH="253890" progId="Equation.DSMT4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225" y="4668838"/>
                        <a:ext cx="1633538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1376363" y="5472113"/>
          <a:ext cx="63817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893" name="Equation" r:id="rId9" imgW="2794000" imgH="241300" progId="Equation.DSMT4">
                  <p:embed/>
                </p:oleObj>
              </mc:Choice>
              <mc:Fallback>
                <p:oleObj name="Equation" r:id="rId9" imgW="2794000" imgH="241300" progId="Equation.DSMT4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3" y="5472113"/>
                        <a:ext cx="638175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22BA7-CB22-4FFD-A550-F6DF617EC457}" type="slidenum">
              <a:rPr lang="ru-RU">
                <a:solidFill>
                  <a:srgbClr val="000000"/>
                </a:solidFill>
              </a:rPr>
              <a:pPr>
                <a:defRPr/>
              </a:pPr>
              <a:t>195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785813" y="85725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/>
              <a:t>III)        Factorization </a:t>
            </a:r>
            <a:r>
              <a:rPr lang="en-US" sz="2000" b="1" dirty="0"/>
              <a:t>[</a:t>
            </a:r>
            <a:r>
              <a:rPr lang="en-US" sz="2000" dirty="0"/>
              <a:t>Reggions +  Form Factors (FF) ]</a:t>
            </a:r>
            <a:endParaRPr lang="en-US" sz="1600" dirty="0"/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714375" y="2701925"/>
            <a:ext cx="800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T.T. Chou, C.N. Yang,   Phys.Rev.Lett. 20 (1968)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2938" y="3714750"/>
            <a:ext cx="7929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E. Leader, U. Maor, P.G. Williams, J. Kasman,  Phys.Rev. D14 (1976)</a:t>
            </a:r>
          </a:p>
          <a:p>
            <a:r>
              <a:rPr lang="en-US" dirty="0">
                <a:solidFill>
                  <a:srgbClr val="0070C0"/>
                </a:solidFill>
              </a:rPr>
              <a:t>“The Chou-Yang Hypothesis – A Critical Assessment”, </a:t>
            </a:r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785813" y="1928813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Chow-Yang model  (</a:t>
            </a:r>
            <a:r>
              <a:rPr lang="en-US" b="1" dirty="0">
                <a:solidFill>
                  <a:srgbClr val="00B0F0"/>
                </a:solidFill>
              </a:rPr>
              <a:t>1968)  </a:t>
            </a:r>
            <a:r>
              <a:rPr lang="en-US" b="1" dirty="0"/>
              <a:t>-  hadrom form factor -</a:t>
            </a:r>
          </a:p>
          <a:p>
            <a:r>
              <a:rPr lang="en-US" b="1" dirty="0">
                <a:solidFill>
                  <a:srgbClr val="0070C0"/>
                </a:solidFill>
              </a:rPr>
              <a:t>Charge distributions  - electromagnetic </a:t>
            </a:r>
            <a:r>
              <a:rPr lang="en-US" dirty="0">
                <a:solidFill>
                  <a:srgbClr val="0070C0"/>
                </a:solidFill>
              </a:rPr>
              <a:t>form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ltGray">
          <a:xfrm>
            <a:off x="0" y="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GPDs</a:t>
            </a:r>
            <a:endParaRPr lang="ru-RU" sz="3200" dirty="0"/>
          </a:p>
        </p:txBody>
      </p:sp>
      <p:graphicFrame>
        <p:nvGraphicFramePr>
          <p:cNvPr id="18435" name="Object 2"/>
          <p:cNvGraphicFramePr>
            <a:graphicFrameLocks noChangeAspect="1"/>
          </p:cNvGraphicFramePr>
          <p:nvPr/>
        </p:nvGraphicFramePr>
        <p:xfrm>
          <a:off x="381000" y="1981200"/>
          <a:ext cx="3411538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6" name="Equation" r:id="rId3" imgW="1776960" imgH="152280" progId="Equation.DSMT4">
                  <p:embed/>
                </p:oleObj>
              </mc:Choice>
              <mc:Fallback>
                <p:oleObj name="Equation" r:id="rId3" imgW="1776960" imgH="15228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3411538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4"/>
          <p:cNvGraphicFramePr>
            <a:graphicFrameLocks noChangeAspect="1"/>
          </p:cNvGraphicFramePr>
          <p:nvPr/>
        </p:nvGraphicFramePr>
        <p:xfrm>
          <a:off x="533400" y="3352800"/>
          <a:ext cx="367665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7" name="Equation" r:id="rId5" imgW="1929600" imgH="254160" progId="Equation.DSMT4">
                  <p:embed/>
                </p:oleObj>
              </mc:Choice>
              <mc:Fallback>
                <p:oleObj name="Equation" r:id="rId5" imgW="1929600" imgH="25416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352800"/>
                        <a:ext cx="3676650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7"/>
          <p:cNvSpPr txBox="1">
            <a:spLocks noChangeArrowheads="1"/>
          </p:cNvSpPr>
          <p:nvPr/>
        </p:nvSpPr>
        <p:spPr bwMode="ltGray">
          <a:xfrm>
            <a:off x="533400" y="2819400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F</a:t>
            </a:r>
            <a:r>
              <a:rPr lang="en-US" baseline="-25000" dirty="0">
                <a:latin typeface="Euclid Symbol" pitchFamily="18" charset="2"/>
              </a:rPr>
              <a:t>x=0 </a:t>
            </a:r>
            <a:r>
              <a:rPr lang="en-US" dirty="0">
                <a:latin typeface="Times" pitchFamily="18" charset="0"/>
              </a:rPr>
              <a:t>(x;t) = </a:t>
            </a:r>
            <a:r>
              <a:rPr lang="en-US" dirty="0">
                <a:latin typeface="Euclid Math One" pitchFamily="18" charset="2"/>
              </a:rPr>
              <a:t>F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dirty="0">
                <a:latin typeface="Times" pitchFamily="18" charset="0"/>
              </a:rPr>
              <a:t>(x;t) </a:t>
            </a:r>
            <a:endParaRPr lang="ru-RU" dirty="0">
              <a:latin typeface="Times" pitchFamily="18" charset="0"/>
            </a:endParaRPr>
          </a:p>
        </p:txBody>
      </p:sp>
      <p:graphicFrame>
        <p:nvGraphicFramePr>
          <p:cNvPr id="18439" name="Object 5"/>
          <p:cNvGraphicFramePr>
            <a:graphicFrameLocks noChangeAspect="1"/>
          </p:cNvGraphicFramePr>
          <p:nvPr/>
        </p:nvGraphicFramePr>
        <p:xfrm>
          <a:off x="4600575" y="3352800"/>
          <a:ext cx="361791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8" name="Equation" r:id="rId7" imgW="1891440" imgH="254160" progId="Equation.DSMT4">
                  <p:embed/>
                </p:oleObj>
              </mc:Choice>
              <mc:Fallback>
                <p:oleObj name="Equation" r:id="rId7" imgW="1891440" imgH="25416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3352800"/>
                        <a:ext cx="3617913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10"/>
          <p:cNvSpPr txBox="1">
            <a:spLocks noChangeArrowheads="1"/>
          </p:cNvSpPr>
          <p:nvPr/>
        </p:nvSpPr>
        <p:spPr bwMode="ltGray">
          <a:xfrm>
            <a:off x="3048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H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ltGray">
          <a:xfrm>
            <a:off x="43434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E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graphicFrame>
        <p:nvGraphicFramePr>
          <p:cNvPr id="18442" name="Object 6"/>
          <p:cNvGraphicFramePr>
            <a:graphicFrameLocks noChangeAspect="1"/>
          </p:cNvGraphicFramePr>
          <p:nvPr/>
        </p:nvGraphicFramePr>
        <p:xfrm>
          <a:off x="425450" y="5029200"/>
          <a:ext cx="358933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9" name="Equation" r:id="rId9" imgW="1878840" imgH="254160" progId="Equation.DSMT4">
                  <p:embed/>
                </p:oleObj>
              </mc:Choice>
              <mc:Fallback>
                <p:oleObj name="Equation" r:id="rId9" imgW="1878840" imgH="25416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029200"/>
                        <a:ext cx="3589338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7"/>
          <p:cNvGraphicFramePr>
            <a:graphicFrameLocks noChangeAspect="1"/>
          </p:cNvGraphicFramePr>
          <p:nvPr/>
        </p:nvGraphicFramePr>
        <p:xfrm>
          <a:off x="4586288" y="5105400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80" name="Equation" r:id="rId11" imgW="1878840" imgH="254160" progId="Equation.DSMT4">
                  <p:embed/>
                </p:oleObj>
              </mc:Choice>
              <mc:Fallback>
                <p:oleObj name="Equation" r:id="rId11" imgW="1878840" imgH="25416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288" y="5105400"/>
                        <a:ext cx="3590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4429125" y="2071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X.Ji</a:t>
            </a:r>
            <a:r>
              <a:rPr lang="en-US" dirty="0">
                <a:solidFill>
                  <a:srgbClr val="0070C0"/>
                </a:solidFill>
              </a:rPr>
              <a:t>  Sum  Rules (1997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728" y="35716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Общенные</a:t>
            </a:r>
            <a:r>
              <a:rPr lang="ru-RU" sz="2400" dirty="0"/>
              <a:t> </a:t>
            </a:r>
            <a:r>
              <a:rPr lang="ru-RU" sz="2400" dirty="0" err="1"/>
              <a:t>партонные</a:t>
            </a:r>
            <a:r>
              <a:rPr lang="ru-RU" sz="2400" dirty="0"/>
              <a:t> распределения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857250" y="571500"/>
            <a:ext cx="8143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H. Pagels, Phys.Rev., v.144, (</a:t>
            </a:r>
            <a:r>
              <a:rPr lang="en-US" dirty="0">
                <a:solidFill>
                  <a:srgbClr val="FF0000"/>
                </a:solidFill>
              </a:rPr>
              <a:t>1966</a:t>
            </a:r>
            <a:r>
              <a:rPr lang="en-US" dirty="0"/>
              <a:t>)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B0F0"/>
                </a:solidFill>
              </a:rPr>
              <a:t>Energy-Momentum Structure Form Factors of Particles</a:t>
            </a:r>
            <a:r>
              <a:rPr lang="en-US" dirty="0"/>
              <a:t>”</a:t>
            </a:r>
          </a:p>
        </p:txBody>
      </p:sp>
      <p:graphicFrame>
        <p:nvGraphicFramePr>
          <p:cNvPr id="115718" name="Object 4"/>
          <p:cNvGraphicFramePr>
            <a:graphicFrameLocks noChangeAspect="1"/>
          </p:cNvGraphicFramePr>
          <p:nvPr/>
        </p:nvGraphicFramePr>
        <p:xfrm>
          <a:off x="0" y="1371600"/>
          <a:ext cx="91440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39" name="Equation" r:id="rId3" imgW="205118280" imgH="15024240" progId="Equation.DSMT4">
                  <p:embed/>
                </p:oleObj>
              </mc:Choice>
              <mc:Fallback>
                <p:oleObj name="Equation" r:id="rId3" imgW="205118280" imgH="15024240" progId="Equation.DSMT4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85750" y="2143125"/>
          <a:ext cx="88582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40" name="Equation" r:id="rId5" imgW="6616440" imgH="241200" progId="Equation.DSMT4">
                  <p:embed/>
                </p:oleObj>
              </mc:Choice>
              <mc:Fallback>
                <p:oleObj name="Equation" r:id="rId5" imgW="6616440" imgH="2412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143125"/>
                        <a:ext cx="88582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71500" y="2786063"/>
          <a:ext cx="181768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41" name="Equation" r:id="rId7" imgW="1206360" imgH="228600" progId="Equation.DSMT4">
                  <p:embed/>
                </p:oleObj>
              </mc:Choice>
              <mc:Fallback>
                <p:oleObj name="Equation" r:id="rId7" imgW="1206360" imgH="228600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86063"/>
                        <a:ext cx="1817688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2500313" y="2786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0070C0"/>
                </a:solidFill>
              </a:rPr>
              <a:t>in analogy to the condition 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572125" y="2714625"/>
          <a:ext cx="11191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42" name="Equation" r:id="rId9" imgW="596880" imgH="228600" progId="Equation.DSMT4">
                  <p:embed/>
                </p:oleObj>
              </mc:Choice>
              <mc:Fallback>
                <p:oleObj name="Equation" r:id="rId9" imgW="596880" imgH="228600" progId="Equation.DSMT4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714625"/>
                        <a:ext cx="11191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77289"/>
              </p:ext>
            </p:extLst>
          </p:nvPr>
        </p:nvGraphicFramePr>
        <p:xfrm>
          <a:off x="395536" y="3501008"/>
          <a:ext cx="3298825" cy="96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43" name="Equation" r:id="rId11" imgW="1180588" imgH="279279" progId="Equation.DSMT4">
                  <p:embed/>
                </p:oleObj>
              </mc:Choice>
              <mc:Fallback>
                <p:oleObj name="Equation" r:id="rId11" imgW="1180588" imgH="279279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501008"/>
                        <a:ext cx="3298825" cy="962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874849"/>
              </p:ext>
            </p:extLst>
          </p:nvPr>
        </p:nvGraphicFramePr>
        <p:xfrm>
          <a:off x="2125663" y="5518150"/>
          <a:ext cx="388778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44" name="Equation" r:id="rId13" imgW="2387520" imgH="330120" progId="Equation.DSMT4">
                  <p:embed/>
                </p:oleObj>
              </mc:Choice>
              <mc:Fallback>
                <p:oleObj name="Equation" r:id="rId13" imgW="2387520" imgH="330120" progId="Equation.DSMT4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5518150"/>
                        <a:ext cx="3887787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f1b4.jpg"/>
          <p:cNvPicPr>
            <a:picLocks noChangeAspect="1"/>
          </p:cNvPicPr>
          <p:nvPr/>
        </p:nvPicPr>
        <p:blipFill>
          <a:blip r:embed="rId3"/>
          <a:srcRect l="12485" t="41769" r="12485" b="9639"/>
          <a:stretch>
            <a:fillRect/>
          </a:stretch>
        </p:blipFill>
        <p:spPr bwMode="auto">
          <a:xfrm>
            <a:off x="1643063" y="785813"/>
            <a:ext cx="49958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4697" name="Object 8"/>
          <p:cNvGraphicFramePr>
            <a:graphicFrameLocks noChangeAspect="1"/>
          </p:cNvGraphicFramePr>
          <p:nvPr/>
        </p:nvGraphicFramePr>
        <p:xfrm>
          <a:off x="1236663" y="4502150"/>
          <a:ext cx="6607175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95" name="Equation" r:id="rId4" imgW="4290480" imgH="914400" progId="Equation.DSMT4">
                  <p:embed/>
                </p:oleObj>
              </mc:Choice>
              <mc:Fallback>
                <p:oleObj name="Equation" r:id="rId4" imgW="4290480" imgH="914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4502150"/>
                        <a:ext cx="6607175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1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96752"/>
            <a:ext cx="89644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  some problems   as confinement, hadron interaction at larger distances, non-perturbative hadron structure   (</a:t>
            </a:r>
            <a:r>
              <a:rPr lang="en-US" dirty="0" err="1"/>
              <a:t>parton</a:t>
            </a:r>
            <a:r>
              <a:rPr lang="en-US" dirty="0"/>
              <a:t> distribution functions (PDFs),</a:t>
            </a:r>
          </a:p>
          <a:p>
            <a:r>
              <a:rPr lang="en-US" dirty="0"/>
              <a:t> generalized </a:t>
            </a:r>
            <a:r>
              <a:rPr lang="en-US" dirty="0" err="1"/>
              <a:t>parton</a:t>
            </a:r>
            <a:r>
              <a:rPr lang="en-US" dirty="0"/>
              <a:t> distributions (GPDs) and others)</a:t>
            </a:r>
          </a:p>
          <a:p>
            <a:r>
              <a:rPr lang="en-US" dirty="0"/>
              <a:t> that  should be explored in the framework of the Standard Model. </a:t>
            </a:r>
          </a:p>
          <a:p>
            <a:endParaRPr lang="en-US" dirty="0"/>
          </a:p>
          <a:p>
            <a:r>
              <a:rPr lang="en-US" dirty="0"/>
              <a:t>  These problems are connected with the hadron interaction at high and super-high energies   and with the problem of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energy dependence </a:t>
            </a:r>
            <a:r>
              <a:rPr lang="en-US" dirty="0"/>
              <a:t>of the structure   </a:t>
            </a:r>
          </a:p>
          <a:p>
            <a:r>
              <a:rPr lang="en-US" dirty="0"/>
              <a:t> of the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scattering amplitude and  total cross sections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Researches into the structure of the elastic hadron scattering amplitude   at super-high energies and small momentum transfer – t    outlines a connection   between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experimental knowledge </a:t>
            </a:r>
            <a:r>
              <a:rPr lang="en-US" dirty="0"/>
              <a:t>and  the  fundamental   asymptotic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theorems</a:t>
            </a:r>
            <a:r>
              <a:rPr lang="en-US" dirty="0"/>
              <a:t>,   which are based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first principles</a:t>
            </a:r>
            <a:r>
              <a:rPr lang="en-US" dirty="0"/>
              <a:t>.   </a:t>
            </a:r>
          </a:p>
          <a:p>
            <a:endParaRPr lang="en-US" dirty="0"/>
          </a:p>
          <a:p>
            <a:r>
              <a:rPr lang="en-US" dirty="0"/>
              <a:t>  This reflects   a tight connection of the main properties of  elastic hadron scattering   with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first principles </a:t>
            </a:r>
            <a:r>
              <a:rPr lang="en-US" dirty="0"/>
              <a:t>of quantum field theory  and the concept of the scattering amplitude as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unified analytic function of its kinematic variables  </a:t>
            </a:r>
          </a:p>
          <a:p>
            <a:r>
              <a:rPr lang="en-US" dirty="0"/>
              <a:t>which  introduce by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N.N.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Bogolyubov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62068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Hadron elastic scattering interactions.</a:t>
            </a:r>
          </a:p>
        </p:txBody>
      </p:sp>
    </p:spTree>
    <p:extLst>
      <p:ext uri="{BB962C8B-B14F-4D97-AF65-F5344CB8AC3E}">
        <p14:creationId xmlns:p14="http://schemas.microsoft.com/office/powerpoint/2010/main" val="26749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721AF5-8C9C-4A24-8A79-3CEE3EEE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04664"/>
            <a:ext cx="7696200" cy="657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E16ED-820F-4F3D-8B74-89BCC0F7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9144000" cy="1161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9DF851-BB9D-404A-80DD-05921FA62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20" y="2429384"/>
            <a:ext cx="4299992" cy="1771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401CE-6DC8-49AF-A338-1FBDA8AF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428616"/>
            <a:ext cx="8734425" cy="1247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4B9E96-AF75-409E-9C92-370371CB1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6236306"/>
            <a:ext cx="48768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786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7" name="Object 8"/>
          <p:cNvGraphicFramePr>
            <a:graphicFrameLocks noChangeAspect="1"/>
          </p:cNvGraphicFramePr>
          <p:nvPr/>
        </p:nvGraphicFramePr>
        <p:xfrm>
          <a:off x="1285875" y="4714875"/>
          <a:ext cx="217328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56" name="Equation" r:id="rId3" imgW="1409040" imgH="495360" progId="Equation.DSMT4">
                  <p:embed/>
                </p:oleObj>
              </mc:Choice>
              <mc:Fallback>
                <p:oleObj name="Equation" r:id="rId3" imgW="1409040" imgH="49536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714875"/>
                        <a:ext cx="2173288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250" y="5000625"/>
          <a:ext cx="25384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57" name="Equation" r:id="rId5" imgW="1435100" imgH="241300" progId="Equation.DSMT4">
                  <p:embed/>
                </p:oleObj>
              </mc:Choice>
              <mc:Fallback>
                <p:oleObj name="Equation" r:id="rId5" imgW="1435100" imgH="2413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5000625"/>
                        <a:ext cx="25384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1" descr="Agrb4.jpg"/>
          <p:cNvPicPr>
            <a:picLocks noChangeAspect="1"/>
          </p:cNvPicPr>
          <p:nvPr/>
        </p:nvPicPr>
        <p:blipFill>
          <a:blip r:embed="rId7"/>
          <a:srcRect l="12485" t="41769" r="12485" b="9639"/>
          <a:stretch>
            <a:fillRect/>
          </a:stretch>
        </p:blipFill>
        <p:spPr bwMode="auto">
          <a:xfrm>
            <a:off x="928688" y="714375"/>
            <a:ext cx="6078537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54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in14a.jpg"/>
          <p:cNvPicPr>
            <a:picLocks noChangeAspect="1"/>
          </p:cNvPicPr>
          <p:nvPr/>
        </p:nvPicPr>
        <p:blipFill>
          <a:blip r:embed="rId3" cstate="print"/>
          <a:srcRect l="11911" t="57237" r="11911" b="8417"/>
          <a:stretch>
            <a:fillRect/>
          </a:stretch>
        </p:blipFill>
        <p:spPr>
          <a:xfrm>
            <a:off x="928662" y="1928802"/>
            <a:ext cx="6286544" cy="4010881"/>
          </a:xfrm>
          <a:prstGeom prst="rect">
            <a:avLst/>
          </a:prstGeom>
        </p:spPr>
      </p:pic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39688" y="1127125"/>
          <a:ext cx="39751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38" name="Equation" r:id="rId4" imgW="49137480" imgH="7709040" progId="Equation.DSMT4">
                  <p:embed/>
                </p:oleObj>
              </mc:Choice>
              <mc:Fallback>
                <p:oleObj name="Equation" r:id="rId4" imgW="49137480" imgH="7709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8" y="1127125"/>
                        <a:ext cx="39751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024313" y="1055688"/>
          <a:ext cx="40068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39" name="Equation" r:id="rId6" imgW="49543560" imgH="7709040" progId="Equation.DSMT4">
                  <p:embed/>
                </p:oleObj>
              </mc:Choice>
              <mc:Fallback>
                <p:oleObj name="Equation" r:id="rId6" imgW="49543560" imgH="7709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1055688"/>
                        <a:ext cx="40068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93925" y="198438"/>
          <a:ext cx="38100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40" name="Equation" r:id="rId8" imgW="47106360" imgH="7709040" progId="Equation.DSMT4">
                  <p:embed/>
                </p:oleObj>
              </mc:Choice>
              <mc:Fallback>
                <p:oleObj name="Equation" r:id="rId8" imgW="47106360" imgH="7709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198438"/>
                        <a:ext cx="38100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4" name="Object 3"/>
          <p:cNvGraphicFramePr>
            <a:graphicFrameLocks noChangeAspect="1"/>
          </p:cNvGraphicFramePr>
          <p:nvPr/>
        </p:nvGraphicFramePr>
        <p:xfrm>
          <a:off x="4786314" y="2428868"/>
          <a:ext cx="19621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41" name="Equation" r:id="rId10" imgW="914400" imgH="241200" progId="Equation.DSMT4">
                  <p:embed/>
                </p:oleObj>
              </mc:Choice>
              <mc:Fallback>
                <p:oleObj name="Equation" r:id="rId10" imgW="914400" imgH="2412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2428868"/>
                        <a:ext cx="19621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34720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1925" cy="1143000"/>
          </a:xfrm>
        </p:spPr>
        <p:txBody>
          <a:bodyPr/>
          <a:lstStyle/>
          <a:p>
            <a:r>
              <a:rPr lang="en-US" dirty="0"/>
              <a:t>Dispersion Relations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785813" y="2500313"/>
          <a:ext cx="304641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69" name="Equation" r:id="rId3" imgW="2729160" imgH="635040" progId="Equation.DSMT4">
                  <p:embed/>
                </p:oleObj>
              </mc:Choice>
              <mc:Fallback>
                <p:oleObj name="Equation" r:id="rId3" imgW="2729160" imgH="635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2500313"/>
                        <a:ext cx="3046412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4214813" y="2500313"/>
          <a:ext cx="319563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0" name="Equation" r:id="rId5" imgW="2868840" imgH="635040" progId="Equation.DSMT4">
                  <p:embed/>
                </p:oleObj>
              </mc:Choice>
              <mc:Fallback>
                <p:oleObj name="Equation" r:id="rId5" imgW="2868840" imgH="635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500313"/>
                        <a:ext cx="3195637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857500" y="3429000"/>
          <a:ext cx="23876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1" name="Equation" r:id="rId7" imgW="2132640" imgH="291960" progId="Equation.DSMT4">
                  <p:embed/>
                </p:oleObj>
              </mc:Choice>
              <mc:Fallback>
                <p:oleObj name="Equation" r:id="rId7" imgW="2132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429000"/>
                        <a:ext cx="238760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1285875" y="3929063"/>
          <a:ext cx="55260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2" name="Equation" r:id="rId9" imgW="4963320" imgH="330120" progId="Equation.DSMT4">
                  <p:embed/>
                </p:oleObj>
              </mc:Choice>
              <mc:Fallback>
                <p:oleObj name="Equation" r:id="rId9" imgW="49633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3929063"/>
                        <a:ext cx="55260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2000250" y="4500563"/>
          <a:ext cx="374015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3" name="Equation" r:id="rId11" imgW="3351240" imgH="291960" progId="Equation.DSMT4">
                  <p:embed/>
                </p:oleObj>
              </mc:Choice>
              <mc:Fallback>
                <p:oleObj name="Equation" r:id="rId11" imgW="33512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4500563"/>
                        <a:ext cx="3740150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3055938" y="1662113"/>
          <a:ext cx="2219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4" name="Equation" r:id="rId13" imgW="1980360" imgH="596880" progId="Equation.DSMT4">
                  <p:embed/>
                </p:oleObj>
              </mc:Choice>
              <mc:Fallback>
                <p:oleObj name="Equation" r:id="rId13" imgW="198036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38" y="1662113"/>
                        <a:ext cx="2219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642938" y="2214563"/>
          <a:ext cx="619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5" name="Equation" r:id="rId15" imgW="545760" imgH="254160" progId="Equation.DSMT4">
                  <p:embed/>
                </p:oleObj>
              </mc:Choice>
              <mc:Fallback>
                <p:oleObj name="Equation" r:id="rId15" imgW="545760" imgH="254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214563"/>
                        <a:ext cx="6191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TextBox 10"/>
          <p:cNvSpPr txBox="1">
            <a:spLocks noChangeArrowheads="1"/>
          </p:cNvSpPr>
          <p:nvPr/>
        </p:nvSpPr>
        <p:spPr bwMode="auto">
          <a:xfrm>
            <a:off x="1143000" y="2214563"/>
            <a:ext cx="24288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/>
              <a:t>- Dielectric susceptibility </a:t>
            </a:r>
          </a:p>
        </p:txBody>
      </p:sp>
      <p:sp>
        <p:nvSpPr>
          <p:cNvPr id="6157" name="TextBox 11"/>
          <p:cNvSpPr txBox="1">
            <a:spLocks noChangeArrowheads="1"/>
          </p:cNvSpPr>
          <p:nvPr/>
        </p:nvSpPr>
        <p:spPr bwMode="auto">
          <a:xfrm>
            <a:off x="1500188" y="3143250"/>
            <a:ext cx="16430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/>
              <a:t>-  Refractive index </a:t>
            </a: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947738" y="3143250"/>
          <a:ext cx="5810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6" name="Equation" r:id="rId17" imgW="507600" imgH="254160" progId="Equation.DSMT4">
                  <p:embed/>
                </p:oleObj>
              </mc:Choice>
              <mc:Fallback>
                <p:oleObj name="Equation" r:id="rId17" imgW="507600" imgH="254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3143250"/>
                        <a:ext cx="5810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1357313" y="5072063"/>
          <a:ext cx="492918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7" name="Equation" r:id="rId19" imgW="3251200" imgH="457200" progId="Equation.DSMT4">
                  <p:embed/>
                </p:oleObj>
              </mc:Choice>
              <mc:Fallback>
                <p:oleObj name="Equation" r:id="rId19" imgW="3251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5072063"/>
                        <a:ext cx="492918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05663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ginsa.jpg"/>
          <p:cNvPicPr>
            <a:picLocks noChangeAspect="1"/>
          </p:cNvPicPr>
          <p:nvPr/>
        </p:nvPicPr>
        <p:blipFill>
          <a:blip r:embed="rId3"/>
          <a:srcRect l="11911" t="57237" r="11911" b="8417"/>
          <a:stretch>
            <a:fillRect/>
          </a:stretch>
        </p:blipFill>
        <p:spPr>
          <a:xfrm>
            <a:off x="714347" y="1285860"/>
            <a:ext cx="7054107" cy="4500594"/>
          </a:xfrm>
          <a:prstGeom prst="rect">
            <a:avLst/>
          </a:prstGeom>
        </p:spPr>
      </p:pic>
      <p:graphicFrame>
        <p:nvGraphicFramePr>
          <p:cNvPr id="152577" name="Object 3"/>
          <p:cNvGraphicFramePr>
            <a:graphicFrameLocks noChangeAspect="1"/>
          </p:cNvGraphicFramePr>
          <p:nvPr/>
        </p:nvGraphicFramePr>
        <p:xfrm>
          <a:off x="2227263" y="819150"/>
          <a:ext cx="38989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63" name="Equation" r:id="rId4" imgW="1815840" imgH="203040" progId="Equation.DSMT4">
                  <p:embed/>
                </p:oleObj>
              </mc:Choice>
              <mc:Fallback>
                <p:oleObj name="Equation" r:id="rId4" imgW="181584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263" y="819150"/>
                        <a:ext cx="389890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90473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 descr="p234a.jpg"/>
          <p:cNvPicPr>
            <a:picLocks noChangeAspect="1"/>
          </p:cNvPicPr>
          <p:nvPr/>
        </p:nvPicPr>
        <p:blipFill>
          <a:blip r:embed="rId2"/>
          <a:srcRect l="11911" t="57237" r="11911" b="8417"/>
          <a:stretch>
            <a:fillRect/>
          </a:stretch>
        </p:blipFill>
        <p:spPr bwMode="auto">
          <a:xfrm>
            <a:off x="1214438" y="1000125"/>
            <a:ext cx="657225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007961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 descr="p274sa.jpg"/>
          <p:cNvPicPr>
            <a:picLocks noChangeAspect="1"/>
          </p:cNvPicPr>
          <p:nvPr/>
        </p:nvPicPr>
        <p:blipFill>
          <a:blip r:embed="rId2"/>
          <a:srcRect l="11911" t="57237" r="11911" b="8417"/>
          <a:stretch>
            <a:fillRect/>
          </a:stretch>
        </p:blipFill>
        <p:spPr bwMode="auto">
          <a:xfrm>
            <a:off x="428596" y="928670"/>
            <a:ext cx="76136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18124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 descr="s9p8.jpg"/>
          <p:cNvPicPr>
            <a:picLocks noChangeAspect="1"/>
          </p:cNvPicPr>
          <p:nvPr/>
        </p:nvPicPr>
        <p:blipFill>
          <a:blip r:embed="rId2"/>
          <a:srcRect l="11911" t="57237" r="11911" b="8417"/>
          <a:stretch>
            <a:fillRect/>
          </a:stretch>
        </p:blipFill>
        <p:spPr bwMode="auto">
          <a:xfrm>
            <a:off x="1214438" y="785813"/>
            <a:ext cx="73898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23412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7647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ИТОГ (или) НАЧАЛО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1628800"/>
            <a:ext cx="788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  Значения дифференциальных и полных сечений существенно ограничили пределы моделей.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3813" y="949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LHC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275130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err="1"/>
              <a:t>Реджистика</a:t>
            </a:r>
            <a:r>
              <a:rPr lang="ru-RU" dirty="0"/>
              <a:t> работает (</a:t>
            </a:r>
            <a:r>
              <a:rPr lang="ru-RU" dirty="0">
                <a:solidFill>
                  <a:srgbClr val="FF0000"/>
                </a:solidFill>
              </a:rPr>
              <a:t>Открытие Свиридова продолжает действовать</a:t>
            </a:r>
            <a:r>
              <a:rPr lang="ru-RU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GPDs </a:t>
            </a:r>
            <a:r>
              <a:rPr lang="ru-RU" dirty="0"/>
              <a:t>открывают новые пути для связи упругих и неупругих взаимодействий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369061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</a:t>
            </a:r>
            <a:r>
              <a:rPr lang="ru-RU" dirty="0">
                <a:solidFill>
                  <a:srgbClr val="00B0F0"/>
                </a:solidFill>
              </a:rPr>
              <a:t>Проблемы определения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sz="3600" dirty="0">
                <a:solidFill>
                  <a:srgbClr val="00B0F0"/>
                </a:solidFill>
                <a:latin typeface="Euclid Symbol" panose="05050102010706020507" pitchFamily="18" charset="2"/>
              </a:rPr>
              <a:t>r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s,t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остаются</a:t>
            </a:r>
            <a:r>
              <a:rPr lang="ru-RU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443711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>
                <a:solidFill>
                  <a:srgbClr val="00B0F0"/>
                </a:solidFill>
              </a:rPr>
              <a:t>Тонкая структура ( - зависимость наклона  </a:t>
            </a:r>
            <a:r>
              <a:rPr lang="en-US" dirty="0">
                <a:solidFill>
                  <a:srgbClr val="00B0F0"/>
                </a:solidFill>
              </a:rPr>
              <a:t>- B(</a:t>
            </a:r>
            <a:r>
              <a:rPr lang="en-US" dirty="0" err="1">
                <a:solidFill>
                  <a:srgbClr val="00B0F0"/>
                </a:solidFill>
              </a:rPr>
              <a:t>s,t</a:t>
            </a:r>
            <a:r>
              <a:rPr lang="en-US" dirty="0">
                <a:solidFill>
                  <a:srgbClr val="00B0F0"/>
                </a:solidFill>
              </a:rPr>
              <a:t>)</a:t>
            </a:r>
            <a:r>
              <a:rPr lang="ru-RU" dirty="0">
                <a:solidFill>
                  <a:srgbClr val="00B0F0"/>
                </a:solidFill>
              </a:rPr>
              <a:t>,       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>
                <a:solidFill>
                  <a:srgbClr val="00B0F0"/>
                </a:solidFill>
              </a:rPr>
              <a:t> возможные осцилляции) -  проблемы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561755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    Ждем новых </a:t>
            </a:r>
            <a:r>
              <a:rPr lang="ru-RU" sz="2400" dirty="0" err="1">
                <a:solidFill>
                  <a:srgbClr val="FF0000"/>
                </a:solidFill>
              </a:rPr>
              <a:t>эксперементальных</a:t>
            </a:r>
            <a:r>
              <a:rPr lang="ru-RU" sz="2400" dirty="0">
                <a:solidFill>
                  <a:srgbClr val="FF0000"/>
                </a:solidFill>
              </a:rPr>
              <a:t> данных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292146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Но: </a:t>
            </a:r>
            <a:r>
              <a:rPr lang="ru-RU" dirty="0">
                <a:solidFill>
                  <a:srgbClr val="0070C0"/>
                </a:solidFill>
              </a:rPr>
              <a:t>где жесткий </a:t>
            </a:r>
            <a:r>
              <a:rPr lang="ru-RU" dirty="0" err="1">
                <a:solidFill>
                  <a:srgbClr val="0070C0"/>
                </a:solidFill>
              </a:rPr>
              <a:t>Померон</a:t>
            </a:r>
            <a:r>
              <a:rPr lang="ru-RU" dirty="0">
                <a:solidFill>
                  <a:srgbClr val="0070C0"/>
                </a:solidFill>
              </a:rPr>
              <a:t>?</a:t>
            </a:r>
            <a:r>
              <a:rPr lang="en-US" dirty="0">
                <a:solidFill>
                  <a:srgbClr val="0070C0"/>
                </a:solidFill>
              </a:rPr>
              <a:t>;                t</a:t>
            </a:r>
            <a:r>
              <a:rPr lang="ru-RU" dirty="0">
                <a:solidFill>
                  <a:srgbClr val="0070C0"/>
                </a:solidFill>
              </a:rPr>
              <a:t> и </a:t>
            </a:r>
            <a:r>
              <a:rPr lang="en-US" dirty="0">
                <a:solidFill>
                  <a:srgbClr val="0070C0"/>
                </a:solidFill>
              </a:rPr>
              <a:t> s </a:t>
            </a:r>
            <a:r>
              <a:rPr lang="ru-RU" dirty="0">
                <a:solidFill>
                  <a:srgbClr val="0070C0"/>
                </a:solidFill>
              </a:rPr>
              <a:t> зависимость </a:t>
            </a:r>
            <a:r>
              <a:rPr lang="ru-RU" dirty="0" err="1">
                <a:solidFill>
                  <a:srgbClr val="0070C0"/>
                </a:solidFill>
              </a:rPr>
              <a:t>Оддерона</a:t>
            </a:r>
            <a:r>
              <a:rPr lang="ru-RU" dirty="0">
                <a:solidFill>
                  <a:srgbClr val="0070C0"/>
                </a:solidFill>
              </a:rPr>
              <a:t>?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                     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        </a:t>
            </a:r>
            <a:r>
              <a:rPr lang="ru-RU" dirty="0" err="1">
                <a:solidFill>
                  <a:srgbClr val="0070C0"/>
                </a:solidFill>
              </a:rPr>
              <a:t>Унитаризация</a:t>
            </a:r>
            <a:r>
              <a:rPr lang="ru-RU" dirty="0">
                <a:solidFill>
                  <a:srgbClr val="0070C0"/>
                </a:solidFill>
              </a:rPr>
              <a:t> – </a:t>
            </a:r>
            <a:r>
              <a:rPr lang="ru-RU" dirty="0" err="1">
                <a:solidFill>
                  <a:srgbClr val="0070C0"/>
                </a:solidFill>
              </a:rPr>
              <a:t>эйконал</a:t>
            </a:r>
            <a:r>
              <a:rPr lang="ru-RU" dirty="0">
                <a:solidFill>
                  <a:srgbClr val="0070C0"/>
                </a:solidFill>
              </a:rPr>
              <a:t>?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1700" y="506430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Асимптотика амплитуды -  широкий выбор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7517" y="6124654"/>
            <a:ext cx="33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TOTEM;              ATLAS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9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 t="18500" r="42792" b="67850"/>
          <a:stretch/>
        </p:blipFill>
        <p:spPr>
          <a:xfrm>
            <a:off x="971600" y="692696"/>
            <a:ext cx="7012471" cy="33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209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Saturation bound</a:t>
            </a:r>
            <a:endParaRPr lang="ru-RU" sz="320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B0BB-5889-4DAB-9621-59603D589DE7}" type="slidenum">
              <a:rPr lang="ru-RU" smtClean="0"/>
              <a:pPr>
                <a:defRPr/>
              </a:pPr>
              <a:t>209</a:t>
            </a:fld>
            <a:endParaRPr lang="ru-RU" dirty="0"/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571500" y="1785938"/>
          <a:ext cx="57912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26" name="Equation" r:id="rId3" imgW="3186000" imgH="507960" progId="Equation.DSMT4">
                  <p:embed/>
                </p:oleObj>
              </mc:Choice>
              <mc:Fallback>
                <p:oleObj name="Equation" r:id="rId3" imgW="31860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785938"/>
                        <a:ext cx="579120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2"/>
          <p:cNvGraphicFramePr>
            <a:graphicFrameLocks noChangeAspect="1"/>
          </p:cNvGraphicFramePr>
          <p:nvPr/>
        </p:nvGraphicFramePr>
        <p:xfrm>
          <a:off x="571500" y="3143250"/>
          <a:ext cx="512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27" name="Equation" r:id="rId5" imgW="3046680" imgH="431640" progId="Equation.DSMT4">
                  <p:embed/>
                </p:oleObj>
              </mc:Choice>
              <mc:Fallback>
                <p:oleObj name="Equation" r:id="rId5" imgW="304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3143250"/>
                        <a:ext cx="51228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5375275" y="4284663"/>
            <a:ext cx="35194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71500" y="3143250"/>
          <a:ext cx="512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28" name="Equation" r:id="rId8" imgW="3046680" imgH="431640" progId="Equation.DSMT4">
                  <p:embed/>
                </p:oleObj>
              </mc:Choice>
              <mc:Fallback>
                <p:oleObj name="Equation" r:id="rId8" imgW="304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3143250"/>
                        <a:ext cx="51228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428625" y="4286250"/>
          <a:ext cx="4386263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29" name="Equation" r:id="rId10" imgW="2615040" imgH="635040" progId="Equation.DSMT4">
                  <p:embed/>
                </p:oleObj>
              </mc:Choice>
              <mc:Fallback>
                <p:oleObj name="Equation" r:id="rId10" imgW="2615040" imgH="635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286250"/>
                        <a:ext cx="4386263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459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3749D-6973-4813-86FF-6E0AF07B9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16832"/>
            <a:ext cx="4218724" cy="46531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DA1C1-376A-46C1-B21E-09D6C6AA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8" y="0"/>
            <a:ext cx="77628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071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499992" y="3345225"/>
          <a:ext cx="389497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46" name="Acrobat Document" r:id="rId3" imgW="2806545" imgH="1816020" progId="AcroExch.Document.DC">
                  <p:embed/>
                </p:oleObj>
              </mc:Choice>
              <mc:Fallback>
                <p:oleObj name="Acrobat Document" r:id="rId3" imgW="2806545" imgH="181602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9992" y="3345225"/>
                        <a:ext cx="3894978" cy="2520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251520" y="3345225"/>
          <a:ext cx="3585293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47" name="Acrobat Document" r:id="rId5" imgW="2825628" imgH="1816020" progId="AcroExch.Document.DC">
                  <p:embed/>
                </p:oleObj>
              </mc:Choice>
              <mc:Fallback>
                <p:oleObj name="Acrobat Document" r:id="rId5" imgW="2825628" imgH="1816020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3345225"/>
                        <a:ext cx="3585293" cy="2304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19837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22325"/>
            <a:ext cx="7772400" cy="396875"/>
          </a:xfrm>
        </p:spPr>
        <p:txBody>
          <a:bodyPr/>
          <a:lstStyle/>
          <a:p>
            <a:r>
              <a:rPr lang="en-US" altLang="en-US" sz="2000"/>
              <a:t>The standard procedure to extract the magnitude of the real part</a:t>
            </a:r>
            <a:endParaRPr lang="en-US" altLang="en-US" sz="4000"/>
          </a:p>
        </p:txBody>
      </p:sp>
      <p:graphicFrame>
        <p:nvGraphicFramePr>
          <p:cNvPr id="250884" name="Object 4"/>
          <p:cNvGraphicFramePr>
            <a:graphicFrameLocks noChangeAspect="1"/>
          </p:cNvGraphicFramePr>
          <p:nvPr/>
        </p:nvGraphicFramePr>
        <p:xfrm>
          <a:off x="1433513" y="2667000"/>
          <a:ext cx="6200775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878" name="Equation" r:id="rId4" imgW="2743200" imgH="469800" progId="Equation.DSMT4">
                  <p:embed/>
                </p:oleObj>
              </mc:Choice>
              <mc:Fallback>
                <p:oleObj name="Equation" r:id="rId4" imgW="2743200" imgH="469800" progId="Equation.DSMT4">
                  <p:embed/>
                  <p:pic>
                    <p:nvPicPr>
                      <p:cNvPr id="250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7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667000"/>
                        <a:ext cx="6200775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85" name="Object 5"/>
          <p:cNvGraphicFramePr>
            <a:graphicFrameLocks noChangeAspect="1"/>
          </p:cNvGraphicFramePr>
          <p:nvPr/>
        </p:nvGraphicFramePr>
        <p:xfrm>
          <a:off x="6172200" y="1828800"/>
          <a:ext cx="4270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879" name="Equation" r:id="rId6" imgW="203040" imgH="253800" progId="Equation.DSMT4">
                  <p:embed/>
                </p:oleObj>
              </mc:Choice>
              <mc:Fallback>
                <p:oleObj name="Equation" r:id="rId6" imgW="203040" imgH="253800" progId="Equation.DSMT4">
                  <p:embed/>
                  <p:pic>
                    <p:nvPicPr>
                      <p:cNvPr id="2508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828800"/>
                        <a:ext cx="4270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-533400" y="4114800"/>
            <a:ext cx="9559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6600"/>
                </a:solidFill>
                <a:miter lim="800000"/>
                <a:headEnd type="none" w="sm" len="sm"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effectLst/>
                <a:latin typeface="CMEX10" charset="0"/>
              </a:rPr>
              <a:t>The interval  of  t  is  the sufficiently large  ---  0.0005 …&lt; -t &lt;….0.1 (GeV</a:t>
            </a:r>
            <a:r>
              <a:rPr lang="en-US" altLang="en-US" sz="2000" baseline="30000">
                <a:effectLst/>
                <a:latin typeface="CMEX10" charset="0"/>
              </a:rPr>
              <a:t>2</a:t>
            </a:r>
            <a:r>
              <a:rPr lang="en-US" altLang="en-US" sz="2000">
                <a:effectLst/>
                <a:latin typeface="CMEX10" charset="0"/>
              </a:rPr>
              <a:t>)</a:t>
            </a:r>
            <a:endParaRPr lang="ru-RU" altLang="en-US" sz="2000">
              <a:effectLst/>
              <a:latin typeface="CMEX10" charset="0"/>
            </a:endParaRPr>
          </a:p>
        </p:txBody>
      </p:sp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685800" y="1981200"/>
            <a:ext cx="7170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6600"/>
                </a:solidFill>
                <a:miter lim="800000"/>
                <a:headEnd type="none" w="sm" len="sm"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effectLst/>
                <a:latin typeface="Arial" panose="020B0604020202020204" pitchFamily="34" charset="0"/>
              </a:rPr>
              <a:t>A fit to the experimental data by minimizing the           function:</a:t>
            </a:r>
            <a:endParaRPr lang="ru-RU" altLang="en-US" sz="20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 autoUpdateAnimBg="0"/>
      <p:bldP spid="250887" grpId="0" autoUpdateAnimBg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317500" y="938213"/>
            <a:ext cx="8637588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85875" y="785813"/>
            <a:ext cx="6096000" cy="304800"/>
          </a:xfrm>
        </p:spPr>
        <p:txBody>
          <a:bodyPr>
            <a:normAutofit fontScale="25000" lnSpcReduction="20000"/>
          </a:bodyPr>
          <a:lstStyle/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/>
              <a:t>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Forward scattering and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9600" dirty="0"/>
              <a:t>possible fine structure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9600" dirty="0"/>
              <a:t>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Phase of the scattering amplitude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Coulomb-hadron interference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 High energy effect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 Low energies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Fitting analysis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New statistical analysis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Properties of the “oscillation” potential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9600" dirty="0"/>
              <a:t>Summary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9600" dirty="0">
              <a:latin typeface="Symbol" pitchFamily="18" charset="2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96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dirty="0">
              <a:latin typeface="CMEX10" charset="0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19248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3" y="142875"/>
            <a:ext cx="4286250" cy="1050925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</a:t>
            </a:r>
            <a:endParaRPr lang="ru-RU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4294967295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1. regions of t ?;</a:t>
            </a:r>
          </a:p>
          <a:p>
            <a:r>
              <a:rPr lang="en-US" altLang="en-US"/>
              <a:t>2. size of the half period?;</a:t>
            </a:r>
          </a:p>
          <a:p>
            <a:r>
              <a:rPr lang="en-US" altLang="en-US"/>
              <a:t>3. energy dependence?;</a:t>
            </a:r>
          </a:p>
          <a:p>
            <a:r>
              <a:rPr lang="en-US" altLang="en-US"/>
              <a:t>4. amplitue of the oscillation?</a:t>
            </a:r>
          </a:p>
          <a:p>
            <a:r>
              <a:rPr lang="en-US" altLang="en-US"/>
              <a:t>5. phase of the additional amplitude?</a:t>
            </a:r>
          </a:p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801156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642938" y="1785938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N_exp.</a:t>
            </a:r>
          </a:p>
        </p:txBody>
      </p:sp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785813" y="221456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n_par.</a:t>
            </a:r>
          </a:p>
        </p:txBody>
      </p:sp>
      <p:graphicFrame>
        <p:nvGraphicFramePr>
          <p:cNvPr id="56324" name="Object 10"/>
          <p:cNvGraphicFramePr>
            <a:graphicFrameLocks noChangeAspect="1"/>
          </p:cNvGraphicFramePr>
          <p:nvPr/>
        </p:nvGraphicFramePr>
        <p:xfrm>
          <a:off x="-357188" y="3500438"/>
          <a:ext cx="1917701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8" name="Equation" r:id="rId3" imgW="837836" imgH="431613" progId="Equation.DSMT4">
                  <p:embed/>
                </p:oleObj>
              </mc:Choice>
              <mc:Fallback>
                <p:oleObj name="Equation" r:id="rId3" imgW="837836" imgH="431613" progId="Equation.DSMT4">
                  <p:embed/>
                  <p:pic>
                    <p:nvPicPr>
                      <p:cNvPr id="5632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7188" y="3500438"/>
                        <a:ext cx="1917701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38313" y="1357313"/>
          <a:ext cx="7405686" cy="287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800" dirty="0"/>
                        <a:t>BSW_1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BSW_2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HESG0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HESG1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/>
                        <a:t>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1728+238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2600+300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/>
                        <a:t>7+Regge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36+7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/>
                        <a:t>23.4-630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13.4 -1800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9.3-1800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5-1800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52-1800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9-7000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  0.1 - </a:t>
                      </a:r>
                      <a:endParaRPr lang="en-US" sz="1800" dirty="0"/>
                    </a:p>
                    <a:p>
                      <a:r>
                        <a:rPr lang="en-US" sz="1800" baseline="0" dirty="0"/>
                        <a:t>  </a:t>
                      </a:r>
                      <a:r>
                        <a:rPr lang="en-US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0,1-</a:t>
                      </a:r>
                    </a:p>
                    <a:p>
                      <a:r>
                        <a:rPr lang="en-US" sz="18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0.1-</a:t>
                      </a:r>
                    </a:p>
                    <a:p>
                      <a:r>
                        <a:rPr lang="en-US" sz="1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0.000875-</a:t>
                      </a:r>
                    </a:p>
                    <a:p>
                      <a:r>
                        <a:rPr lang="en-US" sz="1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0.00037-</a:t>
                      </a: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3">
                <a:tc>
                  <a:txBody>
                    <a:bodyPr/>
                    <a:lstStyle/>
                    <a:p>
                      <a:r>
                        <a:rPr lang="en-US" sz="1800"/>
                        <a:t>4.45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6376" name="Object 56"/>
          <p:cNvGraphicFramePr>
            <a:graphicFrameLocks noChangeAspect="1"/>
          </p:cNvGraphicFramePr>
          <p:nvPr/>
        </p:nvGraphicFramePr>
        <p:xfrm>
          <a:off x="-292100" y="2571750"/>
          <a:ext cx="18716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9" name="Equation" r:id="rId5" imgW="736600" imgH="241300" progId="Equation.DSMT4">
                  <p:embed/>
                </p:oleObj>
              </mc:Choice>
              <mc:Fallback>
                <p:oleObj name="Equation" r:id="rId5" imgW="736600" imgH="241300" progId="Equation.DSMT4">
                  <p:embed/>
                  <p:pic>
                    <p:nvPicPr>
                      <p:cNvPr id="56376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2100" y="2571750"/>
                        <a:ext cx="187166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7" name="Object 57"/>
          <p:cNvGraphicFramePr>
            <a:graphicFrameLocks noChangeAspect="1"/>
          </p:cNvGraphicFramePr>
          <p:nvPr/>
        </p:nvGraphicFramePr>
        <p:xfrm>
          <a:off x="-369888" y="3048000"/>
          <a:ext cx="1952626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10" name="Equation" r:id="rId7" imgW="749300" imgH="228600" progId="Equation.DSMT4">
                  <p:embed/>
                </p:oleObj>
              </mc:Choice>
              <mc:Fallback>
                <p:oleObj name="Equation" r:id="rId7" imgW="749300" imgH="228600" progId="Equation.DSMT4">
                  <p:embed/>
                  <p:pic>
                    <p:nvPicPr>
                      <p:cNvPr id="56377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9888" y="3048000"/>
                        <a:ext cx="1952626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80353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B0BB-5889-4DAB-9621-59603D589DE7}" type="slidenum">
              <a:rPr lang="ru-RU" smtClean="0"/>
              <a:pPr>
                <a:defRPr/>
              </a:pPr>
              <a:t>215</a:t>
            </a:fld>
            <a:endParaRPr lang="ru-RU" dirty="0"/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1619672" y="2420888"/>
          <a:ext cx="5271393" cy="897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092" name="Equation" r:id="rId3" imgW="2489040" imgH="393480" progId="Equation.DSMT4">
                  <p:embed/>
                </p:oleObj>
              </mc:Choice>
              <mc:Fallback>
                <p:oleObj name="Equation" r:id="rId3" imgW="2489040" imgH="39348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420888"/>
                        <a:ext cx="5271393" cy="897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2555776" y="3861048"/>
            <a:ext cx="3744416" cy="24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611560" y="1484784"/>
          <a:ext cx="38004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093" name="Equation" r:id="rId6" imgW="2260440" imgH="330120" progId="Equation.DSMT4">
                  <p:embed/>
                </p:oleObj>
              </mc:Choice>
              <mc:Fallback>
                <p:oleObj name="Equation" r:id="rId6" imgW="2260440" imgH="33012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84784"/>
                        <a:ext cx="38004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5076056" y="1268760"/>
          <a:ext cx="3240360" cy="823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094" name="Equation" r:id="rId8" imgW="2615040" imgH="635040" progId="Equation.DSMT4">
                  <p:embed/>
                </p:oleObj>
              </mc:Choice>
              <mc:Fallback>
                <p:oleObj name="Equation" r:id="rId8" imgW="2615040" imgH="6350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268760"/>
                        <a:ext cx="3240360" cy="823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332656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UNITARIZATION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>
                <a:sym typeface="Wingdings" pitchFamily="2" charset="2"/>
              </a:rPr>
              <a:t> representation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64137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Рисунок 2" descr="dsa541s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143125"/>
            <a:ext cx="3786187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 descr="ds1800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71678"/>
            <a:ext cx="407193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86402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mcr.jpg"/>
          <p:cNvPicPr>
            <a:picLocks noChangeAspect="1"/>
          </p:cNvPicPr>
          <p:nvPr/>
        </p:nvPicPr>
        <p:blipFill>
          <a:blip r:embed="rId3" cstate="print"/>
          <a:srcRect l="11911" t="57237" r="11911" b="8417"/>
          <a:stretch>
            <a:fillRect/>
          </a:stretch>
        </p:blipFill>
        <p:spPr>
          <a:xfrm>
            <a:off x="0" y="1214422"/>
            <a:ext cx="7054122" cy="4500594"/>
          </a:xfrm>
          <a:prstGeom prst="rect">
            <a:avLst/>
          </a:prstGeom>
        </p:spPr>
      </p:pic>
      <p:graphicFrame>
        <p:nvGraphicFramePr>
          <p:cNvPr id="162817" name="Object 3"/>
          <p:cNvGraphicFramePr>
            <a:graphicFrameLocks noChangeAspect="1"/>
          </p:cNvGraphicFramePr>
          <p:nvPr/>
        </p:nvGraphicFramePr>
        <p:xfrm>
          <a:off x="6989763" y="3357562"/>
          <a:ext cx="2154237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992" name="Equation" r:id="rId4" imgW="1002960" imgH="1041120" progId="Equation.DSMT4">
                  <p:embed/>
                </p:oleObj>
              </mc:Choice>
              <mc:Fallback>
                <p:oleObj name="Equation" r:id="rId4" imgW="1002960" imgH="1041120" progId="Equation.DSMT4">
                  <p:embed/>
                  <p:pic>
                    <p:nvPicPr>
                      <p:cNvPr id="1628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3357562"/>
                        <a:ext cx="2154237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87824" y="383239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O.V.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Selyugin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Nucl.Phys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A 959, 116 (2017).</a:t>
            </a:r>
            <a:endParaRPr lang="en-US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3393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56300" r="9882" b="8000"/>
          <a:stretch/>
        </p:blipFill>
        <p:spPr>
          <a:xfrm>
            <a:off x="-36512" y="1412776"/>
            <a:ext cx="4427984" cy="2951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47900" r="6391" b="9050"/>
          <a:stretch/>
        </p:blipFill>
        <p:spPr>
          <a:xfrm>
            <a:off x="4788024" y="1340768"/>
            <a:ext cx="3960440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9882" b="8000"/>
          <a:stretch/>
        </p:blipFill>
        <p:spPr>
          <a:xfrm>
            <a:off x="2051720" y="4365840"/>
            <a:ext cx="489654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3194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56699" r="12335" b="8652"/>
          <a:stretch/>
        </p:blipFill>
        <p:spPr>
          <a:xfrm>
            <a:off x="251519" y="1282929"/>
            <a:ext cx="4176465" cy="27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18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3E0B22-BD93-492A-AC89-41DEFDFB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581025"/>
            <a:ext cx="5936884" cy="60883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DA1F3-47AA-4C65-B114-63E09E1E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8" y="0"/>
            <a:ext cx="7762875" cy="58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EAA9F-C3E1-41C9-A185-1866B20CCBEA}"/>
              </a:ext>
            </a:extLst>
          </p:cNvPr>
          <p:cNvSpPr txBox="1"/>
          <p:nvPr/>
        </p:nvSpPr>
        <p:spPr>
          <a:xfrm>
            <a:off x="0" y="6926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Physics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Letters B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784, 192 (2018)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5708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9087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</a:t>
            </a:r>
            <a:r>
              <a:rPr lang="en-US" dirty="0" err="1">
                <a:solidFill>
                  <a:srgbClr val="0070C0"/>
                </a:solidFill>
              </a:rPr>
              <a:t>Selyugin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Phys.Lett</a:t>
            </a:r>
            <a:r>
              <a:rPr lang="en-US" dirty="0">
                <a:solidFill>
                  <a:srgbClr val="0070C0"/>
                </a:solidFill>
              </a:rPr>
              <a:t>. B 797,  134870  (2019).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11368" b="6951"/>
          <a:stretch/>
        </p:blipFill>
        <p:spPr>
          <a:xfrm>
            <a:off x="2921170" y="2636912"/>
            <a:ext cx="374441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839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r>
              <a:rPr lang="en-US" sz="2800"/>
              <a:t>Nonlinear effects</a:t>
            </a:r>
            <a:endParaRPr lang="ru-RU" sz="2800"/>
          </a:p>
        </p:txBody>
      </p:sp>
      <p:pic>
        <p:nvPicPr>
          <p:cNvPr id="246787" name="Picture 3" descr="f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13466" r="7147" b="45447"/>
          <a:stretch>
            <a:fillRect/>
          </a:stretch>
        </p:blipFill>
        <p:spPr bwMode="auto">
          <a:xfrm>
            <a:off x="0" y="1752600"/>
            <a:ext cx="4427538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88" name="Picture 4" descr="enhance-new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538663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S3p52Q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42576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S3p52T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571875"/>
            <a:ext cx="42862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3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8p8Q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3000"/>
            <a:ext cx="39322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S8p8T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857625"/>
            <a:ext cx="37861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3" descr="S8p55Q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37147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S8p55T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857625"/>
            <a:ext cx="37147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5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Box 2"/>
          <p:cNvSpPr txBox="1">
            <a:spLocks noChangeArrowheads="1"/>
          </p:cNvSpPr>
          <p:nvPr/>
        </p:nvSpPr>
        <p:spPr bwMode="auto">
          <a:xfrm>
            <a:off x="571500" y="571500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Proton-proton</a:t>
            </a:r>
            <a:endParaRPr lang="ru-RU" altLang="en-US" sz="200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00063" y="2857500"/>
          <a:ext cx="22860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64" name="Equation" r:id="rId3" imgW="1396800" imgH="431640" progId="Equation.DSMT4">
                  <p:embed/>
                </p:oleObj>
              </mc:Choice>
              <mc:Fallback>
                <p:oleObj name="Equation" r:id="rId3" imgW="1396800" imgH="43164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857500"/>
                        <a:ext cx="228600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571500" y="2214563"/>
          <a:ext cx="24320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65" name="Equation" r:id="rId5" imgW="1485720" imgH="431640" progId="Equation.DSMT4">
                  <p:embed/>
                </p:oleObj>
              </mc:Choice>
              <mc:Fallback>
                <p:oleObj name="Equation" r:id="rId5" imgW="1485720" imgH="431640" progId="Equation.DSMT4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214563"/>
                        <a:ext cx="24320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642938" y="1785938"/>
          <a:ext cx="23272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66" name="Equation" r:id="rId7" imgW="1422360" imgH="279360" progId="Equation.DSMT4">
                  <p:embed/>
                </p:oleObj>
              </mc:Choice>
              <mc:Fallback>
                <p:oleObj name="Equation" r:id="rId7" imgW="1422360" imgH="279360" progId="Equation.DSMT4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785938"/>
                        <a:ext cx="2327275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723900" y="1184275"/>
          <a:ext cx="216535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67" name="Equation" r:id="rId9" imgW="1320480" imgH="228600" progId="Equation.DSMT4">
                  <p:embed/>
                </p:oleObj>
              </mc:Choice>
              <mc:Fallback>
                <p:oleObj name="Equation" r:id="rId9" imgW="1320480" imgH="228600" progId="Equation.DSMT4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1184275"/>
                        <a:ext cx="216535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285750" y="3929063"/>
          <a:ext cx="3595688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68" name="Equation" r:id="rId11" imgW="2197080" imgH="660240" progId="Equation.DSMT4">
                  <p:embed/>
                </p:oleObj>
              </mc:Choice>
              <mc:Fallback>
                <p:oleObj name="Equation" r:id="rId11" imgW="2197080" imgH="660240" progId="Equation.DSMT4">
                  <p:embed/>
                  <p:pic>
                    <p:nvPicPr>
                      <p:cNvPr id="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929063"/>
                        <a:ext cx="3595688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Рисунок 1" descr="Tab1-pp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4472" b="40257"/>
          <a:stretch>
            <a:fillRect/>
          </a:stretch>
        </p:blipFill>
        <p:spPr bwMode="auto">
          <a:xfrm>
            <a:off x="3500438" y="714375"/>
            <a:ext cx="54133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3357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Proton-antiproton</a:t>
            </a:r>
            <a:endParaRPr lang="ru-RU" altLang="en-US" sz="2000"/>
          </a:p>
        </p:txBody>
      </p:sp>
      <p:pic>
        <p:nvPicPr>
          <p:cNvPr id="43011" name="Рисунок 3" descr="papQ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1"/>
          <a:stretch>
            <a:fillRect/>
          </a:stretch>
        </p:blipFill>
        <p:spPr bwMode="auto">
          <a:xfrm>
            <a:off x="3357563" y="428625"/>
            <a:ext cx="4348162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08772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342890"/>
            <a:ext cx="5693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O.V. S,   Mod..</a:t>
            </a:r>
            <a:r>
              <a:rPr lang="en-US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Phys.Lett</a:t>
            </a:r>
            <a:r>
              <a:rPr lang="en-US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in print          (2021)  </a:t>
            </a:r>
          </a:p>
          <a:p>
            <a:pPr lvl="0"/>
            <a:r>
              <a:rPr lang="en-US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arXiv</a:t>
            </a:r>
            <a:r>
              <a:rPr lang="en-US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2009.10129 [</a:t>
            </a:r>
            <a:r>
              <a:rPr lang="en-US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hep-ph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-ex] (2020).</a:t>
            </a:r>
            <a:r>
              <a:rPr lang="en-US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84604" y="60932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   O.V. S.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Acta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Phys. Pol. B 12    741 (2019)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936" y="5723964"/>
            <a:ext cx="501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O.V. S.   Part.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Lett,  13,   03     (2016)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1187" y="1746390"/>
            <a:ext cx="4062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MR9"/>
              </a:rPr>
              <a:t>O.V. S., Eur. Phys. J. C 84:649 </a:t>
            </a:r>
            <a:r>
              <a:rPr lang="fr-FR" b="1" dirty="0">
                <a:latin typeface="CMBX9"/>
              </a:rPr>
              <a:t>(2024)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608" y="626204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</a:t>
            </a:r>
            <a:r>
              <a:rPr lang="en-US" sz="2400" dirty="0"/>
              <a:t>High energy  hadron elastic scattering</a:t>
            </a:r>
            <a:endParaRPr lang="en-US" dirty="0"/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                  High Energy </a:t>
            </a:r>
            <a:r>
              <a:rPr lang="en-US" dirty="0" err="1">
                <a:solidFill>
                  <a:srgbClr val="C00000"/>
                </a:solidFill>
              </a:rPr>
              <a:t>Generelized</a:t>
            </a:r>
            <a:r>
              <a:rPr lang="en-US" dirty="0">
                <a:solidFill>
                  <a:srgbClr val="C00000"/>
                </a:solidFill>
              </a:rPr>
              <a:t> Structure (HEGS) model</a:t>
            </a:r>
          </a:p>
        </p:txBody>
      </p:sp>
      <p:pic>
        <p:nvPicPr>
          <p:cNvPr id="7" name="Рисунок 2" descr="stot.jpg"/>
          <p:cNvPicPr>
            <a:picLocks noChangeAspect="1"/>
          </p:cNvPicPr>
          <p:nvPr/>
        </p:nvPicPr>
        <p:blipFill>
          <a:blip r:embed="rId2"/>
          <a:srcRect b="13863"/>
          <a:stretch>
            <a:fillRect/>
          </a:stretch>
        </p:blipFill>
        <p:spPr bwMode="auto">
          <a:xfrm>
            <a:off x="223566" y="2709840"/>
            <a:ext cx="8086725" cy="19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94617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9"/>
          <p:cNvGraphicFramePr>
            <a:graphicFrameLocks noChangeAspect="1"/>
          </p:cNvGraphicFramePr>
          <p:nvPr/>
        </p:nvGraphicFramePr>
        <p:xfrm>
          <a:off x="755576" y="908720"/>
          <a:ext cx="6768752" cy="11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3" name="Equation" r:id="rId3" imgW="2743200" imgH="469800" progId="Equation.DSMT4">
                  <p:embed/>
                </p:oleObj>
              </mc:Choice>
              <mc:Fallback>
                <p:oleObj name="Equation" r:id="rId3" imgW="2743200" imgH="469800" progId="Equation.DSMT4">
                  <p:embed/>
                  <p:pic>
                    <p:nvPicPr>
                      <p:cNvPr id="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908720"/>
                        <a:ext cx="6768752" cy="116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9"/>
          <p:cNvGraphicFramePr>
            <a:graphicFrameLocks noChangeAspect="1"/>
          </p:cNvGraphicFramePr>
          <p:nvPr/>
        </p:nvGraphicFramePr>
        <p:xfrm>
          <a:off x="971600" y="2204864"/>
          <a:ext cx="2088232" cy="50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4" name="Equation" r:id="rId5" imgW="1041120" imgH="253800" progId="Equation.DSMT4">
                  <p:embed/>
                </p:oleObj>
              </mc:Choice>
              <mc:Fallback>
                <p:oleObj name="Equation" r:id="rId5" imgW="1041120" imgH="253800" progId="Equation.DSMT4">
                  <p:embed/>
                  <p:pic>
                    <p:nvPicPr>
                      <p:cNvPr id="4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204864"/>
                        <a:ext cx="2088232" cy="509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0" y="3068960"/>
          <a:ext cx="8912785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5" name="Equation" r:id="rId7" imgW="3987720" imgH="482400" progId="Equation.DSMT4">
                  <p:embed/>
                </p:oleObj>
              </mc:Choice>
              <mc:Fallback>
                <p:oleObj name="Equation" r:id="rId7" imgW="3987720" imgH="482400" progId="Equation.DSMT4">
                  <p:embed/>
                  <p:pic>
                    <p:nvPicPr>
                      <p:cNvPr id="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960"/>
                        <a:ext cx="8912785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2" descr="stot.jpg"/>
          <p:cNvPicPr>
            <a:picLocks noChangeAspect="1"/>
          </p:cNvPicPr>
          <p:nvPr/>
        </p:nvPicPr>
        <p:blipFill>
          <a:blip r:embed="rId9"/>
          <a:srcRect b="13863"/>
          <a:stretch>
            <a:fillRect/>
          </a:stretch>
        </p:blipFill>
        <p:spPr bwMode="auto">
          <a:xfrm>
            <a:off x="539552" y="4725144"/>
            <a:ext cx="8086725" cy="19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320678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157288" y="57150"/>
          <a:ext cx="5654675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76" name="Equation" r:id="rId4" imgW="3098520" imgH="1384200" progId="Equation.DSMT4">
                  <p:embed/>
                </p:oleObj>
              </mc:Choice>
              <mc:Fallback>
                <p:oleObj name="Equation" r:id="rId4" imgW="3098520" imgH="138420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57150"/>
                        <a:ext cx="5654675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2" r="4881"/>
          <a:stretch/>
        </p:blipFill>
        <p:spPr>
          <a:xfrm>
            <a:off x="1331640" y="2924944"/>
            <a:ext cx="4609782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25084" y="3356992"/>
          <a:ext cx="44481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1" name="Equation" r:id="rId3" imgW="1955800" imgH="241300" progId="Equation.DSMT4">
                  <p:embed/>
                </p:oleObj>
              </mc:Choice>
              <mc:Fallback>
                <p:oleObj name="Equation" r:id="rId3" imgW="1955800" imgH="241300" progId="Equation.DSMT4">
                  <p:embed/>
                  <p:pic>
                    <p:nvPicPr>
                      <p:cNvPr id="419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4" y="3356992"/>
                        <a:ext cx="444817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5"/>
          <p:cNvGraphicFramePr>
            <a:graphicFrameLocks noChangeAspect="1"/>
          </p:cNvGraphicFramePr>
          <p:nvPr/>
        </p:nvGraphicFramePr>
        <p:xfrm>
          <a:off x="4644008" y="3356992"/>
          <a:ext cx="465137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2" name="Equation" r:id="rId5" imgW="2044700" imgH="241300" progId="Equation.DSMT4">
                  <p:embed/>
                </p:oleObj>
              </mc:Choice>
              <mc:Fallback>
                <p:oleObj name="Equation" r:id="rId5" imgW="2044700" imgH="241300" progId="Equation.DSMT4">
                  <p:embed/>
                  <p:pic>
                    <p:nvPicPr>
                      <p:cNvPr id="419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356992"/>
                        <a:ext cx="465137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ChangeAspect="1"/>
          </p:cNvGraphicFramePr>
          <p:nvPr/>
        </p:nvGraphicFramePr>
        <p:xfrm>
          <a:off x="6569" y="4221088"/>
          <a:ext cx="904431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3" name="Equation" r:id="rId7" imgW="4190760" imgH="253800" progId="Equation.DSMT4">
                  <p:embed/>
                </p:oleObj>
              </mc:Choice>
              <mc:Fallback>
                <p:oleObj name="Equation" r:id="rId7" imgW="4190760" imgH="253800" progId="Equation.DSMT4">
                  <p:embed/>
                  <p:pic>
                    <p:nvPicPr>
                      <p:cNvPr id="358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" y="4221088"/>
                        <a:ext cx="904431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9"/>
          <p:cNvGraphicFramePr>
            <a:graphicFrameLocks noChangeAspect="1"/>
          </p:cNvGraphicFramePr>
          <p:nvPr/>
        </p:nvGraphicFramePr>
        <p:xfrm>
          <a:off x="2699792" y="1052736"/>
          <a:ext cx="2312988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4" name="Equation" r:id="rId9" imgW="1015920" imgH="533160" progId="Equation.DSMT4">
                  <p:embed/>
                </p:oleObj>
              </mc:Choice>
              <mc:Fallback>
                <p:oleObj name="Equation" r:id="rId9" imgW="1015920" imgH="533160" progId="Equation.DSMT4">
                  <p:embed/>
                  <p:pic>
                    <p:nvPicPr>
                      <p:cNvPr id="419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052736"/>
                        <a:ext cx="2312988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1259632" y="497516"/>
            <a:ext cx="853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Extending of model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HEGS1</a:t>
            </a:r>
            <a:r>
              <a:rPr lang="en-US" dirty="0"/>
              <a:t>) – O.V. S. Phys.Rev. D 91, (2015) 113003</a:t>
            </a:r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/>
        </p:nvGraphicFramePr>
        <p:xfrm>
          <a:off x="3131840" y="4869160"/>
          <a:ext cx="544988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5" name="Equation" r:id="rId11" imgW="2743200" imgH="431640" progId="Equation.DSMT4">
                  <p:embed/>
                </p:oleObj>
              </mc:Choice>
              <mc:Fallback>
                <p:oleObj name="Equation" r:id="rId11" imgW="2743200" imgH="431640" progId="Equation.DSMT4">
                  <p:embed/>
                  <p:pic>
                    <p:nvPicPr>
                      <p:cNvPr id="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869160"/>
                        <a:ext cx="5449888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539552" y="5877272"/>
          <a:ext cx="34559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6" name="Equation" r:id="rId13" imgW="1663560" imgH="241200" progId="Equation.DSMT4">
                  <p:embed/>
                </p:oleObj>
              </mc:Choice>
              <mc:Fallback>
                <p:oleObj name="Equation" r:id="rId13" imgW="1663560" imgH="241200" progId="Equation.DSMT4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877272"/>
                        <a:ext cx="3455988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Объект 1"/>
          <p:cNvGraphicFramePr>
            <a:graphicFrameLocks noChangeAspect="1"/>
          </p:cNvGraphicFramePr>
          <p:nvPr/>
        </p:nvGraphicFramePr>
        <p:xfrm>
          <a:off x="323528" y="2492896"/>
          <a:ext cx="79565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7" name="Equation" r:id="rId15" imgW="3936960" imgH="241200" progId="Equation.DSMT4">
                  <p:embed/>
                </p:oleObj>
              </mc:Choice>
              <mc:Fallback>
                <p:oleObj name="Equation" r:id="rId15" imgW="3936960" imgH="241200" progId="Equation.DSMT4">
                  <p:embed/>
                  <p:pic>
                    <p:nvPicPr>
                      <p:cNvPr id="4199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492896"/>
                        <a:ext cx="79565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033" y="115453"/>
            <a:ext cx="90218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Energy General Structure </a:t>
            </a:r>
            <a:r>
              <a:rPr lang="en-US" dirty="0"/>
              <a:t>(HEGS) model O.V.S.  - </a:t>
            </a:r>
            <a:r>
              <a:rPr lang="ru-RU" dirty="0"/>
              <a:t>Eur. Phys. J. C (2012) 72:2073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9033" y="128184"/>
            <a:ext cx="90218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Energy General Structure </a:t>
            </a:r>
            <a:r>
              <a:rPr lang="en-US" dirty="0"/>
              <a:t>(HEGS) model O.V.S.  - </a:t>
            </a:r>
            <a:r>
              <a:rPr lang="ru-RU" dirty="0"/>
              <a:t>Eur. Phys. J. C (2012) 72:2073</a:t>
            </a:r>
          </a:p>
        </p:txBody>
      </p:sp>
    </p:spTree>
    <p:extLst>
      <p:ext uri="{BB962C8B-B14F-4D97-AF65-F5344CB8AC3E}">
        <p14:creationId xmlns:p14="http://schemas.microsoft.com/office/powerpoint/2010/main" val="19839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3BBA89-CAE4-496C-986C-0A0D2A39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7" y="971748"/>
            <a:ext cx="9073008" cy="1032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A6526-55A7-4C7C-B588-A52FEB5D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7" y="2471617"/>
            <a:ext cx="3706032" cy="6176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24CB94-0EC8-41B7-ABA8-AF63B2A3C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413139"/>
            <a:ext cx="4563918" cy="6136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40772-9F41-41A6-B321-0E065C51E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2" y="4149080"/>
            <a:ext cx="6980049" cy="1635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03E796-BED7-4889-B685-C41F64A4785A}"/>
              </a:ext>
            </a:extLst>
          </p:cNvPr>
          <p:cNvSpPr txBox="1"/>
          <p:nvPr/>
        </p:nvSpPr>
        <p:spPr>
          <a:xfrm>
            <a:off x="1331640" y="257187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2411.15275v1   </a:t>
            </a:r>
            <a:r>
              <a:rPr lang="fi-FI" dirty="0">
                <a:hlinkClick r:id="rId6"/>
              </a:rPr>
              <a:t>E. G. S. Luna</a:t>
            </a:r>
            <a:r>
              <a:rPr lang="fi-FI" dirty="0"/>
              <a:t>, </a:t>
            </a:r>
            <a:r>
              <a:rPr lang="fi-FI" dirty="0">
                <a:hlinkClick r:id="rId7"/>
              </a:rPr>
              <a:t>M. G. Ryskin</a:t>
            </a:r>
            <a:r>
              <a:rPr lang="fi-FI" dirty="0"/>
              <a:t>, </a:t>
            </a:r>
            <a:r>
              <a:rPr lang="fi-FI" dirty="0">
                <a:hlinkClick r:id="rId8"/>
              </a:rPr>
              <a:t>V. A. Khoze</a:t>
            </a:r>
            <a:r>
              <a:rPr lang="en-US" dirty="0"/>
              <a:t>-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9BB62-C609-4143-A513-D84D824414AD}"/>
              </a:ext>
            </a:extLst>
          </p:cNvPr>
          <p:cNvSpPr txBox="1"/>
          <p:nvPr/>
        </p:nvSpPr>
        <p:spPr>
          <a:xfrm>
            <a:off x="344820" y="309084"/>
            <a:ext cx="84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Khoze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94262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AA1FDA-A199-41E4-B3BC-44A1352DF0C4}"/>
              </a:ext>
            </a:extLst>
          </p:cNvPr>
          <p:cNvSpPr txBox="1"/>
          <p:nvPr/>
        </p:nvSpPr>
        <p:spPr>
          <a:xfrm>
            <a:off x="107504" y="188640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T. </a:t>
            </a:r>
            <a:r>
              <a:rPr lang="en-US" dirty="0" err="1">
                <a:hlinkClick r:id="rId2"/>
              </a:rPr>
              <a:t>Csörgő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S. </a:t>
            </a:r>
            <a:r>
              <a:rPr lang="en-US" dirty="0" err="1">
                <a:hlinkClick r:id="rId3"/>
              </a:rPr>
              <a:t>Hegyi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I. </a:t>
            </a:r>
            <a:r>
              <a:rPr lang="en-US" dirty="0" err="1">
                <a:hlinkClick r:id="rId4"/>
              </a:rPr>
              <a:t>Szanyi</a:t>
            </a:r>
            <a:r>
              <a:rPr lang="en-US" dirty="0"/>
              <a:t>     “</a:t>
            </a:r>
            <a:r>
              <a:rPr lang="en-US" dirty="0" err="1"/>
              <a:t>Difracton</a:t>
            </a:r>
            <a:r>
              <a:rPr lang="en-US" dirty="0"/>
              <a:t> on low X” - 2024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59557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7150100" cy="47117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53988" y="1341438"/>
          <a:ext cx="2017712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00" name="Equation" r:id="rId4" imgW="1104840" imgH="1320480" progId="Equation.DSMT4">
                  <p:embed/>
                </p:oleObj>
              </mc:Choice>
              <mc:Fallback>
                <p:oleObj name="Equation" r:id="rId4" imgW="1104840" imgH="132048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1341438"/>
                        <a:ext cx="2017712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827584" y="1556792"/>
            <a:ext cx="158417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403648" y="1988840"/>
            <a:ext cx="129614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35696" y="249289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2996952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475656" y="1844824"/>
            <a:ext cx="1080120" cy="1707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1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68EB7-4559-4154-AE3C-3D3211FC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1028700"/>
            <a:ext cx="8372475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63898-69F0-4AFA-93E4-1C08DA6B2167}"/>
              </a:ext>
            </a:extLst>
          </p:cNvPr>
          <p:cNvSpPr txBox="1"/>
          <p:nvPr/>
        </p:nvSpPr>
        <p:spPr>
          <a:xfrm>
            <a:off x="344820" y="309084"/>
            <a:ext cx="84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Khoze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91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8B079-28BB-4437-8719-4C1CA074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6829425" cy="87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895E0-D6DB-4E77-8E55-C4475DB868E5}"/>
              </a:ext>
            </a:extLst>
          </p:cNvPr>
          <p:cNvSpPr txBox="1"/>
          <p:nvPr/>
        </p:nvSpPr>
        <p:spPr>
          <a:xfrm>
            <a:off x="1331640" y="54868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Godizov</a:t>
            </a:r>
            <a:r>
              <a:rPr lang="en-US" dirty="0"/>
              <a:t> …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9363B-8770-49D4-9D80-021D6C18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3760"/>
            <a:ext cx="8801100" cy="733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56C22-78BA-4547-A6C3-DA2818AE2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84" y="2931909"/>
            <a:ext cx="9144000" cy="407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2D5F2-6A19-4A8A-BB2B-ACDFA01BBD14}"/>
              </a:ext>
            </a:extLst>
          </p:cNvPr>
          <p:cNvSpPr txBox="1"/>
          <p:nvPr/>
        </p:nvSpPr>
        <p:spPr>
          <a:xfrm>
            <a:off x="2997237" y="501526"/>
            <a:ext cx="458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Eur. Phys. J. C 84 (2024) 143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02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BB66E-B1A2-4E0D-B5F3-57B55E20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7496175" cy="981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5FB289-B111-44A3-A4F1-42B1C5E5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3" y="2924944"/>
            <a:ext cx="6581775" cy="3343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D0CD1-2166-487E-B3B6-FC07CB5E5222}"/>
              </a:ext>
            </a:extLst>
          </p:cNvPr>
          <p:cNvSpPr txBox="1"/>
          <p:nvPr/>
        </p:nvSpPr>
        <p:spPr>
          <a:xfrm>
            <a:off x="5940152" y="405115"/>
            <a:ext cx="1879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2011.13335v2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23596-ABF3-4CEE-8BC3-5CD0027A0A67}"/>
              </a:ext>
            </a:extLst>
          </p:cNvPr>
          <p:cNvSpPr txBox="1"/>
          <p:nvPr/>
        </p:nvSpPr>
        <p:spPr>
          <a:xfrm>
            <a:off x="294290" y="332656"/>
            <a:ext cx="5789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i="0" dirty="0">
                <a:solidFill>
                  <a:srgbClr val="242021"/>
                </a:solidFill>
                <a:effectLst/>
                <a:latin typeface="CMR10"/>
              </a:rPr>
              <a:t>E. Ferreir</a:t>
            </a:r>
            <a:r>
              <a:rPr lang="pt-BR" sz="2400" b="0" i="0" dirty="0">
                <a:solidFill>
                  <a:srgbClr val="242021"/>
                </a:solidFill>
                <a:effectLst/>
                <a:latin typeface="CMR7"/>
              </a:rPr>
              <a:t>a</a:t>
            </a:r>
            <a:r>
              <a:rPr lang="pt-BR" sz="2400" b="0" i="0" dirty="0">
                <a:solidFill>
                  <a:srgbClr val="242021"/>
                </a:solidFill>
                <a:effectLst/>
                <a:latin typeface="CMR10"/>
              </a:rPr>
              <a:t>, A. K. Kohara, and T. Kodama</a:t>
            </a:r>
            <a:r>
              <a:rPr lang="pt-BR" sz="2400" dirty="0"/>
              <a:t> </a:t>
            </a:r>
            <a:br>
              <a:rPr lang="pt-BR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02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C9AB38-AB29-458A-8D24-D5E80AC4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62" y="340996"/>
            <a:ext cx="6819900" cy="6657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883D0-724B-4699-B61B-4F252D5E795E}"/>
              </a:ext>
            </a:extLst>
          </p:cNvPr>
          <p:cNvSpPr txBox="1"/>
          <p:nvPr/>
        </p:nvSpPr>
        <p:spPr>
          <a:xfrm>
            <a:off x="179512" y="178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CMR10"/>
              </a:rPr>
              <a:t>E. Ferreira</a:t>
            </a:r>
            <a:r>
              <a:rPr lang="pt-BR" sz="800" b="0" i="0" dirty="0">
                <a:solidFill>
                  <a:srgbClr val="242021"/>
                </a:solidFill>
                <a:effectLst/>
                <a:latin typeface="CMR7"/>
              </a:rPr>
              <a:t>a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CMR10"/>
              </a:rPr>
              <a:t>, A. K. Kohara</a:t>
            </a:r>
            <a:r>
              <a:rPr lang="pt-BR" sz="800" b="0" i="0" dirty="0">
                <a:solidFill>
                  <a:srgbClr val="242021"/>
                </a:solidFill>
                <a:effectLst/>
                <a:latin typeface="CMR7"/>
              </a:rPr>
              <a:t>b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CMR10"/>
              </a:rPr>
              <a:t>, and T. Kodama</a:t>
            </a:r>
            <a:r>
              <a:rPr lang="pt-BR" dirty="0"/>
              <a:t> </a:t>
            </a:r>
            <a:br>
              <a:rPr lang="pt-BR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790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A4D9C1-3B42-446C-9854-1A6301B3213D}"/>
              </a:ext>
            </a:extLst>
          </p:cNvPr>
          <p:cNvSpPr txBox="1"/>
          <p:nvPr/>
        </p:nvSpPr>
        <p:spPr>
          <a:xfrm>
            <a:off x="683568" y="4766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rasmo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NimbusRomNo9L-Regu"/>
              </a:rPr>
              <a:t>Ferreiraa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, Anderson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NimbusRomNo9L-Regu"/>
              </a:rPr>
              <a:t>Kendi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NimbusRomNo9L-Regu"/>
              </a:rPr>
              <a:t>Kohara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Kohara</a:t>
            </a:r>
            <a:r>
              <a:rPr lang="en-US" dirty="0"/>
              <a:t>    2308.08474v2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07420B-D2BE-48B4-B347-B2954044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72483"/>
            <a:ext cx="3495675" cy="590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1EE3FA-DC94-4AFE-B418-AD7CB9C4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4457700" cy="3571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932992-7CE9-4D23-9F98-2DAA3909F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92896"/>
            <a:ext cx="42195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49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908720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MR9"/>
              </a:rPr>
              <a:t>          </a:t>
            </a:r>
            <a:r>
              <a:rPr lang="en-US" sz="2400" dirty="0" err="1">
                <a:solidFill>
                  <a:srgbClr val="FF0000"/>
                </a:solidFill>
                <a:latin typeface="CMR9"/>
              </a:rPr>
              <a:t>Regge-eikonal</a:t>
            </a:r>
            <a:r>
              <a:rPr lang="en-US" sz="2400" dirty="0">
                <a:solidFill>
                  <a:srgbClr val="FF0000"/>
                </a:solidFill>
                <a:latin typeface="CMR9"/>
              </a:rPr>
              <a:t> High Energy </a:t>
            </a:r>
          </a:p>
          <a:p>
            <a:r>
              <a:rPr lang="en-US" sz="2400" dirty="0">
                <a:solidFill>
                  <a:srgbClr val="FF0000"/>
                </a:solidFill>
                <a:latin typeface="CMR9"/>
              </a:rPr>
              <a:t>Generalized Structure (HEGS) model</a:t>
            </a:r>
            <a:r>
              <a:rPr lang="en-US" dirty="0">
                <a:latin typeface="CMR9"/>
              </a:rPr>
              <a:t>, </a:t>
            </a:r>
          </a:p>
          <a:p>
            <a:endParaRPr lang="en-US" dirty="0">
              <a:latin typeface="CMR9"/>
            </a:endParaRPr>
          </a:p>
          <a:p>
            <a:r>
              <a:rPr lang="en-US" dirty="0" err="1">
                <a:latin typeface="CMR9"/>
              </a:rPr>
              <a:t>Stucture</a:t>
            </a:r>
            <a:r>
              <a:rPr lang="en-US" dirty="0">
                <a:latin typeface="CMR9"/>
              </a:rPr>
              <a:t> of </a:t>
            </a:r>
            <a:r>
              <a:rPr lang="en-US" dirty="0" err="1">
                <a:latin typeface="CMR9"/>
              </a:rPr>
              <a:t>hudrons</a:t>
            </a:r>
            <a:r>
              <a:rPr lang="en-US" dirty="0">
                <a:latin typeface="CMR9"/>
              </a:rPr>
              <a:t>  -</a:t>
            </a:r>
          </a:p>
          <a:p>
            <a:r>
              <a:rPr lang="en-US" dirty="0">
                <a:latin typeface="CMR9"/>
              </a:rPr>
              <a:t> </a:t>
            </a:r>
            <a:r>
              <a:rPr lang="en-US" dirty="0">
                <a:solidFill>
                  <a:srgbClr val="FF0000"/>
                </a:solidFill>
                <a:latin typeface="CMR9"/>
              </a:rPr>
              <a:t>Generalized </a:t>
            </a:r>
            <a:r>
              <a:rPr lang="en-US" dirty="0" err="1">
                <a:solidFill>
                  <a:srgbClr val="FF0000"/>
                </a:solidFill>
                <a:latin typeface="CMR9"/>
              </a:rPr>
              <a:t>parton</a:t>
            </a:r>
            <a:r>
              <a:rPr lang="en-US" dirty="0">
                <a:solidFill>
                  <a:srgbClr val="FF0000"/>
                </a:solidFill>
                <a:latin typeface="CMR9"/>
              </a:rPr>
              <a:t> distributions  </a:t>
            </a:r>
            <a:r>
              <a:rPr lang="en-US" dirty="0">
                <a:solidFill>
                  <a:srgbClr val="FF0000"/>
                </a:solidFill>
                <a:latin typeface="CMR9"/>
                <a:sym typeface="Wingdings" panose="05000000000000000000" pitchFamily="2" charset="2"/>
              </a:rPr>
              <a:t></a:t>
            </a:r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  (</a:t>
            </a:r>
            <a:r>
              <a:rPr lang="en-US" dirty="0" err="1">
                <a:latin typeface="CMR9"/>
              </a:rPr>
              <a:t>electromagmetic</a:t>
            </a:r>
            <a:r>
              <a:rPr lang="en-US" dirty="0">
                <a:latin typeface="CMR9"/>
              </a:rPr>
              <a:t> and gravitomagnetic form factors),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 differential cross sections (</a:t>
            </a:r>
            <a:r>
              <a:rPr lang="en-US" i="1" dirty="0">
                <a:latin typeface="CMSY9"/>
              </a:rPr>
              <a:t>−</a:t>
            </a:r>
            <a:r>
              <a:rPr lang="en-US" i="1" dirty="0">
                <a:latin typeface="CMMI9"/>
              </a:rPr>
              <a:t>t </a:t>
            </a:r>
            <a:r>
              <a:rPr lang="en-US" dirty="0">
                <a:latin typeface="CMR9"/>
              </a:rPr>
              <a:t>= 10</a:t>
            </a:r>
            <a:r>
              <a:rPr lang="en-US" sz="800" dirty="0">
                <a:latin typeface="CMR6"/>
              </a:rPr>
              <a:t> </a:t>
            </a:r>
            <a:r>
              <a:rPr lang="en-US" i="1" dirty="0">
                <a:latin typeface="CMSY9"/>
              </a:rPr>
              <a:t>− </a:t>
            </a:r>
            <a:r>
              <a:rPr lang="en-US" dirty="0">
                <a:latin typeface="CMR9"/>
              </a:rPr>
              <a:t>15 GeV)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and spin correlations </a:t>
            </a:r>
            <a:r>
              <a:rPr lang="en-US" i="1" dirty="0">
                <a:latin typeface="CMMI9"/>
              </a:rPr>
              <a:t>A</a:t>
            </a:r>
            <a:r>
              <a:rPr lang="en-US" sz="800" i="1" dirty="0">
                <a:latin typeface="CMMI6"/>
              </a:rPr>
              <a:t>N</a:t>
            </a:r>
            <a:r>
              <a:rPr lang="en-US" dirty="0">
                <a:latin typeface="CMR9"/>
              </a:rPr>
              <a:t>(</a:t>
            </a:r>
            <a:r>
              <a:rPr lang="en-US" i="1" dirty="0">
                <a:latin typeface="CMMI9"/>
              </a:rPr>
              <a:t>s, t</a:t>
            </a:r>
            <a:r>
              <a:rPr lang="en-US" dirty="0">
                <a:latin typeface="CMR9"/>
              </a:rPr>
              <a:t>)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a feature of the differential cross sections at high energies;</a:t>
            </a:r>
          </a:p>
          <a:p>
            <a:r>
              <a:rPr lang="en-US" dirty="0">
                <a:latin typeface="CMR9"/>
              </a:rPr>
              <a:t>hadron potential at large distance and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9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df-br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27432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19" name="Picture 3" descr="excl-hig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35941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0" name="Picture 4" descr="pomero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229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14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790" y="423426"/>
            <a:ext cx="6507594" cy="5191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chemeClr val="hlink"/>
                </a:solidFill>
              </a:rPr>
              <a:t>Hadron elastic scattering amplitude</a:t>
            </a:r>
            <a:endParaRPr lang="ru-RU" sz="2800" dirty="0">
              <a:solidFill>
                <a:schemeClr val="hlink"/>
              </a:solidFill>
            </a:endParaRP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656622"/>
              </p:ext>
            </p:extLst>
          </p:nvPr>
        </p:nvGraphicFramePr>
        <p:xfrm>
          <a:off x="1143000" y="2667000"/>
          <a:ext cx="54102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2" name="Equation" r:id="rId3" imgW="2793960" imgH="393480" progId="Equation.DSMT4">
                  <p:embed/>
                </p:oleObj>
              </mc:Choice>
              <mc:Fallback>
                <p:oleObj name="Equation" r:id="rId3" imgW="2793960" imgH="39348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67000"/>
                        <a:ext cx="54102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1549400" y="4419600"/>
          <a:ext cx="51308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3" name="Equation" r:id="rId5" imgW="3174840" imgH="228600" progId="Equation.DSMT4">
                  <p:embed/>
                </p:oleObj>
              </mc:Choice>
              <mc:Fallback>
                <p:oleObj name="Equation" r:id="rId5" imgW="3174840" imgH="2286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4419600"/>
                        <a:ext cx="51308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160930"/>
              </p:ext>
            </p:extLst>
          </p:nvPr>
        </p:nvGraphicFramePr>
        <p:xfrm>
          <a:off x="1876425" y="3124200"/>
          <a:ext cx="34290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4" name="Equation" r:id="rId7" imgW="2349360" imgH="457200" progId="Equation.DSMT4">
                  <p:embed/>
                </p:oleObj>
              </mc:Choice>
              <mc:Fallback>
                <p:oleObj name="Equation" r:id="rId7" imgW="2349360" imgH="457200" progId="Equation.DSMT4">
                  <p:embed/>
                  <p:pic>
                    <p:nvPicPr>
                      <p:cNvPr id="9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3124200"/>
                        <a:ext cx="34290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28"/>
          <p:cNvGraphicFramePr>
            <a:graphicFrameLocks noChangeAspect="1"/>
          </p:cNvGraphicFramePr>
          <p:nvPr/>
        </p:nvGraphicFramePr>
        <p:xfrm>
          <a:off x="1143000" y="1905000"/>
          <a:ext cx="2057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5" name="Equation" r:id="rId9" imgW="672840" imgH="164880" progId="Equation.DSMT4">
                  <p:embed/>
                </p:oleObj>
              </mc:Choice>
              <mc:Fallback>
                <p:oleObj name="Equation" r:id="rId9" imgW="672840" imgH="164880" progId="Equation.DSMT4">
                  <p:embed/>
                  <p:pic>
                    <p:nvPicPr>
                      <p:cNvPr id="10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00"/>
                        <a:ext cx="2057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333368"/>
              </p:ext>
            </p:extLst>
          </p:nvPr>
        </p:nvGraphicFramePr>
        <p:xfrm>
          <a:off x="4307746" y="1722438"/>
          <a:ext cx="22098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6" name="Equation" r:id="rId11" imgW="672840" imgH="190440" progId="Equation.DSMT4">
                  <p:embed/>
                </p:oleObj>
              </mc:Choice>
              <mc:Fallback>
                <p:oleObj name="Equation" r:id="rId11" imgW="672840" imgH="190440" progId="Equation.DSMT4">
                  <p:embed/>
                  <p:pic>
                    <p:nvPicPr>
                      <p:cNvPr id="10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7746" y="1722438"/>
                        <a:ext cx="220980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7" name="Object 31"/>
          <p:cNvGraphicFramePr>
            <a:graphicFrameLocks noChangeAspect="1"/>
          </p:cNvGraphicFramePr>
          <p:nvPr/>
        </p:nvGraphicFramePr>
        <p:xfrm>
          <a:off x="612775" y="4876800"/>
          <a:ext cx="280193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7" name="Equation" r:id="rId13" imgW="1917360" imgH="203040" progId="Equation.DSMT4">
                  <p:embed/>
                </p:oleObj>
              </mc:Choice>
              <mc:Fallback>
                <p:oleObj name="Equation" r:id="rId13" imgW="1917360" imgH="203040" progId="Equation.DSMT4">
                  <p:embed/>
                  <p:pic>
                    <p:nvPicPr>
                      <p:cNvPr id="9247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876800"/>
                        <a:ext cx="2801938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8" name="Object 32"/>
          <p:cNvGraphicFramePr>
            <a:graphicFrameLocks noChangeAspect="1"/>
          </p:cNvGraphicFramePr>
          <p:nvPr/>
        </p:nvGraphicFramePr>
        <p:xfrm>
          <a:off x="4953000" y="4876800"/>
          <a:ext cx="38100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98" name="Equation" r:id="rId15" imgW="1981080" imgH="241200" progId="Equation.DSMT4">
                  <p:embed/>
                </p:oleObj>
              </mc:Choice>
              <mc:Fallback>
                <p:oleObj name="Equation" r:id="rId15" imgW="1981080" imgH="241200" progId="Equation.DSMT4">
                  <p:embed/>
                  <p:pic>
                    <p:nvPicPr>
                      <p:cNvPr id="9248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876800"/>
                        <a:ext cx="38100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51FD190-D2BC-4FE6-852A-249E108EDFE8}" type="slidenum">
              <a:rPr lang="ru-RU" altLang="en-US" sz="1000">
                <a:solidFill>
                  <a:srgbClr val="000000"/>
                </a:solidFill>
              </a:rPr>
              <a:pPr eaLnBrk="1" hangingPunct="1"/>
              <a:t>30</a:t>
            </a:fld>
            <a:endParaRPr lang="ru-RU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78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159250" y="1752600"/>
          <a:ext cx="4191000" cy="207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49" name="Equation" r:id="rId4" imgW="4051300" imgH="2006600" progId="Equation.3">
                  <p:embed/>
                </p:oleObj>
              </mc:Choice>
              <mc:Fallback>
                <p:oleObj name="Equation" r:id="rId4" imgW="4051300" imgH="2006600" progId="Equation.3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1752600"/>
                        <a:ext cx="4191000" cy="207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66087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Scattering process described in terms of </a:t>
            </a:r>
            <a:r>
              <a:rPr lang="en-US" sz="2000" dirty="0">
                <a:solidFill>
                  <a:srgbClr val="FF0000"/>
                </a:solidFill>
              </a:rPr>
              <a:t>Helicity Amplitudes </a:t>
            </a:r>
            <a:r>
              <a:rPr lang="en-US" sz="2000" i="1" dirty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All dynamics contained in the </a:t>
            </a:r>
            <a:r>
              <a:rPr lang="en-US" sz="2000" dirty="0">
                <a:solidFill>
                  <a:srgbClr val="FF0000"/>
                </a:solidFill>
              </a:rPr>
              <a:t>Scattering Matrix M</a:t>
            </a:r>
          </a:p>
          <a:p>
            <a:pPr eaLnBrk="1" hangingPunct="1"/>
            <a:r>
              <a:rPr lang="en-US" sz="2000" dirty="0">
                <a:solidFill>
                  <a:srgbClr val="0033CC"/>
                </a:solidFill>
              </a:rPr>
              <a:t>(Spin) Cross Sections expressed in terms of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330450" y="1752600"/>
            <a:ext cx="17748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spin non–flip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9900"/>
                </a:solidFill>
              </a:rPr>
              <a:t>double spin 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spin non–flip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9900"/>
                </a:solidFill>
              </a:rPr>
              <a:t>double spin 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</a:rPr>
              <a:t>single spin flip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73850" y="1524000"/>
            <a:ext cx="2470150" cy="1752600"/>
            <a:chOff x="3840" y="1536"/>
            <a:chExt cx="2237" cy="148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840" y="1536"/>
              <a:ext cx="1584" cy="248"/>
              <a:chOff x="240" y="3168"/>
              <a:chExt cx="1584" cy="144"/>
            </a:xfrm>
          </p:grpSpPr>
          <p:sp>
            <p:nvSpPr>
              <p:cNvPr id="13348" name="Line 9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  <p:sp>
            <p:nvSpPr>
              <p:cNvPr id="13349" name="Line 10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rot="10800000">
              <a:off x="3840" y="2776"/>
              <a:ext cx="1584" cy="248"/>
              <a:chOff x="240" y="3168"/>
              <a:chExt cx="1584" cy="144"/>
            </a:xfrm>
          </p:grpSpPr>
          <p:sp>
            <p:nvSpPr>
              <p:cNvPr id="13346" name="Line 12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  <p:sp>
            <p:nvSpPr>
              <p:cNvPr id="13347" name="Line 13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560" y="1784"/>
              <a:ext cx="336" cy="992"/>
              <a:chOff x="4848" y="528"/>
              <a:chExt cx="336" cy="576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4848" y="528"/>
                <a:ext cx="336" cy="192"/>
                <a:chOff x="4848" y="528"/>
                <a:chExt cx="336" cy="192"/>
              </a:xfrm>
            </p:grpSpPr>
            <p:sp>
              <p:nvSpPr>
                <p:cNvPr id="13344" name="Line 16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4848" y="720"/>
                <a:ext cx="336" cy="192"/>
                <a:chOff x="4848" y="528"/>
                <a:chExt cx="336" cy="192"/>
              </a:xfrm>
            </p:grpSpPr>
            <p:sp>
              <p:nvSpPr>
                <p:cNvPr id="13342" name="Line 19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4848" y="912"/>
                <a:ext cx="336" cy="192"/>
                <a:chOff x="4848" y="528"/>
                <a:chExt cx="336" cy="192"/>
              </a:xfrm>
            </p:grpSpPr>
            <p:sp>
              <p:nvSpPr>
                <p:cNvPr id="13340" name="Line 22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3335" name="Text Box 24"/>
            <p:cNvSpPr txBox="1">
              <a:spLocks noChangeArrowheads="1"/>
            </p:cNvSpPr>
            <p:nvPr/>
          </p:nvSpPr>
          <p:spPr bwMode="auto">
            <a:xfrm>
              <a:off x="4224" y="2016"/>
              <a:ext cx="397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336" name="Text Box 25"/>
            <p:cNvSpPr txBox="1">
              <a:spLocks noChangeArrowheads="1"/>
            </p:cNvSpPr>
            <p:nvPr/>
          </p:nvSpPr>
          <p:spPr bwMode="auto">
            <a:xfrm>
              <a:off x="4944" y="1970"/>
              <a:ext cx="113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FF0000"/>
                  </a:solidFill>
                  <a:latin typeface="Symbol" pitchFamily="18" charset="2"/>
                </a:rPr>
                <a:t>á</a:t>
              </a:r>
              <a:r>
                <a:rPr lang="en-US" sz="4000" b="1" dirty="0">
                  <a:solidFill>
                    <a:srgbClr val="FF0000"/>
                  </a:solidFill>
                </a:rPr>
                <a:t> M </a:t>
              </a:r>
              <a:r>
                <a:rPr lang="en-US" sz="4000" b="1" dirty="0">
                  <a:solidFill>
                    <a:srgbClr val="FF0000"/>
                  </a:solidFill>
                  <a:latin typeface="Symbol" pitchFamily="18" charset="2"/>
                </a:rPr>
                <a:t>ñ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318" name="Line 26"/>
          <p:cNvSpPr>
            <a:spLocks noChangeShapeType="1"/>
          </p:cNvSpPr>
          <p:nvPr/>
        </p:nvSpPr>
        <p:spPr bwMode="auto">
          <a:xfrm>
            <a:off x="6369050" y="3962400"/>
            <a:ext cx="381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19" name="Line 27"/>
          <p:cNvSpPr>
            <a:spLocks noChangeShapeType="1"/>
          </p:cNvSpPr>
          <p:nvPr/>
        </p:nvSpPr>
        <p:spPr bwMode="auto">
          <a:xfrm flipH="1">
            <a:off x="6750050" y="3962400"/>
            <a:ext cx="1219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0" name="Line 28"/>
          <p:cNvSpPr>
            <a:spLocks noChangeShapeType="1"/>
          </p:cNvSpPr>
          <p:nvPr/>
        </p:nvSpPr>
        <p:spPr bwMode="auto">
          <a:xfrm flipV="1">
            <a:off x="6750050" y="3733800"/>
            <a:ext cx="76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1" name="Line 29"/>
          <p:cNvSpPr>
            <a:spLocks noChangeShapeType="1"/>
          </p:cNvSpPr>
          <p:nvPr/>
        </p:nvSpPr>
        <p:spPr bwMode="auto">
          <a:xfrm flipV="1">
            <a:off x="7969250" y="37338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2" name="Text Box 30"/>
          <p:cNvSpPr txBox="1">
            <a:spLocks noChangeArrowheads="1"/>
          </p:cNvSpPr>
          <p:nvPr/>
        </p:nvSpPr>
        <p:spPr bwMode="auto">
          <a:xfrm>
            <a:off x="5759450" y="3962400"/>
            <a:ext cx="271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identical spin ½ particles</a:t>
            </a:r>
          </a:p>
        </p:txBody>
      </p:sp>
      <p:sp>
        <p:nvSpPr>
          <p:cNvPr id="13323" name="Line 31"/>
          <p:cNvSpPr>
            <a:spLocks noChangeShapeType="1"/>
          </p:cNvSpPr>
          <p:nvPr/>
        </p:nvSpPr>
        <p:spPr bwMode="auto">
          <a:xfrm flipV="1">
            <a:off x="6369050" y="37338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4" name="Text Box 33"/>
          <p:cNvSpPr txBox="1">
            <a:spLocks noChangeArrowheads="1"/>
          </p:cNvSpPr>
          <p:nvPr/>
        </p:nvSpPr>
        <p:spPr bwMode="auto">
          <a:xfrm>
            <a:off x="0" y="2236788"/>
            <a:ext cx="21399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observables: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3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´</a:t>
            </a:r>
            <a:r>
              <a:rPr lang="en-US" sz="2000" dirty="0">
                <a:solidFill>
                  <a:srgbClr val="FF0000"/>
                </a:solidFill>
              </a:rPr>
              <a:t>-sections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5 spin asymmetries</a:t>
            </a:r>
          </a:p>
        </p:txBody>
      </p:sp>
      <p:sp>
        <p:nvSpPr>
          <p:cNvPr id="13325" name="AutoShape 39"/>
          <p:cNvSpPr>
            <a:spLocks/>
          </p:cNvSpPr>
          <p:nvPr/>
        </p:nvSpPr>
        <p:spPr bwMode="auto">
          <a:xfrm>
            <a:off x="2057400" y="198120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" name="32-конечная звезда 31"/>
          <p:cNvSpPr/>
          <p:nvPr/>
        </p:nvSpPr>
        <p:spPr>
          <a:xfrm>
            <a:off x="7358063" y="1571625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32-конечная звезда 32"/>
          <p:cNvSpPr/>
          <p:nvPr/>
        </p:nvSpPr>
        <p:spPr>
          <a:xfrm>
            <a:off x="7500938" y="2786063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32-конечная звезда 33"/>
          <p:cNvSpPr/>
          <p:nvPr/>
        </p:nvSpPr>
        <p:spPr>
          <a:xfrm>
            <a:off x="714375" y="4286250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32-конечная звезда 34"/>
          <p:cNvSpPr/>
          <p:nvPr/>
        </p:nvSpPr>
        <p:spPr>
          <a:xfrm>
            <a:off x="714375" y="5000625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6597352"/>
            <a:ext cx="82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43000" y="4286250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00B050"/>
                </a:solidFill>
                <a:sym typeface="Wingdings" pitchFamily="2" charset="2"/>
              </a:rPr>
              <a:t>electromagnetic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285875" y="5000625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gravimagnetic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52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785813" y="857250"/>
            <a:ext cx="7429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/>
              <a:t>   Factorization </a:t>
            </a:r>
            <a:r>
              <a:rPr lang="en-US" sz="2000" b="1" dirty="0"/>
              <a:t>[</a:t>
            </a:r>
            <a:r>
              <a:rPr lang="en-US" sz="2000" dirty="0"/>
              <a:t>Reggions +  Form Factors (FF) ]</a:t>
            </a:r>
            <a:endParaRPr lang="en-US" sz="1600" dirty="0"/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714375" y="2701925"/>
            <a:ext cx="800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T.T. Chou, C.N. Yang,   Phys.Rev.Lett. 20 (1968)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2938" y="3714750"/>
            <a:ext cx="7929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E. Leader, U. Maor, P.G. Williams, J. Kasman,  Phys.Rev. D14 (1976)</a:t>
            </a:r>
          </a:p>
          <a:p>
            <a:r>
              <a:rPr lang="en-US" dirty="0">
                <a:solidFill>
                  <a:srgbClr val="0070C0"/>
                </a:solidFill>
              </a:rPr>
              <a:t>“The Chou-Yang Hypothesis – A Critical Assessment”, </a:t>
            </a:r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785813" y="1928813"/>
            <a:ext cx="5786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Chow-Yang model  (</a:t>
            </a:r>
            <a:r>
              <a:rPr lang="en-US" b="1" dirty="0">
                <a:solidFill>
                  <a:srgbClr val="00B0F0"/>
                </a:solidFill>
              </a:rPr>
              <a:t>1968)  </a:t>
            </a:r>
            <a:r>
              <a:rPr lang="en-US" b="1" dirty="0"/>
              <a:t>-  hadrom form factor -</a:t>
            </a:r>
          </a:p>
          <a:p>
            <a:r>
              <a:rPr lang="en-US" b="1" dirty="0">
                <a:solidFill>
                  <a:srgbClr val="0070C0"/>
                </a:solidFill>
              </a:rPr>
              <a:t>Charge distributions  - electromagnetic </a:t>
            </a:r>
            <a:r>
              <a:rPr lang="en-US" dirty="0">
                <a:solidFill>
                  <a:srgbClr val="0070C0"/>
                </a:solidFill>
              </a:rPr>
              <a:t>form factors</a:t>
            </a:r>
          </a:p>
        </p:txBody>
      </p:sp>
    </p:spTree>
    <p:extLst>
      <p:ext uri="{BB962C8B-B14F-4D97-AF65-F5344CB8AC3E}">
        <p14:creationId xmlns:p14="http://schemas.microsoft.com/office/powerpoint/2010/main" val="15526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500188" y="357188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Form factors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71500" y="1928813"/>
            <a:ext cx="414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Mittenen  (1973) </a:t>
            </a:r>
            <a:r>
              <a:rPr lang="en-US" dirty="0"/>
              <a:t>– “matter distribution”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71500" y="2571750"/>
            <a:ext cx="414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Bourrely-Soffer-Wu (1978) </a:t>
            </a:r>
            <a:r>
              <a:rPr lang="en-US" dirty="0"/>
              <a:t>-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714375" y="507206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"..The gravitation form factors, related to the matrix</a:t>
            </a:r>
          </a:p>
          <a:p>
            <a:r>
              <a:rPr lang="en-US" dirty="0">
                <a:solidFill>
                  <a:srgbClr val="FF0000"/>
                </a:solidFill>
              </a:rPr>
              <a:t>  elements of the energy-momentum tensor [1] in a hadronic</a:t>
            </a:r>
          </a:p>
          <a:p>
            <a:r>
              <a:rPr lang="en-US" dirty="0">
                <a:solidFill>
                  <a:srgbClr val="FF0000"/>
                </a:solidFill>
              </a:rPr>
              <a:t>  state and thus providing the distribution of matter within</a:t>
            </a:r>
          </a:p>
          <a:p>
            <a:r>
              <a:rPr lang="en-US" dirty="0">
                <a:solidFill>
                  <a:srgbClr val="FF0000"/>
                </a:solidFill>
              </a:rPr>
              <a:t>  the hadron..." </a:t>
            </a:r>
          </a:p>
        </p:txBody>
      </p:sp>
      <p:graphicFrame>
        <p:nvGraphicFramePr>
          <p:cNvPr id="114696" name="Object 7"/>
          <p:cNvGraphicFramePr>
            <a:graphicFrameLocks noChangeAspect="1"/>
          </p:cNvGraphicFramePr>
          <p:nvPr/>
        </p:nvGraphicFramePr>
        <p:xfrm>
          <a:off x="4352925" y="2286000"/>
          <a:ext cx="44164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52" name="Equation" r:id="rId3" imgW="3110040" imgH="419040" progId="Equation.DSMT4">
                  <p:embed/>
                </p:oleObj>
              </mc:Choice>
              <mc:Fallback>
                <p:oleObj name="Equation" r:id="rId3" imgW="3110040" imgH="419040" progId="Equation.DSMT4">
                  <p:embed/>
                  <p:pic>
                    <p:nvPicPr>
                      <p:cNvPr id="1146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2925" y="2286000"/>
                        <a:ext cx="441642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938" y="3214688"/>
            <a:ext cx="807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G(t) –”stands for the proton “nuclear form factor” parameterized like the e-m form factor, as a two poles, the slowly varying function reflect the approximate proportionality between the charge density and hadronic matter distribution inside a proton.”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7250" y="4643438"/>
            <a:ext cx="4000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Broniowski – Arriola (2008)</a:t>
            </a:r>
          </a:p>
        </p:txBody>
      </p:sp>
    </p:spTree>
    <p:extLst>
      <p:ext uri="{BB962C8B-B14F-4D97-AF65-F5344CB8AC3E}">
        <p14:creationId xmlns:p14="http://schemas.microsoft.com/office/powerpoint/2010/main" val="15087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ltGray">
          <a:xfrm>
            <a:off x="500063" y="50006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Gill Sans MT" pitchFamily="34" charset="0"/>
              </a:rPr>
              <a:t>Our ansatz of GPDs</a:t>
            </a:r>
            <a:endParaRPr lang="ru-RU" sz="2400" dirty="0">
              <a:latin typeface="Calibri" pitchFamily="34" charset="0"/>
            </a:endParaRPr>
          </a:p>
        </p:txBody>
      </p:sp>
      <p:graphicFrame>
        <p:nvGraphicFramePr>
          <p:cNvPr id="120835" name="Object 2"/>
          <p:cNvGraphicFramePr>
            <a:graphicFrameLocks noChangeAspect="1"/>
          </p:cNvGraphicFramePr>
          <p:nvPr/>
        </p:nvGraphicFramePr>
        <p:xfrm>
          <a:off x="1428750" y="3214688"/>
          <a:ext cx="4827588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86" name="Equation" r:id="rId3" imgW="2589480" imgH="368280" progId="Equation.DSMT4">
                  <p:embed/>
                </p:oleObj>
              </mc:Choice>
              <mc:Fallback>
                <p:oleObj name="Equation" r:id="rId3" imgW="2589480" imgH="368280" progId="Equation.DSMT4">
                  <p:embed/>
                  <p:pic>
                    <p:nvPicPr>
                      <p:cNvPr id="1208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214688"/>
                        <a:ext cx="4827588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Text Box 4"/>
          <p:cNvSpPr txBox="1">
            <a:spLocks noChangeArrowheads="1"/>
          </p:cNvSpPr>
          <p:nvPr/>
        </p:nvSpPr>
        <p:spPr bwMode="ltGray">
          <a:xfrm>
            <a:off x="142875" y="4429125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 q(x) is based on the MRST2002 </a:t>
            </a:r>
          </a:p>
        </p:txBody>
      </p:sp>
      <p:graphicFrame>
        <p:nvGraphicFramePr>
          <p:cNvPr id="120837" name="Object 3"/>
          <p:cNvGraphicFramePr>
            <a:graphicFrameLocks noChangeAspect="1"/>
          </p:cNvGraphicFramePr>
          <p:nvPr/>
        </p:nvGraphicFramePr>
        <p:xfrm>
          <a:off x="357188" y="4929188"/>
          <a:ext cx="71532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87" name="Equation" r:id="rId5" imgW="3922200" imgH="114480" progId="Equation.DSMT4">
                  <p:embed/>
                </p:oleObj>
              </mc:Choice>
              <mc:Fallback>
                <p:oleObj name="Equation" r:id="rId5" imgW="3922200" imgH="114480" progId="Equation.DSMT4">
                  <p:embed/>
                  <p:pic>
                    <p:nvPicPr>
                      <p:cNvPr id="12083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4929188"/>
                        <a:ext cx="715327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4"/>
          <p:cNvGraphicFramePr>
            <a:graphicFrameLocks noChangeAspect="1"/>
          </p:cNvGraphicFramePr>
          <p:nvPr/>
        </p:nvGraphicFramePr>
        <p:xfrm>
          <a:off x="285750" y="5572125"/>
          <a:ext cx="71834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88" name="Equation" r:id="rId7" imgW="3935160" imgH="114480" progId="Equation.DSMT4">
                  <p:embed/>
                </p:oleObj>
              </mc:Choice>
              <mc:Fallback>
                <p:oleObj name="Equation" r:id="rId7" imgW="3935160" imgH="114480" progId="Equation.DSMT4">
                  <p:embed/>
                  <p:pic>
                    <p:nvPicPr>
                      <p:cNvPr id="1208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572125"/>
                        <a:ext cx="71834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9" name="Text Box 7"/>
          <p:cNvSpPr txBox="1">
            <a:spLocks noChangeArrowheads="1"/>
          </p:cNvSpPr>
          <p:nvPr/>
        </p:nvSpPr>
        <p:spPr bwMode="ltGray">
          <a:xfrm>
            <a:off x="365125" y="1793875"/>
            <a:ext cx="550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ltGray">
          <a:xfrm>
            <a:off x="0" y="121443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1. Simplest;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ltGray">
          <a:xfrm>
            <a:off x="0" y="1714500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2. Not fare from Gaussian representation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ltGray">
          <a:xfrm>
            <a:off x="0" y="2643188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4. Valid for large t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ltGray">
          <a:xfrm>
            <a:off x="0" y="2214563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3. Satisfy the (1-x)</a:t>
            </a:r>
            <a:r>
              <a:rPr lang="en-US" baseline="30000" dirty="0">
                <a:latin typeface="Gill Sans MT" pitchFamily="34" charset="0"/>
              </a:rPr>
              <a:t>n  </a:t>
            </a:r>
            <a:r>
              <a:rPr lang="en-US" dirty="0">
                <a:latin typeface="Gill Sans MT" pitchFamily="34" charset="0"/>
              </a:rPr>
              <a:t>(n&gt;= 2)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2714625" y="428625"/>
            <a:ext cx="60721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O.V.S.,  O. Terayev,    Phys.Rev.D79:033003,2009</a:t>
            </a:r>
          </a:p>
          <a:p>
            <a:pPr eaLnBrk="0" hangingPunct="0"/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Found.Phys.40:1042,2010</a:t>
            </a:r>
          </a:p>
          <a:p>
            <a:pPr eaLnBrk="0" hangingPunct="0"/>
            <a:endParaRPr lang="ru-RU" sz="1100" dirty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utoUpdateAnimBg="0"/>
      <p:bldP spid="120839" grpId="0" autoUpdateAnimBg="0"/>
      <p:bldP spid="120840" grpId="0" autoUpdateAnimBg="0"/>
      <p:bldP spid="120841" grpId="0" autoUpdateAnimBg="0"/>
      <p:bldP spid="120842" grpId="0" autoUpdateAnimBg="0"/>
      <p:bldP spid="12084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187624" y="3789040"/>
                <a:ext cx="7056784" cy="68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000" i="1" kern="1200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0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i="1" kern="1200" smtClean="0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120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  <m:r>
                              <a:rPr lang="en-US" sz="20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 kern="120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𝑑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1+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,</a:t>
                </a:r>
                <a:endParaRPr lang="en-US" sz="1200" dirty="0">
                  <a:effectLst/>
                  <a:latin typeface="Times New Roman" panose="02020603050405020304" pitchFamily="18" charset="0"/>
                  <a:ea typeface="DengXian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789040"/>
                <a:ext cx="7056784" cy="689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971600" y="1844824"/>
                <a:ext cx="7128792" cy="839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ru-RU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lang="ru-RU" sz="2000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ru-RU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lang="ru-RU" sz="2000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lang="ru-RU" sz="2000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  <m:e>
                          <m:r>
                            <a:rPr lang="ru-RU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ru-RU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2000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ru-RU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</m:sup>
                              </m:sSup>
                              <m:r>
                                <a:rPr lang="ru-RU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ru-RU" sz="2000" i="1" kern="12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ru-RU" sz="2000" kern="12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ru-RU" sz="2000" i="1" kern="12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ru-RU" sz="2000" kern="12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2000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ru-RU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𝑑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DengXian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844824"/>
                <a:ext cx="7128792" cy="839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77685" y="1268760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00B050"/>
                </a:solidFill>
                <a:sym typeface="Wingdings" pitchFamily="2" charset="2"/>
              </a:rPr>
              <a:t>electromagnetic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43134" y="3356992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gravimagnetic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92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 descr="mFedGmb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7237" r="9529" b="6734"/>
          <a:stretch>
            <a:fillRect/>
          </a:stretch>
        </p:blipFill>
        <p:spPr bwMode="auto">
          <a:xfrm>
            <a:off x="-324544" y="798139"/>
            <a:ext cx="5450185" cy="343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mGendG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7237" r="9529" b="6396"/>
          <a:stretch>
            <a:fillRect/>
          </a:stretch>
        </p:blipFill>
        <p:spPr bwMode="auto">
          <a:xfrm>
            <a:off x="4139952" y="3717032"/>
            <a:ext cx="53934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260648"/>
            <a:ext cx="462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O.V.S., Phys. Rev.,  D 89, 093007-22,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520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928670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differential cross section for that reaction can be written as</a:t>
            </a:r>
          </a:p>
        </p:txBody>
      </p:sp>
      <p:graphicFrame>
        <p:nvGraphicFramePr>
          <p:cNvPr id="82945" name="Object 28"/>
          <p:cNvGraphicFramePr>
            <a:graphicFrameLocks noChangeAspect="1"/>
          </p:cNvGraphicFramePr>
          <p:nvPr/>
        </p:nvGraphicFramePr>
        <p:xfrm>
          <a:off x="3071802" y="142852"/>
          <a:ext cx="256857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310" name="Equation" r:id="rId3" imgW="22328280" imgH="5676840" progId="Equation.DSMT4">
                  <p:embed/>
                </p:oleObj>
              </mc:Choice>
              <mc:Fallback>
                <p:oleObj name="Equation" r:id="rId3" imgW="22328280" imgH="5676840" progId="Equation.DSMT4">
                  <p:embed/>
                  <p:pic>
                    <p:nvPicPr>
                      <p:cNvPr id="82945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142852"/>
                        <a:ext cx="256857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Object 28"/>
          <p:cNvGraphicFramePr>
            <a:graphicFrameLocks noChangeAspect="1"/>
          </p:cNvGraphicFramePr>
          <p:nvPr/>
        </p:nvGraphicFramePr>
        <p:xfrm>
          <a:off x="785786" y="1928802"/>
          <a:ext cx="750099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311" name="Equation" r:id="rId5" imgW="118597680" imgH="14211360" progId="Equation.DSMT4">
                  <p:embed/>
                </p:oleObj>
              </mc:Choice>
              <mc:Fallback>
                <p:oleObj name="Equation" r:id="rId5" imgW="118597680" imgH="14211360" progId="Equation.DSMT4">
                  <p:embed/>
                  <p:pic>
                    <p:nvPicPr>
                      <p:cNvPr id="8294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1928802"/>
                        <a:ext cx="7500990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642910" y="4000504"/>
          <a:ext cx="6691313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312" name="Equation" r:id="rId7" imgW="110880000" imgH="29248200" progId="Equation.DSMT4">
                  <p:embed/>
                </p:oleObj>
              </mc:Choice>
              <mc:Fallback>
                <p:oleObj name="Equation" r:id="rId7" imgW="110880000" imgH="29248200" progId="Equation.DSMT4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4000504"/>
                        <a:ext cx="6691313" cy="18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5310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ffm.jpg"/>
          <p:cNvPicPr>
            <a:picLocks noChangeAspect="1"/>
          </p:cNvPicPr>
          <p:nvPr/>
        </p:nvPicPr>
        <p:blipFill>
          <a:blip r:embed="rId2" cstate="print"/>
          <a:srcRect l="11911" t="57237" r="11911" b="8417"/>
          <a:stretch>
            <a:fillRect/>
          </a:stretch>
        </p:blipFill>
        <p:spPr>
          <a:xfrm>
            <a:off x="1045559" y="1988840"/>
            <a:ext cx="6215106" cy="39653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260648"/>
            <a:ext cx="462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O.V.S., Phys. Rev.,  D 89, 093007-22,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402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ltGray">
          <a:xfrm>
            <a:off x="609600" y="6858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Gravimagnetic form factor</a:t>
            </a:r>
            <a:endParaRPr lang="ru-RU" sz="2800" dirty="0"/>
          </a:p>
        </p:txBody>
      </p:sp>
      <p:graphicFrame>
        <p:nvGraphicFramePr>
          <p:cNvPr id="132099" name="Object 2"/>
          <p:cNvGraphicFramePr>
            <a:graphicFrameLocks noChangeAspect="1"/>
          </p:cNvGraphicFramePr>
          <p:nvPr/>
        </p:nvGraphicFramePr>
        <p:xfrm>
          <a:off x="571500" y="1785938"/>
          <a:ext cx="76771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58" name="Equation" r:id="rId3" imgW="7047720" imgH="431640" progId="Equation.DSMT4">
                  <p:embed/>
                </p:oleObj>
              </mc:Choice>
              <mc:Fallback>
                <p:oleObj name="Equation" r:id="rId3" imgW="7047720" imgH="431640" progId="Equation.DSMT4">
                  <p:embed/>
                  <p:pic>
                    <p:nvPicPr>
                      <p:cNvPr id="13209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785938"/>
                        <a:ext cx="767715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0" name="Object 3"/>
          <p:cNvGraphicFramePr>
            <a:graphicFrameLocks noChangeAspect="1"/>
          </p:cNvGraphicFramePr>
          <p:nvPr/>
        </p:nvGraphicFramePr>
        <p:xfrm>
          <a:off x="500063" y="2928938"/>
          <a:ext cx="35306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59" name="Equation" r:id="rId5" imgW="3072960" imgH="431640" progId="Equation.DSMT4">
                  <p:embed/>
                </p:oleObj>
              </mc:Choice>
              <mc:Fallback>
                <p:oleObj name="Equation" r:id="rId5" imgW="3072960" imgH="431640" progId="Equation.DSMT4">
                  <p:embed/>
                  <p:pic>
                    <p:nvPicPr>
                      <p:cNvPr id="1321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928938"/>
                        <a:ext cx="35306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4"/>
          <p:cNvGraphicFramePr>
            <a:graphicFrameLocks noChangeAspect="1"/>
          </p:cNvGraphicFramePr>
          <p:nvPr/>
        </p:nvGraphicFramePr>
        <p:xfrm>
          <a:off x="4572000" y="2928938"/>
          <a:ext cx="3532188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60" name="Equation" r:id="rId7" imgW="3072960" imgH="431640" progId="Equation.DSMT4">
                  <p:embed/>
                </p:oleObj>
              </mc:Choice>
              <mc:Fallback>
                <p:oleObj name="Equation" r:id="rId7" imgW="3072960" imgH="431640" progId="Equation.DSMT4">
                  <p:embed/>
                  <p:pic>
                    <p:nvPicPr>
                      <p:cNvPr id="1321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928938"/>
                        <a:ext cx="3532188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4365104"/>
            <a:ext cx="6720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“Future studies using higher-statistics data will be crucial to justify or falsify model assumptions about the  kinematic    dependence of the GPDs. </a:t>
            </a:r>
          </a:p>
        </p:txBody>
      </p:sp>
    </p:spTree>
    <p:extLst>
      <p:ext uri="{BB962C8B-B14F-4D97-AF65-F5344CB8AC3E}">
        <p14:creationId xmlns:p14="http://schemas.microsoft.com/office/powerpoint/2010/main" val="19853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Epl-TOTEM-figure5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1260475"/>
            <a:ext cx="5718175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692275" y="476250"/>
            <a:ext cx="5616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SIMPLEX SIGILLUM VERI</a:t>
            </a:r>
          </a:p>
          <a:p>
            <a:r>
              <a:rPr lang="ru-RU" dirty="0">
                <a:solidFill>
                  <a:srgbClr val="00B0F0"/>
                </a:solidFill>
              </a:rPr>
              <a:t>   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ru-RU" dirty="0">
                <a:solidFill>
                  <a:srgbClr val="00B0F0"/>
                </a:solidFill>
              </a:rPr>
              <a:t>простота  -  знак истины</a:t>
            </a:r>
            <a:r>
              <a:rPr lang="en-US" dirty="0">
                <a:solidFill>
                  <a:srgbClr val="00B0F0"/>
                </a:solidFill>
              </a:rPr>
              <a:t>)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08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6511925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Bookman Old Style" panose="02050604050505020204" pitchFamily="18" charset="0"/>
              </a:rPr>
              <a:t>A(t)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Gravitational form factor A</a:t>
            </a:r>
            <a:r>
              <a:rPr lang="en-US" alt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and proton Dirac F_1</a:t>
            </a:r>
            <a:endParaRPr lang="ru-RU" altLang="en-US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1" name="Picture 3" descr="E:\07\confer\dubna07\doklad\presentation\ahf1z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722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072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685800" y="4495800"/>
          <a:ext cx="7843838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10" name="Equation" r:id="rId3" imgW="3530520" imgH="482400" progId="Equation.DSMT4">
                  <p:embed/>
                </p:oleObj>
              </mc:Choice>
              <mc:Fallback>
                <p:oleObj name="Equation" r:id="rId3" imgW="3530520" imgH="482400" progId="Equation.DSMT4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685800" y="4495800"/>
                        <a:ext cx="7843838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381000" y="1981200"/>
          <a:ext cx="688340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11" name="Equation" r:id="rId5" imgW="3098520" imgH="482400" progId="Equation.DSMT4">
                  <p:embed/>
                </p:oleObj>
              </mc:Choice>
              <mc:Fallback>
                <p:oleObj name="Equation" r:id="rId5" imgW="3098520" imgH="482400" progId="Equation.DSMT4">
                  <p:embed/>
                  <p:pic>
                    <p:nvPicPr>
                      <p:cNvPr id="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381000" y="1981200"/>
                        <a:ext cx="6883400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3200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 C.Carlson, M. Vanderhaeghen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Phys.Rev.Lett., 100,(2008)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457200" y="1066800"/>
          <a:ext cx="5164138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12" name="Equation" r:id="rId7" imgW="2323800" imgH="482400" progId="Equation.DSMT4">
                  <p:embed/>
                </p:oleObj>
              </mc:Choice>
              <mc:Fallback>
                <p:oleObj name="Equation" r:id="rId7" imgW="2323800" imgH="482400" progId="Equation.DSMT4">
                  <p:embed/>
                  <p:pic>
                    <p:nvPicPr>
                      <p:cNvPr id="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457200" y="1066800"/>
                        <a:ext cx="5164138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357188" y="357188"/>
            <a:ext cx="373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“TOMOGRAPHY”  of   NUCLEONS 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643438" y="3500438"/>
          <a:ext cx="389731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13" name="Equation" r:id="rId9" imgW="1752480" imgH="266400" progId="Equation.DSMT4">
                  <p:embed/>
                </p:oleObj>
              </mc:Choice>
              <mc:Fallback>
                <p:oleObj name="Equation" r:id="rId9" imgW="1752480" imgH="26640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4643438" y="3500438"/>
                        <a:ext cx="3897312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143625" y="28575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clid Extra" panose="02050502000505020303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M.Burkardt  Phys.Rev, D74(2004)</a:t>
            </a:r>
            <a:endParaRPr lang="ru-RU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57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62999" r="36136" b="9051"/>
          <a:stretch/>
        </p:blipFill>
        <p:spPr>
          <a:xfrm>
            <a:off x="4860032" y="1268760"/>
            <a:ext cx="2952328" cy="191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55435"/>
          <a:stretch/>
        </p:blipFill>
        <p:spPr>
          <a:xfrm>
            <a:off x="1043608" y="1289728"/>
            <a:ext cx="2361650" cy="20608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0050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[left] Charge density of u-quark b) [right] charge density of d-quark </a:t>
            </a:r>
          </a:p>
        </p:txBody>
      </p:sp>
    </p:spTree>
    <p:extLst>
      <p:ext uri="{BB962C8B-B14F-4D97-AF65-F5344CB8AC3E}">
        <p14:creationId xmlns:p14="http://schemas.microsoft.com/office/powerpoint/2010/main" val="2614553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44824"/>
            <a:ext cx="9108503" cy="2629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80528" y="5013176"/>
            <a:ext cx="9821663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transverse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nb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angle dependence of the transverse charge density distribution of the proton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pb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middle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difference of the charge  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F1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and mass </a:t>
            </a:r>
            <a:r>
              <a:rPr kumimoji="0" lang="en-US" b="0" i="1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</a:t>
            </a:r>
            <a:r>
              <a:rPr kumimoji="0" 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of the proton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).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96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195736" y="1416606"/>
            <a:ext cx="4660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Generalized  Parton Distributions -GPDs</a:t>
            </a:r>
            <a:endParaRPr lang="ru-RU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071563" y="2357438"/>
            <a:ext cx="185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Electromagnetic form factors</a:t>
            </a:r>
          </a:p>
          <a:p>
            <a:r>
              <a:rPr lang="en-US" dirty="0"/>
              <a:t>(charge distribution)</a:t>
            </a:r>
            <a:endParaRPr lang="ru-RU" dirty="0"/>
          </a:p>
        </p:txBody>
      </p:sp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4857750" y="2571750"/>
            <a:ext cx="2214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Gravitomagnetic</a:t>
            </a:r>
            <a:r>
              <a:rPr lang="en-US" dirty="0"/>
              <a:t> </a:t>
            </a:r>
          </a:p>
          <a:p>
            <a:r>
              <a:rPr lang="en-US" dirty="0"/>
              <a:t>  form  factors</a:t>
            </a:r>
          </a:p>
          <a:p>
            <a:r>
              <a:rPr lang="en-US" dirty="0"/>
              <a:t>(matter distribution)</a:t>
            </a:r>
          </a:p>
          <a:p>
            <a:endParaRPr lang="ru-RU" dirty="0"/>
          </a:p>
        </p:txBody>
      </p:sp>
      <p:cxnSp>
        <p:nvCxnSpPr>
          <p:cNvPr id="7" name="Прямая со стрелкой 6"/>
          <p:cNvCxnSpPr>
            <a:stCxn id="20482" idx="2"/>
          </p:cNvCxnSpPr>
          <p:nvPr/>
        </p:nvCxnSpPr>
        <p:spPr>
          <a:xfrm flipH="1">
            <a:off x="2124300" y="1785938"/>
            <a:ext cx="2401712" cy="559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143375" y="1785938"/>
            <a:ext cx="1500188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4695" name="Object 6"/>
          <p:cNvGraphicFramePr>
            <a:graphicFrameLocks noChangeAspect="1"/>
          </p:cNvGraphicFramePr>
          <p:nvPr/>
        </p:nvGraphicFramePr>
        <p:xfrm>
          <a:off x="331788" y="3917950"/>
          <a:ext cx="3824287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79" name="Equation" r:id="rId3" imgW="2005560" imgH="457200" progId="Equation.DSMT4">
                  <p:embed/>
                </p:oleObj>
              </mc:Choice>
              <mc:Fallback>
                <p:oleObj name="Equation" r:id="rId3" imgW="2005560" imgH="457200" progId="Equation.DSMT4">
                  <p:embed/>
                  <p:pic>
                    <p:nvPicPr>
                      <p:cNvPr id="11469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3917950"/>
                        <a:ext cx="3824287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7" name="Object 8"/>
          <p:cNvGraphicFramePr>
            <a:graphicFrameLocks noChangeAspect="1"/>
          </p:cNvGraphicFramePr>
          <p:nvPr/>
        </p:nvGraphicFramePr>
        <p:xfrm>
          <a:off x="498475" y="5072063"/>
          <a:ext cx="264795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80" name="Equation" r:id="rId5" imgW="1332720" imgH="406440" progId="Equation.DSMT4">
                  <p:embed/>
                </p:oleObj>
              </mc:Choice>
              <mc:Fallback>
                <p:oleObj name="Equation" r:id="rId5" imgW="1332720" imgH="406440" progId="Equation.DSMT4">
                  <p:embed/>
                  <p:pic>
                    <p:nvPicPr>
                      <p:cNvPr id="1146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5072063"/>
                        <a:ext cx="264795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4927600" y="4914900"/>
          <a:ext cx="264795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81" name="Equation" r:id="rId7" imgW="1332720" imgH="419040" progId="Equation.DSMT4">
                  <p:embed/>
                </p:oleObj>
              </mc:Choice>
              <mc:Fallback>
                <p:oleObj name="Equation" r:id="rId7" imgW="1332720" imgH="419040" progId="Equation.DSMT4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4914900"/>
                        <a:ext cx="264795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1563" y="949027"/>
            <a:ext cx="626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Обобщенные </a:t>
            </a:r>
            <a:r>
              <a:rPr lang="ru-RU" sz="2400" dirty="0" err="1">
                <a:solidFill>
                  <a:srgbClr val="FF0000"/>
                </a:solidFill>
              </a:rPr>
              <a:t>партонные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ru-RU" sz="2400" dirty="0">
                <a:solidFill>
                  <a:srgbClr val="FF0000"/>
                </a:solidFill>
              </a:rPr>
              <a:t>распределения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9684" y="291198"/>
            <a:ext cx="546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</a:t>
            </a:r>
            <a:r>
              <a:rPr lang="en-US" dirty="0" err="1">
                <a:solidFill>
                  <a:srgbClr val="0070C0"/>
                </a:solidFill>
              </a:rPr>
              <a:t>Selyugin</a:t>
            </a:r>
            <a:r>
              <a:rPr lang="en-US" dirty="0">
                <a:solidFill>
                  <a:srgbClr val="0070C0"/>
                </a:solidFill>
              </a:rPr>
              <a:t>,  </a:t>
            </a:r>
            <a:r>
              <a:rPr lang="en-US" dirty="0" err="1">
                <a:solidFill>
                  <a:srgbClr val="0070C0"/>
                </a:solidFill>
              </a:rPr>
              <a:t>Phys.Rev</a:t>
            </a:r>
            <a:r>
              <a:rPr lang="en-US" dirty="0">
                <a:solidFill>
                  <a:srgbClr val="0070C0"/>
                </a:solidFill>
              </a:rPr>
              <a:t>. D 91, 113003 (2015) </a:t>
            </a:r>
          </a:p>
        </p:txBody>
      </p:sp>
    </p:spTree>
    <p:extLst>
      <p:ext uri="{BB962C8B-B14F-4D97-AF65-F5344CB8AC3E}">
        <p14:creationId xmlns:p14="http://schemas.microsoft.com/office/powerpoint/2010/main" val="16514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19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</a:t>
            </a:r>
            <a:endParaRPr lang="ru-RU" altLang="en-US" dirty="0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685800" y="3810000"/>
          <a:ext cx="57150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2" name="Equation" r:id="rId3" imgW="3860640" imgH="469800" progId="Equation.DSMT4">
                  <p:embed/>
                </p:oleObj>
              </mc:Choice>
              <mc:Fallback>
                <p:oleObj name="Equation" r:id="rId3" imgW="3860640" imgH="469800" progId="Equation.DSMT4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10000"/>
                        <a:ext cx="57150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691250"/>
              </p:ext>
            </p:extLst>
          </p:nvPr>
        </p:nvGraphicFramePr>
        <p:xfrm>
          <a:off x="22444" y="2373313"/>
          <a:ext cx="1907704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3" name="Equation" r:id="rId5" imgW="634680" imgH="177480" progId="Equation.DSMT4">
                  <p:embed/>
                </p:oleObj>
              </mc:Choice>
              <mc:Fallback>
                <p:oleObj name="Equation" r:id="rId5" imgW="634680" imgH="177480" progId="Equation.DSMT4">
                  <p:embed/>
                  <p:pic>
                    <p:nvPicPr>
                      <p:cNvPr id="522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4" y="2373313"/>
                        <a:ext cx="1907704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685800" y="3276600"/>
          <a:ext cx="11430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4"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522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76600"/>
                        <a:ext cx="11430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429436"/>
              </p:ext>
            </p:extLst>
          </p:nvPr>
        </p:nvGraphicFramePr>
        <p:xfrm>
          <a:off x="1793875" y="2420938"/>
          <a:ext cx="67421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5" name="Equation" r:id="rId9" imgW="3288960" imgH="241200" progId="Equation.DSMT4">
                  <p:embed/>
                </p:oleObj>
              </mc:Choice>
              <mc:Fallback>
                <p:oleObj name="Equation" r:id="rId9" imgW="3288960" imgH="241200" progId="Equation.DSMT4">
                  <p:embed/>
                  <p:pic>
                    <p:nvPicPr>
                      <p:cNvPr id="522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2420938"/>
                        <a:ext cx="67421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711652"/>
              </p:ext>
            </p:extLst>
          </p:nvPr>
        </p:nvGraphicFramePr>
        <p:xfrm>
          <a:off x="2032000" y="3200400"/>
          <a:ext cx="63754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6" name="Equation" r:id="rId11" imgW="3288960" imgH="241200" progId="Equation.DSMT4">
                  <p:embed/>
                </p:oleObj>
              </mc:Choice>
              <mc:Fallback>
                <p:oleObj name="Equation" r:id="rId11" imgW="3288960" imgH="241200" progId="Equation.DSMT4">
                  <p:embed/>
                  <p:pic>
                    <p:nvPicPr>
                      <p:cNvPr id="522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200400"/>
                        <a:ext cx="63754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650659" y="476672"/>
            <a:ext cx="88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t = 0</a:t>
            </a:r>
            <a:endParaRPr lang="fr-FR" altLang="en-US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81000" y="5105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>
                <a:effectLst/>
              </a:rPr>
              <a:t>The Froissart bound</a:t>
            </a:r>
            <a:endParaRPr lang="ru-RU" altLang="en-US" sz="2400">
              <a:effectLst/>
            </a:endParaRPr>
          </a:p>
        </p:txBody>
      </p:sp>
      <p:graphicFrame>
        <p:nvGraphicFramePr>
          <p:cNvPr id="52236" name="Object 12"/>
          <p:cNvGraphicFramePr>
            <a:graphicFrameLocks noChangeAspect="1"/>
          </p:cNvGraphicFramePr>
          <p:nvPr/>
        </p:nvGraphicFramePr>
        <p:xfrm>
          <a:off x="3657600" y="5029200"/>
          <a:ext cx="2438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47" name="Equation" r:id="rId13" imgW="1168200" imgH="241200" progId="Equation.DSMT4">
                  <p:embed/>
                </p:oleObj>
              </mc:Choice>
              <mc:Fallback>
                <p:oleObj name="Equation" r:id="rId13" imgW="1168200" imgH="241200" progId="Equation.DSMT4">
                  <p:embed/>
                  <p:pic>
                    <p:nvPicPr>
                      <p:cNvPr id="522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029200"/>
                        <a:ext cx="2438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F05B24-7D5B-4C13-AAF5-8A999A4B9CDE}"/>
              </a:ext>
            </a:extLst>
          </p:cNvPr>
          <p:cNvSpPr txBox="1"/>
          <p:nvPr/>
        </p:nvSpPr>
        <p:spPr>
          <a:xfrm>
            <a:off x="976296" y="1340768"/>
            <a:ext cx="698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a result of unitarization of Born </a:t>
            </a:r>
            <a:r>
              <a:rPr lang="en-US" dirty="0" err="1"/>
              <a:t>Regge</a:t>
            </a:r>
            <a:r>
              <a:rPr lang="en-US" dirty="0"/>
              <a:t> amplitudes: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7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0"/>
          <a:stretch/>
        </p:blipFill>
        <p:spPr>
          <a:xfrm>
            <a:off x="-186289" y="1052736"/>
            <a:ext cx="4581712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0"/>
          <a:stretch/>
        </p:blipFill>
        <p:spPr>
          <a:xfrm>
            <a:off x="4427984" y="1052736"/>
            <a:ext cx="458171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524200"/>
              </p:ext>
            </p:extLst>
          </p:nvPr>
        </p:nvGraphicFramePr>
        <p:xfrm>
          <a:off x="201613" y="2495550"/>
          <a:ext cx="436086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69" name="Equation" r:id="rId3" imgW="1917360" imgH="241200" progId="Equation.DSMT4">
                  <p:embed/>
                </p:oleObj>
              </mc:Choice>
              <mc:Fallback>
                <p:oleObj name="Equation" r:id="rId3" imgW="1917360" imgH="241200" progId="Equation.DSMT4">
                  <p:embed/>
                  <p:pic>
                    <p:nvPicPr>
                      <p:cNvPr id="419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2495550"/>
                        <a:ext cx="4360862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760968"/>
              </p:ext>
            </p:extLst>
          </p:nvPr>
        </p:nvGraphicFramePr>
        <p:xfrm>
          <a:off x="4607586" y="2465971"/>
          <a:ext cx="465137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0" name="Equation" r:id="rId5" imgW="2044700" imgH="241300" progId="Equation.DSMT4">
                  <p:embed/>
                </p:oleObj>
              </mc:Choice>
              <mc:Fallback>
                <p:oleObj name="Equation" r:id="rId5" imgW="2044700" imgH="241300" progId="Equation.DSMT4">
                  <p:embed/>
                  <p:pic>
                    <p:nvPicPr>
                      <p:cNvPr id="419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586" y="2465971"/>
                        <a:ext cx="465137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276502"/>
              </p:ext>
            </p:extLst>
          </p:nvPr>
        </p:nvGraphicFramePr>
        <p:xfrm>
          <a:off x="233767" y="3451836"/>
          <a:ext cx="76485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1" name="Equation" r:id="rId7" imgW="3365280" imgH="253800" progId="Equation.DSMT4">
                  <p:embed/>
                </p:oleObj>
              </mc:Choice>
              <mc:Fallback>
                <p:oleObj name="Equation" r:id="rId7" imgW="3365280" imgH="253800" progId="Equation.DSMT4">
                  <p:embed/>
                  <p:pic>
                    <p:nvPicPr>
                      <p:cNvPr id="358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67" y="3451836"/>
                        <a:ext cx="7648575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39399"/>
              </p:ext>
            </p:extLst>
          </p:nvPr>
        </p:nvGraphicFramePr>
        <p:xfrm>
          <a:off x="7027316" y="1107560"/>
          <a:ext cx="210978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2" name="Equation" r:id="rId9" imgW="927000" imgH="507960" progId="Equation.DSMT4">
                  <p:embed/>
                </p:oleObj>
              </mc:Choice>
              <mc:Fallback>
                <p:oleObj name="Equation" r:id="rId9" imgW="927000" imgH="507960" progId="Equation.DSMT4">
                  <p:embed/>
                  <p:pic>
                    <p:nvPicPr>
                      <p:cNvPr id="419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316" y="1107560"/>
                        <a:ext cx="2109788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340225" y="185769"/>
            <a:ext cx="8534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Extending of model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HEGS2</a:t>
            </a:r>
            <a:r>
              <a:rPr lang="en-US" dirty="0"/>
              <a:t>) –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O.V. S. Phys.Rev. D 91, (2015) 113003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631438"/>
              </p:ext>
            </p:extLst>
          </p:nvPr>
        </p:nvGraphicFramePr>
        <p:xfrm>
          <a:off x="277247" y="4402487"/>
          <a:ext cx="75438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3" name="Equation" r:id="rId11" imgW="3797280" imgH="431640" progId="Equation.DSMT4">
                  <p:embed/>
                </p:oleObj>
              </mc:Choice>
              <mc:Fallback>
                <p:oleObj name="Equation" r:id="rId11" imgW="3797280" imgH="431640" progId="Equation.DSMT4">
                  <p:embed/>
                  <p:pic>
                    <p:nvPicPr>
                      <p:cNvPr id="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47" y="4402487"/>
                        <a:ext cx="75438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275253"/>
              </p:ext>
            </p:extLst>
          </p:nvPr>
        </p:nvGraphicFramePr>
        <p:xfrm>
          <a:off x="251520" y="5661248"/>
          <a:ext cx="3562995" cy="50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4" name="Equation" r:id="rId13" imgW="1714500" imgH="241300" progId="Equation.DSMT4">
                  <p:embed/>
                </p:oleObj>
              </mc:Choice>
              <mc:Fallback>
                <p:oleObj name="Equation" r:id="rId13" imgW="1714500" imgH="241300" progId="Equation.DSMT4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661248"/>
                        <a:ext cx="3562995" cy="501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511154" y="487701"/>
            <a:ext cx="397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87, 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</a:t>
            </a:r>
            <a:r>
              <a:rPr lang="en-US" b="1" dirty="0">
                <a:latin typeface="CMBX9"/>
              </a:rPr>
              <a:t>)</a:t>
            </a:r>
            <a:endParaRPr lang="en-US" dirty="0"/>
          </a:p>
        </p:txBody>
      </p:sp>
      <p:graphicFrame>
        <p:nvGraphicFramePr>
          <p:cNvPr id="1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03873"/>
              </p:ext>
            </p:extLst>
          </p:nvPr>
        </p:nvGraphicFramePr>
        <p:xfrm>
          <a:off x="0" y="1167617"/>
          <a:ext cx="64690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675" name="Equation" r:id="rId15" imgW="3200400" imgH="482400" progId="Equation.DSMT4">
                  <p:embed/>
                </p:oleObj>
              </mc:Choice>
              <mc:Fallback>
                <p:oleObj name="Equation" r:id="rId15" imgW="3200400" imgH="482400" progId="Equation.DSMT4">
                  <p:embed/>
                  <p:pic>
                    <p:nvPicPr>
                      <p:cNvPr id="4199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7617"/>
                        <a:ext cx="646906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A5D4D-41B3-4E6D-B9D8-F2EDE71190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50835"/>
            <a:ext cx="9144000" cy="7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755576" y="1412776"/>
          <a:ext cx="7199313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332" name="Equation" r:id="rId3" imgW="3213100" imgH="1651000" progId="Equation.DSMT4">
                  <p:embed/>
                </p:oleObj>
              </mc:Choice>
              <mc:Fallback>
                <p:oleObj name="Equation" r:id="rId3" imgW="3213100" imgH="1651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412776"/>
                        <a:ext cx="7199313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428750" y="4286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Hard Pomeron  in the </a:t>
            </a:r>
            <a:r>
              <a:rPr lang="en-US" dirty="0">
                <a:solidFill>
                  <a:srgbClr val="FF0000"/>
                </a:solidFill>
              </a:rPr>
              <a:t>HEGS</a:t>
            </a:r>
            <a:r>
              <a:rPr lang="en-US" dirty="0"/>
              <a:t> model calculation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825" y="4724400"/>
            <a:ext cx="7251700" cy="12017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Tx/>
              <a:buAutoNum type="alphaUcPeriod"/>
              <a:defRPr/>
            </a:pPr>
            <a:r>
              <a:rPr lang="en-US" dirty="0"/>
              <a:t>Donnachie, P.V. Landshoff- arXiv:1112.2485 (hard Pomeron); arxiv[1309.1292] – “Although a satisfactory fit can also be obtained with the hard pomeron included, our results show </a:t>
            </a:r>
          </a:p>
          <a:p>
            <a:pPr eaLnBrk="1" hangingPunct="1">
              <a:defRPr/>
            </a:pPr>
            <a:r>
              <a:rPr lang="en-US" dirty="0"/>
              <a:t>                                       </a:t>
            </a:r>
            <a:r>
              <a:rPr lang="en-US" dirty="0">
                <a:solidFill>
                  <a:srgbClr val="FF0000"/>
                </a:solidFill>
              </a:rPr>
              <a:t>that is not necessary.</a:t>
            </a:r>
            <a:r>
              <a:rPr lang="en-US" dirty="0"/>
              <a:t>”</a:t>
            </a:r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2357438" y="857250"/>
            <a:ext cx="6357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O.V.S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.,     Nucl.Phys. A 903 (2013) 54-64;   arxiv[1205.5867]  </a:t>
            </a:r>
            <a:endParaRPr lang="en-US" sz="36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B0BB-5889-4DAB-9621-59603D589DE7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2555776" y="3861048"/>
            <a:ext cx="3744416" cy="24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5076056" y="1268760"/>
          <a:ext cx="3240360" cy="823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565" name="Equation" r:id="rId4" imgW="2615040" imgH="635040" progId="Equation.DSMT4">
                  <p:embed/>
                </p:oleObj>
              </mc:Choice>
              <mc:Fallback>
                <p:oleObj name="Equation" r:id="rId4" imgW="2615040" imgH="6350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268760"/>
                        <a:ext cx="3240360" cy="823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332656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UNITARIZATION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>
                <a:sym typeface="Wingdings" pitchFamily="2" charset="2"/>
              </a:rPr>
              <a:t> representation</a:t>
            </a:r>
            <a:endParaRPr lang="ru-RU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545303"/>
              </p:ext>
            </p:extLst>
          </p:nvPr>
        </p:nvGraphicFramePr>
        <p:xfrm>
          <a:off x="611560" y="1484784"/>
          <a:ext cx="38004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566" name="Equation" r:id="rId6" imgW="2260440" imgH="330120" progId="Equation.DSMT4">
                  <p:embed/>
                </p:oleObj>
              </mc:Choice>
              <mc:Fallback>
                <p:oleObj name="Equation" r:id="rId6" imgW="2260440" imgH="33012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84784"/>
                        <a:ext cx="38004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08717"/>
              </p:ext>
            </p:extLst>
          </p:nvPr>
        </p:nvGraphicFramePr>
        <p:xfrm>
          <a:off x="1619672" y="2420888"/>
          <a:ext cx="5271393" cy="897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567" name="Equation" r:id="rId8" imgW="2489040" imgH="393480" progId="Equation.DSMT4">
                  <p:embed/>
                </p:oleObj>
              </mc:Choice>
              <mc:Fallback>
                <p:oleObj name="Equation" r:id="rId8" imgW="2489040" imgH="39348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420888"/>
                        <a:ext cx="5271393" cy="897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BD45CB7-3F71-4AFB-AC2A-58AD1282B158}"/>
              </a:ext>
            </a:extLst>
          </p:cNvPr>
          <p:cNvSpPr txBox="1"/>
          <p:nvPr/>
        </p:nvSpPr>
        <p:spPr>
          <a:xfrm>
            <a:off x="1151620" y="320675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UNITARIZATION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>
                <a:sym typeface="Wingdings" pitchFamily="2" charset="2"/>
              </a:rPr>
              <a:t> representation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82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the new LHC data  (elastic scattering) </a:t>
            </a:r>
          </a:p>
          <a:p>
            <a:r>
              <a:rPr lang="en-US" dirty="0"/>
              <a:t>       at 7 and 8 TeV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1412776"/>
            <a:ext cx="680475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[0.00515 – 0.371]  17.08.2012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524" y="1959223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b="1" i="1" dirty="0">
                <a:solidFill>
                  <a:srgbClr val="7030A0"/>
                </a:solidFill>
              </a:rPr>
              <a:t>ATLAS</a:t>
            </a:r>
            <a:r>
              <a:rPr lang="en-US" dirty="0"/>
              <a:t>)  - t [0.0062 – 0.3636]  25.08.2014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7524" y="303770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[0.028500 – 0.1947]  12.09.2015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7524" y="387034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b="1" i="1" dirty="0">
                <a:solidFill>
                  <a:srgbClr val="7030A0"/>
                </a:solidFill>
              </a:rPr>
              <a:t>ATLAS</a:t>
            </a:r>
            <a:r>
              <a:rPr lang="en-US" dirty="0"/>
              <a:t>)    - t [0.01050 – 0.3635]  25.06.2016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7524" y="3407032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b="1" i="1" dirty="0">
                <a:solidFill>
                  <a:srgbClr val="AC1493"/>
                </a:solidFill>
              </a:rPr>
              <a:t>TOTEM</a:t>
            </a:r>
            <a:r>
              <a:rPr lang="en-US" dirty="0"/>
              <a:t>)  - t [0.000741 – 0.201]  11.12.2015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95536" y="2492896"/>
            <a:ext cx="58326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500" cy="706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31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7DCBC-EE5D-43EC-AEC0-FE726801715C}" type="slidenum">
              <a:rPr lang="ru-RU">
                <a:solidFill>
                  <a:srgbClr val="000000"/>
                </a:solidFill>
              </a:rPr>
              <a:pPr/>
              <a:t>50</a:t>
            </a:fld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65540" name="Object 3"/>
          <p:cNvGraphicFramePr>
            <a:graphicFrameLocks noChangeAspect="1"/>
          </p:cNvGraphicFramePr>
          <p:nvPr/>
        </p:nvGraphicFramePr>
        <p:xfrm>
          <a:off x="493150" y="4404313"/>
          <a:ext cx="66337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26" name="Equation" r:id="rId3" imgW="2590800" imgH="469900" progId="Equation.DSMT4">
                  <p:embed/>
                </p:oleObj>
              </mc:Choice>
              <mc:Fallback>
                <p:oleObj name="Equation" r:id="rId3" imgW="2590800" imgH="469900" progId="Equation.DSMT4">
                  <p:embed/>
                  <p:pic>
                    <p:nvPicPr>
                      <p:cNvPr id="655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150" y="4404313"/>
                        <a:ext cx="66337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-108520" y="3214212"/>
            <a:ext cx="6984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J.-R. Cudell, O.S.,          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Phys.Rev.Lett.102 (2009)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5547" name="TextBox 11"/>
          <p:cNvSpPr txBox="1">
            <a:spLocks noChangeArrowheads="1"/>
          </p:cNvSpPr>
          <p:nvPr/>
        </p:nvSpPr>
        <p:spPr bwMode="auto">
          <a:xfrm>
            <a:off x="95250" y="2480427"/>
            <a:ext cx="371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Saturation and non-linear equation </a:t>
            </a:r>
          </a:p>
        </p:txBody>
      </p:sp>
      <p:graphicFrame>
        <p:nvGraphicFramePr>
          <p:cNvPr id="65548" name="Object 1026"/>
          <p:cNvGraphicFramePr>
            <a:graphicFrameLocks noChangeAspect="1"/>
          </p:cNvGraphicFramePr>
          <p:nvPr/>
        </p:nvGraphicFramePr>
        <p:xfrm>
          <a:off x="662465" y="3583010"/>
          <a:ext cx="3378558" cy="857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27" name="Equation" r:id="rId5" imgW="1651000" imgH="419100" progId="Equation.DSMT4">
                  <p:embed/>
                </p:oleObj>
              </mc:Choice>
              <mc:Fallback>
                <p:oleObj name="Equation" r:id="rId5" imgW="1651000" imgH="419100" progId="Equation.DSMT4">
                  <p:embed/>
                  <p:pic>
                    <p:nvPicPr>
                      <p:cNvPr id="65548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65" y="3583010"/>
                        <a:ext cx="3378558" cy="857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-108520" y="2919482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J.-R. Cudell, E.Predazzi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O.V. S., </a:t>
            </a: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Phys.Rev.D79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2009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129423" y="1100301"/>
            <a:ext cx="473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Impact parameter representation </a:t>
            </a:r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221156"/>
              </p:ext>
            </p:extLst>
          </p:nvPr>
        </p:nvGraphicFramePr>
        <p:xfrm>
          <a:off x="251520" y="1430047"/>
          <a:ext cx="512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28" name="Equation" r:id="rId7" imgW="2298600" imgH="330120" progId="Equation.DSMT4">
                  <p:embed/>
                </p:oleObj>
              </mc:Choice>
              <mc:Fallback>
                <p:oleObj name="Equation" r:id="rId7" imgW="2298600" imgH="330120" progId="Equation.DSMT4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251520" y="1430047"/>
                        <a:ext cx="51228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 descr="gr4ch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5480051" y="2058512"/>
            <a:ext cx="35194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71E7A9-1D52-47B4-86F2-100588CC0A68}"/>
              </a:ext>
            </a:extLst>
          </p:cNvPr>
          <p:cNvSpPr txBox="1"/>
          <p:nvPr/>
        </p:nvSpPr>
        <p:spPr>
          <a:xfrm>
            <a:off x="1151620" y="320675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UNITARIZATION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>
                <a:sym typeface="Wingdings" pitchFamily="2" charset="2"/>
              </a:rPr>
              <a:t> representation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616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9"/>
          <p:cNvGraphicFramePr>
            <a:graphicFrameLocks noChangeAspect="1"/>
          </p:cNvGraphicFramePr>
          <p:nvPr/>
        </p:nvGraphicFramePr>
        <p:xfrm>
          <a:off x="755576" y="908720"/>
          <a:ext cx="6768752" cy="11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93" name="Equation" r:id="rId3" imgW="2743200" imgH="469800" progId="Equation.DSMT4">
                  <p:embed/>
                </p:oleObj>
              </mc:Choice>
              <mc:Fallback>
                <p:oleObj name="Equation" r:id="rId3" imgW="2743200" imgH="469800" progId="Equation.DSMT4">
                  <p:embed/>
                  <p:pic>
                    <p:nvPicPr>
                      <p:cNvPr id="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908720"/>
                        <a:ext cx="6768752" cy="116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9"/>
          <p:cNvGraphicFramePr>
            <a:graphicFrameLocks noChangeAspect="1"/>
          </p:cNvGraphicFramePr>
          <p:nvPr/>
        </p:nvGraphicFramePr>
        <p:xfrm>
          <a:off x="971600" y="2204864"/>
          <a:ext cx="2088232" cy="50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94" name="Equation" r:id="rId5" imgW="1041120" imgH="253800" progId="Equation.DSMT4">
                  <p:embed/>
                </p:oleObj>
              </mc:Choice>
              <mc:Fallback>
                <p:oleObj name="Equation" r:id="rId5" imgW="1041120" imgH="253800" progId="Equation.DSMT4">
                  <p:embed/>
                  <p:pic>
                    <p:nvPicPr>
                      <p:cNvPr id="4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204864"/>
                        <a:ext cx="2088232" cy="509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0" y="3068960"/>
          <a:ext cx="8912785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95" name="Equation" r:id="rId7" imgW="3987720" imgH="482400" progId="Equation.DSMT4">
                  <p:embed/>
                </p:oleObj>
              </mc:Choice>
              <mc:Fallback>
                <p:oleObj name="Equation" r:id="rId7" imgW="3987720" imgH="482400" progId="Equation.DSMT4">
                  <p:embed/>
                  <p:pic>
                    <p:nvPicPr>
                      <p:cNvPr id="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960"/>
                        <a:ext cx="8912785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3094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0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TABLE I. The simultaneously fit of the sum of all sets of different reactions from</a:t>
            </a:r>
          </a:p>
          <a:p>
            <a:r>
              <a:rPr lang="en-US" i="1" dirty="0">
                <a:latin typeface="CMSY9"/>
              </a:rPr>
              <a:t>                             √</a:t>
            </a:r>
            <a:r>
              <a:rPr lang="en-US" i="1" dirty="0">
                <a:latin typeface="CMMI9"/>
              </a:rPr>
              <a:t>s </a:t>
            </a:r>
            <a:r>
              <a:rPr lang="en-US" dirty="0">
                <a:latin typeface="CMR9"/>
              </a:rPr>
              <a:t>= 3</a:t>
            </a:r>
            <a:r>
              <a:rPr lang="en-US" i="1" dirty="0">
                <a:latin typeface="CMMI9"/>
              </a:rPr>
              <a:t>.</a:t>
            </a:r>
            <a:r>
              <a:rPr lang="en-US" dirty="0">
                <a:latin typeface="CMR9"/>
              </a:rPr>
              <a:t>6 GeV up to  </a:t>
            </a:r>
            <a:r>
              <a:rPr lang="en-US" i="1" dirty="0">
                <a:latin typeface="CMSY9"/>
              </a:rPr>
              <a:t>√</a:t>
            </a:r>
            <a:r>
              <a:rPr lang="en-US" i="1" dirty="0">
                <a:latin typeface="CMMI9"/>
              </a:rPr>
              <a:t>s </a:t>
            </a:r>
            <a:r>
              <a:rPr lang="en-US" dirty="0">
                <a:latin typeface="CMR9"/>
              </a:rPr>
              <a:t>= 13 </a:t>
            </a:r>
            <a:r>
              <a:rPr lang="en-US" dirty="0" err="1">
                <a:latin typeface="CMR9"/>
              </a:rPr>
              <a:t>TeV</a:t>
            </a:r>
            <a:endParaRPr lang="en-US" dirty="0">
              <a:latin typeface="CMR9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525433"/>
              </p:ext>
            </p:extLst>
          </p:nvPr>
        </p:nvGraphicFramePr>
        <p:xfrm>
          <a:off x="251520" y="942932"/>
          <a:ext cx="8640960" cy="4546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83219529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4472573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481622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74323464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98518685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3153397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15621966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236713094"/>
                    </a:ext>
                  </a:extLst>
                </a:gridCol>
              </a:tblGrid>
              <a:tr h="651119">
                <a:tc>
                  <a:txBody>
                    <a:bodyPr/>
                    <a:lstStyle/>
                    <a:p>
                      <a:r>
                        <a:rPr lang="en-US" dirty="0"/>
                        <a:t>Reac.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N_exp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CMSY9"/>
                        </a:rPr>
                        <a:t>√</a:t>
                      </a:r>
                      <a:r>
                        <a:rPr lang="en-US" i="1" dirty="0">
                          <a:latin typeface="CMMI9"/>
                        </a:rPr>
                        <a:t>s  min</a:t>
                      </a:r>
                      <a:endParaRPr lang="en-US" i="0" dirty="0">
                        <a:latin typeface="CMR9"/>
                      </a:endParaRPr>
                    </a:p>
                    <a:p>
                      <a:r>
                        <a:rPr lang="en-US" dirty="0">
                          <a:latin typeface="CMR9"/>
                        </a:rPr>
                        <a:t> GeV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CMSY9"/>
                        </a:rPr>
                        <a:t>√</a:t>
                      </a:r>
                      <a:r>
                        <a:rPr lang="en-US" i="1" dirty="0">
                          <a:latin typeface="CMMI9"/>
                        </a:rPr>
                        <a:t>s </a:t>
                      </a:r>
                      <a:r>
                        <a:rPr lang="en-US" i="0" dirty="0">
                          <a:latin typeface="CMR9"/>
                        </a:rPr>
                        <a:t>max</a:t>
                      </a:r>
                      <a:r>
                        <a:rPr lang="en-US" dirty="0">
                          <a:latin typeface="CMR9"/>
                        </a:rPr>
                        <a:t> GeV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latin typeface="CMSY9"/>
                        </a:rPr>
                        <a:t>−</a:t>
                      </a:r>
                      <a:r>
                        <a:rPr lang="nl-NL" i="1" dirty="0">
                          <a:latin typeface="CMMI9"/>
                        </a:rPr>
                        <a:t>t</a:t>
                      </a:r>
                      <a:r>
                        <a:rPr lang="nl-NL" dirty="0">
                          <a:latin typeface="CMR9"/>
                        </a:rPr>
                        <a:t>, min GeV</a:t>
                      </a:r>
                      <a:r>
                        <a:rPr lang="nl-NL" sz="800" dirty="0">
                          <a:latin typeface="CMR6"/>
                        </a:rPr>
                        <a:t>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latin typeface="CMSY9"/>
                        </a:rPr>
                        <a:t>−</a:t>
                      </a:r>
                      <a:r>
                        <a:rPr lang="nl-NL" i="1" dirty="0">
                          <a:latin typeface="CMMI9"/>
                        </a:rPr>
                        <a:t>t</a:t>
                      </a:r>
                      <a:r>
                        <a:rPr lang="nl-NL" dirty="0">
                          <a:latin typeface="CMR9"/>
                        </a:rPr>
                        <a:t>, max GeV</a:t>
                      </a:r>
                      <a:r>
                        <a:rPr lang="nl-NL" sz="800" dirty="0">
                          <a:latin typeface="CMR6"/>
                        </a:rPr>
                        <a:t>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70689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r>
                        <a:rPr lang="en-US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3579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6283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r>
                        <a:rPr lang="en-US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00896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r>
                        <a:rPr lang="en-US" sz="2000" b="1" dirty="0"/>
                        <a:t> </a:t>
                      </a:r>
                      <a:endParaRPr lang="en-US" sz="20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23.5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737181"/>
                  </a:ext>
                </a:extLst>
              </a:tr>
              <a:tr h="651119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3.6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10^(-4)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695271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4.6            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10^(-6)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901541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692562"/>
                  </a:ext>
                </a:extLst>
              </a:tr>
              <a:tr h="540713">
                <a:tc>
                  <a:txBody>
                    <a:bodyPr/>
                    <a:lstStyle/>
                    <a:p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23511"/>
                  </a:ext>
                </a:extLst>
              </a:tr>
            </a:tbl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689066"/>
              </p:ext>
            </p:extLst>
          </p:nvPr>
        </p:nvGraphicFramePr>
        <p:xfrm>
          <a:off x="7020272" y="980728"/>
          <a:ext cx="6540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4" name="Equation" r:id="rId3" imgW="419040" imgH="253800" progId="Equation.DSMT4">
                  <p:embed/>
                </p:oleObj>
              </mc:Choice>
              <mc:Fallback>
                <p:oleObj name="Equation" r:id="rId3" imgW="419040" imgH="253800" progId="Equation.DSMT4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980728"/>
                        <a:ext cx="65405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395884"/>
              </p:ext>
            </p:extLst>
          </p:nvPr>
        </p:nvGraphicFramePr>
        <p:xfrm>
          <a:off x="8100392" y="980728"/>
          <a:ext cx="731044" cy="39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5" name="Equation" r:id="rId5" imgW="469800" imgH="253800" progId="Equation.DSMT4">
                  <p:embed/>
                </p:oleObj>
              </mc:Choice>
              <mc:Fallback>
                <p:oleObj name="Equation" r:id="rId5" imgW="469800" imgH="253800" progId="Equation.DSMT4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92" y="980728"/>
                        <a:ext cx="731044" cy="396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904168"/>
              </p:ext>
            </p:extLst>
          </p:nvPr>
        </p:nvGraphicFramePr>
        <p:xfrm>
          <a:off x="388134" y="2115385"/>
          <a:ext cx="733701" cy="54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6" name="Equation" r:id="rId7" imgW="228600" imgH="190440" progId="Equation.DSMT4">
                  <p:embed/>
                </p:oleObj>
              </mc:Choice>
              <mc:Fallback>
                <p:oleObj name="Equation" r:id="rId7" imgW="228600" imgH="190440" progId="Equation.DSMT4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4" y="2115385"/>
                        <a:ext cx="733701" cy="545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008502"/>
              </p:ext>
            </p:extLst>
          </p:nvPr>
        </p:nvGraphicFramePr>
        <p:xfrm>
          <a:off x="261219" y="4795131"/>
          <a:ext cx="1021736" cy="69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7" name="Equation" r:id="rId9" imgW="304560" imgH="228600" progId="Equation.DSMT4">
                  <p:embed/>
                </p:oleObj>
              </mc:Choice>
              <mc:Fallback>
                <p:oleObj name="Equation" r:id="rId9" imgW="304560" imgH="228600" progId="Equation.DSMT4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19" y="4795131"/>
                        <a:ext cx="1021736" cy="694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30528"/>
              </p:ext>
            </p:extLst>
          </p:nvPr>
        </p:nvGraphicFramePr>
        <p:xfrm>
          <a:off x="388271" y="1642310"/>
          <a:ext cx="7334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8" name="Equation" r:id="rId11" imgW="228600" imgH="164880" progId="Equation.DSMT4">
                  <p:embed/>
                </p:oleObj>
              </mc:Choice>
              <mc:Fallback>
                <p:oleObj name="Equation" r:id="rId11" imgW="228600" imgH="164880" progId="Equation.DSMT4">
                  <p:embed/>
                  <p:pic>
                    <p:nvPicPr>
                      <p:cNvPr id="1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71" y="1642310"/>
                        <a:ext cx="7334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824439"/>
              </p:ext>
            </p:extLst>
          </p:nvPr>
        </p:nvGraphicFramePr>
        <p:xfrm>
          <a:off x="388134" y="3917055"/>
          <a:ext cx="6921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9" name="Equation" r:id="rId13" imgW="215640" imgH="164880" progId="Equation.DSMT4">
                  <p:embed/>
                </p:oleObj>
              </mc:Choice>
              <mc:Fallback>
                <p:oleObj name="Equation" r:id="rId13" imgW="215640" imgH="164880" progId="Equation.DSMT4">
                  <p:embed/>
                  <p:pic>
                    <p:nvPicPr>
                      <p:cNvPr id="1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4" y="3917055"/>
                        <a:ext cx="69215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881022"/>
              </p:ext>
            </p:extLst>
          </p:nvPr>
        </p:nvGraphicFramePr>
        <p:xfrm>
          <a:off x="413890" y="3271483"/>
          <a:ext cx="6524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10" name="Equation" r:id="rId15" imgW="419040" imgH="253800" progId="Equation.DSMT4">
                  <p:embed/>
                </p:oleObj>
              </mc:Choice>
              <mc:Fallback>
                <p:oleObj name="Equation" r:id="rId15" imgW="419040" imgH="25380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890" y="3271483"/>
                        <a:ext cx="6524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946941"/>
              </p:ext>
            </p:extLst>
          </p:nvPr>
        </p:nvGraphicFramePr>
        <p:xfrm>
          <a:off x="251520" y="2724993"/>
          <a:ext cx="977202" cy="42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11" name="Equation" r:id="rId17" imgW="533160" imgH="228600" progId="Equation.DSMT4">
                  <p:embed/>
                </p:oleObj>
              </mc:Choice>
              <mc:Fallback>
                <p:oleObj name="Equation" r:id="rId17" imgW="533160" imgH="228600" progId="Equation.DSMT4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724993"/>
                        <a:ext cx="977202" cy="421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4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54200" r="9883" b="9051"/>
          <a:stretch/>
        </p:blipFill>
        <p:spPr>
          <a:xfrm>
            <a:off x="-42684" y="260648"/>
            <a:ext cx="911004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0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960439" cy="2461545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20449"/>
              </p:ext>
            </p:extLst>
          </p:nvPr>
        </p:nvGraphicFramePr>
        <p:xfrm>
          <a:off x="1619672" y="2708920"/>
          <a:ext cx="5832648" cy="435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61" name="Acrobat Document" r:id="rId4" imgW="3085940" imgH="2304900" progId="AcroExch.Document.DC">
                  <p:embed/>
                </p:oleObj>
              </mc:Choice>
              <mc:Fallback>
                <p:oleObj name="Acrobat Document" r:id="rId4" imgW="3085940" imgH="230490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2708920"/>
                        <a:ext cx="5832648" cy="435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2" descr="sp9p9.jpg"/>
          <p:cNvPicPr>
            <a:picLocks noChangeAspect="1"/>
          </p:cNvPicPr>
          <p:nvPr/>
        </p:nvPicPr>
        <p:blipFill>
          <a:blip r:embed="rId6"/>
          <a:srcRect l="11911" t="57237" r="11911" b="8417"/>
          <a:stretch>
            <a:fillRect/>
          </a:stretch>
        </p:blipFill>
        <p:spPr bwMode="auto">
          <a:xfrm>
            <a:off x="107504" y="116632"/>
            <a:ext cx="4252490" cy="271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173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56698" r="9365" b="7602"/>
          <a:stretch/>
        </p:blipFill>
        <p:spPr>
          <a:xfrm>
            <a:off x="1605979" y="-1"/>
            <a:ext cx="5270277" cy="3513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54602" r="10378" b="9049"/>
          <a:stretch/>
        </p:blipFill>
        <p:spPr>
          <a:xfrm>
            <a:off x="1605978" y="3226988"/>
            <a:ext cx="5414293" cy="35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94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2" descr="ds528s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25"/>
            <a:ext cx="39258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3" descr="dsa528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143125"/>
            <a:ext cx="40005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100392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</a:t>
            </a:r>
            <a:r>
              <a:rPr lang="en-US" dirty="0"/>
              <a:t>-III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460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mcr.jpg"/>
          <p:cNvPicPr>
            <a:picLocks noChangeAspect="1"/>
          </p:cNvPicPr>
          <p:nvPr/>
        </p:nvPicPr>
        <p:blipFill>
          <a:blip r:embed="rId3" cstate="print"/>
          <a:srcRect l="11911" t="57237" r="11911" b="8417"/>
          <a:stretch>
            <a:fillRect/>
          </a:stretch>
        </p:blipFill>
        <p:spPr>
          <a:xfrm>
            <a:off x="0" y="1214422"/>
            <a:ext cx="7054122" cy="4500594"/>
          </a:xfrm>
          <a:prstGeom prst="rect">
            <a:avLst/>
          </a:prstGeom>
        </p:spPr>
      </p:pic>
      <p:graphicFrame>
        <p:nvGraphicFramePr>
          <p:cNvPr id="162817" name="Object 3"/>
          <p:cNvGraphicFramePr>
            <a:graphicFrameLocks noChangeAspect="1"/>
          </p:cNvGraphicFramePr>
          <p:nvPr/>
        </p:nvGraphicFramePr>
        <p:xfrm>
          <a:off x="6989763" y="3357562"/>
          <a:ext cx="2154237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44" name="Equation" r:id="rId4" imgW="1002960" imgH="1041120" progId="Equation.DSMT4">
                  <p:embed/>
                </p:oleObj>
              </mc:Choice>
              <mc:Fallback>
                <p:oleObj name="Equation" r:id="rId4" imgW="1002960" imgH="1041120" progId="Equation.DSMT4">
                  <p:embed/>
                  <p:pic>
                    <p:nvPicPr>
                      <p:cNvPr id="1628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3357562"/>
                        <a:ext cx="2154237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5795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172008"/>
            <a:ext cx="5400600" cy="4033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25793"/>
            <a:ext cx="4603185" cy="3438181"/>
          </a:xfrm>
          <a:prstGeom prst="rect">
            <a:avLst/>
          </a:prstGeom>
        </p:spPr>
      </p:pic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7" y="5432541"/>
          <a:ext cx="8055628" cy="505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4" name="Equation" r:id="rId5" imgW="3797280" imgH="241200" progId="Equation.DSMT4">
                  <p:embed/>
                </p:oleObj>
              </mc:Choice>
              <mc:Fallback>
                <p:oleObj name="Equation" r:id="rId5" imgW="3797280" imgH="241200" progId="Equation.DSMT4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7" y="5432541"/>
                        <a:ext cx="8055628" cy="505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202342" y="3598693"/>
          <a:ext cx="693102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5" name="Equation" r:id="rId7" imgW="3276360" imgH="431640" progId="Equation.DSMT4">
                  <p:embed/>
                </p:oleObj>
              </mc:Choice>
              <mc:Fallback>
                <p:oleObj name="Equation" r:id="rId7" imgW="3276360" imgH="431640" progId="Equation.DSMT4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2342" y="3598693"/>
                        <a:ext cx="6931025" cy="900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4696" y="5937931"/>
            <a:ext cx="776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Nemez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talk on workshop ,  May 28 (2018)</a:t>
            </a: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396390" y="4811181"/>
          <a:ext cx="776450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6" name="Equation" r:id="rId9" imgW="3670200" imgH="241200" progId="Equation.DSMT4">
                  <p:embed/>
                </p:oleObj>
              </mc:Choice>
              <mc:Fallback>
                <p:oleObj name="Equation" r:id="rId9" imgW="3670200" imgH="241200" progId="Equation.DSMT4">
                  <p:embed/>
                  <p:pic>
                    <p:nvPicPr>
                      <p:cNvPr id="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0" y="4811181"/>
                        <a:ext cx="7764501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(2018)  </a:t>
            </a:r>
            <a:r>
              <a:rPr lang="en-US" dirty="0" err="1"/>
              <a:t>Odderon</a:t>
            </a:r>
            <a:r>
              <a:rPr lang="en-US" dirty="0"/>
              <a:t> and LHC data</a:t>
            </a:r>
          </a:p>
        </p:txBody>
      </p:sp>
    </p:spTree>
    <p:extLst>
      <p:ext uri="{BB962C8B-B14F-4D97-AF65-F5344CB8AC3E}">
        <p14:creationId xmlns:p14="http://schemas.microsoft.com/office/powerpoint/2010/main" val="11188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bima.jpg"/>
          <p:cNvPicPr>
            <a:picLocks noChangeAspect="1"/>
          </p:cNvPicPr>
          <p:nvPr/>
        </p:nvPicPr>
        <p:blipFill>
          <a:blip r:embed="rId3"/>
          <a:srcRect l="11911" t="57237" r="11911" b="8417"/>
          <a:stretch>
            <a:fillRect/>
          </a:stretch>
        </p:blipFill>
        <p:spPr>
          <a:xfrm>
            <a:off x="0" y="2143116"/>
            <a:ext cx="7054107" cy="4500594"/>
          </a:xfrm>
          <a:prstGeom prst="rect">
            <a:avLst/>
          </a:prstGeom>
        </p:spPr>
      </p:pic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1571604" y="-65088"/>
          <a:ext cx="571504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04" name="Equation" r:id="rId4" imgW="77571360" imgH="12585600" progId="Equation.DSMT4">
                  <p:embed/>
                </p:oleObj>
              </mc:Choice>
              <mc:Fallback>
                <p:oleObj name="Equation" r:id="rId4" imgW="77571360" imgH="1258560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-65088"/>
                        <a:ext cx="571504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2805113" y="1431925"/>
          <a:ext cx="3481399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05" name="Equation" r:id="rId6" imgW="43044480" imgH="7302600" progId="Equation.DSMT4">
                  <p:embed/>
                </p:oleObj>
              </mc:Choice>
              <mc:Fallback>
                <p:oleObj name="Equation" r:id="rId6" imgW="43044480" imgH="730260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113" y="1431925"/>
                        <a:ext cx="3481399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6977063" y="3357563"/>
          <a:ext cx="2181225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06" name="Equation" r:id="rId8" imgW="1015920" imgH="1041120" progId="Equation.DSMT4">
                  <p:embed/>
                </p:oleObj>
              </mc:Choice>
              <mc:Fallback>
                <p:oleObj name="Equation" r:id="rId8" imgW="1015920" imgH="1041120" progId="Equation.DSMT4">
                  <p:embed/>
                  <p:pic>
                    <p:nvPicPr>
                      <p:cNvPr id="154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063" y="3357563"/>
                        <a:ext cx="2181225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32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Дата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С П И Н   0 5</a:t>
            </a:r>
          </a:p>
        </p:txBody>
      </p:sp>
      <p:sp>
        <p:nvSpPr>
          <p:cNvPr id="717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Alessandro Bravar</a:t>
            </a: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534400" cy="758825"/>
          </a:xfrm>
        </p:spPr>
        <p:txBody>
          <a:bodyPr/>
          <a:lstStyle/>
          <a:p>
            <a:r>
              <a:rPr lang="en-US" sz="2800"/>
              <a:t>The Very Low </a:t>
            </a:r>
            <a:r>
              <a:rPr lang="en-US" sz="2800" b="1" i="1"/>
              <a:t>t</a:t>
            </a:r>
            <a:r>
              <a:rPr lang="en-US" sz="2800"/>
              <a:t>  Region</a:t>
            </a:r>
          </a:p>
        </p:txBody>
      </p:sp>
      <p:sp>
        <p:nvSpPr>
          <p:cNvPr id="7174" name="Text Box 3"/>
          <p:cNvSpPr txBox="1">
            <a:spLocks noChangeArrowheads="1"/>
          </p:cNvSpPr>
          <p:nvPr/>
        </p:nvSpPr>
        <p:spPr bwMode="auto">
          <a:xfrm>
            <a:off x="642938" y="762000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000000"/>
                </a:solidFill>
              </a:rPr>
              <a:t>around </a:t>
            </a:r>
            <a:r>
              <a:rPr lang="en-US" sz="1800" i="1">
                <a:solidFill>
                  <a:srgbClr val="000000"/>
                </a:solidFill>
              </a:rPr>
              <a:t>t</a:t>
            </a:r>
            <a:r>
              <a:rPr lang="en-US" sz="1800">
                <a:solidFill>
                  <a:srgbClr val="000000"/>
                </a:solidFill>
              </a:rPr>
              <a:t> ~ </a:t>
            </a:r>
            <a:r>
              <a:rPr lang="en-US" sz="18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</a:rPr>
              <a:t>10</a:t>
            </a:r>
            <a:r>
              <a:rPr lang="en-US" sz="2400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2400" baseline="30000">
                <a:solidFill>
                  <a:srgbClr val="000000"/>
                </a:solidFill>
              </a:rPr>
              <a:t>3</a:t>
            </a:r>
            <a:r>
              <a:rPr lang="en-US" sz="1800">
                <a:solidFill>
                  <a:srgbClr val="000000"/>
                </a:solidFill>
              </a:rPr>
              <a:t> (GeV/</a:t>
            </a:r>
            <a:r>
              <a:rPr lang="en-US" sz="1800" i="1">
                <a:solidFill>
                  <a:srgbClr val="000000"/>
                </a:solidFill>
              </a:rPr>
              <a:t>c</a:t>
            </a:r>
            <a:r>
              <a:rPr lang="en-US" sz="1800">
                <a:solidFill>
                  <a:srgbClr val="000000"/>
                </a:solidFill>
              </a:rPr>
              <a:t>)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                </a:t>
            </a:r>
            <a:r>
              <a:rPr lang="en-US" sz="2400">
                <a:solidFill>
                  <a:srgbClr val="0000FF"/>
                </a:solidFill>
              </a:rPr>
              <a:t>A</a:t>
            </a:r>
            <a:r>
              <a:rPr lang="en-US" sz="2400" baseline="-25000">
                <a:solidFill>
                  <a:srgbClr val="0000FF"/>
                </a:solidFill>
              </a:rPr>
              <a:t>hadronic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»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 baseline="-25000">
                <a:solidFill>
                  <a:srgbClr val="FF0000"/>
                </a:solidFill>
              </a:rPr>
              <a:t>Coulomb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800">
                <a:solidFill>
                  <a:srgbClr val="FF0000"/>
                </a:solidFill>
              </a:rPr>
              <a:t> INTERFERENCE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FF0000"/>
                </a:solidFill>
              </a:rPr>
              <a:t>CNI = Coulomb – Nuclear Interference</a:t>
            </a:r>
          </a:p>
        </p:txBody>
      </p:sp>
      <p:sp>
        <p:nvSpPr>
          <p:cNvPr id="717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5217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scattering amplitudes modified to include also electromagnetic contribution</a:t>
            </a:r>
          </a:p>
          <a:p>
            <a:pPr eaLnBrk="1" hangingPunct="1">
              <a:lnSpc>
                <a:spcPct val="130000"/>
              </a:lnSpc>
            </a:pP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</a:pP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 err="1">
                <a:solidFill>
                  <a:srgbClr val="008000"/>
                </a:solidFill>
              </a:rPr>
              <a:t>hadronic</a:t>
            </a:r>
            <a:r>
              <a:rPr lang="en-US" sz="2000" dirty="0">
                <a:solidFill>
                  <a:srgbClr val="008000"/>
                </a:solidFill>
              </a:rPr>
              <a:t> interaction described in terms of </a:t>
            </a:r>
            <a:r>
              <a:rPr lang="en-US" sz="2000" dirty="0" err="1">
                <a:solidFill>
                  <a:srgbClr val="008000"/>
                </a:solidFill>
              </a:rPr>
              <a:t>Pomeron</a:t>
            </a:r>
            <a:r>
              <a:rPr lang="en-US" sz="2000" dirty="0">
                <a:solidFill>
                  <a:srgbClr val="008000"/>
                </a:solidFill>
              </a:rPr>
              <a:t> (</a:t>
            </a:r>
            <a:r>
              <a:rPr lang="en-US" sz="2000" dirty="0" err="1">
                <a:solidFill>
                  <a:srgbClr val="008000"/>
                </a:solidFill>
              </a:rPr>
              <a:t>Reggeon</a:t>
            </a:r>
            <a:r>
              <a:rPr lang="en-US" sz="2000" dirty="0">
                <a:solidFill>
                  <a:srgbClr val="008000"/>
                </a:solidFill>
              </a:rPr>
              <a:t>) exchange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8000"/>
                </a:solidFill>
              </a:rPr>
              <a:t>electromagnetic			                                    </a:t>
            </a:r>
            <a:r>
              <a:rPr lang="en-US" sz="1800" dirty="0">
                <a:solidFill>
                  <a:srgbClr val="008000"/>
                </a:solidFill>
              </a:rPr>
              <a:t>single photon exchange</a:t>
            </a: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=  </a:t>
            </a:r>
            <a:r>
              <a:rPr lang="en-US" sz="2400" b="1" dirty="0">
                <a:solidFill>
                  <a:srgbClr val="000000"/>
                </a:solidFill>
              </a:rPr>
              <a:t>|</a:t>
            </a:r>
            <a:r>
              <a:rPr lang="en-US" sz="2400" dirty="0" err="1">
                <a:solidFill>
                  <a:srgbClr val="0000FF"/>
                </a:solidFill>
              </a:rPr>
              <a:t>A</a:t>
            </a:r>
            <a:r>
              <a:rPr lang="en-US" sz="2400" baseline="-25000" dirty="0" err="1">
                <a:solidFill>
                  <a:srgbClr val="0000FF"/>
                </a:solidFill>
              </a:rPr>
              <a:t>hadronic</a:t>
            </a:r>
            <a:r>
              <a:rPr lang="en-US" sz="2400" dirty="0">
                <a:solidFill>
                  <a:srgbClr val="000000"/>
                </a:solidFill>
              </a:rPr>
              <a:t> +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baseline="-25000" dirty="0">
                <a:solidFill>
                  <a:srgbClr val="FF0000"/>
                </a:solidFill>
              </a:rPr>
              <a:t>Coulomb</a:t>
            </a:r>
            <a:r>
              <a:rPr lang="en-US" sz="2400" b="1" dirty="0">
                <a:solidFill>
                  <a:srgbClr val="000000"/>
                </a:solidFill>
              </a:rPr>
              <a:t>|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dirty="0" err="1">
                <a:solidFill>
                  <a:srgbClr val="0000FF"/>
                </a:solidFill>
              </a:rPr>
              <a:t>unpolarized</a:t>
            </a: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600" dirty="0">
                <a:solidFill>
                  <a:srgbClr val="000000"/>
                </a:solidFill>
              </a:rPr>
              <a:t>   clearly visible in the cross section d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dt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endParaRPr lang="en-US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</a:rPr>
              <a:t>polarized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600" dirty="0">
                <a:solidFill>
                  <a:srgbClr val="000000"/>
                </a:solidFill>
              </a:rPr>
              <a:t>   “left – right” asymmetry A</a:t>
            </a:r>
            <a:r>
              <a:rPr lang="en-US" sz="2000" baseline="-25000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7176" name="Group 6"/>
          <p:cNvGrpSpPr>
            <a:grpSpLocks/>
          </p:cNvGrpSpPr>
          <p:nvPr/>
        </p:nvGrpSpPr>
        <p:grpSpPr bwMode="auto">
          <a:xfrm>
            <a:off x="3810000" y="4191000"/>
            <a:ext cx="2514600" cy="1371600"/>
            <a:chOff x="2400" y="2736"/>
            <a:chExt cx="1584" cy="864"/>
          </a:xfrm>
        </p:grpSpPr>
        <p:grpSp>
          <p:nvGrpSpPr>
            <p:cNvPr id="7188" name="Group 7"/>
            <p:cNvGrpSpPr>
              <a:grpSpLocks/>
            </p:cNvGrpSpPr>
            <p:nvPr/>
          </p:nvGrpSpPr>
          <p:grpSpPr bwMode="auto">
            <a:xfrm>
              <a:off x="2400" y="2736"/>
              <a:ext cx="1584" cy="144"/>
              <a:chOff x="240" y="3168"/>
              <a:chExt cx="1584" cy="144"/>
            </a:xfrm>
          </p:grpSpPr>
          <p:sp>
            <p:nvSpPr>
              <p:cNvPr id="7202" name="Line 8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203" name="Line 9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89" name="Group 10"/>
            <p:cNvGrpSpPr>
              <a:grpSpLocks/>
            </p:cNvGrpSpPr>
            <p:nvPr/>
          </p:nvGrpSpPr>
          <p:grpSpPr bwMode="auto">
            <a:xfrm rot="10800000">
              <a:off x="2400" y="3456"/>
              <a:ext cx="1584" cy="144"/>
              <a:chOff x="240" y="3168"/>
              <a:chExt cx="1584" cy="144"/>
            </a:xfrm>
          </p:grpSpPr>
          <p:sp>
            <p:nvSpPr>
              <p:cNvPr id="7200" name="Line 11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201" name="Line 12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90" name="Group 13"/>
            <p:cNvGrpSpPr>
              <a:grpSpLocks/>
            </p:cNvGrpSpPr>
            <p:nvPr/>
          </p:nvGrpSpPr>
          <p:grpSpPr bwMode="auto">
            <a:xfrm>
              <a:off x="3120" y="2880"/>
              <a:ext cx="336" cy="576"/>
              <a:chOff x="4848" y="528"/>
              <a:chExt cx="336" cy="576"/>
            </a:xfrm>
          </p:grpSpPr>
          <p:grpSp>
            <p:nvGrpSpPr>
              <p:cNvPr id="7191" name="Group 14"/>
              <p:cNvGrpSpPr>
                <a:grpSpLocks/>
              </p:cNvGrpSpPr>
              <p:nvPr/>
            </p:nvGrpSpPr>
            <p:grpSpPr bwMode="auto">
              <a:xfrm>
                <a:off x="4848" y="528"/>
                <a:ext cx="336" cy="192"/>
                <a:chOff x="4848" y="528"/>
                <a:chExt cx="336" cy="192"/>
              </a:xfrm>
            </p:grpSpPr>
            <p:sp>
              <p:nvSpPr>
                <p:cNvPr id="7198" name="Line 15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grpSp>
            <p:nvGrpSpPr>
              <p:cNvPr id="7192" name="Group 17"/>
              <p:cNvGrpSpPr>
                <a:grpSpLocks/>
              </p:cNvGrpSpPr>
              <p:nvPr/>
            </p:nvGrpSpPr>
            <p:grpSpPr bwMode="auto">
              <a:xfrm>
                <a:off x="4848" y="720"/>
                <a:ext cx="336" cy="192"/>
                <a:chOff x="4848" y="528"/>
                <a:chExt cx="336" cy="192"/>
              </a:xfrm>
            </p:grpSpPr>
            <p:sp>
              <p:nvSpPr>
                <p:cNvPr id="7196" name="Line 18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grpSp>
            <p:nvGrpSpPr>
              <p:cNvPr id="7193" name="Group 20"/>
              <p:cNvGrpSpPr>
                <a:grpSpLocks/>
              </p:cNvGrpSpPr>
              <p:nvPr/>
            </p:nvGrpSpPr>
            <p:grpSpPr bwMode="auto">
              <a:xfrm>
                <a:off x="4848" y="912"/>
                <a:ext cx="336" cy="192"/>
                <a:chOff x="4848" y="528"/>
                <a:chExt cx="336" cy="192"/>
              </a:xfrm>
            </p:grpSpPr>
            <p:sp>
              <p:nvSpPr>
                <p:cNvPr id="7194" name="Line 21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7177" name="Text Box 23"/>
          <p:cNvSpPr txBox="1">
            <a:spLocks noChangeArrowheads="1"/>
          </p:cNvSpPr>
          <p:nvPr/>
        </p:nvSpPr>
        <p:spPr bwMode="auto">
          <a:xfrm>
            <a:off x="6308725" y="4562475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178" name="Text Box 24"/>
          <p:cNvSpPr txBox="1">
            <a:spLocks noChangeArrowheads="1"/>
          </p:cNvSpPr>
          <p:nvPr/>
        </p:nvSpPr>
        <p:spPr bwMode="auto">
          <a:xfrm>
            <a:off x="5562600" y="4572000"/>
            <a:ext cx="40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Castellar" pitchFamily="18" charset="0"/>
              </a:rPr>
              <a:t>P</a:t>
            </a:r>
          </a:p>
        </p:txBody>
      </p:sp>
      <p:grpSp>
        <p:nvGrpSpPr>
          <p:cNvPr id="7179" name="Group 25"/>
          <p:cNvGrpSpPr>
            <a:grpSpLocks/>
          </p:cNvGrpSpPr>
          <p:nvPr/>
        </p:nvGrpSpPr>
        <p:grpSpPr bwMode="auto">
          <a:xfrm>
            <a:off x="6400800" y="4191000"/>
            <a:ext cx="2514600" cy="1371600"/>
            <a:chOff x="4032" y="2736"/>
            <a:chExt cx="1584" cy="864"/>
          </a:xfrm>
        </p:grpSpPr>
        <p:grpSp>
          <p:nvGrpSpPr>
            <p:cNvPr id="7181" name="Group 26"/>
            <p:cNvGrpSpPr>
              <a:grpSpLocks/>
            </p:cNvGrpSpPr>
            <p:nvPr/>
          </p:nvGrpSpPr>
          <p:grpSpPr bwMode="auto">
            <a:xfrm>
              <a:off x="4032" y="2736"/>
              <a:ext cx="1584" cy="144"/>
              <a:chOff x="240" y="3168"/>
              <a:chExt cx="1584" cy="144"/>
            </a:xfrm>
          </p:grpSpPr>
          <p:sp>
            <p:nvSpPr>
              <p:cNvPr id="7186" name="Line 27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187" name="Line 28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82" name="Group 29"/>
            <p:cNvGrpSpPr>
              <a:grpSpLocks/>
            </p:cNvGrpSpPr>
            <p:nvPr/>
          </p:nvGrpSpPr>
          <p:grpSpPr bwMode="auto">
            <a:xfrm rot="10800000">
              <a:off x="4032" y="3456"/>
              <a:ext cx="1584" cy="144"/>
              <a:chOff x="240" y="3168"/>
              <a:chExt cx="1584" cy="144"/>
            </a:xfrm>
          </p:grpSpPr>
          <p:sp>
            <p:nvSpPr>
              <p:cNvPr id="7184" name="Line 30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185" name="Line 31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7183" name="Freeform 32"/>
            <p:cNvSpPr>
              <a:spLocks/>
            </p:cNvSpPr>
            <p:nvPr/>
          </p:nvSpPr>
          <p:spPr bwMode="auto">
            <a:xfrm>
              <a:off x="4704" y="2880"/>
              <a:ext cx="352" cy="576"/>
            </a:xfrm>
            <a:custGeom>
              <a:avLst/>
              <a:gdLst>
                <a:gd name="T0" fmla="*/ 56 w 352"/>
                <a:gd name="T1" fmla="*/ 0 h 576"/>
                <a:gd name="T2" fmla="*/ 344 w 352"/>
                <a:gd name="T3" fmla="*/ 96 h 576"/>
                <a:gd name="T4" fmla="*/ 56 w 352"/>
                <a:gd name="T5" fmla="*/ 192 h 576"/>
                <a:gd name="T6" fmla="*/ 296 w 352"/>
                <a:gd name="T7" fmla="*/ 288 h 576"/>
                <a:gd name="T8" fmla="*/ 8 w 352"/>
                <a:gd name="T9" fmla="*/ 384 h 576"/>
                <a:gd name="T10" fmla="*/ 344 w 352"/>
                <a:gd name="T11" fmla="*/ 480 h 576"/>
                <a:gd name="T12" fmla="*/ 56 w 352"/>
                <a:gd name="T13" fmla="*/ 576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2"/>
                <a:gd name="T22" fmla="*/ 0 h 576"/>
                <a:gd name="T23" fmla="*/ 352 w 352"/>
                <a:gd name="T24" fmla="*/ 576 h 5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2" h="576">
                  <a:moveTo>
                    <a:pt x="56" y="0"/>
                  </a:moveTo>
                  <a:cubicBezTo>
                    <a:pt x="200" y="32"/>
                    <a:pt x="344" y="64"/>
                    <a:pt x="344" y="96"/>
                  </a:cubicBezTo>
                  <a:cubicBezTo>
                    <a:pt x="344" y="128"/>
                    <a:pt x="64" y="160"/>
                    <a:pt x="56" y="192"/>
                  </a:cubicBezTo>
                  <a:cubicBezTo>
                    <a:pt x="48" y="224"/>
                    <a:pt x="304" y="256"/>
                    <a:pt x="296" y="288"/>
                  </a:cubicBezTo>
                  <a:cubicBezTo>
                    <a:pt x="288" y="320"/>
                    <a:pt x="0" y="352"/>
                    <a:pt x="8" y="384"/>
                  </a:cubicBezTo>
                  <a:cubicBezTo>
                    <a:pt x="16" y="416"/>
                    <a:pt x="336" y="448"/>
                    <a:pt x="344" y="480"/>
                  </a:cubicBezTo>
                  <a:cubicBezTo>
                    <a:pt x="352" y="512"/>
                    <a:pt x="104" y="560"/>
                    <a:pt x="56" y="57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180" name="Text Box 33"/>
          <p:cNvSpPr txBox="1">
            <a:spLocks noChangeArrowheads="1"/>
          </p:cNvSpPr>
          <p:nvPr/>
        </p:nvSpPr>
        <p:spPr bwMode="auto">
          <a:xfrm>
            <a:off x="8153400" y="4495800"/>
            <a:ext cx="35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714625" y="2643188"/>
          <a:ext cx="290036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397" name="Equation" r:id="rId4" imgW="2184400" imgH="381000" progId="Equation.3">
                  <p:embed/>
                </p:oleObj>
              </mc:Choice>
              <mc:Fallback>
                <p:oleObj name="Equation" r:id="rId4" imgW="2184400" imgH="381000" progId="Equation.3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643188"/>
                        <a:ext cx="2900363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555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in14a.jpg"/>
          <p:cNvPicPr>
            <a:picLocks noChangeAspect="1"/>
          </p:cNvPicPr>
          <p:nvPr/>
        </p:nvPicPr>
        <p:blipFill>
          <a:blip r:embed="rId3" cstate="print"/>
          <a:srcRect l="11911" t="57237" r="11911" b="8417"/>
          <a:stretch>
            <a:fillRect/>
          </a:stretch>
        </p:blipFill>
        <p:spPr>
          <a:xfrm>
            <a:off x="928662" y="1928802"/>
            <a:ext cx="6286544" cy="4010881"/>
          </a:xfrm>
          <a:prstGeom prst="rect">
            <a:avLst/>
          </a:prstGeom>
        </p:spPr>
      </p:pic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39688" y="1127125"/>
          <a:ext cx="39751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4" name="Equation" r:id="rId4" imgW="49137480" imgH="7709040" progId="Equation.DSMT4">
                  <p:embed/>
                </p:oleObj>
              </mc:Choice>
              <mc:Fallback>
                <p:oleObj name="Equation" r:id="rId4" imgW="49137480" imgH="770904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8" y="1127125"/>
                        <a:ext cx="39751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024313" y="1055688"/>
          <a:ext cx="40068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5" name="Equation" r:id="rId6" imgW="49543560" imgH="7709040" progId="Equation.DSMT4">
                  <p:embed/>
                </p:oleObj>
              </mc:Choice>
              <mc:Fallback>
                <p:oleObj name="Equation" r:id="rId6" imgW="49543560" imgH="7709040" progId="Equation.DSMT4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1055688"/>
                        <a:ext cx="40068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93925" y="198438"/>
          <a:ext cx="38100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6" name="Equation" r:id="rId8" imgW="47106360" imgH="7709040" progId="Equation.DSMT4">
                  <p:embed/>
                </p:oleObj>
              </mc:Choice>
              <mc:Fallback>
                <p:oleObj name="Equation" r:id="rId8" imgW="47106360" imgH="770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198438"/>
                        <a:ext cx="38100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4" name="Object 3"/>
          <p:cNvGraphicFramePr>
            <a:graphicFrameLocks noChangeAspect="1"/>
          </p:cNvGraphicFramePr>
          <p:nvPr/>
        </p:nvGraphicFramePr>
        <p:xfrm>
          <a:off x="4786314" y="2428868"/>
          <a:ext cx="19621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7" name="Equation" r:id="rId10" imgW="914400" imgH="241200" progId="Equation.DSMT4">
                  <p:embed/>
                </p:oleObj>
              </mc:Choice>
              <mc:Fallback>
                <p:oleObj name="Equation" r:id="rId10" imgW="914400" imgH="241200" progId="Equation.DSMT4">
                  <p:embed/>
                  <p:pic>
                    <p:nvPicPr>
                      <p:cNvPr id="1536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2428868"/>
                        <a:ext cx="19621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5370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1219200"/>
            <a:ext cx="530066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Total cross-section</a:t>
            </a: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Understand the asymptotic behavior of </a:t>
            </a:r>
            <a:r>
              <a:rPr lang="en-US" sz="2400" dirty="0" err="1">
                <a:effectLst/>
                <a:latin typeface="Symbol" pitchFamily="18" charset="2"/>
              </a:rPr>
              <a:t>s</a:t>
            </a:r>
            <a:r>
              <a:rPr lang="en-US" sz="2400" baseline="-25000" dirty="0" err="1">
                <a:effectLst/>
                <a:latin typeface="Arial" pitchFamily="34" charset="0"/>
              </a:rPr>
              <a:t>tot</a:t>
            </a: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endParaRPr lang="en-US" sz="24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new (precise) data to constraint the fit:  </a:t>
            </a:r>
            <a:r>
              <a:rPr lang="en-US" sz="2400" dirty="0" err="1">
                <a:effectLst/>
                <a:latin typeface="Symbol" pitchFamily="18" charset="2"/>
              </a:rPr>
              <a:t>s</a:t>
            </a:r>
            <a:r>
              <a:rPr lang="en-US" sz="2400" baseline="-25000" dirty="0" err="1">
                <a:effectLst/>
                <a:latin typeface="Arial" pitchFamily="34" charset="0"/>
              </a:rPr>
              <a:t>tot</a:t>
            </a:r>
            <a:r>
              <a:rPr lang="en-US" sz="2400" baseline="-25000" dirty="0">
                <a:effectLst/>
                <a:latin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</a:rPr>
              <a:t>vs</a:t>
            </a:r>
            <a:r>
              <a:rPr lang="en-US" sz="2400" dirty="0">
                <a:effectLst/>
                <a:latin typeface="Arial" pitchFamily="34" charset="0"/>
              </a:rPr>
              <a:t> (</a:t>
            </a:r>
            <a:r>
              <a:rPr lang="en-US" sz="2400" dirty="0" err="1">
                <a:effectLst/>
                <a:latin typeface="Arial" pitchFamily="34" charset="0"/>
              </a:rPr>
              <a:t>ln</a:t>
            </a:r>
            <a:r>
              <a:rPr lang="en-US" sz="2400" dirty="0">
                <a:effectLst/>
                <a:latin typeface="Arial" pitchFamily="34" charset="0"/>
              </a:rPr>
              <a:t> s)</a:t>
            </a:r>
            <a:r>
              <a:rPr lang="en-US" sz="2400" baseline="30000" dirty="0">
                <a:effectLst/>
                <a:latin typeface="Symbol" pitchFamily="18" charset="2"/>
              </a:rPr>
              <a:t>g</a:t>
            </a:r>
            <a:endParaRPr lang="en-US" sz="2400" baseline="30000" dirty="0">
              <a:effectLst/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</a:pPr>
            <a:r>
              <a:rPr lang="en-US" sz="2400" dirty="0">
                <a:effectLst/>
                <a:latin typeface="Arial" pitchFamily="34" charset="0"/>
              </a:rPr>
              <a:t>1% error </a:t>
            </a:r>
            <a:r>
              <a:rPr lang="en-US" sz="2400" dirty="0">
                <a:effectLst/>
                <a:latin typeface="Arial" pitchFamily="34" charset="0"/>
                <a:sym typeface="Symbol" pitchFamily="18" charset="2"/>
              </a:rPr>
              <a:t> ~1mb</a:t>
            </a:r>
            <a:endParaRPr lang="en-US" sz="2400" dirty="0">
              <a:effectLst/>
              <a:latin typeface="Arial" pitchFamily="34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463675"/>
            <a:ext cx="4803775" cy="4784725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38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5978E0-33D9-463E-810A-F6E347A5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36712"/>
            <a:ext cx="4876800" cy="3409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1E9508-6BC6-4412-9460-193A361FB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247712"/>
            <a:ext cx="4962525" cy="257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D7DB3-4110-4880-BD13-CA63607EB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052" y="4260545"/>
            <a:ext cx="676275" cy="295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12B6E8-2EA3-4900-A491-6FEB5F62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653136"/>
            <a:ext cx="4133850" cy="22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CF533-35F7-4A83-93D8-3D148E858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003547"/>
            <a:ext cx="59817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18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60674" r="10850" b="8989"/>
          <a:stretch/>
        </p:blipFill>
        <p:spPr>
          <a:xfrm>
            <a:off x="323528" y="692696"/>
            <a:ext cx="834226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5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proton – neutron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elastic scattering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4671" b="9051"/>
          <a:stretch/>
        </p:blipFill>
        <p:spPr>
          <a:xfrm>
            <a:off x="107504" y="908720"/>
            <a:ext cx="3888432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4671" b="9051"/>
          <a:stretch/>
        </p:blipFill>
        <p:spPr>
          <a:xfrm>
            <a:off x="4427984" y="924474"/>
            <a:ext cx="388843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6030" b="9051"/>
          <a:stretch/>
        </p:blipFill>
        <p:spPr>
          <a:xfrm>
            <a:off x="323528" y="3717032"/>
            <a:ext cx="3816424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4671" b="9051"/>
          <a:stretch/>
        </p:blipFill>
        <p:spPr>
          <a:xfrm>
            <a:off x="4572000" y="3789040"/>
            <a:ext cx="38884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4671" b="9051"/>
          <a:stretch/>
        </p:blipFill>
        <p:spPr>
          <a:xfrm>
            <a:off x="35496" y="879967"/>
            <a:ext cx="4377186" cy="2837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54200" r="13313" b="9051"/>
          <a:stretch/>
        </p:blipFill>
        <p:spPr>
          <a:xfrm>
            <a:off x="4572000" y="889050"/>
            <a:ext cx="4693338" cy="2933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393305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</a:t>
            </a:r>
            <a:r>
              <a:rPr lang="en-US" baseline="30000" dirty="0"/>
              <a:t>-</a:t>
            </a:r>
            <a:r>
              <a:rPr lang="en-US" dirty="0"/>
              <a:t>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407707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</a:t>
            </a:r>
            <a:r>
              <a:rPr lang="en-US" baseline="30000" dirty="0" err="1"/>
              <a:t>+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4897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Pion – proton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659324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9F8B53-D799-4161-8992-8DBBAF5C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429000"/>
            <a:ext cx="4450630" cy="31666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5375A-9B0D-44A9-B72D-682AC343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2" y="1233575"/>
            <a:ext cx="3227487" cy="21604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C806BB-3920-44AD-89C8-1EA5E3462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115091"/>
            <a:ext cx="3476426" cy="23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11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         </a:t>
            </a:r>
            <a:r>
              <a:rPr lang="en-US" dirty="0" err="1"/>
              <a:t>Analysing</a:t>
            </a:r>
            <a:r>
              <a:rPr lang="en-US" dirty="0"/>
              <a:t> power</a:t>
            </a:r>
            <a:endParaRPr lang="ru-RU" dirty="0"/>
          </a:p>
        </p:txBody>
      </p:sp>
      <p:graphicFrame>
        <p:nvGraphicFramePr>
          <p:cNvPr id="911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95495"/>
              </p:ext>
            </p:extLst>
          </p:nvPr>
        </p:nvGraphicFramePr>
        <p:xfrm>
          <a:off x="1677194" y="2819400"/>
          <a:ext cx="39163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110" name="Equation" r:id="rId3" imgW="2183400" imgH="406440" progId="Equation.DSMT4">
                  <p:embed/>
                </p:oleObj>
              </mc:Choice>
              <mc:Fallback>
                <p:oleObj name="Equation" r:id="rId3" imgW="2183400" imgH="406440" progId="Equation.DSMT4">
                  <p:embed/>
                  <p:pic>
                    <p:nvPicPr>
                      <p:cNvPr id="911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194" y="2819400"/>
                        <a:ext cx="3916362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93472"/>
              </p:ext>
            </p:extLst>
          </p:nvPr>
        </p:nvGraphicFramePr>
        <p:xfrm>
          <a:off x="1357313" y="1714500"/>
          <a:ext cx="51054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111" name="Equation" r:id="rId5" imgW="2259360" imgH="406440" progId="Equation.DSMT4">
                  <p:embed/>
                </p:oleObj>
              </mc:Choice>
              <mc:Fallback>
                <p:oleObj name="Equation" r:id="rId5" imgW="2259360" imgH="406440" progId="Equation.DSMT4">
                  <p:embed/>
                  <p:pic>
                    <p:nvPicPr>
                      <p:cNvPr id="911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714500"/>
                        <a:ext cx="51054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/>
          <p:cNvGraphicFramePr>
            <a:graphicFrameLocks noChangeAspect="1"/>
          </p:cNvGraphicFramePr>
          <p:nvPr/>
        </p:nvGraphicFramePr>
        <p:xfrm>
          <a:off x="1014413" y="4376738"/>
          <a:ext cx="52419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112" name="Equation" r:id="rId7" imgW="2970360" imgH="660240" progId="Equation.DSMT4">
                  <p:embed/>
                </p:oleObj>
              </mc:Choice>
              <mc:Fallback>
                <p:oleObj name="Equation" r:id="rId7" imgW="2970360" imgH="660240" progId="Equation.DSMT4">
                  <p:embed/>
                  <p:pic>
                    <p:nvPicPr>
                      <p:cNvPr id="9114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76738"/>
                        <a:ext cx="5241925" cy="1198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5"/>
          <p:cNvGraphicFramePr>
            <a:graphicFrameLocks noChangeAspect="1"/>
          </p:cNvGraphicFramePr>
          <p:nvPr/>
        </p:nvGraphicFramePr>
        <p:xfrm>
          <a:off x="6000750" y="642938"/>
          <a:ext cx="1524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113" name="Equation" r:id="rId9" imgW="1497950" imgH="723586" progId="Equation.3">
                  <p:embed/>
                </p:oleObj>
              </mc:Choice>
              <mc:Fallback>
                <p:oleObj name="Equation" r:id="rId9" imgW="1497950" imgH="723586" progId="Equation.3">
                  <p:embed/>
                  <p:pic>
                    <p:nvPicPr>
                      <p:cNvPr id="143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642938"/>
                        <a:ext cx="1524000" cy="73660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5575300"/>
            <a:ext cx="504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55250" r="8396" b="8001"/>
          <a:stretch/>
        </p:blipFill>
        <p:spPr>
          <a:xfrm>
            <a:off x="0" y="260648"/>
            <a:ext cx="3960440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6300" r="9883" b="8000"/>
          <a:stretch/>
        </p:blipFill>
        <p:spPr>
          <a:xfrm>
            <a:off x="4572000" y="366444"/>
            <a:ext cx="3816424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56300" r="9883" b="9050"/>
          <a:stretch/>
        </p:blipFill>
        <p:spPr>
          <a:xfrm>
            <a:off x="108012" y="3356992"/>
            <a:ext cx="3971350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1050" r="14671" b="9051"/>
          <a:stretch/>
        </p:blipFill>
        <p:spPr>
          <a:xfrm>
            <a:off x="4283968" y="3212976"/>
            <a:ext cx="388843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0245" y="47373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Non-exponential behavior (origins)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331" y="141277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  Non-linear </a:t>
            </a:r>
            <a:r>
              <a:rPr lang="en-US" dirty="0" err="1"/>
              <a:t>Regge</a:t>
            </a:r>
            <a:r>
              <a:rPr lang="en-US" dirty="0"/>
              <a:t> trajectory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6269" y="27089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  Pion loops  (</a:t>
            </a:r>
            <a:r>
              <a:rPr lang="en-US" dirty="0">
                <a:solidFill>
                  <a:srgbClr val="00B0F0"/>
                </a:solidFill>
              </a:rPr>
              <a:t>Anselm, </a:t>
            </a:r>
            <a:r>
              <a:rPr lang="en-US" dirty="0" err="1">
                <a:solidFill>
                  <a:srgbClr val="00B0F0"/>
                </a:solidFill>
              </a:rPr>
              <a:t>Gribov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Khoze</a:t>
            </a:r>
            <a:r>
              <a:rPr lang="en-US" dirty="0">
                <a:solidFill>
                  <a:srgbClr val="00B0F0"/>
                </a:solidFill>
              </a:rPr>
              <a:t>, Martin;   </a:t>
            </a:r>
            <a:r>
              <a:rPr lang="en-US" dirty="0" err="1">
                <a:solidFill>
                  <a:srgbClr val="00B0F0"/>
                </a:solidFill>
              </a:rPr>
              <a:t>Jenkovski</a:t>
            </a:r>
            <a:r>
              <a:rPr lang="en-US" dirty="0">
                <a:solidFill>
                  <a:srgbClr val="00B0F0"/>
                </a:solidFill>
              </a:rPr>
              <a:t> et al</a:t>
            </a:r>
            <a:r>
              <a:rPr lang="en-US" dirty="0"/>
              <a:t>.)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47251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err="1"/>
              <a:t>Unitarization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6269" y="38610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Different slopes of the other contributions</a:t>
            </a:r>
          </a:p>
          <a:p>
            <a:r>
              <a:rPr lang="en-US" dirty="0"/>
              <a:t>     (real part, </a:t>
            </a:r>
            <a:r>
              <a:rPr lang="en-US" dirty="0" err="1"/>
              <a:t>odderon</a:t>
            </a:r>
            <a:r>
              <a:rPr lang="en-US" dirty="0"/>
              <a:t>, spin-flip amplitude)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6268" y="2132856"/>
            <a:ext cx="748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   Contributions of the meson cloud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J.Pumplin</a:t>
            </a:r>
            <a:r>
              <a:rPr lang="en-US" dirty="0">
                <a:solidFill>
                  <a:srgbClr val="00B0F0"/>
                </a:solidFill>
              </a:rPr>
              <a:t>, G.L. Kane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; O.V.S</a:t>
            </a:r>
            <a:r>
              <a:rPr lang="en-US" dirty="0">
                <a:solidFill>
                  <a:srgbClr val="00B0F0"/>
                </a:solidFill>
              </a:rPr>
              <a:t>.)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1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17" y="928670"/>
            <a:ext cx="4994945" cy="3286148"/>
          </a:xfrm>
          <a:prstGeom prst="rect">
            <a:avLst/>
          </a:prstGeom>
        </p:spPr>
      </p:pic>
      <p:pic>
        <p:nvPicPr>
          <p:cNvPr id="4" name="Рисунок 3" descr="ni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0"/>
            <a:ext cx="3714380" cy="65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6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3465015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We examined two different forms. One is the simple exponential form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675693"/>
              </p:ext>
            </p:extLst>
          </p:nvPr>
        </p:nvGraphicFramePr>
        <p:xfrm>
          <a:off x="198438" y="4362450"/>
          <a:ext cx="83851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72" name="Equation" r:id="rId3" imgW="3238200" imgH="266400" progId="Equation.DSMT4">
                  <p:embed/>
                </p:oleObj>
              </mc:Choice>
              <mc:Fallback>
                <p:oleObj name="Equation" r:id="rId3" imgW="3238200" imgH="2664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4362450"/>
                        <a:ext cx="838517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6696" y="144060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The result was obtained with a sufficiently large addition coefficient of</a:t>
            </a:r>
          </a:p>
          <a:p>
            <a:r>
              <a:rPr lang="en-US" dirty="0">
                <a:latin typeface="CMR10"/>
              </a:rPr>
              <a:t>the normalization 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n 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= 1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/k 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= 1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.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135</a:t>
            </a:r>
            <a:r>
              <a:rPr lang="en-US" dirty="0">
                <a:latin typeface="CMR10"/>
              </a:rPr>
              <a:t>. It can be for a large momentum transfer, but</a:t>
            </a:r>
          </a:p>
          <a:p>
            <a:r>
              <a:rPr lang="en-US" dirty="0">
                <a:latin typeface="CMR10"/>
              </a:rPr>
              <a:t>unusual for the small region of </a:t>
            </a:r>
            <a:r>
              <a:rPr lang="en-US" i="1" dirty="0">
                <a:latin typeface="CMMI10"/>
              </a:rPr>
              <a:t>t</a:t>
            </a:r>
            <a:r>
              <a:rPr lang="en-US" dirty="0">
                <a:latin typeface="CMR10"/>
              </a:rPr>
              <a:t>.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347" y="266874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Let us put the additional </a:t>
            </a:r>
            <a:r>
              <a:rPr lang="en-US" b="1" dirty="0">
                <a:latin typeface="CMR10"/>
              </a:rPr>
              <a:t>normalization coefficient </a:t>
            </a:r>
            <a:r>
              <a:rPr lang="en-US" b="1" dirty="0">
                <a:solidFill>
                  <a:srgbClr val="FF0000"/>
                </a:solidFill>
                <a:latin typeface="CMR10"/>
              </a:rPr>
              <a:t>to unity </a:t>
            </a:r>
            <a:r>
              <a:rPr lang="en-US" b="1" dirty="0">
                <a:latin typeface="CMR10"/>
              </a:rPr>
              <a:t>and continue</a:t>
            </a:r>
          </a:p>
          <a:p>
            <a:r>
              <a:rPr lang="en-US" b="1" dirty="0">
                <a:latin typeface="CMR10"/>
              </a:rPr>
              <a:t>to take into account in our fitting procedure </a:t>
            </a:r>
            <a:r>
              <a:rPr lang="en-US" dirty="0">
                <a:latin typeface="CMR10"/>
              </a:rPr>
              <a:t>only statistical errors.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7414" y="5517232"/>
            <a:ext cx="8357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The parameters of the additional term are well defined </a:t>
            </a:r>
          </a:p>
          <a:p>
            <a:r>
              <a:rPr lang="en-US" i="1" dirty="0" err="1">
                <a:solidFill>
                  <a:srgbClr val="7030A0"/>
                </a:solidFill>
                <a:latin typeface="CMMI10"/>
              </a:rPr>
              <a:t>h</a:t>
            </a:r>
            <a:r>
              <a:rPr lang="en-US" sz="800" i="1" dirty="0" err="1">
                <a:solidFill>
                  <a:srgbClr val="7030A0"/>
                </a:solidFill>
                <a:latin typeface="CMMI7"/>
              </a:rPr>
              <a:t>d</a:t>
            </a:r>
            <a:r>
              <a:rPr lang="en-US" sz="800" i="1" dirty="0">
                <a:solidFill>
                  <a:srgbClr val="7030A0"/>
                </a:solidFill>
                <a:latin typeface="CMMI7"/>
              </a:rPr>
              <a:t> </a:t>
            </a:r>
            <a:r>
              <a:rPr lang="en-US" dirty="0">
                <a:solidFill>
                  <a:srgbClr val="7030A0"/>
                </a:solidFill>
                <a:latin typeface="CMR10"/>
              </a:rPr>
              <a:t>= 1</a:t>
            </a:r>
            <a:r>
              <a:rPr lang="en-US" i="1" dirty="0">
                <a:solidFill>
                  <a:srgbClr val="7030A0"/>
                </a:solidFill>
                <a:latin typeface="CMMI10"/>
              </a:rPr>
              <a:t>.0</a:t>
            </a:r>
            <a:r>
              <a:rPr lang="en-US" dirty="0">
                <a:solidFill>
                  <a:srgbClr val="7030A0"/>
                </a:solidFill>
                <a:latin typeface="CMR10"/>
              </a:rPr>
              <a:t>7 </a:t>
            </a:r>
            <a:r>
              <a:rPr lang="en-US" i="1" dirty="0">
                <a:solidFill>
                  <a:srgbClr val="7030A0"/>
                </a:solidFill>
                <a:latin typeface="CMSY10"/>
              </a:rPr>
              <a:t>± </a:t>
            </a:r>
            <a:r>
              <a:rPr lang="en-US" dirty="0">
                <a:solidFill>
                  <a:srgbClr val="7030A0"/>
                </a:solidFill>
                <a:latin typeface="CMR10"/>
              </a:rPr>
              <a:t>0</a:t>
            </a:r>
            <a:r>
              <a:rPr lang="en-US" i="1" dirty="0">
                <a:solidFill>
                  <a:srgbClr val="7030A0"/>
                </a:solidFill>
                <a:latin typeface="CMMI10"/>
              </a:rPr>
              <a:t>.</a:t>
            </a:r>
            <a:r>
              <a:rPr lang="en-US" dirty="0">
                <a:solidFill>
                  <a:srgbClr val="7030A0"/>
                </a:solidFill>
                <a:latin typeface="CMR10"/>
              </a:rPr>
              <a:t>02   ;   </a:t>
            </a:r>
            <a:r>
              <a:rPr lang="nb-NO" sz="800" i="1" dirty="0">
                <a:solidFill>
                  <a:srgbClr val="7030A0"/>
                </a:solidFill>
                <a:latin typeface="CMMI7"/>
              </a:rPr>
              <a:t>d                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= 0</a:t>
            </a:r>
            <a:r>
              <a:rPr lang="nb-NO" i="1" dirty="0">
                <a:solidFill>
                  <a:srgbClr val="7030A0"/>
                </a:solidFill>
                <a:latin typeface="CMMI10"/>
              </a:rPr>
              <a:t>.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516 </a:t>
            </a:r>
            <a:r>
              <a:rPr lang="nb-NO" i="1" dirty="0">
                <a:solidFill>
                  <a:srgbClr val="7030A0"/>
                </a:solidFill>
                <a:latin typeface="CMSY10"/>
              </a:rPr>
              <a:t>± 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0</a:t>
            </a:r>
            <a:r>
              <a:rPr lang="nb-NO" i="1" dirty="0">
                <a:solidFill>
                  <a:srgbClr val="7030A0"/>
                </a:solidFill>
                <a:latin typeface="CMMI10"/>
              </a:rPr>
              <a:t>.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018;</a:t>
            </a:r>
            <a:endParaRPr lang="nb-NO" i="1" dirty="0">
              <a:latin typeface="CMMI1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795" y="496034"/>
            <a:ext cx="4217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arXiv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2009.10129 [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hep-ph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-ex] (2020).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(accepted in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Mod.Phys.Lett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A) 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195736" y="5768423"/>
                <a:ext cx="7200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5768423"/>
                <a:ext cx="72008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7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23528" y="2780928"/>
          <a:ext cx="3456384" cy="258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42" name="Acrobat Document" r:id="rId3" imgW="2825628" imgH="1816020" progId="AcroExch.Document.DC">
                  <p:embed/>
                </p:oleObj>
              </mc:Choice>
              <mc:Fallback>
                <p:oleObj name="Acrobat Document" r:id="rId3" imgW="2825628" imgH="1816020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2780928"/>
                        <a:ext cx="3456384" cy="258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067944" y="2901791"/>
          <a:ext cx="3888432" cy="23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43" name="Acrobat Document" r:id="rId5" imgW="2965325" imgH="1784340" progId="AcroExch.Document.DC">
                  <p:embed/>
                </p:oleObj>
              </mc:Choice>
              <mc:Fallback>
                <p:oleObj name="Acrobat Document" r:id="rId5" imgW="2965325" imgH="178434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944" y="2901791"/>
                        <a:ext cx="3888432" cy="2339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5556" y="155679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amplitude </a:t>
            </a:r>
            <a:r>
              <a:rPr lang="en-US" dirty="0" err="1"/>
              <a:t>F_dop</a:t>
            </a:r>
            <a:r>
              <a:rPr lang="en-US" dirty="0"/>
              <a:t>(b) in the impact parameter representation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580526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 line – the real part; dashed line – the imaginary part   </a:t>
            </a:r>
          </a:p>
        </p:txBody>
      </p:sp>
    </p:spTree>
    <p:extLst>
      <p:ext uri="{BB962C8B-B14F-4D97-AF65-F5344CB8AC3E}">
        <p14:creationId xmlns:p14="http://schemas.microsoft.com/office/powerpoint/2010/main" val="8610212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12855" b="8000"/>
          <a:stretch/>
        </p:blipFill>
        <p:spPr>
          <a:xfrm>
            <a:off x="1043608" y="1052736"/>
            <a:ext cx="680475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74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4E84E-E71C-4090-A321-52EAC2AA1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409700"/>
            <a:ext cx="62293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093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78" y="1346736"/>
            <a:ext cx="90730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          </a:t>
            </a:r>
          </a:p>
          <a:p>
            <a:r>
              <a:rPr lang="en-US" dirty="0">
                <a:latin typeface="CMR9"/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The main features of the model are: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       a unique energy dependence of the basic asymptotic terms of the Born amplitude            </a:t>
            </a:r>
          </a:p>
          <a:p>
            <a:r>
              <a:rPr lang="en-US" dirty="0">
                <a:latin typeface="CMR9"/>
              </a:rPr>
              <a:t>       (all Born terms have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one fixed intercept</a:t>
            </a:r>
            <a:r>
              <a:rPr lang="en-US" dirty="0">
                <a:latin typeface="CMR9"/>
              </a:rPr>
              <a:t>) and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fixed slopes</a:t>
            </a:r>
            <a:r>
              <a:rPr lang="en-US" dirty="0">
                <a:latin typeface="CMR9"/>
              </a:rPr>
              <a:t>;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      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the real part </a:t>
            </a:r>
            <a:r>
              <a:rPr lang="en-US" dirty="0">
                <a:latin typeface="CMR9"/>
              </a:rPr>
              <a:t>of the hadronic elastic scattering amplitude is determined only</a:t>
            </a:r>
          </a:p>
          <a:p>
            <a:r>
              <a:rPr lang="en-US" dirty="0">
                <a:latin typeface="CMR9"/>
              </a:rPr>
              <a:t>       through the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complex </a:t>
            </a:r>
            <a:r>
              <a:rPr lang="en-US" dirty="0">
                <a:latin typeface="CMR9"/>
              </a:rPr>
              <a:t>Mandelstam variable </a:t>
            </a:r>
            <a:r>
              <a:rPr lang="en-US" i="1" dirty="0">
                <a:solidFill>
                  <a:srgbClr val="C00000"/>
                </a:solidFill>
                <a:latin typeface="CMMI9"/>
              </a:rPr>
              <a:t>S</a:t>
            </a:r>
            <a:r>
              <a:rPr lang="en-US" i="1" dirty="0">
                <a:latin typeface="CMMI9"/>
              </a:rPr>
              <a:t>, </a:t>
            </a:r>
            <a:r>
              <a:rPr lang="en-US" dirty="0">
                <a:latin typeface="CMR9"/>
              </a:rPr>
              <a:t>satisfying the dispersion relations;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      </a:t>
            </a:r>
            <a:r>
              <a:rPr lang="en-US" sz="2000" dirty="0">
                <a:latin typeface="Gill Sans MT" pitchFamily="34" charset="0"/>
              </a:rPr>
              <a:t>The elastic scattering reflects the generalized structure of the hadron. The model</a:t>
            </a:r>
            <a:endParaRPr lang="ru-RU" sz="2000" dirty="0">
              <a:latin typeface="Calibri" pitchFamily="34" charset="0"/>
            </a:endParaRPr>
          </a:p>
          <a:p>
            <a:r>
              <a:rPr lang="en-US" dirty="0">
                <a:latin typeface="CMR9"/>
              </a:rPr>
              <a:t>      use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of two fixed forms of factors </a:t>
            </a:r>
            <a:r>
              <a:rPr lang="en-US" dirty="0">
                <a:latin typeface="CMR9"/>
              </a:rPr>
              <a:t>determined by different momenta of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the same </a:t>
            </a:r>
          </a:p>
          <a:p>
            <a:r>
              <a:rPr lang="en-US" dirty="0">
                <a:latin typeface="CMR9"/>
              </a:rPr>
              <a:t>      Generalized Parton Distribution  (</a:t>
            </a:r>
            <a:r>
              <a:rPr lang="en-US" dirty="0">
                <a:solidFill>
                  <a:srgbClr val="C00000"/>
                </a:solidFill>
                <a:latin typeface="CMR9"/>
              </a:rPr>
              <a:t>GPDs</a:t>
            </a:r>
            <a:r>
              <a:rPr lang="en-US" dirty="0">
                <a:latin typeface="CMR9"/>
              </a:rPr>
              <a:t>). </a:t>
            </a:r>
          </a:p>
          <a:p>
            <a:endParaRPr lang="en-US" dirty="0">
              <a:latin typeface="CMR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32" y="33265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outcome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378031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new Regge-eikonal model </a:t>
            </a:r>
            <a:r>
              <a:rPr lang="en-US">
                <a:latin typeface="CMR9"/>
              </a:rPr>
              <a:t>of hadron interaction based </a:t>
            </a:r>
          </a:p>
          <a:p>
            <a:r>
              <a:rPr lang="en-US">
                <a:latin typeface="CMR9"/>
              </a:rPr>
              <a:t>          on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analyticity </a:t>
            </a:r>
            <a:r>
              <a:rPr lang="en-US">
                <a:latin typeface="CMR9"/>
              </a:rPr>
              <a:t>of the scattering amplitude</a:t>
            </a:r>
          </a:p>
          <a:p>
            <a:r>
              <a:rPr lang="en-US">
                <a:latin typeface="CMR9"/>
              </a:rPr>
              <a:t>          with taking into account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hadron structure</a:t>
            </a:r>
            <a:r>
              <a:rPr lang="en-US">
                <a:latin typeface="CMR9"/>
              </a:rPr>
              <a:t>.</a:t>
            </a:r>
            <a:endParaRPr lang="en-US" dirty="0">
              <a:latin typeface="CMR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978" y="5146460"/>
            <a:ext cx="831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used in fitting </a:t>
            </a:r>
            <a:r>
              <a:rPr lang="en-US" b="1" dirty="0"/>
              <a:t>procedure </a:t>
            </a:r>
            <a:r>
              <a:rPr lang="en-US" b="1" dirty="0">
                <a:solidFill>
                  <a:srgbClr val="C00000"/>
                </a:solidFill>
              </a:rPr>
              <a:t>only statistical </a:t>
            </a:r>
            <a:r>
              <a:rPr lang="en-US" dirty="0"/>
              <a:t>errors, </a:t>
            </a:r>
          </a:p>
          <a:p>
            <a:r>
              <a:rPr lang="en-US" dirty="0"/>
              <a:t> the systematical errors used as additional </a:t>
            </a:r>
            <a:r>
              <a:rPr lang="en-US" dirty="0">
                <a:solidFill>
                  <a:srgbClr val="0070C0"/>
                </a:solidFill>
              </a:rPr>
              <a:t>normalization coefficient which is the same </a:t>
            </a:r>
            <a:r>
              <a:rPr lang="en-US" dirty="0"/>
              <a:t>for experimental data of one set.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4888642" y="3208784"/>
          <a:ext cx="356345" cy="51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0" name="Equation" r:id="rId3" imgW="139680" imgH="203040" progId="Equation.DSMT4">
                  <p:embed/>
                </p:oleObj>
              </mc:Choice>
              <mc:Fallback>
                <p:oleObj name="Equation" r:id="rId3" imgW="139680" imgH="203040" progId="Equation.DSMT4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8642" y="3208784"/>
                        <a:ext cx="356345" cy="518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4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0492" y="40466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additional term with large slope is require for the quantitatively</a:t>
            </a:r>
          </a:p>
          <a:p>
            <a:r>
              <a:rPr lang="en-US" dirty="0"/>
              <a:t> description of the experimental data in the case of the standard normalization of 13 </a:t>
            </a:r>
            <a:r>
              <a:rPr lang="en-US" dirty="0" err="1"/>
              <a:t>TeV</a:t>
            </a:r>
            <a:r>
              <a:rPr lang="en-US" dirty="0"/>
              <a:t> data.  The analysis of </a:t>
            </a:r>
            <a:r>
              <a:rPr lang="en-US" dirty="0">
                <a:solidFill>
                  <a:srgbClr val="C00000"/>
                </a:solidFill>
              </a:rPr>
              <a:t>whole sets </a:t>
            </a:r>
          </a:p>
          <a:p>
            <a:r>
              <a:rPr lang="en-US" dirty="0"/>
              <a:t>of high energy experimental data  support </a:t>
            </a:r>
            <a:r>
              <a:rPr lang="en-US" dirty="0">
                <a:solidFill>
                  <a:srgbClr val="C00000"/>
                </a:solidFill>
              </a:rPr>
              <a:t>the existence such anomalous term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923" y="2556561"/>
            <a:ext cx="717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The small period of the “oscillation” is related with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the long hadron     screening potential at large distances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623" y="1862391"/>
            <a:ext cx="739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dirty="0">
                <a:latin typeface="Arial" panose="020B0604020202020204" pitchFamily="34" charset="0"/>
              </a:rPr>
              <a:t>The experimental data show some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periodical structure </a:t>
            </a:r>
            <a:r>
              <a:rPr lang="en-US" altLang="en-US" dirty="0">
                <a:latin typeface="Arial" panose="020B0604020202020204" pitchFamily="34" charset="0"/>
              </a:rPr>
              <a:t>in the Coulomb-hadron interference region of t and in a wide energy region.1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9879" y="3390568"/>
            <a:ext cx="82882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The non-fitting (statistical) method can show the existence of some oscillations in the differential cross sections and help to check the values of </a:t>
            </a:r>
            <a:r>
              <a:rPr lang="en-US" altLang="en-US" sz="2000" dirty="0">
                <a:solidFill>
                  <a:srgbClr val="FF3300"/>
                </a:solidFill>
                <a:latin typeface="Mathematica1" pitchFamily="2" charset="2"/>
              </a:rPr>
              <a:t> </a:t>
            </a:r>
            <a:r>
              <a:rPr lang="en-US" altLang="en-US" sz="1600" dirty="0">
                <a:solidFill>
                  <a:srgbClr val="FF3300"/>
                </a:solidFill>
                <a:latin typeface="Arial" panose="020B0604020202020204" pitchFamily="34" charset="0"/>
              </a:rPr>
              <a:t>B,  </a:t>
            </a:r>
            <a:r>
              <a:rPr lang="en-US" altLang="en-US" sz="2000" dirty="0">
                <a:solidFill>
                  <a:srgbClr val="FF3300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1600" dirty="0">
                <a:latin typeface="Arial" panose="020B0604020202020204" pitchFamily="34" charset="0"/>
              </a:rPr>
              <a:t> , </a:t>
            </a:r>
            <a:endParaRPr lang="en-US" dirty="0"/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7596336" y="4355852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4" name="Equation" r:id="rId3" imgW="863225" imgH="228501" progId="Equation.DSMT4">
                  <p:embed/>
                </p:oleObj>
              </mc:Choice>
              <mc:Fallback>
                <p:oleObj name="Equation" r:id="rId3" imgW="863225" imgH="228501" progId="Equation.DSMT4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4355852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0492" y="4236862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framework of the model the contribution </a:t>
            </a:r>
          </a:p>
          <a:p>
            <a:r>
              <a:rPr lang="en-US" dirty="0"/>
              <a:t>of the </a:t>
            </a:r>
            <a:r>
              <a:rPr lang="en-US" dirty="0">
                <a:solidFill>
                  <a:srgbClr val="00B050"/>
                </a:solidFill>
              </a:rPr>
              <a:t>hard </a:t>
            </a:r>
            <a:r>
              <a:rPr lang="en-US" dirty="0" err="1">
                <a:solidFill>
                  <a:srgbClr val="00B050"/>
                </a:solidFill>
              </a:rPr>
              <a:t>pomeron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134" y="4990202"/>
            <a:ext cx="8624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extending variant of the model </a:t>
            </a:r>
            <a:r>
              <a:rPr lang="en-US" dirty="0">
                <a:solidFill>
                  <a:srgbClr val="FF0000"/>
                </a:solidFill>
              </a:rPr>
              <a:t>shows</a:t>
            </a:r>
            <a:r>
              <a:rPr lang="en-US" dirty="0"/>
              <a:t> the contribution</a:t>
            </a:r>
          </a:p>
          <a:p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the “maximal” </a:t>
            </a:r>
            <a:r>
              <a:rPr lang="en-US" dirty="0" err="1">
                <a:solidFill>
                  <a:srgbClr val="FF0000"/>
                </a:solidFill>
              </a:rPr>
              <a:t>odderon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specific kinematic properties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Its contribution is important at 13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3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" grpId="0"/>
      <p:bldP spid="17" grpId="0"/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95536" y="2067203"/>
            <a:ext cx="74676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latin typeface="Arial" panose="020B0604020202020204" pitchFamily="34" charset="0"/>
              </a:rPr>
              <a:t>  More experimental data in the Coulomb-hadron interference region  are needed.     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[NICA (low energy) and LHC(high energy)] .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1800" dirty="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                  </a:t>
            </a:r>
            <a:r>
              <a:rPr lang="en-US" altLang="en-US" sz="1800" dirty="0">
                <a:latin typeface="Arial" panose="020B0604020202020204" pitchFamily="34" charset="0"/>
              </a:rPr>
              <a:t>   and              simultaneously.</a:t>
            </a:r>
            <a:endParaRPr lang="en-US" altLang="en-US" sz="20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60032" y="2718230"/>
          <a:ext cx="1746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12" name="Equation" r:id="rId3" imgW="863225" imgH="203112" progId="Equation.DSMT4">
                  <p:embed/>
                </p:oleObj>
              </mc:Choice>
              <mc:Fallback>
                <p:oleObj name="Equation" r:id="rId3" imgW="863225" imgH="203112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718230"/>
                        <a:ext cx="1746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76256" y="2733907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13" name="Equation" r:id="rId5" imgW="863225" imgH="228501" progId="Equation.DSMT4">
                  <p:embed/>
                </p:oleObj>
              </mc:Choice>
              <mc:Fallback>
                <p:oleObj name="Equation" r:id="rId5" imgW="863225" imgH="228501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2733907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0005" y="404664"/>
            <a:ext cx="8768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</a:t>
            </a:r>
            <a:r>
              <a:rPr lang="en-US" dirty="0">
                <a:solidFill>
                  <a:srgbClr val="FF0000"/>
                </a:solidFill>
              </a:rPr>
              <a:t>shows</a:t>
            </a:r>
            <a:r>
              <a:rPr lang="en-US" dirty="0"/>
              <a:t> the small contribution of the energy independence </a:t>
            </a:r>
          </a:p>
          <a:p>
            <a:r>
              <a:rPr lang="en-US" dirty="0">
                <a:solidFill>
                  <a:srgbClr val="FF0000"/>
                </a:solidFill>
              </a:rPr>
              <a:t> spin-flip amplitude </a:t>
            </a:r>
            <a:r>
              <a:rPr lang="en-US" dirty="0"/>
              <a:t>.    (</a:t>
            </a:r>
            <a:r>
              <a:rPr lang="en-US" dirty="0">
                <a:solidFill>
                  <a:srgbClr val="00B0F0"/>
                </a:solidFill>
              </a:rPr>
              <a:t>It is require the further researches </a:t>
            </a:r>
          </a:p>
          <a:p>
            <a:r>
              <a:rPr lang="en-US" dirty="0">
                <a:solidFill>
                  <a:srgbClr val="00B0F0"/>
                </a:solidFill>
              </a:rPr>
              <a:t> with take into account  the polarization data</a:t>
            </a:r>
            <a:r>
              <a:rPr lang="en-US" dirty="0"/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2899" y="1359877"/>
            <a:ext cx="7500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do not see </a:t>
            </a:r>
            <a:r>
              <a:rPr lang="en-US" dirty="0"/>
              <a:t>the contributions of the second </a:t>
            </a:r>
            <a:r>
              <a:rPr lang="en-US" dirty="0" err="1">
                <a:solidFill>
                  <a:srgbClr val="00B050"/>
                </a:solidFill>
              </a:rPr>
              <a:t>Reggions</a:t>
            </a:r>
            <a:r>
              <a:rPr lang="en-US" dirty="0"/>
              <a:t> with large slope and intercept essentially </a:t>
            </a:r>
            <a:r>
              <a:rPr lang="en-US">
                <a:solidFill>
                  <a:srgbClr val="00B050"/>
                </a:solidFill>
              </a:rPr>
              <a:t>above 0.6  </a:t>
            </a:r>
            <a:r>
              <a:rPr lang="en-US" dirty="0">
                <a:solidFill>
                  <a:srgbClr val="00B050"/>
                </a:solidFill>
              </a:rPr>
              <a:t>(near 0.8)</a:t>
            </a:r>
            <a:r>
              <a:rPr lang="en-US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38074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The forward experiments at NICA </a:t>
            </a:r>
            <a:r>
              <a:rPr lang="en-US" altLang="en-US" dirty="0">
                <a:latin typeface="Arial" panose="020B0604020202020204" pitchFamily="34" charset="0"/>
              </a:rPr>
              <a:t>can give valuable information for the improvement of our theoretical understanding the strong hadrons interaction. 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 This is especially true for the experiment at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NICA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with polarized beams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dirty="0"/>
              <a:t> The calculations of the model are used in the works under the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grant of RSF </a:t>
            </a:r>
          </a:p>
          <a:p>
            <a:r>
              <a:rPr lang="en-US" dirty="0"/>
              <a:t>  for the theoretical preparation of experiments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at the NIKA research center</a:t>
            </a:r>
            <a:r>
              <a:rPr lang="en-US" dirty="0"/>
              <a:t>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48478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Mistral" pitchFamily="66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7466739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4"/>
          <p:cNvGraphicFramePr>
            <a:graphicFrameLocks noChangeAspect="1"/>
          </p:cNvGraphicFramePr>
          <p:nvPr/>
        </p:nvGraphicFramePr>
        <p:xfrm>
          <a:off x="1547664" y="692696"/>
          <a:ext cx="5720883" cy="104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66" name="Equation" r:id="rId3" imgW="2145960" imgH="419040" progId="Equation.DSMT4">
                  <p:embed/>
                </p:oleObj>
              </mc:Choice>
              <mc:Fallback>
                <p:oleObj name="Equation" r:id="rId3" imgW="2145960" imgH="419040" progId="Equation.DSMT4">
                  <p:embed/>
                  <p:pic>
                    <p:nvPicPr>
                      <p:cNvPr id="706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692696"/>
                        <a:ext cx="5720883" cy="104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017587" y="2132856"/>
            <a:ext cx="707231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en-US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r>
              <a:rPr lang="en-US" altLang="en-US" baseline="-25000" dirty="0">
                <a:latin typeface="Symbol" panose="05050102010706020507" pitchFamily="18" charset="2"/>
              </a:rPr>
              <a:t>   </a:t>
            </a:r>
            <a:r>
              <a:rPr lang="en-US" altLang="en-US" dirty="0">
                <a:latin typeface="Symbol" panose="05050102010706020507" pitchFamily="18" charset="2"/>
              </a:rPr>
              <a:t>- </a:t>
            </a:r>
            <a:r>
              <a:rPr lang="en-US" altLang="en-US" sz="2400" dirty="0">
                <a:latin typeface="Symbol" panose="05050102010706020507" pitchFamily="18" charset="2"/>
              </a:rPr>
              <a:t>2 </a:t>
            </a:r>
            <a:r>
              <a:rPr lang="en-US" altLang="en-US" sz="2400" dirty="0">
                <a:cs typeface="Times New Roman" panose="02020603050405020304" pitchFamily="18" charset="0"/>
              </a:rPr>
              <a:t>second Born approximation (2 photon diagram)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O.V. Selyugin Mod.Phys.Lett. A11, 2317 (1996)</a:t>
            </a:r>
            <a:endParaRPr lang="ru-RU" altLang="en-US" i="1" dirty="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115616" y="3645024"/>
            <a:ext cx="70723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en-US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r>
              <a:rPr lang="en-US" altLang="en-US" baseline="-25000" dirty="0">
                <a:latin typeface="Symbol" panose="05050102010706020507" pitchFamily="18" charset="2"/>
              </a:rPr>
              <a:t>   </a:t>
            </a:r>
            <a:r>
              <a:rPr lang="en-US" altLang="en-US" dirty="0">
                <a:latin typeface="Symbol" panose="05050102010706020507" pitchFamily="18" charset="2"/>
              </a:rPr>
              <a:t>- </a:t>
            </a:r>
            <a:r>
              <a:rPr lang="en-US" altLang="en-US" sz="2400" dirty="0">
                <a:latin typeface="Symbol" panose="05050102010706020507" pitchFamily="18" charset="2"/>
              </a:rPr>
              <a:t>2 </a:t>
            </a:r>
            <a:r>
              <a:rPr lang="en-US" altLang="en-US" sz="2400" dirty="0">
                <a:cs typeface="Times New Roman" panose="02020603050405020304" pitchFamily="18" charset="0"/>
              </a:rPr>
              <a:t>second Born approximation (photon-Pomeron interference with taking into account dipole form-factor of the nucleons)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O.V. Selyugin, Mod.Phys.Lett., A12, 1379, (1997);</a:t>
            </a:r>
          </a:p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                         Phys.Rev. D60, 074028 (1999)</a:t>
            </a:r>
            <a:endParaRPr lang="ru-RU" altLang="en-US" i="1" dirty="0"/>
          </a:p>
        </p:txBody>
      </p:sp>
    </p:spTree>
    <p:extLst>
      <p:ext uri="{BB962C8B-B14F-4D97-AF65-F5344CB8AC3E}">
        <p14:creationId xmlns:p14="http://schemas.microsoft.com/office/powerpoint/2010/main" val="588706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6309" y="995746"/>
            <a:ext cx="458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O.V.S.  - </a:t>
            </a:r>
            <a:r>
              <a:rPr lang="ru-RU" dirty="0" err="1">
                <a:solidFill>
                  <a:schemeClr val="accent1"/>
                </a:solidFill>
              </a:rPr>
              <a:t>Eur</a:t>
            </a:r>
            <a:r>
              <a:rPr lang="ru-RU" dirty="0">
                <a:solidFill>
                  <a:schemeClr val="accent1"/>
                </a:solidFill>
              </a:rPr>
              <a:t>. </a:t>
            </a:r>
            <a:r>
              <a:rPr lang="ru-RU" dirty="0" err="1">
                <a:solidFill>
                  <a:schemeClr val="accent1"/>
                </a:solidFill>
              </a:rPr>
              <a:t>PhysJ</a:t>
            </a:r>
            <a:r>
              <a:rPr lang="ru-RU" dirty="0">
                <a:solidFill>
                  <a:schemeClr val="accent1"/>
                </a:solidFill>
              </a:rPr>
              <a:t>. C 72:</a:t>
            </a:r>
            <a:r>
              <a:rPr lang="en-US" dirty="0">
                <a:solidFill>
                  <a:schemeClr val="accent1"/>
                </a:solidFill>
              </a:rPr>
              <a:t>   </a:t>
            </a:r>
            <a:r>
              <a:rPr lang="ru-RU" dirty="0">
                <a:solidFill>
                  <a:schemeClr val="accent1"/>
                </a:solidFill>
              </a:rPr>
              <a:t>2073</a:t>
            </a:r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ru-RU" dirty="0">
                <a:solidFill>
                  <a:schemeClr val="accent1"/>
                </a:solidFill>
              </a:rPr>
              <a:t>(2012)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5128" y="301056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</a:t>
            </a:r>
            <a:r>
              <a:rPr lang="en-US" dirty="0" err="1">
                <a:solidFill>
                  <a:srgbClr val="0070C0"/>
                </a:solidFill>
              </a:rPr>
              <a:t>Phys.Lett</a:t>
            </a:r>
            <a:r>
              <a:rPr lang="en-US" dirty="0">
                <a:solidFill>
                  <a:srgbClr val="0070C0"/>
                </a:solidFill>
              </a:rPr>
              <a:t>. B 797,  134870  (2019).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6990" y="1653738"/>
            <a:ext cx="4763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 Phys. Rev.,  D 89, 093007  (2014) 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3672" y="184527"/>
            <a:ext cx="609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O.V. </a:t>
            </a:r>
            <a:r>
              <a:rPr lang="en-US" dirty="0" err="1">
                <a:solidFill>
                  <a:srgbClr val="0070C0"/>
                </a:solidFill>
              </a:rPr>
              <a:t>Teryaev</a:t>
            </a:r>
            <a:r>
              <a:rPr lang="en-US" dirty="0">
                <a:solidFill>
                  <a:srgbClr val="0070C0"/>
                </a:solidFill>
              </a:rPr>
              <a:t>,  </a:t>
            </a:r>
            <a:r>
              <a:rPr lang="en-US" dirty="0" err="1">
                <a:solidFill>
                  <a:srgbClr val="0070C0"/>
                </a:solidFill>
              </a:rPr>
              <a:t>Phys.Rev</a:t>
            </a:r>
            <a:r>
              <a:rPr lang="en-US" dirty="0">
                <a:solidFill>
                  <a:srgbClr val="0070C0"/>
                </a:solidFill>
              </a:rPr>
              <a:t>. D 79,  033003 (2009).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46386" y="2319424"/>
            <a:ext cx="468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 Phys. Rev.,  D 91, 113003   (2015)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6045" y="3364385"/>
            <a:ext cx="546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  Symmetry,      v.13, 00164  (2021)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20768" y="2631380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O.V. S.,  </a:t>
            </a:r>
            <a:r>
              <a:rPr lang="en-US" sz="20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Nucl.Phys</a:t>
            </a: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A 959,  116    (2017).</a:t>
            </a:r>
            <a:endParaRPr lang="en-US" sz="20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2224" y="1965601"/>
            <a:ext cx="589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O.V. S,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Phys.   A 922, 180      (2014)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55128" y="1308154"/>
            <a:ext cx="4349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O.V.S.    </a:t>
            </a:r>
            <a:r>
              <a:rPr lang="en-US" sz="2000" dirty="0" err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Nucl.Phys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 A 903   54       (2013)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8722" y="702962"/>
            <a:ext cx="429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Mod. Phys. Lett. A, v. 26 (2011).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94185" y="3718383"/>
            <a:ext cx="5051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S,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Mod.Phys.Lett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A 36, 215148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(2021)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59795" y="4097778"/>
            <a:ext cx="450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Rev., D 104, 003154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(2021)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3728" y="6155907"/>
            <a:ext cx="3160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Rev., D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69800" y="5782123"/>
            <a:ext cx="397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87, 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</a:t>
            </a:r>
            <a:r>
              <a:rPr lang="en-US" b="1" dirty="0">
                <a:latin typeface="CMBX9"/>
              </a:rPr>
              <a:t>)</a:t>
            </a: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54523" y="5434339"/>
            <a:ext cx="4617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CMR9"/>
              </a:rPr>
              <a:t>O.V. S. PEPAN Lett., v.55, n4, 1000 </a:t>
            </a:r>
            <a:r>
              <a:rPr lang="pt-BR" b="1" dirty="0">
                <a:solidFill>
                  <a:srgbClr val="0070C0"/>
                </a:solidFill>
                <a:latin typeface="CMBX9"/>
              </a:rPr>
              <a:t>(2024)</a:t>
            </a:r>
            <a:r>
              <a:rPr lang="pt-BR" dirty="0">
                <a:solidFill>
                  <a:srgbClr val="0070C0"/>
                </a:solidFill>
                <a:latin typeface="CMR9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09658" y="5125977"/>
            <a:ext cx="506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87, n.3, p. 252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72140" y="4796150"/>
            <a:ext cx="4062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CMR9"/>
              </a:rPr>
              <a:t>O.V. S., Eur. Phys. J. C 84:649 </a:t>
            </a:r>
            <a:r>
              <a:rPr lang="fr-FR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35614" y="4431419"/>
            <a:ext cx="643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Symmetry,  MDPI, 15, 760, </a:t>
            </a:r>
            <a:r>
              <a:rPr lang="en-US" b="1" dirty="0">
                <a:solidFill>
                  <a:srgbClr val="0070C0"/>
                </a:solidFill>
              </a:rPr>
              <a:t>(2023)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63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11560" y="694344"/>
            <a:ext cx="9144000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General properties associated with the phenomenon of diffraction: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b="1" dirty="0"/>
              <a:t>   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1.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Froissart </a:t>
            </a:r>
            <a:r>
              <a:rPr lang="en-US" altLang="en-US" sz="1800" dirty="0"/>
              <a:t>–</a:t>
            </a:r>
            <a:r>
              <a:rPr lang="en-US" altLang="en-US" sz="1800" dirty="0">
                <a:latin typeface="Arial" panose="020B0604020202020204" pitchFamily="34" charset="0"/>
              </a:rPr>
              <a:t> Martin bound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/>
              <a:t>  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2.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Derivative dispersion relation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endParaRPr lang="en-US" altLang="en-US" sz="18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3.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Auberson</a:t>
            </a:r>
            <a:r>
              <a:rPr lang="en-US" altLang="en-US" sz="1800" dirty="0">
                <a:latin typeface="Arial" panose="020B0604020202020204" pitchFamily="34" charset="0"/>
              </a:rPr>
              <a:t>-Kinoshita-Martin scaling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endParaRPr lang="en-US" altLang="en-US" sz="1800" b="1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4.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Crossing even</a:t>
            </a:r>
            <a:r>
              <a:rPr lang="en-US" altLang="en-US" sz="1100" dirty="0"/>
              <a:t> </a:t>
            </a:r>
          </a:p>
          <a:p>
            <a:pPr eaLnBrk="0" hangingPunct="0"/>
            <a:endParaRPr lang="en-US" altLang="en-US" dirty="0"/>
          </a:p>
          <a:p>
            <a:pPr eaLnBrk="0" hangingPunct="0"/>
            <a:r>
              <a:rPr lang="en-US" altLang="en-US" sz="2000" dirty="0">
                <a:solidFill>
                  <a:srgbClr val="0000FF"/>
                </a:solidFill>
              </a:rPr>
              <a:t>		Frankfurt, </a:t>
            </a:r>
            <a:r>
              <a:rPr lang="en-US" altLang="en-US" sz="2000" dirty="0" err="1">
                <a:solidFill>
                  <a:srgbClr val="0000FF"/>
                </a:solidFill>
              </a:rPr>
              <a:t>Strickman</a:t>
            </a:r>
            <a:r>
              <a:rPr lang="en-US" altLang="en-US" sz="2000" dirty="0">
                <a:solidFill>
                  <a:srgbClr val="0000FF"/>
                </a:solidFill>
              </a:rPr>
              <a:t>, Weiss, and </a:t>
            </a:r>
            <a:r>
              <a:rPr lang="en-US" altLang="en-US" sz="2000" dirty="0" err="1">
                <a:solidFill>
                  <a:srgbClr val="0000FF"/>
                </a:solidFill>
              </a:rPr>
              <a:t>Zhalov</a:t>
            </a:r>
            <a:r>
              <a:rPr lang="en-US" altLang="en-US" sz="2000" dirty="0">
                <a:solidFill>
                  <a:srgbClr val="0000FF"/>
                </a:solidFill>
              </a:rPr>
              <a:t> (</a:t>
            </a:r>
            <a:r>
              <a:rPr lang="en-US" altLang="en-US" sz="2000" dirty="0" err="1">
                <a:solidFill>
                  <a:srgbClr val="0000FF"/>
                </a:solidFill>
              </a:rPr>
              <a:t>hep-ph</a:t>
            </a:r>
            <a:r>
              <a:rPr lang="en-US" altLang="en-US" sz="2000" dirty="0">
                <a:solidFill>
                  <a:srgbClr val="0000FF"/>
                </a:solidFill>
              </a:rPr>
              <a:t>/0412260)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115616" y="1196752"/>
          <a:ext cx="22002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78" name="Equation" r:id="rId3" imgW="1422360" imgH="241200" progId="Equation.3">
                  <p:embed/>
                </p:oleObj>
              </mc:Choice>
              <mc:Fallback>
                <p:oleObj name="Equation" r:id="rId3" imgW="1422360" imgH="241200" progId="Equation.3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196752"/>
                        <a:ext cx="22002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347534" y="1615888"/>
          <a:ext cx="19907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79" name="Equation" r:id="rId5" imgW="1269720" imgH="444240" progId="Equation.3">
                  <p:embed/>
                </p:oleObj>
              </mc:Choice>
              <mc:Fallback>
                <p:oleObj name="Equation" r:id="rId5" imgW="1269720" imgH="44424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534" y="1615888"/>
                        <a:ext cx="199072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1115616" y="2311213"/>
          <a:ext cx="2876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0" name="Equation" r:id="rId7" imgW="1879560" imgH="228600" progId="Equation.3">
                  <p:embed/>
                </p:oleObj>
              </mc:Choice>
              <mc:Fallback>
                <p:oleObj name="Equation" r:id="rId7" imgW="1879560" imgH="2286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311213"/>
                        <a:ext cx="28765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259284" y="2822388"/>
          <a:ext cx="19129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1" name="Equation" r:id="rId9" imgW="1218960" imgH="228600" progId="Equation.3">
                  <p:embed/>
                </p:oleObj>
              </mc:Choice>
              <mc:Fallback>
                <p:oleObj name="Equation" r:id="rId9" imgW="1218960" imgH="22860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284" y="2822388"/>
                        <a:ext cx="1912938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07158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168400" y="57150"/>
          <a:ext cx="5630863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27" name="Equation" r:id="rId4" imgW="3085920" imgH="1384200" progId="Equation.DSMT4">
                  <p:embed/>
                </p:oleObj>
              </mc:Choice>
              <mc:Fallback>
                <p:oleObj name="Equation" r:id="rId4" imgW="3085920" imgH="138420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57150"/>
                        <a:ext cx="5630863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2" r="4881"/>
          <a:stretch/>
        </p:blipFill>
        <p:spPr>
          <a:xfrm>
            <a:off x="1331640" y="2924944"/>
            <a:ext cx="4609782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osc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0"/>
          <a:stretch>
            <a:fillRect/>
          </a:stretch>
        </p:blipFill>
        <p:spPr bwMode="auto">
          <a:xfrm>
            <a:off x="1643063" y="1357313"/>
            <a:ext cx="6607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5643563" y="5357813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-t </a:t>
            </a:r>
            <a:r>
              <a:rPr lang="en-US" altLang="en-US" sz="1800"/>
              <a:t>GeV</a:t>
            </a:r>
            <a:r>
              <a:rPr lang="en-US" altLang="en-US" sz="2000" baseline="30000"/>
              <a:t>2</a:t>
            </a:r>
            <a:r>
              <a:rPr lang="en-US" altLang="en-US"/>
              <a:t> 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832140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857250" y="928688"/>
            <a:ext cx="321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Yu.M. Antipov et al., </a:t>
            </a:r>
            <a:endParaRPr lang="ru-RU" altLang="en-US" sz="2000">
              <a:solidFill>
                <a:srgbClr val="FF0000"/>
              </a:solidFill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928688" y="1571625"/>
            <a:ext cx="4143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Preprint IHEP (Protvino) 76-95 (1976)</a:t>
            </a:r>
            <a:endParaRPr lang="ru-RU" altLang="en-US"/>
          </a:p>
        </p:txBody>
      </p:sp>
      <p:pic>
        <p:nvPicPr>
          <p:cNvPr id="31748" name="Рисунок 3" descr="Non-exp-os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43063"/>
            <a:ext cx="43402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428625" y="2928938"/>
            <a:ext cx="39290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Problem:</a:t>
            </a:r>
          </a:p>
          <a:p>
            <a:pPr eaLnBrk="1" hangingPunct="1"/>
            <a:r>
              <a:rPr lang="en-US" altLang="en-US" sz="2000"/>
              <a:t>Compare non-exponential and</a:t>
            </a:r>
          </a:p>
          <a:p>
            <a:pPr eaLnBrk="1" hangingPunct="1"/>
            <a:r>
              <a:rPr lang="en-US" altLang="en-US" sz="2000"/>
              <a:t>exponential forms</a:t>
            </a:r>
            <a:endParaRPr lang="ru-RU" altLang="en-US" sz="2000"/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42938" y="4357688"/>
            <a:ext cx="2786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O.V. Selyugin</a:t>
            </a:r>
          </a:p>
          <a:p>
            <a:pPr eaLnBrk="1" hangingPunct="1"/>
            <a:r>
              <a:rPr lang="en-US" altLang="en-US" sz="2000"/>
              <a:t>Int.workshop, Protvino (1982)</a:t>
            </a:r>
          </a:p>
          <a:p>
            <a:pPr eaLnBrk="1" hangingPunct="1"/>
            <a:endParaRPr lang="ru-RU" altLang="en-US" sz="2000"/>
          </a:p>
        </p:txBody>
      </p:sp>
    </p:spTree>
    <p:extLst>
      <p:ext uri="{BB962C8B-B14F-4D97-AF65-F5344CB8AC3E}">
        <p14:creationId xmlns:p14="http://schemas.microsoft.com/office/powerpoint/2010/main" val="38675360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r>
              <a:rPr lang="en-US" altLang="en-US" sz="2800"/>
              <a:t>Slope of the differential cross sections</a:t>
            </a:r>
            <a:endParaRPr lang="ru-RU" altLang="en-US" sz="2800"/>
          </a:p>
        </p:txBody>
      </p:sp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457200" y="2190750"/>
          <a:ext cx="25146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4" name="Equation" r:id="rId3" imgW="1600200" imgH="393480" progId="Equation.DSMT4">
                  <p:embed/>
                </p:oleObj>
              </mc:Choice>
              <mc:Fallback>
                <p:oleObj name="Equation" r:id="rId3" imgW="1600200" imgH="393480" progId="Equation.DSMT4">
                  <p:embed/>
                  <p:pic>
                    <p:nvPicPr>
                      <p:cNvPr id="175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90750"/>
                        <a:ext cx="2514600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FF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109" name="Picture 5" descr="st4s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15617" r="2916"/>
          <a:stretch>
            <a:fillRect/>
          </a:stretch>
        </p:blipFill>
        <p:spPr bwMode="auto">
          <a:xfrm>
            <a:off x="3859213" y="2384425"/>
            <a:ext cx="4346575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609600" y="3048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>
                <a:effectLst/>
              </a:rPr>
              <a:t>Eikonal represantation</a:t>
            </a:r>
            <a:endParaRPr lang="ru-RU" altLang="en-US" sz="1800">
              <a:effectLst/>
            </a:endParaRPr>
          </a:p>
        </p:txBody>
      </p:sp>
      <p:graphicFrame>
        <p:nvGraphicFramePr>
          <p:cNvPr id="175111" name="Object 7"/>
          <p:cNvGraphicFramePr>
            <a:graphicFrameLocks noChangeAspect="1"/>
          </p:cNvGraphicFramePr>
          <p:nvPr/>
        </p:nvGraphicFramePr>
        <p:xfrm>
          <a:off x="762000" y="4724400"/>
          <a:ext cx="172878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5" name="Equation" r:id="rId6" imgW="927000" imgH="241200" progId="Equation.DSMT4">
                  <p:embed/>
                </p:oleObj>
              </mc:Choice>
              <mc:Fallback>
                <p:oleObj name="Equation" r:id="rId6" imgW="927000" imgH="241200" progId="Equation.DSMT4">
                  <p:embed/>
                  <p:pic>
                    <p:nvPicPr>
                      <p:cNvPr id="1751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724400"/>
                        <a:ext cx="1728788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2" name="Object 8"/>
          <p:cNvGraphicFramePr>
            <a:graphicFrameLocks noChangeAspect="1"/>
          </p:cNvGraphicFramePr>
          <p:nvPr/>
        </p:nvGraphicFramePr>
        <p:xfrm>
          <a:off x="750888" y="4267200"/>
          <a:ext cx="175101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6" name="Equation" r:id="rId8" imgW="939600" imgH="241200" progId="Equation.DSMT4">
                  <p:embed/>
                </p:oleObj>
              </mc:Choice>
              <mc:Fallback>
                <p:oleObj name="Equation" r:id="rId8" imgW="939600" imgH="241200" progId="Equation.DSMT4">
                  <p:embed/>
                  <p:pic>
                    <p:nvPicPr>
                      <p:cNvPr id="175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4267200"/>
                        <a:ext cx="1751012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3" name="Object 9"/>
          <p:cNvGraphicFramePr>
            <a:graphicFrameLocks noChangeAspect="1"/>
          </p:cNvGraphicFramePr>
          <p:nvPr/>
        </p:nvGraphicFramePr>
        <p:xfrm>
          <a:off x="838200" y="3886200"/>
          <a:ext cx="12969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7" name="Equation" r:id="rId10" imgW="761760" imgH="241200" progId="Equation.DSMT4">
                  <p:embed/>
                </p:oleObj>
              </mc:Choice>
              <mc:Fallback>
                <p:oleObj name="Equation" r:id="rId10" imgW="761760" imgH="241200" progId="Equation.DSMT4">
                  <p:embed/>
                  <p:pic>
                    <p:nvPicPr>
                      <p:cNvPr id="175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86200"/>
                        <a:ext cx="129698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4" name="Object 10"/>
          <p:cNvGraphicFramePr>
            <a:graphicFrameLocks noChangeAspect="1"/>
          </p:cNvGraphicFramePr>
          <p:nvPr/>
        </p:nvGraphicFramePr>
        <p:xfrm>
          <a:off x="838200" y="3505200"/>
          <a:ext cx="140493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8" name="Equation" r:id="rId12" imgW="825480" imgH="241200" progId="Equation.DSMT4">
                  <p:embed/>
                </p:oleObj>
              </mc:Choice>
              <mc:Fallback>
                <p:oleObj name="Equation" r:id="rId12" imgW="825480" imgH="241200" progId="Equation.DSMT4">
                  <p:embed/>
                  <p:pic>
                    <p:nvPicPr>
                      <p:cNvPr id="175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505200"/>
                        <a:ext cx="140493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3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Fig5_BSW19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3043"/>
            <a:ext cx="6350744" cy="45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875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9051" r="12517" b="46850"/>
          <a:stretch/>
        </p:blipFill>
        <p:spPr>
          <a:xfrm>
            <a:off x="1331640" y="1145680"/>
            <a:ext cx="6048672" cy="5645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8867" y="404664"/>
            <a:ext cx="142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V.A. </a:t>
            </a:r>
            <a:r>
              <a:rPr lang="en-US" altLang="en-US" dirty="0" err="1">
                <a:solidFill>
                  <a:srgbClr val="0000FF"/>
                </a:solidFill>
              </a:rPr>
              <a:t>Tzarev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endParaRPr lang="ru-RU" altLang="en-US" dirty="0">
              <a:solidFill>
                <a:srgbClr val="0000FF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627784" y="404664"/>
            <a:ext cx="378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/>
              <a:t>Model of complex </a:t>
            </a:r>
            <a:r>
              <a:rPr lang="en-US" altLang="en-US" sz="2000" dirty="0" err="1"/>
              <a:t>Regge</a:t>
            </a:r>
            <a:r>
              <a:rPr lang="en-US" altLang="en-US" sz="2000" dirty="0"/>
              <a:t> poles</a:t>
            </a:r>
            <a:endParaRPr lang="ru-RU" altLang="en-US" sz="20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47864" y="745630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2">
                    <a:lumMod val="75000"/>
                  </a:schemeClr>
                </a:solidFill>
              </a:rPr>
              <a:t>Preprint NAL-Pub-74/17, 1974; DAN-USSR, v.95 (1977)</a:t>
            </a:r>
            <a:endParaRPr lang="ru-RU" alt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425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785813" y="1143000"/>
            <a:ext cx="1785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O.V. Selyugin</a:t>
            </a:r>
            <a:endParaRPr lang="ru-RU" altLang="en-US" sz="2000">
              <a:solidFill>
                <a:srgbClr val="0000FF"/>
              </a:solidFill>
            </a:endParaRPr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4714875" y="1500188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Fit over (q)</a:t>
            </a:r>
            <a:endParaRPr lang="ru-RU" altLang="en-US"/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1000125" y="1643063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Ukr.J. Phys., v.41 (1996)</a:t>
            </a:r>
            <a:endParaRPr lang="ru-RU" altLang="en-US" sz="1800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003300" y="3286125"/>
          <a:ext cx="571182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14" name="Equation" r:id="rId3" imgW="2755800" imgH="965160" progId="Equation.DSMT4">
                  <p:embed/>
                </p:oleObj>
              </mc:Choice>
              <mc:Fallback>
                <p:oleObj name="Equation" r:id="rId3" imgW="2755800" imgH="965160" progId="Equation.DSMT4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3286125"/>
                        <a:ext cx="5711825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Box 6"/>
          <p:cNvSpPr txBox="1">
            <a:spLocks noChangeArrowheads="1"/>
          </p:cNvSpPr>
          <p:nvPr/>
        </p:nvSpPr>
        <p:spPr bwMode="auto">
          <a:xfrm>
            <a:off x="3571875" y="1000125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Potential of rigid string</a:t>
            </a:r>
            <a:endParaRPr lang="ru-RU" altLang="en-US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66750" y="1990725"/>
          <a:ext cx="4597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15" name="Equation" r:id="rId5" imgW="3060360" imgH="482400" progId="Equation.DSMT4">
                  <p:embed/>
                </p:oleObj>
              </mc:Choice>
              <mc:Fallback>
                <p:oleObj name="Equation" r:id="rId5" imgW="3060360" imgH="4824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990725"/>
                        <a:ext cx="4597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728391"/>
              </p:ext>
            </p:extLst>
          </p:nvPr>
        </p:nvGraphicFramePr>
        <p:xfrm>
          <a:off x="1143000" y="2786063"/>
          <a:ext cx="4160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16" name="Equation" r:id="rId7" imgW="2336760" imgH="241200" progId="Equation.DSMT4">
                  <p:embed/>
                </p:oleObj>
              </mc:Choice>
              <mc:Fallback>
                <p:oleObj name="Equation" r:id="rId7" imgW="233676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786063"/>
                        <a:ext cx="41608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4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Experimental data UA4/2</a:t>
            </a:r>
            <a:endParaRPr lang="ru-RU" sz="2800" dirty="0"/>
          </a:p>
        </p:txBody>
      </p:sp>
      <p:pic>
        <p:nvPicPr>
          <p:cNvPr id="33795" name="Picture 5" descr="E:\06-1kv\seminar\doklad\ds-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53862" r="11911" b="10100"/>
          <a:stretch>
            <a:fillRect/>
          </a:stretch>
        </p:blipFill>
        <p:spPr bwMode="auto">
          <a:xfrm>
            <a:off x="1524000" y="1676400"/>
            <a:ext cx="57562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43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del5p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641350"/>
            <a:ext cx="746125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928813" y="3167063"/>
            <a:ext cx="528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9495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E:\06-1kv\seminar\akm1-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 b="43764"/>
          <a:stretch>
            <a:fillRect/>
          </a:stretch>
        </p:blipFill>
        <p:spPr bwMode="auto">
          <a:xfrm>
            <a:off x="1066800" y="914400"/>
            <a:ext cx="75565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4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676400"/>
            <a:ext cx="2209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Regge theory</a:t>
            </a:r>
            <a:endParaRPr lang="ru-RU" sz="2000" dirty="0">
              <a:solidFill>
                <a:srgbClr val="FF3300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2133600"/>
            <a:ext cx="335280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Simple pole –   </a:t>
            </a:r>
            <a:r>
              <a:rPr lang="en-US" dirty="0">
                <a:solidFill>
                  <a:srgbClr val="C00000"/>
                </a:solidFill>
              </a:rPr>
              <a:t>(s/s</a:t>
            </a:r>
            <a:r>
              <a:rPr lang="en-US" baseline="-25000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baseline="30000" dirty="0">
                <a:solidFill>
                  <a:srgbClr val="C00000"/>
                </a:solidFill>
                <a:latin typeface="Symbol" pitchFamily="18" charset="2"/>
              </a:rPr>
              <a:t>a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2743200"/>
            <a:ext cx="5105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Double pole – Ln</a:t>
            </a:r>
            <a:r>
              <a:rPr lang="en-US" baseline="30000" dirty="0"/>
              <a:t> </a:t>
            </a:r>
            <a:r>
              <a:rPr lang="en-US" dirty="0"/>
              <a:t>(s/s</a:t>
            </a:r>
            <a:r>
              <a:rPr lang="en-US" baseline="-25000" dirty="0"/>
              <a:t>0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0" y="3286125"/>
            <a:ext cx="4038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Triple pole – Ln</a:t>
            </a:r>
            <a:r>
              <a:rPr lang="en-US" baseline="30000" dirty="0"/>
              <a:t>2</a:t>
            </a:r>
            <a:r>
              <a:rPr lang="en-US" dirty="0"/>
              <a:t>(s/s</a:t>
            </a:r>
            <a:r>
              <a:rPr lang="en-US" baseline="-25000" dirty="0"/>
              <a:t>0</a:t>
            </a:r>
            <a:r>
              <a:rPr lang="en-US" dirty="0"/>
              <a:t>) +C</a:t>
            </a:r>
            <a:endParaRPr lang="ru-RU" dirty="0"/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4914900" y="2133600"/>
            <a:ext cx="40386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Landshoff 1984 – soft  </a:t>
            </a:r>
            <a:r>
              <a:rPr lang="en-US" b="1" dirty="0">
                <a:latin typeface="Euclid Math Two" pitchFamily="18" charset="2"/>
              </a:rPr>
              <a:t>P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3403600" y="2118607"/>
            <a:ext cx="1752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 = 0.08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0" y="4500563"/>
            <a:ext cx="59436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1988  HERA data (Landshoff ) – hard </a:t>
            </a:r>
            <a:r>
              <a:rPr lang="en-US" b="1" dirty="0">
                <a:latin typeface="Euclid Math Two" pitchFamily="18" charset="2"/>
              </a:rPr>
              <a:t>P</a:t>
            </a:r>
            <a:endParaRPr lang="ru-RU" b="1" dirty="0">
              <a:latin typeface="Euclid Math Two" pitchFamily="18" charset="2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4343400" y="4468813"/>
            <a:ext cx="152400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0.45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0" y="3857625"/>
            <a:ext cx="5791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1976 BFKL (LO) -  </a:t>
            </a:r>
            <a:r>
              <a:rPr lang="en-US" b="1" dirty="0">
                <a:latin typeface="Euclid Math Two" pitchFamily="18" charset="2"/>
              </a:rPr>
              <a:t>P -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0.4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6629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2005 – Kovner – 7 </a:t>
            </a:r>
            <a:r>
              <a:rPr lang="en-US" b="1" dirty="0">
                <a:latin typeface="Euclid Math Two" pitchFamily="18" charset="2"/>
              </a:rPr>
              <a:t>P -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i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 ..0.4. .0.8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5" name="Прямоугольник 13"/>
          <p:cNvSpPr>
            <a:spLocks noChangeArrowheads="1"/>
          </p:cNvSpPr>
          <p:nvPr/>
        </p:nvSpPr>
        <p:spPr bwMode="auto">
          <a:xfrm>
            <a:off x="1550193" y="1356519"/>
            <a:ext cx="938213" cy="369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  <a:latin typeface="Symbol" pitchFamily="18" charset="2"/>
              </a:rPr>
              <a:t>s</a:t>
            </a:r>
            <a:r>
              <a:rPr lang="en-US" b="1" baseline="-25000" dirty="0">
                <a:solidFill>
                  <a:schemeClr val="bg2"/>
                </a:solidFill>
              </a:rPr>
              <a:t>tot</a:t>
            </a:r>
            <a:r>
              <a:rPr lang="en-US" b="1" dirty="0">
                <a:solidFill>
                  <a:schemeClr val="bg2"/>
                </a:solidFill>
              </a:rPr>
              <a:t>(s)~</a:t>
            </a:r>
            <a:endParaRPr lang="ru-RU" b="1" dirty="0">
              <a:solidFill>
                <a:schemeClr val="bg2"/>
              </a:solidFill>
              <a:latin typeface="Symbol" pitchFamily="18" charset="2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125663" y="692150"/>
          <a:ext cx="495141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45" name="Equation" r:id="rId4" imgW="2616120" imgH="241200" progId="Equation.DSMT4">
                  <p:embed/>
                </p:oleObj>
              </mc:Choice>
              <mc:Fallback>
                <p:oleObj name="Equation" r:id="rId4" imgW="2616120" imgH="241200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692150"/>
                        <a:ext cx="4951412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564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643063" y="1428750"/>
          <a:ext cx="47863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4" name="Equation" r:id="rId3" imgW="2869920" imgH="444240" progId="Equation.DSMT4">
                  <p:embed/>
                </p:oleObj>
              </mc:Choice>
              <mc:Fallback>
                <p:oleObj name="Equation" r:id="rId3" imgW="2869920" imgH="44424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428750"/>
                        <a:ext cx="478631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500188" y="3571875"/>
          <a:ext cx="47164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5" name="Equation" r:id="rId5" imgW="3149280" imgH="495000" progId="Equation.DSMT4">
                  <p:embed/>
                </p:oleObj>
              </mc:Choice>
              <mc:Fallback>
                <p:oleObj name="Equation" r:id="rId5" imgW="3149280" imgH="495000" progId="Equation.DSMT4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3571875"/>
                        <a:ext cx="471646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714750" y="857250"/>
          <a:ext cx="42132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6" name="Equation" r:id="rId7" imgW="2247840" imgH="241200" progId="Equation.DSMT4">
                  <p:embed/>
                </p:oleObj>
              </mc:Choice>
              <mc:Fallback>
                <p:oleObj name="Equation" r:id="rId7" imgW="2247840" imgH="241200" progId="Equation.DSMT4">
                  <p:embed/>
                  <p:pic>
                    <p:nvPicPr>
                      <p:cNvPr id="122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857250"/>
                        <a:ext cx="42132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569273"/>
              </p:ext>
            </p:extLst>
          </p:nvPr>
        </p:nvGraphicFramePr>
        <p:xfrm>
          <a:off x="1071563" y="4476750"/>
          <a:ext cx="58753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7" name="Equation" r:id="rId9" imgW="3136680" imgH="609480" progId="Equation.DSMT4">
                  <p:embed/>
                </p:oleObj>
              </mc:Choice>
              <mc:Fallback>
                <p:oleObj name="Equation" r:id="rId9" imgW="3136680" imgH="609480" progId="Equation.DSMT4">
                  <p:embed/>
                  <p:pic>
                    <p:nvPicPr>
                      <p:cNvPr id="15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4476750"/>
                        <a:ext cx="587533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1285875" y="2786063"/>
          <a:ext cx="56959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68" name="Equation" r:id="rId11" imgW="3416040" imgH="444240" progId="Equation.DSMT4">
                  <p:embed/>
                </p:oleObj>
              </mc:Choice>
              <mc:Fallback>
                <p:oleObj name="Equation" r:id="rId11" imgW="3416040" imgH="4442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2786063"/>
                        <a:ext cx="56959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Прямоугольник 6"/>
          <p:cNvSpPr>
            <a:spLocks noChangeArrowheads="1"/>
          </p:cNvSpPr>
          <p:nvPr/>
        </p:nvSpPr>
        <p:spPr bwMode="auto">
          <a:xfrm>
            <a:off x="500063" y="785813"/>
            <a:ext cx="284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Statistical analysis</a:t>
            </a:r>
            <a:endParaRPr lang="ru-RU" alt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83671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HEGS  model analysis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592761"/>
              </p:ext>
            </p:extLst>
          </p:nvPr>
        </p:nvGraphicFramePr>
        <p:xfrm>
          <a:off x="1364972" y="2587290"/>
          <a:ext cx="5629099" cy="63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240" name="Equation" r:id="rId3" imgW="2501640" imgH="241200" progId="Equation.DSMT4">
                  <p:embed/>
                </p:oleObj>
              </mc:Choice>
              <mc:Fallback>
                <p:oleObj name="Equation" r:id="rId3" imgW="250164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972" y="2587290"/>
                        <a:ext cx="5629099" cy="635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646435"/>
              </p:ext>
            </p:extLst>
          </p:nvPr>
        </p:nvGraphicFramePr>
        <p:xfrm>
          <a:off x="323850" y="1873250"/>
          <a:ext cx="838676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241" name="Equation" r:id="rId5" imgW="3924000" imgH="241200" progId="Equation.DSMT4">
                  <p:embed/>
                </p:oleObj>
              </mc:Choice>
              <mc:Fallback>
                <p:oleObj name="Equation" r:id="rId5" imgW="392400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73250"/>
                        <a:ext cx="8386763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7584" y="3573016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Results:</a:t>
            </a:r>
          </a:p>
          <a:p>
            <a:r>
              <a:rPr lang="en-US" dirty="0"/>
              <a:t>with F(</a:t>
            </a:r>
            <a:r>
              <a:rPr lang="en-US" dirty="0" err="1"/>
              <a:t>osc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 err="1"/>
              <a:t>Witout</a:t>
            </a:r>
            <a:r>
              <a:rPr lang="en-US" dirty="0"/>
              <a:t> F(</a:t>
            </a:r>
            <a:r>
              <a:rPr lang="en-US" dirty="0" err="1"/>
              <a:t>osc</a:t>
            </a:r>
            <a:r>
              <a:rPr lang="en-US" dirty="0"/>
              <a:t>) 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65702"/>
              </p:ext>
            </p:extLst>
          </p:nvPr>
        </p:nvGraphicFramePr>
        <p:xfrm>
          <a:off x="2768600" y="4292600"/>
          <a:ext cx="13398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242" name="Equation" r:id="rId7" imgW="622080" imgH="253800" progId="Equation.DSMT4">
                  <p:embed/>
                </p:oleObj>
              </mc:Choice>
              <mc:Fallback>
                <p:oleObj name="Equation" r:id="rId7" imgW="622080" imgH="2538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4292600"/>
                        <a:ext cx="13398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41317"/>
              </p:ext>
            </p:extLst>
          </p:nvPr>
        </p:nvGraphicFramePr>
        <p:xfrm>
          <a:off x="2607707" y="3551317"/>
          <a:ext cx="1371799" cy="644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243" name="Equation" r:id="rId9" imgW="672840" imgH="253800" progId="Equation.DSMT4">
                  <p:embed/>
                </p:oleObj>
              </mc:Choice>
              <mc:Fallback>
                <p:oleObj name="Equation" r:id="rId9" imgW="672840" imgH="2538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7707" y="3551317"/>
                        <a:ext cx="1371799" cy="644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68955" y="764704"/>
          <a:ext cx="857091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16" name="Equation" r:id="rId3" imgW="4572000" imgH="457200" progId="Equation.DSMT4">
                  <p:embed/>
                </p:oleObj>
              </mc:Choice>
              <mc:Fallback>
                <p:oleObj name="Equation" r:id="rId3" imgW="4572000" imgH="4572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55" y="764704"/>
                        <a:ext cx="8570913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6300" r="12854" b="8000"/>
          <a:stretch/>
        </p:blipFill>
        <p:spPr>
          <a:xfrm>
            <a:off x="179512" y="2204864"/>
            <a:ext cx="367240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5176" r="11368" b="7305"/>
          <a:stretch/>
        </p:blipFill>
        <p:spPr>
          <a:xfrm>
            <a:off x="4499992" y="2204864"/>
            <a:ext cx="374441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29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28625" y="4643438"/>
            <a:ext cx="607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 startAt="4"/>
            </a:pPr>
            <a:r>
              <a:rPr lang="en-US" altLang="en-US" sz="2000"/>
              <a:t>N-dimensional gravipotential (ADD-model) Oscillations”- I. Aref’eva [1007.4777:arXiv-hep-ph]       </a:t>
            </a:r>
          </a:p>
        </p:txBody>
      </p:sp>
      <p:sp>
        <p:nvSpPr>
          <p:cNvPr id="15366" name="TextBox 3"/>
          <p:cNvSpPr txBox="1">
            <a:spLocks noChangeArrowheads="1"/>
          </p:cNvSpPr>
          <p:nvPr/>
        </p:nvSpPr>
        <p:spPr bwMode="auto">
          <a:xfrm>
            <a:off x="928688" y="2357438"/>
            <a:ext cx="485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2. a)    </a:t>
            </a:r>
            <a:r>
              <a:rPr lang="en-US" altLang="en-US" sz="1800"/>
              <a:t>Van-der-Waals potential                V</a:t>
            </a:r>
            <a:r>
              <a:rPr lang="en-US" altLang="en-US" sz="1800" baseline="-25000"/>
              <a:t>ad </a:t>
            </a:r>
            <a:r>
              <a:rPr lang="en-US" altLang="en-US" sz="1800"/>
              <a:t>~ h/r</a:t>
            </a:r>
            <a:r>
              <a:rPr lang="en-US" altLang="en-US" sz="1800" baseline="30000"/>
              <a:t>4</a:t>
            </a:r>
            <a:endParaRPr lang="ru-RU" altLang="en-US" sz="2000" baseline="30000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57188" y="3857625"/>
            <a:ext cx="4500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3. S-L interaction</a:t>
            </a:r>
            <a:endParaRPr lang="ru-RU" altLang="en-US" sz="2000"/>
          </a:p>
        </p:txBody>
      </p:sp>
      <p:graphicFrame>
        <p:nvGraphicFramePr>
          <p:cNvPr id="94211" name="Object 4"/>
          <p:cNvGraphicFramePr>
            <a:graphicFrameLocks noChangeAspect="1"/>
          </p:cNvGraphicFramePr>
          <p:nvPr/>
        </p:nvGraphicFramePr>
        <p:xfrm>
          <a:off x="2571750" y="3786188"/>
          <a:ext cx="60404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92" name="Equation" r:id="rId3" imgW="3593880" imgH="482400" progId="Equation.DSMT4">
                  <p:embed/>
                </p:oleObj>
              </mc:Choice>
              <mc:Fallback>
                <p:oleObj name="Equation" r:id="rId3" imgW="3593880" imgH="482400" progId="Equation.DSMT4">
                  <p:embed/>
                  <p:pic>
                    <p:nvPicPr>
                      <p:cNvPr id="942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786188"/>
                        <a:ext cx="604043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642938" y="928688"/>
            <a:ext cx="807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K. Chadan,  A. Martin: “</a:t>
            </a:r>
            <a:r>
              <a:rPr lang="en-US" altLang="en-US" sz="2000">
                <a:solidFill>
                  <a:srgbClr val="0000FF"/>
                </a:solidFill>
              </a:rPr>
              <a:t>Scattering theory and dispersion relations for a class of long-range oscillating potentials</a:t>
            </a:r>
            <a:r>
              <a:rPr lang="en-US" altLang="en-US" sz="2000"/>
              <a:t>”,  CERN (1979)</a:t>
            </a:r>
            <a:endParaRPr lang="ru-RU" altLang="en-US" sz="2000"/>
          </a:p>
        </p:txBody>
      </p:sp>
      <p:graphicFrame>
        <p:nvGraphicFramePr>
          <p:cNvPr id="15363" name="Object 2"/>
          <p:cNvGraphicFramePr>
            <a:graphicFrameLocks noChangeAspect="1"/>
          </p:cNvGraphicFramePr>
          <p:nvPr/>
        </p:nvGraphicFramePr>
        <p:xfrm>
          <a:off x="2214563" y="1785938"/>
          <a:ext cx="31194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93"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1536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1785938"/>
                        <a:ext cx="31194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/>
          <p:cNvGraphicFramePr>
            <a:graphicFrameLocks noChangeAspect="1"/>
          </p:cNvGraphicFramePr>
          <p:nvPr/>
        </p:nvGraphicFramePr>
        <p:xfrm>
          <a:off x="6357938" y="5143500"/>
          <a:ext cx="16430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94" name="Equation" r:id="rId7" imgW="1002960" imgH="431640" progId="Equation.DSMT4">
                  <p:embed/>
                </p:oleObj>
              </mc:Choice>
              <mc:Fallback>
                <p:oleObj name="Equation" r:id="rId7" imgW="1002960" imgH="43164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5143500"/>
                        <a:ext cx="164306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1563" y="3071813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b) F. Ferrer, M. Nowakowski (1998)</a:t>
            </a:r>
          </a:p>
          <a:p>
            <a:pPr eaLnBrk="1" hangingPunct="1"/>
            <a:r>
              <a:rPr lang="en-US" altLang="en-US" sz="1800"/>
              <a:t>(</a:t>
            </a:r>
            <a:r>
              <a:rPr lang="en-US" altLang="en-US" sz="1800">
                <a:solidFill>
                  <a:srgbClr val="0070C0"/>
                </a:solidFill>
              </a:rPr>
              <a:t>Golstoun boson – long range forces</a:t>
            </a:r>
            <a:r>
              <a:rPr lang="en-US" altLang="en-US" sz="1800"/>
              <a:t>)      V</a:t>
            </a:r>
            <a:r>
              <a:rPr lang="en-US" altLang="en-US" sz="1800" baseline="-25000"/>
              <a:t>ad </a:t>
            </a:r>
            <a:r>
              <a:rPr lang="en-US" altLang="en-US" sz="1800"/>
              <a:t>~ h/r</a:t>
            </a:r>
            <a:r>
              <a:rPr lang="en-US" altLang="en-US" sz="1800" baseline="30000"/>
              <a:t>3 </a:t>
            </a:r>
            <a:r>
              <a:rPr lang="en-US" altLang="en-US" sz="1800"/>
              <a:t>         </a:t>
            </a:r>
            <a:endParaRPr lang="ru-RU" altLang="en-US" sz="18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563" y="5715000"/>
            <a:ext cx="5214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3300"/>
                </a:solidFill>
              </a:rPr>
              <a:t>Universal scenario?</a:t>
            </a:r>
            <a:endParaRPr lang="ru-RU" altLang="en-US" sz="24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2" grpId="0"/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762" y="188640"/>
            <a:ext cx="9761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BX9"/>
              </a:rPr>
              <a:t>and were reported on the international conferences by O.V.S. :</a:t>
            </a:r>
          </a:p>
          <a:p>
            <a:endParaRPr lang="en-US" b="1" dirty="0">
              <a:latin typeface="CMBX9"/>
            </a:endParaRPr>
          </a:p>
          <a:p>
            <a:r>
              <a:rPr lang="en-US" sz="1600" dirty="0">
                <a:latin typeface="CMR9"/>
              </a:rPr>
              <a:t>International Spin Physics Symposium: SPIN2012, JINR, 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2012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The 15th conference on Elastic and Diffractive scattering, EDS Blois, , </a:t>
            </a:r>
            <a:r>
              <a:rPr lang="en-US" sz="1600" dirty="0" err="1">
                <a:latin typeface="CMR9"/>
              </a:rPr>
              <a:t>Swaareselka</a:t>
            </a:r>
            <a:r>
              <a:rPr lang="en-US" sz="1600" dirty="0">
                <a:latin typeface="CMR9"/>
              </a:rPr>
              <a:t>, Finland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2013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Spin physics at </a:t>
            </a:r>
            <a:r>
              <a:rPr lang="en-US" sz="1600" dirty="0" err="1">
                <a:latin typeface="CMR9"/>
              </a:rPr>
              <a:t>NICA,Charles</a:t>
            </a:r>
            <a:r>
              <a:rPr lang="en-US" sz="1600" dirty="0">
                <a:latin typeface="CMR9"/>
              </a:rPr>
              <a:t> University, Prague, Czech Republic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2013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XVI Workshop on high energy spin physics dspin-15, 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2015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”Selected problems in quantum field theory”, 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2015</a:t>
            </a:r>
            <a:r>
              <a:rPr lang="en-US" sz="1600" dirty="0">
                <a:latin typeface="CMR9"/>
              </a:rPr>
              <a:t>) dedicated to the </a:t>
            </a:r>
            <a:r>
              <a:rPr lang="en-US" sz="1600" dirty="0" err="1">
                <a:latin typeface="CMR9"/>
              </a:rPr>
              <a:t>memor</a:t>
            </a:r>
            <a:r>
              <a:rPr lang="en-US" sz="1600" dirty="0">
                <a:latin typeface="CMR9"/>
              </a:rPr>
              <a:t> of  E.A. </a:t>
            </a:r>
            <a:r>
              <a:rPr lang="en-US" sz="1600" dirty="0" err="1">
                <a:latin typeface="CMR9"/>
              </a:rPr>
              <a:t>Kuraev</a:t>
            </a:r>
            <a:endParaRPr lang="en-US" sz="1600" dirty="0">
              <a:latin typeface="CMR9"/>
            </a:endParaRPr>
          </a:p>
          <a:p>
            <a:r>
              <a:rPr lang="en-US" sz="1600" dirty="0">
                <a:latin typeface="CMR9"/>
              </a:rPr>
              <a:t>Diffraction in High-Energy Physics (Diffraction-2016), , </a:t>
            </a:r>
            <a:r>
              <a:rPr lang="en-US" sz="1600" dirty="0" err="1">
                <a:latin typeface="CMR9"/>
              </a:rPr>
              <a:t>Acirialle</a:t>
            </a:r>
            <a:r>
              <a:rPr lang="en-US" sz="1600" dirty="0">
                <a:latin typeface="CMR9"/>
              </a:rPr>
              <a:t>, Italy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2016</a:t>
            </a:r>
            <a:r>
              <a:rPr lang="en-US" sz="1600" dirty="0">
                <a:latin typeface="CMR9"/>
              </a:rPr>
              <a:t>);</a:t>
            </a:r>
            <a:endParaRPr lang="en-US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762" y="2204864"/>
            <a:ext cx="9577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MR9"/>
              </a:rPr>
              <a:t>XXXIth</a:t>
            </a:r>
            <a:r>
              <a:rPr lang="en-US" sz="1600" dirty="0">
                <a:latin typeface="CMR9"/>
              </a:rPr>
              <a:t> International Workshop on High Energy Physics, </a:t>
            </a:r>
            <a:r>
              <a:rPr lang="en-US" sz="1600" dirty="0" err="1">
                <a:latin typeface="CMR9"/>
              </a:rPr>
              <a:t>Protvino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2017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17th workshop on Elastic and Diffractive Scattering (EDS Blois workshop), Czech Republic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2017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 err="1">
                <a:latin typeface="CMR9"/>
              </a:rPr>
              <a:t>Ginzburg</a:t>
            </a:r>
            <a:r>
              <a:rPr lang="en-US" sz="1600" dirty="0">
                <a:latin typeface="CMR9"/>
              </a:rPr>
              <a:t> </a:t>
            </a:r>
            <a:r>
              <a:rPr lang="en-US" sz="1600" dirty="0" err="1">
                <a:latin typeface="CMR9"/>
              </a:rPr>
              <a:t>Centinental</a:t>
            </a:r>
            <a:r>
              <a:rPr lang="en-US" sz="1600" dirty="0">
                <a:latin typeface="CMR9"/>
              </a:rPr>
              <a:t> Conference on Physics, </a:t>
            </a:r>
            <a:r>
              <a:rPr lang="en-US" sz="1600" dirty="0" err="1">
                <a:latin typeface="CMR9"/>
              </a:rPr>
              <a:t>Lebedev</a:t>
            </a:r>
            <a:r>
              <a:rPr lang="en-US" sz="1600" dirty="0">
                <a:latin typeface="CMR9"/>
              </a:rPr>
              <a:t> Institute, Moscow,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2017)</a:t>
            </a:r>
            <a:r>
              <a:rPr lang="en-US" sz="1600" dirty="0">
                <a:latin typeface="CMR9"/>
              </a:rPr>
              <a:t>;</a:t>
            </a:r>
          </a:p>
          <a:p>
            <a:r>
              <a:rPr lang="en-US" sz="1600" dirty="0">
                <a:latin typeface="CMR9"/>
              </a:rPr>
              <a:t>Diffraction and Low-x physics, , Reggio-Calabria, Italy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2018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The XXIV Intern. Workshop HE Physics and </a:t>
            </a:r>
            <a:r>
              <a:rPr lang="en-US" sz="1600" dirty="0" err="1">
                <a:latin typeface="CMR9"/>
              </a:rPr>
              <a:t>QFTh</a:t>
            </a:r>
            <a:r>
              <a:rPr lang="en-US" sz="1600" dirty="0">
                <a:latin typeface="CMR9"/>
              </a:rPr>
              <a:t>. (QFTHEP-2019), Sochi, Russia 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(2019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XVIII Workshop on High Energy Spin Physics DSPIN-19, 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2019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XXXIII Intern. Workshop on HE Physics: Hard Problems of Hadron Physics, </a:t>
            </a:r>
            <a:r>
              <a:rPr lang="en-US" sz="1600" dirty="0" err="1">
                <a:latin typeface="CMR9"/>
              </a:rPr>
              <a:t>Protvino</a:t>
            </a:r>
            <a:r>
              <a:rPr lang="en-US" sz="1600" dirty="0">
                <a:latin typeface="CMR9"/>
              </a:rPr>
              <a:t>, RF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2021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International Conference on </a:t>
            </a:r>
            <a:r>
              <a:rPr lang="en-US" sz="1600" dirty="0" err="1">
                <a:latin typeface="CMR9"/>
              </a:rPr>
              <a:t>QFTh</a:t>
            </a:r>
            <a:r>
              <a:rPr lang="en-US" sz="1600" dirty="0">
                <a:latin typeface="CMR9"/>
              </a:rPr>
              <a:t>, High-Energy Physics, and Cosmology ,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2022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International Conference on High Energy Physics 2023, Yerevan, Armenia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2023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>
                <a:latin typeface="CMR9"/>
              </a:rPr>
              <a:t>XXV Intern. </a:t>
            </a:r>
            <a:r>
              <a:rPr lang="en-US" sz="1600" dirty="0" err="1">
                <a:latin typeface="CMR9"/>
              </a:rPr>
              <a:t>Baldin</a:t>
            </a:r>
            <a:r>
              <a:rPr lang="en-US" sz="1600" dirty="0">
                <a:latin typeface="CMR9"/>
              </a:rPr>
              <a:t> Seminar on HE Phys. Relativistic Nuclear Physics and QCD, </a:t>
            </a:r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RF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2023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 err="1">
                <a:latin typeface="CMR9"/>
              </a:rPr>
              <a:t>XIXth</a:t>
            </a:r>
            <a:r>
              <a:rPr lang="en-US" sz="1600" dirty="0">
                <a:latin typeface="CMR9"/>
              </a:rPr>
              <a:t> Workshop on High Energy Spin Physics dedicated to 90th anniversary of A.V. </a:t>
            </a:r>
            <a:r>
              <a:rPr lang="en-US" sz="1600" dirty="0" err="1">
                <a:latin typeface="CMR9"/>
              </a:rPr>
              <a:t>Efremov</a:t>
            </a:r>
            <a:r>
              <a:rPr lang="en-US" sz="1600" dirty="0">
                <a:latin typeface="CMR9"/>
              </a:rPr>
              <a:t> birth,</a:t>
            </a:r>
          </a:p>
          <a:p>
            <a:r>
              <a:rPr lang="en-US" sz="1600" dirty="0" err="1">
                <a:latin typeface="CMR9"/>
              </a:rPr>
              <a:t>Dubna</a:t>
            </a:r>
            <a:r>
              <a:rPr lang="en-US" sz="1600" dirty="0">
                <a:latin typeface="CMR9"/>
              </a:rPr>
              <a:t>, Russia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2023</a:t>
            </a:r>
            <a:r>
              <a:rPr lang="en-US" sz="1600" dirty="0">
                <a:latin typeface="CMR9"/>
              </a:rPr>
              <a:t>);</a:t>
            </a:r>
          </a:p>
          <a:p>
            <a:r>
              <a:rPr lang="en-US" sz="1600" dirty="0" err="1">
                <a:latin typeface="CMR9"/>
              </a:rPr>
              <a:t>XXXiV</a:t>
            </a:r>
            <a:r>
              <a:rPr lang="en-US" sz="1600" dirty="0">
                <a:latin typeface="CMR9"/>
              </a:rPr>
              <a:t> Intern. Workshop on HE Phys.: ”Hard Problems of Hadron Physics: Non-Perturbative</a:t>
            </a:r>
          </a:p>
          <a:p>
            <a:r>
              <a:rPr lang="en-US" sz="1600" dirty="0">
                <a:latin typeface="CMR9"/>
              </a:rPr>
              <a:t>QCD”, </a:t>
            </a:r>
            <a:r>
              <a:rPr lang="en-US" sz="1600" dirty="0" err="1">
                <a:latin typeface="CMR9"/>
              </a:rPr>
              <a:t>Protvino</a:t>
            </a:r>
            <a:r>
              <a:rPr lang="en-US" sz="1600" dirty="0">
                <a:latin typeface="CMR9"/>
              </a:rPr>
              <a:t>, RF (</a:t>
            </a:r>
            <a:r>
              <a:rPr lang="en-US" sz="1600" dirty="0">
                <a:solidFill>
                  <a:srgbClr val="00B0F0"/>
                </a:solidFill>
                <a:latin typeface="CMR9"/>
              </a:rPr>
              <a:t>2024</a:t>
            </a:r>
            <a:r>
              <a:rPr lang="en-US" sz="1600" dirty="0">
                <a:latin typeface="CMR9"/>
              </a:rPr>
              <a:t>);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3753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D55EE-294C-4540-A95C-AF0233B03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0728"/>
            <a:ext cx="6768752" cy="6684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E2246-97CA-4E14-AB2B-A99A2F372607}"/>
              </a:ext>
            </a:extLst>
          </p:cNvPr>
          <p:cNvSpPr txBox="1"/>
          <p:nvPr/>
        </p:nvSpPr>
        <p:spPr>
          <a:xfrm>
            <a:off x="344820" y="309084"/>
            <a:ext cx="84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Khoze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1268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79555" name="Object 3"/>
          <p:cNvGraphicFramePr>
            <a:graphicFrameLocks noChangeAspect="1"/>
          </p:cNvGraphicFramePr>
          <p:nvPr/>
        </p:nvGraphicFramePr>
        <p:xfrm>
          <a:off x="1144588" y="1588"/>
          <a:ext cx="6856412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48" name="Acrobat Document" r:id="rId4" imgW="6857143" imgH="6857143" progId="AcroExch.Document.7">
                  <p:embed/>
                </p:oleObj>
              </mc:Choice>
              <mc:Fallback>
                <p:oleObj name="Acrobat Document" r:id="rId4" imgW="6857143" imgH="6857143" progId="AcroExch.Document.7">
                  <p:embed/>
                  <p:pic>
                    <p:nvPicPr>
                      <p:cNvPr id="27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1588"/>
                        <a:ext cx="6856412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6600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546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195736" y="1416606"/>
            <a:ext cx="4660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Generalized  Parton Distributions -GPDs</a:t>
            </a:r>
            <a:endParaRPr lang="ru-RU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071563" y="2357438"/>
            <a:ext cx="185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Electromagnetic form factors</a:t>
            </a:r>
          </a:p>
          <a:p>
            <a:r>
              <a:rPr lang="en-US" dirty="0"/>
              <a:t>(charge distribution)</a:t>
            </a:r>
            <a:endParaRPr lang="ru-RU" dirty="0"/>
          </a:p>
        </p:txBody>
      </p:sp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4857750" y="2571750"/>
            <a:ext cx="2214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Gravitomagnetic</a:t>
            </a:r>
            <a:r>
              <a:rPr lang="en-US" dirty="0"/>
              <a:t> </a:t>
            </a:r>
          </a:p>
          <a:p>
            <a:r>
              <a:rPr lang="en-US" dirty="0"/>
              <a:t>  form  factors</a:t>
            </a:r>
          </a:p>
          <a:p>
            <a:r>
              <a:rPr lang="en-US" dirty="0"/>
              <a:t>(matter distribution)</a:t>
            </a:r>
          </a:p>
          <a:p>
            <a:endParaRPr lang="ru-RU" dirty="0"/>
          </a:p>
        </p:txBody>
      </p:sp>
      <p:cxnSp>
        <p:nvCxnSpPr>
          <p:cNvPr id="7" name="Прямая со стрелкой 6"/>
          <p:cNvCxnSpPr>
            <a:stCxn id="20482" idx="2"/>
          </p:cNvCxnSpPr>
          <p:nvPr/>
        </p:nvCxnSpPr>
        <p:spPr>
          <a:xfrm flipH="1">
            <a:off x="2124300" y="1785938"/>
            <a:ext cx="2401712" cy="559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143375" y="1785938"/>
            <a:ext cx="1500188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4695" name="Object 6"/>
          <p:cNvGraphicFramePr>
            <a:graphicFrameLocks noChangeAspect="1"/>
          </p:cNvGraphicFramePr>
          <p:nvPr/>
        </p:nvGraphicFramePr>
        <p:xfrm>
          <a:off x="331788" y="3917950"/>
          <a:ext cx="3824287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2" name="Equation" r:id="rId3" imgW="2005560" imgH="457200" progId="Equation.DSMT4">
                  <p:embed/>
                </p:oleObj>
              </mc:Choice>
              <mc:Fallback>
                <p:oleObj name="Equation" r:id="rId3" imgW="2005560" imgH="457200" progId="Equation.DSMT4">
                  <p:embed/>
                  <p:pic>
                    <p:nvPicPr>
                      <p:cNvPr id="11469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3917950"/>
                        <a:ext cx="3824287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7" name="Object 8"/>
          <p:cNvGraphicFramePr>
            <a:graphicFrameLocks noChangeAspect="1"/>
          </p:cNvGraphicFramePr>
          <p:nvPr/>
        </p:nvGraphicFramePr>
        <p:xfrm>
          <a:off x="498475" y="5072063"/>
          <a:ext cx="264795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3" name="Equation" r:id="rId5" imgW="1332720" imgH="406440" progId="Equation.DSMT4">
                  <p:embed/>
                </p:oleObj>
              </mc:Choice>
              <mc:Fallback>
                <p:oleObj name="Equation" r:id="rId5" imgW="1332720" imgH="406440" progId="Equation.DSMT4">
                  <p:embed/>
                  <p:pic>
                    <p:nvPicPr>
                      <p:cNvPr id="1146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5072063"/>
                        <a:ext cx="264795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4927600" y="4914900"/>
          <a:ext cx="264795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4" name="Equation" r:id="rId7" imgW="1332720" imgH="419040" progId="Equation.DSMT4">
                  <p:embed/>
                </p:oleObj>
              </mc:Choice>
              <mc:Fallback>
                <p:oleObj name="Equation" r:id="rId7" imgW="1332720" imgH="419040" progId="Equation.DSMT4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4914900"/>
                        <a:ext cx="264795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1563" y="949027"/>
            <a:ext cx="626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Обобщенные </a:t>
            </a:r>
            <a:r>
              <a:rPr lang="ru-RU" sz="2400" dirty="0" err="1">
                <a:solidFill>
                  <a:srgbClr val="FF0000"/>
                </a:solidFill>
              </a:rPr>
              <a:t>партонные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ru-RU" sz="2400" dirty="0">
                <a:solidFill>
                  <a:srgbClr val="FF0000"/>
                </a:solidFill>
              </a:rPr>
              <a:t>распределения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9684" y="291198"/>
            <a:ext cx="546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</a:t>
            </a:r>
            <a:r>
              <a:rPr lang="en-US" dirty="0" err="1">
                <a:solidFill>
                  <a:srgbClr val="0070C0"/>
                </a:solidFill>
              </a:rPr>
              <a:t>Selyugin</a:t>
            </a:r>
            <a:r>
              <a:rPr lang="en-US" dirty="0">
                <a:solidFill>
                  <a:srgbClr val="0070C0"/>
                </a:solidFill>
              </a:rPr>
              <a:t>,  </a:t>
            </a:r>
            <a:r>
              <a:rPr lang="en-US" dirty="0" err="1">
                <a:solidFill>
                  <a:srgbClr val="0070C0"/>
                </a:solidFill>
              </a:rPr>
              <a:t>Phys.Rev</a:t>
            </a:r>
            <a:r>
              <a:rPr lang="en-US" dirty="0">
                <a:solidFill>
                  <a:srgbClr val="0070C0"/>
                </a:solidFill>
              </a:rPr>
              <a:t>. D 91, 113003 (2015) </a:t>
            </a:r>
          </a:p>
        </p:txBody>
      </p:sp>
    </p:spTree>
    <p:extLst>
      <p:ext uri="{BB962C8B-B14F-4D97-AF65-F5344CB8AC3E}">
        <p14:creationId xmlns:p14="http://schemas.microsoft.com/office/powerpoint/2010/main" val="31777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19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2143125" y="785813"/>
            <a:ext cx="414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NEW       EFFECT</a:t>
            </a:r>
            <a:endParaRPr lang="ru-RU" altLang="en-US">
              <a:solidFill>
                <a:srgbClr val="FF0000"/>
              </a:solidFill>
            </a:endParaRP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714375" y="2500313"/>
          <a:ext cx="49053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411" name="Equation" r:id="rId3" imgW="2755800" imgH="241200" progId="Equation.DSMT4">
                  <p:embed/>
                </p:oleObj>
              </mc:Choice>
              <mc:Fallback>
                <p:oleObj name="Equation" r:id="rId3" imgW="275580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500313"/>
                        <a:ext cx="49053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1000125" y="1357313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</a:rPr>
              <a:t>Fitting procedure:</a:t>
            </a:r>
            <a:endParaRPr lang="ru-RU" altLang="en-US" sz="2400">
              <a:solidFill>
                <a:srgbClr val="0000FF"/>
              </a:solidFill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841375" y="1928813"/>
          <a:ext cx="45910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412" name="Equation" r:id="rId5" imgW="2577960" imgH="241200" progId="Equation.DSMT4">
                  <p:embed/>
                </p:oleObj>
              </mc:Choice>
              <mc:Fallback>
                <p:oleObj name="Equation" r:id="rId5" imgW="2577960" imgH="241200" progId="Equation.DSMT4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1928813"/>
                        <a:ext cx="45910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1285875" y="3143250"/>
          <a:ext cx="3595688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413" name="Equation" r:id="rId7" imgW="2197080" imgH="660240" progId="Equation.DSMT4">
                  <p:embed/>
                </p:oleObj>
              </mc:Choice>
              <mc:Fallback>
                <p:oleObj name="Equation" r:id="rId7" imgW="2197080" imgH="660240" progId="Equation.DSMT4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3143250"/>
                        <a:ext cx="3595688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00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7150100" cy="47117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53988" y="1341438"/>
          <a:ext cx="2017712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7" name="Equation" r:id="rId4" imgW="1104840" imgH="1320480" progId="Equation.DSMT4">
                  <p:embed/>
                </p:oleObj>
              </mc:Choice>
              <mc:Fallback>
                <p:oleObj name="Equation" r:id="rId4" imgW="1104840" imgH="132048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1341438"/>
                        <a:ext cx="2017712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827584" y="1556792"/>
            <a:ext cx="158417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403648" y="1988840"/>
            <a:ext cx="129614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35696" y="249289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2996952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475656" y="1844824"/>
            <a:ext cx="1080120" cy="1707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5636</TotalTime>
  <Words>8069</Words>
  <Application>Microsoft Office PowerPoint</Application>
  <PresentationFormat>Экран (4:3)</PresentationFormat>
  <Paragraphs>1011</Paragraphs>
  <Slides>231</Slides>
  <Notes>25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36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231</vt:i4>
      </vt:variant>
    </vt:vector>
  </HeadingPairs>
  <TitlesOfParts>
    <vt:vector size="270" baseType="lpstr">
      <vt:lpstr>Algerian</vt:lpstr>
      <vt:lpstr>Arial</vt:lpstr>
      <vt:lpstr>Bookman Old Style</vt:lpstr>
      <vt:lpstr>Calibri</vt:lpstr>
      <vt:lpstr>Cambria Math</vt:lpstr>
      <vt:lpstr>Castellar</vt:lpstr>
      <vt:lpstr>Century Schoolbook</vt:lpstr>
      <vt:lpstr>CMBX12</vt:lpstr>
      <vt:lpstr>CMBX9</vt:lpstr>
      <vt:lpstr>CMEX10</vt:lpstr>
      <vt:lpstr>CMMI10</vt:lpstr>
      <vt:lpstr>CMMI6</vt:lpstr>
      <vt:lpstr>CMMI7</vt:lpstr>
      <vt:lpstr>CMMI9</vt:lpstr>
      <vt:lpstr>CMR10</vt:lpstr>
      <vt:lpstr>CMR6</vt:lpstr>
      <vt:lpstr>CMR7</vt:lpstr>
      <vt:lpstr>CMR9</vt:lpstr>
      <vt:lpstr>CMSY10</vt:lpstr>
      <vt:lpstr>CMSY9</vt:lpstr>
      <vt:lpstr>Euclid Math One</vt:lpstr>
      <vt:lpstr>Euclid Math Two</vt:lpstr>
      <vt:lpstr>Euclid Symbol</vt:lpstr>
      <vt:lpstr>Georgia</vt:lpstr>
      <vt:lpstr>Gill Sans MT</vt:lpstr>
      <vt:lpstr>Mathematica1</vt:lpstr>
      <vt:lpstr>Mistral</vt:lpstr>
      <vt:lpstr>NimbusRomNo9L-Regu</vt:lpstr>
      <vt:lpstr>Symbol</vt:lpstr>
      <vt:lpstr>Times</vt:lpstr>
      <vt:lpstr>Times New Roman</vt:lpstr>
      <vt:lpstr>Times-Roman</vt:lpstr>
      <vt:lpstr>Trebuchet MS</vt:lpstr>
      <vt:lpstr>Verdana</vt:lpstr>
      <vt:lpstr>Wingdings</vt:lpstr>
      <vt:lpstr>Wingdings 2</vt:lpstr>
      <vt:lpstr>Воздушный поток</vt:lpstr>
      <vt:lpstr>Equation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Very Low t  Region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Hadron elastic scattering amplitude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A(t) Gravitational form factor A and proton Dirac F_1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Analysing power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Slope of the differential cross sections</vt:lpstr>
      <vt:lpstr>Презентация PowerPoint</vt:lpstr>
      <vt:lpstr>Презентация PowerPoint</vt:lpstr>
      <vt:lpstr>Презентация PowerPoint</vt:lpstr>
      <vt:lpstr>Experimental data UA4/2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Summary</vt:lpstr>
      <vt:lpstr>Summary</vt:lpstr>
      <vt:lpstr>Summary</vt:lpstr>
      <vt:lpstr>Презентация PowerPoint</vt:lpstr>
      <vt:lpstr>Презентация PowerPoint</vt:lpstr>
      <vt:lpstr>Summary</vt:lpstr>
      <vt:lpstr>Summary</vt:lpstr>
      <vt:lpstr>Презентация PowerPoint</vt:lpstr>
      <vt:lpstr>Презентация PowerPoint</vt:lpstr>
      <vt:lpstr>Summary</vt:lpstr>
      <vt:lpstr>Answers</vt:lpstr>
      <vt:lpstr>Презентация PowerPoint</vt:lpstr>
      <vt:lpstr>Презентация PowerPoint</vt:lpstr>
      <vt:lpstr>Презентация PowerPoint</vt:lpstr>
      <vt:lpstr>Answers</vt:lpstr>
      <vt:lpstr>Презентация PowerPoint</vt:lpstr>
      <vt:lpstr>Презентация PowerPoint</vt:lpstr>
      <vt:lpstr>Презентация PowerPoint</vt:lpstr>
      <vt:lpstr>Презентация PowerPoint</vt:lpstr>
      <vt:lpstr>Radius of the saturation</vt:lpstr>
      <vt:lpstr>Презентация PowerPoint</vt:lpstr>
      <vt:lpstr>Answers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Answers</vt:lpstr>
      <vt:lpstr>Презентация PowerPoint</vt:lpstr>
      <vt:lpstr>BFKL Pomeron</vt:lpstr>
      <vt:lpstr>Презентация PowerPoint</vt:lpstr>
      <vt:lpstr>Презентация PowerPoint</vt:lpstr>
      <vt:lpstr>Summary</vt:lpstr>
      <vt:lpstr>Summary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Answers</vt:lpstr>
      <vt:lpstr>Summary</vt:lpstr>
      <vt:lpstr>Презентация PowerPoint</vt:lpstr>
      <vt:lpstr>Презентация PowerPoint</vt:lpstr>
      <vt:lpstr>Summary</vt:lpstr>
      <vt:lpstr>Презентация PowerPoint</vt:lpstr>
      <vt:lpstr>Презентация PowerPoint</vt:lpstr>
      <vt:lpstr>Unitarity in impact parameter representation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Dispersion Relations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Saturation bound</vt:lpstr>
      <vt:lpstr>Презентация PowerPoint</vt:lpstr>
      <vt:lpstr>The standard procedure to extract the magnitude of the real part</vt:lpstr>
      <vt:lpstr> </vt:lpstr>
      <vt:lpstr>Questions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Nonlinear effects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GPD and nucleon form factors</dc:title>
  <dc:creator>Zver</dc:creator>
  <cp:lastModifiedBy>Олег Селюгин</cp:lastModifiedBy>
  <cp:revision>542</cp:revision>
  <dcterms:created xsi:type="dcterms:W3CDTF">2008-06-14T21:43:14Z</dcterms:created>
  <dcterms:modified xsi:type="dcterms:W3CDTF">2025-07-21T11:01:22Z</dcterms:modified>
</cp:coreProperties>
</file>