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_rels/presentation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39.xml.rels" ContentType="application/vnd.openxmlformats-package.relationships+xml"/>
  <Override PartName="/ppt/slideLayouts/slideLayout2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26.png" ContentType="image/png"/>
  <Override PartName="/ppt/media/image23.png" ContentType="image/png"/>
  <Override PartName="/ppt/media/image22.png" ContentType="image/png"/>
  <Override PartName="/ppt/media/image20.png" ContentType="image/png"/>
  <Override PartName="/ppt/media/image21.png" ContentType="image/png"/>
  <Override PartName="/ppt/media/image19.png" ContentType="image/png"/>
  <Override PartName="/ppt/media/image18.jpeg" ContentType="image/jpeg"/>
  <Override PartName="/ppt/media/image17.png" ContentType="image/png"/>
  <Override PartName="/ppt/media/image16.png" ContentType="image/png"/>
  <Override PartName="/ppt/media/image15.jpeg" ContentType="image/jpeg"/>
  <Override PartName="/ppt/media/image14.png" ContentType="image/png"/>
  <Override PartName="/ppt/media/image24.png" ContentType="image/png"/>
  <Override PartName="/ppt/media/image1.png" ContentType="image/png"/>
  <Override PartName="/ppt/media/image31.png" ContentType="image/png"/>
  <Override PartName="/ppt/media/image3.jpeg" ContentType="image/jpeg"/>
  <Override PartName="/ppt/media/image30.png" ContentType="image/png"/>
  <Override PartName="/ppt/media/image25.png" ContentType="image/png"/>
  <Override PartName="/ppt/media/image2.png" ContentType="image/png"/>
  <Override PartName="/ppt/media/image32.png" ContentType="image/png"/>
  <Override PartName="/ppt/media/image9.jpeg" ContentType="image/jpeg"/>
  <Override PartName="/ppt/media/image11.png" ContentType="image/png"/>
  <Override PartName="/ppt/media/image27.png" ContentType="image/png"/>
  <Override PartName="/ppt/media/image4.png" ContentType="image/png"/>
  <Override PartName="/ppt/media/image34.png" ContentType="image/png"/>
  <Override PartName="/ppt/media/image28.png" ContentType="image/png"/>
  <Override PartName="/ppt/media/image43.png" ContentType="image/png"/>
  <Override PartName="/ppt/media/image44.png" ContentType="image/png"/>
  <Override PartName="/ppt/media/image45.png" ContentType="image/png"/>
  <Override PartName="/ppt/media/image46.png" ContentType="image/png"/>
  <Override PartName="/ppt/media/image50.png" ContentType="image/png"/>
  <Override PartName="/ppt/media/image13.png" ContentType="image/png"/>
  <Override PartName="/ppt/media/image51.png" ContentType="image/png"/>
  <Override PartName="/ppt/media/image40.png" ContentType="image/png"/>
  <Override PartName="/ppt/media/image52.png" ContentType="image/png"/>
  <Override PartName="/ppt/media/image41.png" ContentType="image/png"/>
  <Override PartName="/ppt/media/image39.png" ContentType="image/png"/>
  <Override PartName="/ppt/media/image48.jpeg" ContentType="image/jpeg"/>
  <Override PartName="/ppt/media/image53.png" ContentType="image/png"/>
  <Override PartName="/ppt/media/image42.png" ContentType="image/png"/>
  <Override PartName="/ppt/media/image54.png" ContentType="image/png"/>
  <Override PartName="/ppt/media/image33.png" ContentType="image/png"/>
  <Override PartName="/ppt/media/image38.png" ContentType="image/png"/>
  <Override PartName="/ppt/media/image8.png" ContentType="image/png"/>
  <Override PartName="/ppt/media/image49.png" ContentType="image/png"/>
  <Override PartName="/ppt/media/image12.png" ContentType="image/png"/>
  <Override PartName="/ppt/media/image10.png" ContentType="image/png"/>
  <Override PartName="/ppt/media/image47.png" ContentType="image/png"/>
  <Override PartName="/ppt/media/image37.png" ContentType="image/png"/>
  <Override PartName="/ppt/media/image7.png" ContentType="image/png"/>
  <Override PartName="/ppt/media/image36.png" ContentType="image/png"/>
  <Override PartName="/ppt/media/image6.png" ContentType="image/png"/>
  <Override PartName="/ppt/media/image29.png" ContentType="image/png"/>
  <Override PartName="/ppt/media/image35.png" ContentType="image/png"/>
  <Override PartName="/ppt/media/image5.png" ContentType="image/png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13.xml.rels" ContentType="application/vnd.openxmlformats-package.relationships+xml"/>
  <Override PartName="/ppt/slides/_rels/slide16.xml.rels" ContentType="application/vnd.openxmlformats-package.relationships+xml"/>
  <Override PartName="/ppt/slides/_rels/slide12.xml.rels" ContentType="application/vnd.openxmlformats-package.relationships+xml"/>
  <Override PartName="/ppt/slides/_rels/slide15.xml.rels" ContentType="application/vnd.openxmlformats-package.relationships+xml"/>
  <Override PartName="/ppt/slides/_rels/slide9.xml.rels" ContentType="application/vnd.openxmlformats-package.relationships+xml"/>
  <Override PartName="/ppt/slides/_rels/slide11.xml.rels" ContentType="application/vnd.openxmlformats-package.relationships+xml"/>
  <Override PartName="/ppt/slides/_rels/slide14.xml.rels" ContentType="application/vnd.openxmlformats-package.relationships+xml"/>
  <Override PartName="/ppt/slides/_rels/slide17.xml.rels" ContentType="application/vnd.openxmlformats-package.relationships+xml"/>
  <Override PartName="/ppt/slides/_rels/slide1.xml.rels" ContentType="application/vnd.openxmlformats-package.relationships+xml"/>
  <Override PartName="/ppt/slides/_rels/slide4.xml.rels" ContentType="application/vnd.openxmlformats-package.relationships+xml"/>
  <Override PartName="/ppt/slides/_rels/slide2.xml.rels" ContentType="application/vnd.openxmlformats-package.relationships+xml"/>
  <Override PartName="/ppt/slides/_rels/slide5.xml.rels" ContentType="application/vnd.openxmlformats-package.relationships+xml"/>
  <Override PartName="/ppt/slides/_rels/slide3.xml.rels" ContentType="application/vnd.openxmlformats-package.relationships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x="12192000" cy="6858000"/>
  <p:notesSz cx="7772400" cy="10058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C6D1CF6-032A-4209-9114-493B9357E422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852C59D-53B9-4A8F-A8EF-C6F4B2C547EB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B914847E-20D6-4C80-B897-2813F9DEC6F6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BDF868D-B3F2-4282-96AF-D7FA3F9DD689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66620748-EF04-45CE-9171-604057E0B4CD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06369BE8-9CED-4451-8DEF-06A8D77D675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994825C0-357D-4BD2-AE77-B238EB81BF83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A8E25A1E-1E03-4C82-AA16-A382584DEB21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1089061C-9EDE-4B0B-ACD0-47594BE77B4F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A61E3AC9-0589-40BF-92D1-3695B8AA59E6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AA68ED9F-7E3F-4B87-8759-9337CAB8A07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F3CA6FE-1D2D-4769-A3FE-413FDDDB6F8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CB57DE35-CC32-47A4-9A5F-165272EB600F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3CB17CD9-868B-4686-9A8C-0C9649CA26BE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BBDB0A97-11B9-4126-B885-712566948E1B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50D4B7A1-C2B9-4A7E-BEED-E9CD37C4B22E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56972854-9307-4A4F-9D76-0FFAF04AF031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65D12B0D-4297-4BEC-8951-9A1039F9969B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FFCB7584-4A29-4680-B802-3762B4549CD3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2DE283EE-C625-41F0-A9C5-C784922A9239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D4919635-4CAF-4E12-8B96-D17AC4009535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A44015FE-964D-490A-B685-AAF3F0B10375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683F7A3-5C9C-4B48-A25C-AEA8B4988B6B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0BF18F35-E6E8-4EFD-86D4-753863DB2AD9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1A2F53B5-AE3A-4CC5-A781-5376C8BB3A7E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D0D5ECEC-82C2-4982-AA7F-84C1C65DDA4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25C2EFBA-BF52-461C-8FDE-9D13FD2B8A0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2CB07EB3-84F3-427F-8D88-3D4B3E43C6D9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00B37016-2ED3-4653-8F07-20FAEBDC7834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3970D3FF-F5FB-46C4-A875-753D6F99D28C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349B7E54-76E2-4462-AD4B-066752AB3032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68896C68-9E1E-43DC-8F0E-B717DB096A3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51041717-10B3-4B45-B82E-C2D98D270293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BE17D68-2BBB-4673-9092-B90EB43517CD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D4D45EF2-D066-47CC-B477-4525D63CC323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612F2D4F-C73A-4889-9D8E-F5AB6A12782B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00CF8CD9-94F3-4B16-958E-9C187E259ABE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9EA2DDBF-AD57-41B2-A060-75ACD51B4559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1DFB7C8C-7376-4C1A-892C-C993DCEE8AB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E3DBCC60-20E2-4BC0-8AB4-8E907809EDE1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73052269-7A49-40D1-B413-DAE429D98C3F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" name="PlaceHolder 5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D7D803CE-C664-46B1-AC0D-BD0AA8727B4B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" name="PlaceHolder 6"/>
          <p:cNvSpPr>
            <a:spLocks noGrp="1"/>
          </p:cNvSpPr>
          <p:nvPr>
            <p:ph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" name="PlaceHolder 7"/>
          <p:cNvSpPr>
            <a:spLocks noGrp="1"/>
          </p:cNvSpPr>
          <p:nvPr>
            <p:ph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9F36BDFF-3A0A-42D1-97FD-B15F22591CC9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FCE97BB-9B1D-45C3-8FE5-E275535C6118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EAA5017-7886-43D8-A2CF-BAFE2D992851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1BF5C38-15AA-419A-AF3B-B9759CD2C42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18CCBB7-83E7-41E1-98D6-696E844498E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6CCE0ED-0670-4F61-9715-7A000342ED8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indent="0" algn="ctr">
              <a:lnSpc>
                <a:spcPct val="90000"/>
              </a:lnSpc>
              <a:buNone/>
            </a:pPr>
            <a:r>
              <a:rPr b="0" lang="ru-RU" sz="6000" spc="-1" strike="noStrike">
                <a:solidFill>
                  <a:srgbClr val="000000"/>
                </a:solidFill>
                <a:latin typeface="Calibri Light"/>
              </a:rPr>
              <a:t>Образец </a:t>
            </a:r>
            <a:r>
              <a:rPr b="0" lang="ru-RU" sz="6000" spc="-1" strike="noStrike">
                <a:solidFill>
                  <a:srgbClr val="000000"/>
                </a:solidFill>
                <a:latin typeface="Calibri Light"/>
              </a:rPr>
              <a:t>заголовка</a:t>
            </a:r>
            <a:endParaRPr b="0" lang="ru-RU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ru-RU" sz="1200" spc="-1" strike="noStrike">
                <a:solidFill>
                  <a:srgbClr val="8b8b8b"/>
                </a:solidFill>
                <a:latin typeface="Calibri"/>
              </a:rPr>
              <a:t>&lt;дата/время&gt;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A46846C9-FDFB-4FA0-98DB-2784AF8989F9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>
              <a:lnSpc>
                <a:spcPct val="90000"/>
              </a:lnSpc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Второй уровень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Третий уровень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Пятый уровень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 idx="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ru-RU" sz="1200" spc="-1" strike="noStrike">
                <a:solidFill>
                  <a:srgbClr val="8b8b8b"/>
                </a:solidFill>
                <a:latin typeface="Calibri"/>
              </a:rPr>
              <a:t>&lt;дата/время&gt;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 idx="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 idx="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96170037-C20F-4587-B149-7B17DB85FA60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dt" idx="7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ru-RU" sz="1200" spc="-1" strike="noStrike">
                <a:solidFill>
                  <a:srgbClr val="8b8b8b"/>
                </a:solidFill>
                <a:latin typeface="Calibri"/>
              </a:rPr>
              <a:t>&lt;дата/время&gt;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ftr" idx="8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sldNum" idx="9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C099A691-6B25-4DDC-B473-001031ECBD7D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indent="0" algn="ctr">
              <a:lnSpc>
                <a:spcPct val="90000"/>
              </a:lnSpc>
              <a:buNone/>
            </a:pPr>
            <a:r>
              <a:rPr b="0" lang="ru-RU" sz="6000" spc="-1" strike="noStrike">
                <a:solidFill>
                  <a:srgbClr val="ffffff"/>
                </a:solidFill>
                <a:latin typeface="Calibri Light"/>
              </a:rPr>
              <a:t>Образец заголовка</a:t>
            </a:r>
            <a:endParaRPr b="0" lang="ru-RU" sz="6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dt" idx="10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b="0" lang="ru-RU" sz="1200" spc="-1" strike="noStrike">
                <a:solidFill>
                  <a:srgbClr val="ffffff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ru-RU" sz="1200" spc="-1" strike="noStrike">
                <a:solidFill>
                  <a:srgbClr val="ffffff"/>
                </a:solidFill>
                <a:latin typeface="Calibri"/>
              </a:rPr>
              <a:t>&lt;дата/время&gt;</a:t>
            </a:r>
            <a:endParaRPr b="0" lang="en-US" sz="12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ffffff"/>
                </a:solidFill>
                <a:latin typeface="Times New Roman"/>
              </a:rPr>
              <a:t>&lt;нижний колонтитул&gt;</a:t>
            </a:r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 type="sldNum" idx="1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pc="-1" strike="noStrike">
                <a:solidFill>
                  <a:srgbClr val="ffffff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D02BCB42-FA8A-4FB3-9FE8-EE15EEEF4038}" type="slidenum">
              <a:rPr b="0" lang="ru-RU" sz="1200" spc="-1" strike="noStrike">
                <a:solidFill>
                  <a:srgbClr val="ffffff"/>
                </a:solidFill>
                <a:latin typeface="Calibri"/>
              </a:rPr>
              <a:t>&lt;номер&gt;</a:t>
            </a:fld>
            <a:endParaRPr b="0" lang="en-US" sz="12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27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ffffff"/>
                </a:solidFill>
                <a:latin typeface="Calibri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ffffff"/>
              </a:solidFill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ffffff"/>
                </a:solidFill>
                <a:latin typeface="Calibri"/>
              </a:rPr>
              <a:t>Второй уровень структуры</a:t>
            </a:r>
            <a:endParaRPr b="0" lang="ru-RU" sz="2000" spc="-1" strike="noStrike">
              <a:solidFill>
                <a:srgbClr val="ffffff"/>
              </a:solidFill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Третий уровень структуры</a:t>
            </a:r>
            <a:endParaRPr b="0" lang="ru-RU" sz="1800" spc="-1" strike="noStrike">
              <a:solidFill>
                <a:srgbClr val="ffffff"/>
              </a:solidFill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Четвёртый уровень структуры</a:t>
            </a:r>
            <a:endParaRPr b="0" lang="ru-RU" sz="1800" spc="-1" strike="noStrike">
              <a:solidFill>
                <a:srgbClr val="ffffff"/>
              </a:solidFill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ffffff"/>
                </a:solid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ffffff"/>
              </a:solidFill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ffffff"/>
                </a:solid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ffffff"/>
              </a:solidFill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ffffff"/>
                </a:solid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15.jpeg"/><Relationship Id="rId3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15.jpeg"/><Relationship Id="rId5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Relationship Id="rId3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8.jpeg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2.png"/><Relationship Id="rId3" Type="http://schemas.openxmlformats.org/officeDocument/2006/relationships/slideLayout" Target="../slideLayouts/slideLayout38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image" Target="../media/image54.png"/><Relationship Id="rId3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7.png"/><Relationship Id="rId3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0" Type="http://schemas.openxmlformats.org/officeDocument/2006/relationships/image" Target="../media/image27.png"/><Relationship Id="rId11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1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subTitle"/>
          </p:nvPr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65" name="Рисунок 3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cap="sq" w="228600">
            <a:solidFill>
              <a:srgbClr val="000000"/>
            </a:solidFill>
            <a:miter/>
          </a:ln>
          <a:effectLst>
            <a:innerShdw blurRad="76200">
              <a:srgbClr val="000000"/>
            </a:innerShdw>
          </a:effectLst>
        </p:spPr>
      </p:pic>
      <p:sp>
        <p:nvSpPr>
          <p:cNvPr id="166" name="PlaceHolder 2"/>
          <p:cNvSpPr>
            <a:spLocks noGrp="1"/>
          </p:cNvSpPr>
          <p:nvPr>
            <p:ph type="title"/>
          </p:nvPr>
        </p:nvSpPr>
        <p:spPr>
          <a:xfrm>
            <a:off x="8541720" y="5672880"/>
            <a:ext cx="3403080" cy="945720"/>
          </a:xfrm>
          <a:prstGeom prst="rect">
            <a:avLst/>
          </a:prstGeom>
          <a:gradFill rotWithShape="0">
            <a:gsLst>
              <a:gs pos="50000">
                <a:srgbClr val="000000"/>
              </a:gs>
              <a:gs pos="100000">
                <a:srgbClr val="4b4b4b"/>
              </a:gs>
            </a:gsLst>
            <a:lin ang="16200000"/>
          </a:gradFill>
          <a:ln w="6480">
            <a:solidFill>
              <a:srgbClr val="000000"/>
            </a:solidFill>
            <a:miter/>
          </a:ln>
        </p:spPr>
        <p:txBody>
          <a:bodyPr anchor="b">
            <a:noAutofit/>
          </a:bodyPr>
          <a:p>
            <a:pPr indent="0" algn="ctr">
              <a:lnSpc>
                <a:spcPct val="90000"/>
              </a:lnSpc>
              <a:buNone/>
            </a:pPr>
            <a:r>
              <a:rPr b="0" lang="en-US" sz="2000" spc="-1" strike="noStrike">
                <a:solidFill>
                  <a:schemeClr val="lt1"/>
                </a:solidFill>
                <a:latin typeface="Encient German Gothic"/>
              </a:rPr>
              <a:t>Vladimir A. Petrov,</a:t>
            </a:r>
            <a:br>
              <a:rPr sz="2000"/>
            </a:br>
            <a:r>
              <a:rPr b="0" lang="en-US" sz="2000" spc="-1" strike="noStrike">
                <a:solidFill>
                  <a:schemeClr val="lt1"/>
                </a:solidFill>
                <a:latin typeface="Encient German Gothic"/>
              </a:rPr>
              <a:t>A. A. Logunov IHEP,</a:t>
            </a:r>
            <a:br>
              <a:rPr sz="2000"/>
            </a:br>
            <a:r>
              <a:rPr b="0" lang="en-US" sz="2000" spc="-1" strike="noStrike">
                <a:solidFill>
                  <a:schemeClr val="lt1"/>
                </a:solidFill>
                <a:latin typeface="Encient German Gothic"/>
              </a:rPr>
              <a:t>NRC, KI, Protvino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67" name="Рисунок 6" descr=""/>
          <p:cNvPicPr/>
          <p:nvPr/>
        </p:nvPicPr>
        <p:blipFill>
          <a:blip r:embed="rId2"/>
          <a:stretch/>
        </p:blipFill>
        <p:spPr>
          <a:xfrm>
            <a:off x="2909880" y="4007880"/>
            <a:ext cx="6371640" cy="1717560"/>
          </a:xfrm>
          <a:prstGeom prst="rect">
            <a:avLst/>
          </a:prstGeom>
          <a:ln w="0">
            <a:noFill/>
          </a:ln>
          <a:effectLst>
            <a:glow rad="139680">
              <a:srgbClr val="ffc000">
                <a:alpha val="40000"/>
              </a:srgbClr>
            </a:glow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168" name="Свиток: горизонтальный 7"/>
          <p:cNvSpPr/>
          <p:nvPr/>
        </p:nvSpPr>
        <p:spPr>
          <a:xfrm>
            <a:off x="2509560" y="101520"/>
            <a:ext cx="6491880" cy="1162800"/>
          </a:xfrm>
          <a:prstGeom prst="horizontalScroll">
            <a:avLst>
              <a:gd name="adj" fmla="val 12500"/>
            </a:avLst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ffff00"/>
                </a:solidFill>
                <a:latin typeface="Encient German Gothic"/>
              </a:rPr>
              <a:t>XXXVI International Workshop on High Energy Physics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ffff00"/>
                </a:solidFill>
                <a:latin typeface="Encient German Gothic"/>
              </a:rPr>
              <a:t> “</a:t>
            </a:r>
            <a:r>
              <a:rPr b="1" lang="en-US" sz="1800" spc="-1" strike="noStrike">
                <a:solidFill>
                  <a:srgbClr val="ffff00"/>
                </a:solidFill>
                <a:latin typeface="Encient German Gothic"/>
              </a:rPr>
              <a:t>Strong Interactions: Experiment, Theory, Phenomenology”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ffff00"/>
                </a:solidFill>
                <a:latin typeface="Calibri"/>
              </a:rPr>
              <a:t>23-25</a:t>
            </a:r>
            <a:r>
              <a:rPr b="1" lang="en-US" sz="1800" spc="-1" strike="noStrike">
                <a:solidFill>
                  <a:srgbClr val="ffff00"/>
                </a:solidFill>
                <a:latin typeface="Encient German Gothic"/>
              </a:rPr>
              <a:t> July 2024, Protvino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154080" y="277560"/>
            <a:ext cx="11763720" cy="574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41000"/>
          </a:bodyPr>
          <a:p>
            <a:pPr marL="104040" indent="0"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br>
              <a:rPr sz="2000"/>
            </a:br>
            <a:r>
              <a:rPr b="1" lang="en-US" sz="3100" spc="-1" strike="noStrike">
                <a:solidFill>
                  <a:srgbClr val="000000"/>
                </a:solidFill>
                <a:latin typeface="Old English Text MT"/>
              </a:rPr>
              <a:t>Analytic S-matrix &amp; Bootstrap Program (1960-1966). Reggeology (1961).</a:t>
            </a:r>
            <a:r>
              <a:rPr b="1" lang="en-US" sz="3100" spc="-1" strike="noStrike">
                <a:solidFill>
                  <a:srgbClr val="000000"/>
                </a:solidFill>
                <a:latin typeface="Encient German Gothic"/>
              </a:rPr>
              <a:t> </a:t>
            </a:r>
            <a:br>
              <a:rPr sz="3100"/>
            </a:br>
            <a:endParaRPr b="0" lang="ru-RU" sz="31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13" name="Объект 3" descr=""/>
          <p:cNvPicPr/>
          <p:nvPr/>
        </p:nvPicPr>
        <p:blipFill>
          <a:blip r:embed="rId1"/>
          <a:stretch/>
        </p:blipFill>
        <p:spPr>
          <a:xfrm>
            <a:off x="250200" y="951480"/>
            <a:ext cx="10879560" cy="611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Объект 5" descr=""/>
          <p:cNvPicPr/>
          <p:nvPr/>
        </p:nvPicPr>
        <p:blipFill>
          <a:blip r:embed="rId1"/>
          <a:stretch/>
        </p:blipFill>
        <p:spPr>
          <a:xfrm>
            <a:off x="74520" y="-583920"/>
            <a:ext cx="12342600" cy="6991920"/>
          </a:xfrm>
          <a:prstGeom prst="rect">
            <a:avLst/>
          </a:prstGeom>
          <a:ln w="0">
            <a:noFill/>
          </a:ln>
        </p:spPr>
      </p:pic>
      <p:sp>
        <p:nvSpPr>
          <p:cNvPr id="215" name="Свиток: горизонтальный 3"/>
          <p:cNvSpPr/>
          <p:nvPr/>
        </p:nvSpPr>
        <p:spPr>
          <a:xfrm>
            <a:off x="2411640" y="2032200"/>
            <a:ext cx="8006040" cy="1032840"/>
          </a:xfrm>
          <a:prstGeom prst="horizontalScroll">
            <a:avLst>
              <a:gd name="adj" fmla="val 12500"/>
            </a:avLst>
          </a:prstGeom>
          <a:blipFill rotWithShape="0">
            <a:blip r:embed="rId2"/>
            <a:srcRect/>
            <a:tile tx="0" ty="0" sx="100000" sy="100000" algn="tl"/>
          </a:blip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Encient German Gothic"/>
              </a:rPr>
              <a:t>Commandments of the S-matrix teaching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c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Рисунок 2"/>
          <p:cNvSpPr/>
          <p:nvPr/>
        </p:nvSpPr>
        <p:spPr>
          <a:xfrm>
            <a:off x="5172120" y="2314440"/>
            <a:ext cx="1847520" cy="2228400"/>
          </a:xfrm>
          <a:prstGeom prst="ellipse">
            <a:avLst/>
          </a:prstGeom>
          <a:blipFill rotWithShape="0">
            <a:blip r:embed="rId1"/>
            <a:srcRect/>
            <a:stretch/>
          </a:blipFill>
          <a:ln cap="rnd" w="63500">
            <a:solidFill>
              <a:srgbClr val="333333"/>
            </a:solidFill>
            <a:round/>
          </a:ln>
          <a:effectLst>
            <a:outerShdw blurRad="380880" dir="5400000" dist="291960" rotWithShape="0" sx="-80000" sy="-18000">
              <a:srgbClr val="000000">
                <a:alpha val="22000"/>
              </a:srgbClr>
            </a:outerShdw>
          </a:effectLst>
          <a:scene3d>
            <a:camera prst="orthographicFront"/>
            <a:lightRig dir="t" rig="contrasting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7" name="Рисунок 3" descr=""/>
          <p:cNvPicPr/>
          <p:nvPr/>
        </p:nvPicPr>
        <p:blipFill>
          <a:blip r:embed="rId2"/>
          <a:stretch/>
        </p:blipFill>
        <p:spPr>
          <a:xfrm>
            <a:off x="7667640" y="1220040"/>
            <a:ext cx="3131640" cy="4976640"/>
          </a:xfrm>
          <a:prstGeom prst="rect">
            <a:avLst/>
          </a:prstGeom>
          <a:ln w="0">
            <a:noFill/>
          </a:ln>
        </p:spPr>
      </p:pic>
      <p:pic>
        <p:nvPicPr>
          <p:cNvPr id="218" name="Рисунок 4" descr=""/>
          <p:cNvPicPr/>
          <p:nvPr/>
        </p:nvPicPr>
        <p:blipFill>
          <a:blip r:embed="rId3"/>
          <a:stretch/>
        </p:blipFill>
        <p:spPr>
          <a:xfrm>
            <a:off x="1286640" y="1220040"/>
            <a:ext cx="3256560" cy="4895640"/>
          </a:xfrm>
          <a:prstGeom prst="rect">
            <a:avLst/>
          </a:prstGeom>
          <a:ln w="0">
            <a:noFill/>
          </a:ln>
        </p:spPr>
      </p:pic>
      <p:sp>
        <p:nvSpPr>
          <p:cNvPr id="219" name="Свиток: горизонтальный 5"/>
          <p:cNvSpPr/>
          <p:nvPr/>
        </p:nvSpPr>
        <p:spPr>
          <a:xfrm>
            <a:off x="648720" y="78480"/>
            <a:ext cx="10632240" cy="1007280"/>
          </a:xfrm>
          <a:prstGeom prst="horizontalScroll">
            <a:avLst>
              <a:gd name="adj" fmla="val 12500"/>
            </a:avLst>
          </a:prstGeom>
          <a:blipFill rotWithShape="0">
            <a:blip r:embed="rId4"/>
            <a:srcRect/>
            <a:tile tx="0" ty="0" sx="100000" sy="100000" algn="tl"/>
          </a:blip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000000"/>
                </a:solidFill>
                <a:latin typeface="Encient German Gothic"/>
              </a:rPr>
              <a:t>The Rise and “Fall” of the Analytic S-Matrix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Calibri Light"/>
            </a:endParaRPr>
          </a:p>
        </p:txBody>
      </p:sp>
      <p:pic>
        <p:nvPicPr>
          <p:cNvPr id="221" name="Объект 3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222" name="TextBox 4"/>
          <p:cNvSpPr/>
          <p:nvPr/>
        </p:nvSpPr>
        <p:spPr>
          <a:xfrm rot="20661000">
            <a:off x="3672360" y="3462840"/>
            <a:ext cx="2064960" cy="57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Script MT Bold"/>
              </a:rPr>
              <a:t>Bootstrap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3" name="Рисунок 2" descr=""/>
          <p:cNvPicPr/>
          <p:nvPr/>
        </p:nvPicPr>
        <p:blipFill>
          <a:blip r:embed="rId2"/>
          <a:stretch/>
        </p:blipFill>
        <p:spPr>
          <a:xfrm>
            <a:off x="4590000" y="1411200"/>
            <a:ext cx="3011400" cy="4035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5" dur="indefinite" restart="never" nodeType="tmRoot">
          <p:childTnLst>
            <p:seq>
              <p:cTn id="26" dur="indefinite" nodeType="mainSeq">
                <p:childTnLst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3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tile tx="0" ty="0" sx="100000" sy="100000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1602720" y="358560"/>
            <a:ext cx="8985960" cy="644760"/>
          </a:xfrm>
          <a:prstGeom prst="rect">
            <a:avLst/>
          </a:prstGeom>
          <a:solidFill>
            <a:srgbClr val="000000"/>
          </a:solidFill>
          <a:ln w="12600">
            <a:solidFill>
              <a:srgbClr val="000000"/>
            </a:solidFill>
            <a:miter/>
          </a:ln>
        </p:spPr>
        <p:txBody>
          <a:bodyPr anchor="ctr">
            <a:normAutofit fontScale="29000"/>
          </a:bodyPr>
          <a:p>
            <a:pPr indent="0" algn="ctr">
              <a:lnSpc>
                <a:spcPct val="90000"/>
              </a:lnSpc>
              <a:buNone/>
            </a:pPr>
            <a:br>
              <a:rPr sz="4400"/>
            </a:br>
            <a:r>
              <a:rPr b="1" lang="en-US" sz="4400" spc="-1" strike="noStrike">
                <a:solidFill>
                  <a:schemeClr val="lt1"/>
                </a:solidFill>
                <a:latin typeface="Encient German Gothic"/>
              </a:rPr>
              <a:t>Duality. Dual Resonance Model (1967-1975)</a:t>
            </a:r>
            <a:br>
              <a:rPr sz="4400"/>
            </a:b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25" name="Объект 3" descr=""/>
          <p:cNvPicPr/>
          <p:nvPr/>
        </p:nvPicPr>
        <p:blipFill>
          <a:blip r:embed="rId2"/>
          <a:stretch/>
        </p:blipFill>
        <p:spPr>
          <a:xfrm>
            <a:off x="3021120" y="1528200"/>
            <a:ext cx="8961480" cy="1259640"/>
          </a:xfrm>
          <a:prstGeom prst="rect">
            <a:avLst/>
          </a:prstGeom>
          <a:ln w="0">
            <a:noFill/>
          </a:ln>
        </p:spPr>
      </p:pic>
      <p:pic>
        <p:nvPicPr>
          <p:cNvPr id="226" name="Рисунок 4" descr=""/>
          <p:cNvPicPr/>
          <p:nvPr/>
        </p:nvPicPr>
        <p:blipFill>
          <a:blip r:embed="rId3"/>
          <a:stretch/>
        </p:blipFill>
        <p:spPr>
          <a:xfrm>
            <a:off x="1032480" y="1056960"/>
            <a:ext cx="1875960" cy="242856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227" name="Рисунок 5" descr=""/>
          <p:cNvPicPr/>
          <p:nvPr/>
        </p:nvPicPr>
        <p:blipFill>
          <a:blip r:embed="rId4"/>
          <a:stretch/>
        </p:blipFill>
        <p:spPr>
          <a:xfrm>
            <a:off x="4200120" y="3312720"/>
            <a:ext cx="4790880" cy="3028680"/>
          </a:xfrm>
          <a:prstGeom prst="rect">
            <a:avLst/>
          </a:prstGeom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2" dur="indefinite" restart="never" nodeType="tmRoot">
          <p:childTnLst>
            <p:seq>
              <p:cTn id="33" dur="indefinite" nodeType="mainSeq">
                <p:childTnLst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nodeType="clickEffect" fill="hold" presetClass="entr" presetID="2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9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3" tm="0">
                                          <p:val>
                                            <p:fltVal val="0.5"/>
                                          </p:val>
                                        </p:tav>
                                        <p:tav fmla="y-sin(pi*$)/3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9" tm="0">
                                          <p:val>
                                            <p:fltVal val="0"/>
                                          </p:val>
                                        </p:tav>
                                        <p:tav fmla="y-sin(pi*$)/9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27" tm="0">
                                          <p:val>
                                            <p:fltVal val="0"/>
                                          </p:val>
                                        </p:tav>
                                        <p:tav fmla="y-sin(pi*$)/27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81" tm="0">
                                          <p:val>
                                            <p:fltVal val="0"/>
                                          </p:val>
                                        </p:tav>
                                        <p:tav fmla="y-sin(pi*$)/81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tile tx="0" ty="0" sx="100000" sy="100000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2870640" y="312120"/>
            <a:ext cx="6772680" cy="1325160"/>
          </a:xfrm>
          <a:prstGeom prst="rect">
            <a:avLst/>
          </a:prstGeom>
          <a:solidFill>
            <a:srgbClr val="000000"/>
          </a:solidFill>
          <a:ln w="12600">
            <a:solidFill>
              <a:srgbClr val="000000"/>
            </a:solidFill>
            <a:miter/>
          </a:ln>
        </p:spPr>
        <p:txBody>
          <a:bodyPr anchor="ctr">
            <a:normAutofit/>
          </a:bodyPr>
          <a:p>
            <a:pPr indent="0" algn="ctr">
              <a:lnSpc>
                <a:spcPct val="90000"/>
              </a:lnSpc>
              <a:buNone/>
            </a:pPr>
            <a:r>
              <a:rPr b="1" lang="en-US" sz="4400" spc="-1" strike="noStrike">
                <a:solidFill>
                  <a:schemeClr val="lt1"/>
                </a:solidFill>
                <a:latin typeface="Encient German Gothic"/>
              </a:rPr>
              <a:t>QCD for strong interactions ?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29" name="Объект 3" descr=""/>
          <p:cNvPicPr/>
          <p:nvPr/>
        </p:nvPicPr>
        <p:blipFill>
          <a:blip r:embed="rId2"/>
          <a:stretch/>
        </p:blipFill>
        <p:spPr>
          <a:xfrm>
            <a:off x="1783800" y="2275920"/>
            <a:ext cx="1840680" cy="2493000"/>
          </a:xfrm>
          <a:prstGeom prst="rect">
            <a:avLst/>
          </a:prstGeom>
          <a:ln w="0">
            <a:noFill/>
          </a:ln>
        </p:spPr>
      </p:pic>
      <p:pic>
        <p:nvPicPr>
          <p:cNvPr id="230" name="Рисунок 4" descr=""/>
          <p:cNvPicPr/>
          <p:nvPr/>
        </p:nvPicPr>
        <p:blipFill>
          <a:blip r:embed="rId3"/>
          <a:stretch/>
        </p:blipFill>
        <p:spPr>
          <a:xfrm>
            <a:off x="5573160" y="2537640"/>
            <a:ext cx="4267080" cy="2231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Рисунок 4"/>
          <p:cNvSpPr/>
          <p:nvPr/>
        </p:nvSpPr>
        <p:spPr>
          <a:xfrm>
            <a:off x="1418040" y="0"/>
            <a:ext cx="9355320" cy="6857640"/>
          </a:xfrm>
          <a:prstGeom prst="roundRect">
            <a:avLst>
              <a:gd name="adj" fmla="val 8594"/>
            </a:avLst>
          </a:prstGeom>
          <a:blipFill rotWithShape="0">
            <a:blip r:embed="rId1"/>
            <a:srcRect/>
            <a:stretch/>
          </a:blipFill>
          <a:ln w="0">
            <a:noFill/>
          </a:ln>
          <a:effectLst>
            <a:reflection algn="bl" blurRad="12700" dir="5400000" dist="5000" endPos="28000" rotWithShape="0" stA="38000" sy="-100000"/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Прямоугольник 1"/>
          <p:cNvSpPr/>
          <p:nvPr/>
        </p:nvSpPr>
        <p:spPr>
          <a:xfrm>
            <a:off x="1736640" y="38160"/>
            <a:ext cx="3597120" cy="638280"/>
          </a:xfrm>
          <a:prstGeom prst="rect">
            <a:avLst/>
          </a:prstGeom>
          <a:gradFill rotWithShape="0">
            <a:gsLst>
              <a:gs pos="0">
                <a:srgbClr val="d26252"/>
              </a:gs>
              <a:gs pos="100000">
                <a:srgbClr val="d04324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ffff00"/>
                </a:solidFill>
                <a:latin typeface="Yandex Sans Text"/>
              </a:rPr>
              <a:t>Discussion S-matrix Bootstrap - Strings2021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Прямоугольник 2"/>
          <p:cNvSpPr/>
          <p:nvPr/>
        </p:nvSpPr>
        <p:spPr>
          <a:xfrm>
            <a:off x="7197120" y="315000"/>
            <a:ext cx="3359520" cy="363960"/>
          </a:xfrm>
          <a:prstGeom prst="rect">
            <a:avLst/>
          </a:prstGeom>
          <a:solidFill>
            <a:srgbClr val="d58c2e"/>
          </a:solidFill>
          <a:ln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Strings 2021, Sao Paulo, Brazil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4" name="Рисунок 3" descr=""/>
          <p:cNvPicPr/>
          <p:nvPr/>
        </p:nvPicPr>
        <p:blipFill>
          <a:blip r:embed="rId2"/>
          <a:stretch/>
        </p:blipFill>
        <p:spPr>
          <a:xfrm>
            <a:off x="2209320" y="2837520"/>
            <a:ext cx="7772760" cy="1182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2" dur="indefinite" restart="never" nodeType="tmRoot">
          <p:childTnLst>
            <p:seq>
              <p:cTn id="53" dur="indefinite" nodeType="mainSeq">
                <p:childTnLst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62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7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8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69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Рисунок 3" descr=""/>
          <p:cNvPicPr/>
          <p:nvPr/>
        </p:nvPicPr>
        <p:blipFill>
          <a:blip r:embed="rId1"/>
          <a:stretch/>
        </p:blipFill>
        <p:spPr>
          <a:xfrm>
            <a:off x="419040" y="234000"/>
            <a:ext cx="11354040" cy="6857640"/>
          </a:xfrm>
          <a:prstGeom prst="rect">
            <a:avLst/>
          </a:prstGeom>
          <a:ln w="0">
            <a:noFill/>
          </a:ln>
        </p:spPr>
      </p:pic>
      <p:pic>
        <p:nvPicPr>
          <p:cNvPr id="236" name="Рисунок 4" descr=""/>
          <p:cNvPicPr/>
          <p:nvPr/>
        </p:nvPicPr>
        <p:blipFill>
          <a:blip r:embed="rId2"/>
          <a:stretch/>
        </p:blipFill>
        <p:spPr>
          <a:xfrm>
            <a:off x="581400" y="5429520"/>
            <a:ext cx="10516320" cy="1322640"/>
          </a:xfrm>
          <a:prstGeom prst="rect">
            <a:avLst/>
          </a:prstGeom>
          <a:ln w="0">
            <a:noFill/>
          </a:ln>
        </p:spPr>
      </p:pic>
      <p:sp>
        <p:nvSpPr>
          <p:cNvPr id="237" name="TextBox 1"/>
          <p:cNvSpPr/>
          <p:nvPr/>
        </p:nvSpPr>
        <p:spPr>
          <a:xfrm>
            <a:off x="-38520" y="2711160"/>
            <a:ext cx="11390040" cy="155196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n-US" sz="4800" spc="-1" strike="noStrike">
                <a:solidFill>
                  <a:srgbClr val="ffff00"/>
                </a:solidFill>
                <a:latin typeface="Encient German Gothic"/>
              </a:rPr>
              <a:t>Is there a hope for High Energy Physics</a:t>
            </a:r>
            <a:br>
              <a:rPr sz="4800"/>
            </a:br>
            <a:r>
              <a:rPr b="0" lang="en-US" sz="4800" spc="-1" strike="noStrike">
                <a:solidFill>
                  <a:srgbClr val="ffff00"/>
                </a:solidFill>
                <a:latin typeface="Encient German Gothic"/>
              </a:rPr>
              <a:t> in Protvino?</a:t>
            </a:r>
            <a:endParaRPr b="0" lang="en-US" sz="4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0" dur="indefinite" restart="never" nodeType="tmRoot">
          <p:childTnLst>
            <p:seq>
              <p:cTn id="71" dur="indefinite" nodeType="mainSeq">
                <p:childTnLst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nodeType="clickEffect" fill="hold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 transition="in">
                                      <p:cBhvr additive="repl">
                                        <p:cTn id="7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tile tx="0" ty="0" sx="100000" sy="100000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gradFill rotWithShape="0">
            <a:gsLst>
              <a:gs pos="50000">
                <a:srgbClr val="000000"/>
              </a:gs>
              <a:gs pos="100000">
                <a:srgbClr val="4b4b4b"/>
              </a:gs>
            </a:gsLst>
            <a:lin ang="16200000"/>
          </a:gradFill>
          <a:ln w="0">
            <a:noFill/>
          </a:ln>
          <a:effectLst>
            <a:outerShdw dist="19080" dir="5400000" blurRad="57240" rotWithShape="0">
              <a:srgbClr val="000000">
                <a:alpha val="63000"/>
              </a:srgbClr>
            </a:outerShdw>
          </a:effectLst>
        </p:spPr>
        <p:txBody>
          <a:bodyPr anchor="ctr">
            <a:noAutofit/>
          </a:bodyPr>
          <a:p>
            <a:pPr indent="0" algn="ctr"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chemeClr val="lt1"/>
                </a:solidFill>
                <a:latin typeface="Encient German Gothic"/>
              </a:rPr>
              <a:t>Progress in Experimental Means</a:t>
            </a:r>
            <a:br>
              <a:rPr sz="4400"/>
            </a:br>
            <a:r>
              <a:rPr b="0" lang="en-US" sz="4400" spc="-1" strike="noStrike">
                <a:solidFill>
                  <a:schemeClr val="lt1"/>
                </a:solidFill>
                <a:latin typeface="Encient German Gothic"/>
              </a:rPr>
              <a:t>1911-2021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0" name="Объект 3" descr=""/>
          <p:cNvPicPr/>
          <p:nvPr/>
        </p:nvPicPr>
        <p:blipFill>
          <a:blip r:embed="rId2"/>
          <a:stretch/>
        </p:blipFill>
        <p:spPr>
          <a:xfrm>
            <a:off x="1794960" y="1690200"/>
            <a:ext cx="2987640" cy="1672920"/>
          </a:xfrm>
          <a:prstGeom prst="rect">
            <a:avLst/>
          </a:prstGeom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mc:AlternateContent>
        <mc:Choice xmlns:a14="http://schemas.microsoft.com/office/drawing/2010/main" Requires="a14">
          <p:sp>
            <p:nvSpPr>
              <p:cNvPr id="171" name="TextBox 4"/>
              <p:cNvSpPr txBox="1"/>
              <p:nvPr/>
            </p:nvSpPr>
            <p:spPr>
              <a:xfrm>
                <a:off x="4295880" y="1690560"/>
                <a:ext cx="1799640" cy="82764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𝑬</m:t>
                        </m:r>
                      </m:e>
                      <m:sub>
                        <m:r>
                          <m:t xml:space="preserve">𝜶</m:t>
                        </m:r>
                      </m:sub>
                    </m:sSub>
                    <m:r>
                      <m:t xml:space="preserve">=</m:t>
                    </m:r>
                    <m:r>
                      <m:t xml:space="preserve">𝟕</m:t>
                    </m:r>
                    <m:r>
                      <m:t xml:space="preserve">.</m:t>
                    </m:r>
                    <m:r>
                      <m:t xml:space="preserve">𝟕</m:t>
                    </m:r>
                    <m:r>
                      <m:t xml:space="preserve">𝐌𝐞𝐕</m:t>
                    </m:r>
                  </m:oMath>
                </a14:m>
              </a:p>
            </p:txBody>
          </p:sp>
        </mc:Choice>
        <mc:Fallback/>
      </mc:AlternateContent>
      <p:pic>
        <p:nvPicPr>
          <p:cNvPr id="172" name="Рисунок 5" descr=""/>
          <p:cNvPicPr/>
          <p:nvPr/>
        </p:nvPicPr>
        <p:blipFill>
          <a:blip r:embed="rId3"/>
          <a:stretch/>
        </p:blipFill>
        <p:spPr>
          <a:xfrm>
            <a:off x="6095880" y="1669320"/>
            <a:ext cx="2159640" cy="1593720"/>
          </a:xfrm>
          <a:prstGeom prst="rect">
            <a:avLst/>
          </a:prstGeom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173" name="Рисунок 2" descr=""/>
          <p:cNvPicPr/>
          <p:nvPr/>
        </p:nvPicPr>
        <p:blipFill>
          <a:blip r:embed="rId4"/>
          <a:stretch/>
        </p:blipFill>
        <p:spPr>
          <a:xfrm>
            <a:off x="2335320" y="4380480"/>
            <a:ext cx="6083640" cy="2111760"/>
          </a:xfrm>
          <a:prstGeom prst="rect">
            <a:avLst/>
          </a:prstGeom>
          <a:ln w="0">
            <a:noFill/>
          </a:ln>
        </p:spPr>
      </p:pic>
      <p:pic>
        <p:nvPicPr>
          <p:cNvPr id="174" name="Рисунок 6" descr=""/>
          <p:cNvPicPr/>
          <p:nvPr/>
        </p:nvPicPr>
        <p:blipFill>
          <a:blip r:embed="rId5"/>
          <a:stretch/>
        </p:blipFill>
        <p:spPr>
          <a:xfrm>
            <a:off x="2166840" y="3201840"/>
            <a:ext cx="6242400" cy="1383480"/>
          </a:xfrm>
          <a:prstGeom prst="rect">
            <a:avLst/>
          </a:prstGeom>
          <a:ln w="0">
            <a:noFill/>
          </a:ln>
        </p:spPr>
      </p:pic>
      <p:pic>
        <p:nvPicPr>
          <p:cNvPr id="175" name="Рисунок 9" descr=""/>
          <p:cNvPicPr/>
          <p:nvPr/>
        </p:nvPicPr>
        <p:blipFill>
          <a:blip r:embed="rId6"/>
          <a:stretch/>
        </p:blipFill>
        <p:spPr>
          <a:xfrm>
            <a:off x="1658160" y="5050800"/>
            <a:ext cx="7705800" cy="901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1767960" y="132120"/>
            <a:ext cx="8351280" cy="771840"/>
          </a:xfrm>
          <a:prstGeom prst="rect">
            <a:avLst/>
          </a:prstGeom>
          <a:solidFill>
            <a:schemeClr val="lt1"/>
          </a:solidFill>
          <a:ln w="76320">
            <a:solidFill>
              <a:srgbClr val="000000"/>
            </a:solidFill>
            <a:miter/>
          </a:ln>
        </p:spPr>
        <p:txBody>
          <a:bodyPr anchor="ctr">
            <a:normAutofit fontScale="77000"/>
          </a:bodyPr>
          <a:p>
            <a:pPr indent="0">
              <a:lnSpc>
                <a:spcPct val="90000"/>
              </a:lnSpc>
              <a:buNone/>
            </a:pPr>
            <a:r>
              <a:rPr b="1" lang="en-US" sz="3200" spc="-1" strike="noStrike">
                <a:solidFill>
                  <a:schemeClr val="dk1"/>
                </a:solidFill>
                <a:latin typeface="Encient German Gothic"/>
              </a:rPr>
              <a:t>Stages of the Evolution of Ideas  in Historical Perspective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/>
          </p:nvPr>
        </p:nvSpPr>
        <p:spPr>
          <a:xfrm>
            <a:off x="1582560" y="1148040"/>
            <a:ext cx="8722080" cy="5364000"/>
          </a:xfrm>
          <a:prstGeom prst="rect">
            <a:avLst/>
          </a:prstGeom>
          <a:solidFill>
            <a:srgbClr val="ff9900"/>
          </a:solidFill>
          <a:ln w="76320">
            <a:solidFill>
              <a:srgbClr val="000000"/>
            </a:solidFill>
            <a:round/>
          </a:ln>
        </p:spPr>
        <p:txBody>
          <a:bodyPr anchor="t">
            <a:normAutofit fontScale="66000"/>
          </a:bodyPr>
          <a:p>
            <a:pPr indent="0" algn="ctr">
              <a:lnSpc>
                <a:spcPct val="90000"/>
              </a:lnSpc>
              <a:spcBef>
                <a:spcPts val="1001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marL="215280" indent="-215280" algn="ctr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en-US" sz="2600" spc="-1" strike="noStrike">
                <a:solidFill>
                  <a:srgbClr val="000000"/>
                </a:solidFill>
                <a:latin typeface="Encient German Gothic"/>
              </a:rPr>
              <a:t>Pre-Yukawa (1920-1934) </a:t>
            </a:r>
            <a:endParaRPr b="0" lang="ru-RU" sz="2600" spc="-1" strike="noStrike">
              <a:solidFill>
                <a:srgbClr val="000000"/>
              </a:solidFill>
              <a:latin typeface="Calibri"/>
            </a:endParaRPr>
          </a:p>
          <a:p>
            <a:pPr marL="215280" indent="-215280" algn="ctr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en-US" sz="2600" spc="-1" strike="noStrike">
                <a:solidFill>
                  <a:srgbClr val="000000"/>
                </a:solidFill>
                <a:latin typeface="Encient German Gothic"/>
              </a:rPr>
              <a:t>Mesonic Theory (1935) </a:t>
            </a:r>
            <a:endParaRPr b="0" lang="ru-RU" sz="2600" spc="-1" strike="noStrike">
              <a:solidFill>
                <a:srgbClr val="000000"/>
              </a:solidFill>
              <a:latin typeface="Calibri"/>
            </a:endParaRPr>
          </a:p>
          <a:p>
            <a:pPr marL="215280" indent="-215280" algn="ctr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en-US" sz="2600" spc="-1" strike="noStrike">
                <a:solidFill>
                  <a:srgbClr val="000000"/>
                </a:solidFill>
                <a:latin typeface="Encient German Gothic"/>
              </a:rPr>
              <a:t>Early S-Matrix Program (1943-1954) </a:t>
            </a:r>
            <a:endParaRPr b="0" lang="ru-RU" sz="2600" spc="-1" strike="noStrike">
              <a:solidFill>
                <a:srgbClr val="000000"/>
              </a:solidFill>
              <a:latin typeface="Calibri"/>
            </a:endParaRPr>
          </a:p>
          <a:p>
            <a:pPr marL="215280" indent="-215280" algn="ctr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en-US" sz="2600" spc="-1" strike="noStrike">
                <a:solidFill>
                  <a:srgbClr val="000000"/>
                </a:solidFill>
                <a:latin typeface="Encient German Gothic"/>
              </a:rPr>
              <a:t>Axiomatic Field Theory of (1954 -1956).</a:t>
            </a:r>
            <a:endParaRPr b="0" lang="ru-RU" sz="2600" spc="-1" strike="noStrike">
              <a:solidFill>
                <a:srgbClr val="000000"/>
              </a:solidFill>
              <a:latin typeface="Calibri"/>
            </a:endParaRPr>
          </a:p>
          <a:p>
            <a:pPr marL="215280" indent="-215280" algn="ctr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en-US" sz="2600" spc="-1" strike="noStrike">
                <a:solidFill>
                  <a:srgbClr val="000000"/>
                </a:solidFill>
                <a:latin typeface="Encient German Gothic"/>
              </a:rPr>
              <a:t>Renormalization. Renormalization Group.</a:t>
            </a:r>
            <a:endParaRPr b="0" lang="ru-RU" sz="2600" spc="-1" strike="noStrike">
              <a:solidFill>
                <a:srgbClr val="000000"/>
              </a:solidFill>
              <a:latin typeface="Calibri"/>
            </a:endParaRPr>
          </a:p>
          <a:p>
            <a:pPr marL="215280" indent="-215280" algn="ctr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en-US" sz="2600" spc="-1" strike="noStrike">
                <a:solidFill>
                  <a:srgbClr val="000000"/>
                </a:solidFill>
                <a:latin typeface="Encient German Gothic"/>
              </a:rPr>
              <a:t>Unified Field Theory of Elementary Particles (1957-1975)</a:t>
            </a:r>
            <a:endParaRPr b="0" lang="ru-RU" sz="2600" spc="-1" strike="noStrike">
              <a:solidFill>
                <a:srgbClr val="000000"/>
              </a:solidFill>
              <a:latin typeface="Calibri"/>
            </a:endParaRPr>
          </a:p>
          <a:p>
            <a:pPr marL="215280" indent="-215280" algn="ctr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en-US" sz="2600" spc="-1" strike="noStrike">
                <a:solidFill>
                  <a:srgbClr val="000000"/>
                </a:solidFill>
                <a:latin typeface="Encient German Gothic"/>
              </a:rPr>
              <a:t>Analytic S-matrix &amp; Bootstrap Program (1960-1966)</a:t>
            </a:r>
            <a:endParaRPr b="0" lang="ru-RU" sz="2600" spc="-1" strike="noStrike">
              <a:solidFill>
                <a:srgbClr val="000000"/>
              </a:solidFill>
              <a:latin typeface="Calibri"/>
            </a:endParaRPr>
          </a:p>
          <a:p>
            <a:pPr marL="215280" indent="-215280" algn="ctr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en-US" sz="2600" spc="-1" strike="noStrike">
                <a:solidFill>
                  <a:srgbClr val="000000"/>
                </a:solidFill>
                <a:latin typeface="Encient German Gothic"/>
              </a:rPr>
              <a:t>Reggeology (1961). </a:t>
            </a:r>
            <a:endParaRPr b="0" lang="ru-RU" sz="2600" spc="-1" strike="noStrike">
              <a:solidFill>
                <a:srgbClr val="000000"/>
              </a:solidFill>
              <a:latin typeface="Calibri"/>
            </a:endParaRPr>
          </a:p>
          <a:p>
            <a:pPr marL="215280" indent="-215280" algn="ctr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en-US" sz="2600" spc="-1" strike="noStrike">
                <a:solidFill>
                  <a:srgbClr val="000000"/>
                </a:solidFill>
                <a:latin typeface="Encient German Gothic"/>
              </a:rPr>
              <a:t>Quasipotential (1963)</a:t>
            </a:r>
            <a:endParaRPr b="0" lang="ru-RU" sz="2600" spc="-1" strike="noStrike">
              <a:solidFill>
                <a:srgbClr val="000000"/>
              </a:solidFill>
              <a:latin typeface="Calibri"/>
            </a:endParaRPr>
          </a:p>
          <a:p>
            <a:pPr marL="215280" indent="-215280" algn="ctr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en-US" sz="2600" spc="-1" strike="noStrike">
                <a:solidFill>
                  <a:srgbClr val="000000"/>
                </a:solidFill>
                <a:latin typeface="Encient German Gothic"/>
              </a:rPr>
              <a:t>Duality. Dual Resonance Model. (1967-1975)</a:t>
            </a:r>
            <a:endParaRPr b="0" lang="ru-RU" sz="2600" spc="-1" strike="noStrike">
              <a:solidFill>
                <a:srgbClr val="000000"/>
              </a:solidFill>
              <a:latin typeface="Calibri"/>
            </a:endParaRPr>
          </a:p>
          <a:p>
            <a:pPr marL="215280" indent="-215280" algn="ctr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en-US" sz="2600" spc="-1" strike="noStrike">
                <a:solidFill>
                  <a:srgbClr val="000000"/>
                </a:solidFill>
                <a:latin typeface="Encient German Gothic"/>
              </a:rPr>
              <a:t>Unitary Symmetry. Quarks. Colour (1960-1965) </a:t>
            </a:r>
            <a:endParaRPr b="0" lang="ru-RU" sz="2600" spc="-1" strike="noStrike">
              <a:solidFill>
                <a:srgbClr val="000000"/>
              </a:solidFill>
              <a:latin typeface="Calibri"/>
            </a:endParaRPr>
          </a:p>
          <a:p>
            <a:pPr marL="215280" indent="-215280" algn="ctr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en-US" sz="2600" spc="-1" strike="noStrike">
                <a:solidFill>
                  <a:srgbClr val="000000"/>
                </a:solidFill>
                <a:latin typeface="Encient German Gothic"/>
              </a:rPr>
              <a:t>Localization of symmetries as a field-theoretic source of strong interactions. QCD.</a:t>
            </a:r>
            <a:endParaRPr b="0" lang="ru-RU" sz="2600" spc="-1" strike="noStrike">
              <a:solidFill>
                <a:srgbClr val="000000"/>
              </a:solidFill>
              <a:latin typeface="Calibri"/>
            </a:endParaRPr>
          </a:p>
          <a:p>
            <a:pPr indent="0"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US" sz="2600" spc="-1" strike="noStrike">
                <a:solidFill>
                  <a:srgbClr val="000000"/>
                </a:solidFill>
                <a:latin typeface="Encient German Gothic"/>
              </a:rPr>
              <a:t>    </a:t>
            </a:r>
            <a:r>
              <a:rPr b="1" lang="en-US" sz="2600" spc="-1" strike="noStrike">
                <a:solidFill>
                  <a:srgbClr val="000000"/>
                </a:solidFill>
                <a:latin typeface="Encient German Gothic"/>
              </a:rPr>
              <a:t>(1954 – 1960:  1 stage ) ( 1967-1973 : 2 stage) .</a:t>
            </a:r>
            <a:endParaRPr b="0" lang="ru-RU" sz="2600" spc="-1" strike="noStrike">
              <a:solidFill>
                <a:srgbClr val="000000"/>
              </a:solidFill>
              <a:latin typeface="Calibri"/>
            </a:endParaRPr>
          </a:p>
          <a:p>
            <a:pPr marL="215280" indent="-215280" algn="ctr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1" lang="en-US" sz="2600" spc="-1" strike="noStrike">
                <a:solidFill>
                  <a:srgbClr val="000000"/>
                </a:solidFill>
                <a:latin typeface="Encient German Gothic"/>
              </a:rPr>
              <a:t>Topological field configurations (instantons) (1975-1980)</a:t>
            </a:r>
            <a:endParaRPr b="0" lang="ru-RU" sz="2600" spc="-1" strike="noStrike">
              <a:solidFill>
                <a:srgbClr val="000000"/>
              </a:solidFill>
              <a:latin typeface="Calibri"/>
            </a:endParaRPr>
          </a:p>
          <a:p>
            <a:pPr indent="0"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US" sz="2600" spc="-1" strike="noStrike">
                <a:solidFill>
                  <a:srgbClr val="000000"/>
                </a:solidFill>
                <a:latin typeface="Encient German Gothic"/>
              </a:rPr>
              <a:t>*</a:t>
            </a:r>
            <a:r>
              <a:rPr b="1" lang="en-US" sz="2600" spc="-1" strike="noStrike">
                <a:solidFill>
                  <a:srgbClr val="0000ff"/>
                </a:solidFill>
                <a:latin typeface="Encient German Gothic"/>
              </a:rPr>
              <a:t> Perversion : </a:t>
            </a:r>
            <a:r>
              <a:rPr b="1" lang="en-US" sz="2600" spc="-1" strike="noStrike">
                <a:solidFill>
                  <a:srgbClr val="000000"/>
                </a:solidFill>
                <a:latin typeface="Encient German Gothic"/>
              </a:rPr>
              <a:t> </a:t>
            </a:r>
            <a:r>
              <a:rPr b="1" lang="en-US" sz="2600" spc="-1" strike="noStrike">
                <a:solidFill>
                  <a:srgbClr val="0000ff"/>
                </a:solidFill>
                <a:latin typeface="Encient German Gothic"/>
              </a:rPr>
              <a:t>AdS/CFT(QCD) “Holography” (1997)</a:t>
            </a:r>
            <a:endParaRPr b="0" lang="ru-RU" sz="2600" spc="-1" strike="noStrike">
              <a:solidFill>
                <a:srgbClr val="000000"/>
              </a:solidFill>
              <a:latin typeface="Calibri"/>
            </a:endParaRPr>
          </a:p>
          <a:p>
            <a:pPr indent="0"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ru-RU" sz="2600" spc="-1" strike="noStrike">
              <a:solidFill>
                <a:srgbClr val="000000"/>
              </a:solidFill>
              <a:latin typeface="Calibri"/>
            </a:endParaRPr>
          </a:p>
          <a:p>
            <a:pPr indent="0"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indent="0"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indent="0"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tile tx="0" ty="0" sx="100000" sy="100000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2652120" y="493200"/>
            <a:ext cx="5698440" cy="557280"/>
          </a:xfrm>
          <a:prstGeom prst="rect">
            <a:avLst/>
          </a:prstGeom>
          <a:solidFill>
            <a:schemeClr val="accent4"/>
          </a:solidFill>
          <a:ln w="19080">
            <a:solidFill>
              <a:srgbClr val="ffffff"/>
            </a:solidFill>
            <a:miter/>
          </a:ln>
        </p:spPr>
        <p:txBody>
          <a:bodyPr anchor="ctr">
            <a:normAutofit fontScale="24000"/>
          </a:bodyPr>
          <a:p>
            <a:pPr indent="0" algn="ctr">
              <a:lnSpc>
                <a:spcPct val="90000"/>
              </a:lnSpc>
              <a:buNone/>
            </a:pPr>
            <a:br>
              <a:rPr sz="4400"/>
            </a:br>
            <a:r>
              <a:rPr b="1" lang="en-US" sz="4400" spc="-1" strike="noStrike">
                <a:solidFill>
                  <a:srgbClr val="000000"/>
                </a:solidFill>
                <a:latin typeface="Encient German Gothic"/>
              </a:rPr>
              <a:t>Pre-Yukawa (1920-1934) </a:t>
            </a:r>
            <a:br>
              <a:rPr sz="4400"/>
            </a:b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9" name="Объект 3" descr=""/>
          <p:cNvPicPr/>
          <p:nvPr/>
        </p:nvPicPr>
        <p:blipFill>
          <a:blip r:embed="rId2"/>
          <a:stretch/>
        </p:blipFill>
        <p:spPr>
          <a:xfrm>
            <a:off x="3139920" y="1459080"/>
            <a:ext cx="1420200" cy="1840680"/>
          </a:xfrm>
          <a:prstGeom prst="rect">
            <a:avLst/>
          </a:prstGeom>
          <a:ln w="0">
            <a:noFill/>
          </a:ln>
        </p:spPr>
      </p:pic>
      <p:pic>
        <p:nvPicPr>
          <p:cNvPr id="180" name="Рисунок 4" descr=""/>
          <p:cNvPicPr/>
          <p:nvPr/>
        </p:nvPicPr>
        <p:blipFill>
          <a:blip r:embed="rId3"/>
          <a:stretch/>
        </p:blipFill>
        <p:spPr>
          <a:xfrm>
            <a:off x="5772600" y="1568880"/>
            <a:ext cx="2688120" cy="1621440"/>
          </a:xfrm>
          <a:prstGeom prst="rect">
            <a:avLst/>
          </a:prstGeom>
          <a:ln w="0">
            <a:noFill/>
          </a:ln>
        </p:spPr>
      </p:pic>
      <p:pic>
        <p:nvPicPr>
          <p:cNvPr id="181" name="Рисунок 8" descr=""/>
          <p:cNvPicPr/>
          <p:nvPr/>
        </p:nvPicPr>
        <p:blipFill>
          <a:blip r:embed="rId4"/>
          <a:stretch/>
        </p:blipFill>
        <p:spPr>
          <a:xfrm>
            <a:off x="2879640" y="3271320"/>
            <a:ext cx="2072520" cy="2663640"/>
          </a:xfrm>
          <a:prstGeom prst="rect">
            <a:avLst/>
          </a:prstGeom>
          <a:ln w="0">
            <a:noFill/>
          </a:ln>
        </p:spPr>
      </p:pic>
      <p:pic>
        <p:nvPicPr>
          <p:cNvPr id="182" name="Рисунок 9" descr=""/>
          <p:cNvPicPr/>
          <p:nvPr/>
        </p:nvPicPr>
        <p:blipFill>
          <a:blip r:embed="rId5"/>
          <a:stretch/>
        </p:blipFill>
        <p:spPr>
          <a:xfrm>
            <a:off x="5346000" y="3634920"/>
            <a:ext cx="1499400" cy="1852920"/>
          </a:xfrm>
          <a:prstGeom prst="rect">
            <a:avLst/>
          </a:prstGeom>
          <a:ln w="0">
            <a:noFill/>
          </a:ln>
        </p:spPr>
      </p:pic>
      <p:pic>
        <p:nvPicPr>
          <p:cNvPr id="183" name="Рисунок 11" descr=""/>
          <p:cNvPicPr/>
          <p:nvPr/>
        </p:nvPicPr>
        <p:blipFill>
          <a:blip r:embed="rId6"/>
          <a:stretch/>
        </p:blipFill>
        <p:spPr>
          <a:xfrm>
            <a:off x="7439760" y="3297960"/>
            <a:ext cx="1462680" cy="2411640"/>
          </a:xfrm>
          <a:prstGeom prst="rect">
            <a:avLst/>
          </a:prstGeom>
          <a:ln w="0">
            <a:noFill/>
          </a:ln>
        </p:spPr>
      </p:pic>
      <p:sp>
        <p:nvSpPr>
          <p:cNvPr id="184" name="TextBox 12"/>
          <p:cNvSpPr/>
          <p:nvPr/>
        </p:nvSpPr>
        <p:spPr>
          <a:xfrm>
            <a:off x="4120560" y="5808600"/>
            <a:ext cx="3454560" cy="912600"/>
          </a:xfrm>
          <a:prstGeom prst="rect">
            <a:avLst/>
          </a:prstGeom>
          <a:gradFill rotWithShape="0">
            <a:gsLst>
              <a:gs pos="50000">
                <a:srgbClr val="000000"/>
              </a:gs>
              <a:gs pos="100000">
                <a:srgbClr val="4b4b4b"/>
              </a:gs>
            </a:gsLst>
            <a:lin ang="16200000"/>
          </a:gradFill>
          <a:ln>
            <a:solidFill>
              <a:srgbClr val="00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US" sz="5400" spc="-1" strike="noStrike">
                <a:solidFill>
                  <a:srgbClr val="ffff00"/>
                </a:solidFill>
                <a:latin typeface="Encient German Gothic"/>
              </a:rPr>
              <a:t>Exchange</a:t>
            </a:r>
            <a:endParaRPr b="0" lang="en-US" sz="5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tile tx="0" ty="0" sx="100000" sy="100000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4628880" y="542520"/>
            <a:ext cx="3378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 algn="ctr">
              <a:lnSpc>
                <a:spcPct val="90000"/>
              </a:lnSpc>
              <a:buNone/>
            </a:pPr>
            <a:r>
              <a:rPr b="1" lang="en-US" sz="4400" spc="-1" strike="noStrike">
                <a:solidFill>
                  <a:srgbClr val="000000"/>
                </a:solidFill>
                <a:latin typeface="Mistral"/>
              </a:rPr>
              <a:t>YUKAWA</a:t>
            </a: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 </a:t>
            </a:r>
            <a:br>
              <a:rPr sz="4400"/>
            </a:br>
            <a:r>
              <a:rPr b="1" lang="ja-JP" sz="4400" spc="-1" strike="noStrike">
                <a:solidFill>
                  <a:srgbClr val="000000"/>
                </a:solidFill>
                <a:latin typeface="Calibri Light"/>
              </a:rPr>
              <a:t>湯川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6" name="Объект 3" descr=""/>
          <p:cNvPicPr/>
          <p:nvPr/>
        </p:nvPicPr>
        <p:blipFill>
          <a:blip r:embed="rId2"/>
          <a:stretch/>
        </p:blipFill>
        <p:spPr>
          <a:xfrm>
            <a:off x="3629880" y="2142000"/>
            <a:ext cx="4931640" cy="37184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tile tx="0" ty="0" sx="100000" sy="100000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2862000" y="108360"/>
            <a:ext cx="6165000" cy="466560"/>
          </a:xfrm>
          <a:prstGeom prst="rect">
            <a:avLst/>
          </a:prstGeom>
          <a:solidFill>
            <a:srgbClr val="000000"/>
          </a:solidFill>
          <a:ln w="19080">
            <a:solidFill>
              <a:srgbClr val="ffffff"/>
            </a:solidFill>
            <a:miter/>
          </a:ln>
        </p:spPr>
        <p:txBody>
          <a:bodyPr anchor="ctr">
            <a:noAutofit/>
          </a:bodyPr>
          <a:p>
            <a:pPr indent="0" algn="ctr">
              <a:lnSpc>
                <a:spcPct val="90000"/>
              </a:lnSpc>
              <a:buNone/>
            </a:pPr>
            <a:r>
              <a:rPr b="0" lang="en-GB" sz="3600" spc="-1" strike="noStrike">
                <a:solidFill>
                  <a:schemeClr val="lt1"/>
                </a:solidFill>
                <a:latin typeface="Encient German Gothic"/>
              </a:rPr>
              <a:t>Mesonic theory (1934-1959)</a:t>
            </a:r>
            <a:endParaRPr b="0" lang="ru-RU" sz="36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8" name="Объект 3" descr=""/>
          <p:cNvPicPr/>
          <p:nvPr/>
        </p:nvPicPr>
        <p:blipFill>
          <a:blip r:embed="rId2"/>
          <a:stretch/>
        </p:blipFill>
        <p:spPr>
          <a:xfrm>
            <a:off x="504720" y="738000"/>
            <a:ext cx="10879560" cy="611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tile tx="0" ty="0" sx="100000" sy="100000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2647440" y="118080"/>
            <a:ext cx="7524720" cy="780480"/>
          </a:xfrm>
          <a:prstGeom prst="rect">
            <a:avLst/>
          </a:prstGeom>
          <a:solidFill>
            <a:srgbClr val="000000"/>
          </a:solidFill>
          <a:ln w="12600">
            <a:solidFill>
              <a:srgbClr val="000000"/>
            </a:solidFill>
            <a:miter/>
          </a:ln>
        </p:spPr>
        <p:txBody>
          <a:bodyPr anchor="ctr">
            <a:normAutofit fontScale="36000"/>
          </a:bodyPr>
          <a:p>
            <a:pPr indent="0" algn="ctr">
              <a:lnSpc>
                <a:spcPct val="90000"/>
              </a:lnSpc>
              <a:buNone/>
            </a:pPr>
            <a:br>
              <a:rPr sz="4400"/>
            </a:br>
            <a:r>
              <a:rPr b="0" lang="en-US" sz="4400" spc="-1" strike="noStrike">
                <a:solidFill>
                  <a:schemeClr val="lt1"/>
                </a:solidFill>
                <a:latin typeface="Encient German Gothic"/>
              </a:rPr>
              <a:t>Axiomatic Field Theory of (1954 -1956)</a:t>
            </a:r>
            <a:br>
              <a:rPr sz="4400"/>
            </a:b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0" name="Объект 3" descr=""/>
          <p:cNvPicPr/>
          <p:nvPr/>
        </p:nvPicPr>
        <p:blipFill>
          <a:blip r:embed="rId2"/>
          <a:stretch/>
        </p:blipFill>
        <p:spPr>
          <a:xfrm>
            <a:off x="3599640" y="1125000"/>
            <a:ext cx="1849320" cy="2339640"/>
          </a:xfrm>
          <a:prstGeom prst="rect">
            <a:avLst/>
          </a:prstGeom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191" name="Рисунок 4" descr=""/>
          <p:cNvPicPr/>
          <p:nvPr/>
        </p:nvPicPr>
        <p:blipFill>
          <a:blip r:embed="rId3"/>
          <a:stretch/>
        </p:blipFill>
        <p:spPr>
          <a:xfrm>
            <a:off x="8782200" y="3777120"/>
            <a:ext cx="2405520" cy="2591640"/>
          </a:xfrm>
          <a:prstGeom prst="rect">
            <a:avLst/>
          </a:prstGeom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192" name="Рисунок 5" descr=""/>
          <p:cNvPicPr/>
          <p:nvPr/>
        </p:nvPicPr>
        <p:blipFill>
          <a:blip r:embed="rId4"/>
          <a:stretch/>
        </p:blipFill>
        <p:spPr>
          <a:xfrm>
            <a:off x="2647800" y="3930480"/>
            <a:ext cx="1875960" cy="2437920"/>
          </a:xfrm>
          <a:prstGeom prst="rect">
            <a:avLst/>
          </a:prstGeom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193" name="Прямоугольник 6"/>
          <p:cNvSpPr/>
          <p:nvPr/>
        </p:nvSpPr>
        <p:spPr>
          <a:xfrm>
            <a:off x="3470760" y="6478200"/>
            <a:ext cx="4488120" cy="363960"/>
          </a:xfrm>
          <a:prstGeom prst="rect">
            <a:avLst/>
          </a:prstGeom>
          <a:solidFill>
            <a:srgbClr val="ffc000"/>
          </a:solidFill>
          <a:ln>
            <a:solidFill>
              <a:srgbClr val="bc8e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Encient German Gothic"/>
              </a:rPr>
              <a:t>Asymptotic fields and the LSZ formalism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TextBox 8"/>
          <p:cNvSpPr/>
          <p:nvPr/>
        </p:nvSpPr>
        <p:spPr>
          <a:xfrm>
            <a:off x="6410160" y="2700720"/>
            <a:ext cx="184320" cy="36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5" name="Рисунок 10" descr=""/>
          <p:cNvPicPr/>
          <p:nvPr/>
        </p:nvPicPr>
        <p:blipFill>
          <a:blip r:embed="rId5"/>
          <a:stretch/>
        </p:blipFill>
        <p:spPr>
          <a:xfrm>
            <a:off x="5035680" y="3786840"/>
            <a:ext cx="2933280" cy="2450520"/>
          </a:xfrm>
          <a:prstGeom prst="rect">
            <a:avLst/>
          </a:prstGeom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196" name="Рисунок 11" descr=""/>
          <p:cNvPicPr/>
          <p:nvPr/>
        </p:nvPicPr>
        <p:blipFill>
          <a:blip r:embed="rId6"/>
          <a:stretch/>
        </p:blipFill>
        <p:spPr>
          <a:xfrm>
            <a:off x="5863320" y="1094040"/>
            <a:ext cx="1653120" cy="2411640"/>
          </a:xfrm>
          <a:prstGeom prst="rect">
            <a:avLst/>
          </a:prstGeom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197" name="Рисунок 12" descr=""/>
          <p:cNvPicPr/>
          <p:nvPr/>
        </p:nvPicPr>
        <p:blipFill>
          <a:blip r:embed="rId7"/>
          <a:stretch/>
        </p:blipFill>
        <p:spPr>
          <a:xfrm>
            <a:off x="162000" y="1220040"/>
            <a:ext cx="1601280" cy="2411640"/>
          </a:xfrm>
          <a:prstGeom prst="rect">
            <a:avLst/>
          </a:prstGeom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198" name="Рисунок 13" descr=""/>
          <p:cNvPicPr/>
          <p:nvPr/>
        </p:nvPicPr>
        <p:blipFill>
          <a:blip r:embed="rId8"/>
          <a:stretch/>
        </p:blipFill>
        <p:spPr>
          <a:xfrm>
            <a:off x="8459640" y="1069920"/>
            <a:ext cx="1619640" cy="2588760"/>
          </a:xfrm>
          <a:prstGeom prst="rect">
            <a:avLst/>
          </a:prstGeom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199" name="Рисунок 14" descr=""/>
          <p:cNvPicPr/>
          <p:nvPr/>
        </p:nvPicPr>
        <p:blipFill>
          <a:blip r:embed="rId9"/>
          <a:stretch/>
        </p:blipFill>
        <p:spPr>
          <a:xfrm>
            <a:off x="8063640" y="2111400"/>
            <a:ext cx="4031640" cy="1547280"/>
          </a:xfrm>
          <a:prstGeom prst="rect">
            <a:avLst/>
          </a:prstGeom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200" name="Рисунок 15" descr=""/>
          <p:cNvPicPr/>
          <p:nvPr/>
        </p:nvPicPr>
        <p:blipFill>
          <a:blip r:embed="rId10"/>
          <a:stretch/>
        </p:blipFill>
        <p:spPr>
          <a:xfrm>
            <a:off x="1874880" y="1140480"/>
            <a:ext cx="1562760" cy="2447640"/>
          </a:xfrm>
          <a:prstGeom prst="rect">
            <a:avLst/>
          </a:prstGeom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7" dur="indefinite" restart="never" nodeType="tmRoot">
          <p:childTnLst>
            <p:seq>
              <p:cTn id="18" dur="indefinite" nodeType="mainSeq"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tile tx="0" ty="0" sx="100000" sy="100000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Прямоугольник 4"/>
          <p:cNvSpPr/>
          <p:nvPr/>
        </p:nvSpPr>
        <p:spPr>
          <a:xfrm>
            <a:off x="2962440" y="284760"/>
            <a:ext cx="5295600" cy="63828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ffff00"/>
                </a:solidFill>
                <a:latin typeface="Encient German Gothic"/>
              </a:rPr>
              <a:t>Renormalization Group.</a:t>
            </a:r>
            <a:endParaRPr b="0" lang="en-US" sz="36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02" name="Рисунок 5" descr=""/>
          <p:cNvPicPr/>
          <p:nvPr/>
        </p:nvPicPr>
        <p:blipFill>
          <a:blip r:embed="rId2"/>
          <a:stretch/>
        </p:blipFill>
        <p:spPr>
          <a:xfrm>
            <a:off x="344520" y="267120"/>
            <a:ext cx="2133360" cy="213336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203" name="Рисунок 1" descr=""/>
          <p:cNvPicPr/>
          <p:nvPr/>
        </p:nvPicPr>
        <p:blipFill>
          <a:blip r:embed="rId3"/>
          <a:stretch/>
        </p:blipFill>
        <p:spPr>
          <a:xfrm>
            <a:off x="2806200" y="1242720"/>
            <a:ext cx="6067080" cy="1333080"/>
          </a:xfrm>
          <a:prstGeom prst="rect">
            <a:avLst/>
          </a:prstGeom>
          <a:ln cap="sq" w="38100">
            <a:solidFill>
              <a:srgbClr val="000000"/>
            </a:solidFill>
            <a:miter/>
          </a:ln>
          <a:effectLst>
            <a:outerShdw algn="tl" blurRad="50760" dir="2700000" dist="37674" rotWithShape="0">
              <a:srgbClr val="000000">
                <a:alpha val="43000"/>
              </a:srgbClr>
            </a:outerShdw>
          </a:effectLst>
        </p:spPr>
      </p:pic>
      <p:pic>
        <p:nvPicPr>
          <p:cNvPr id="204" name="Рисунок 6" descr=""/>
          <p:cNvPicPr/>
          <p:nvPr/>
        </p:nvPicPr>
        <p:blipFill>
          <a:blip r:embed="rId4"/>
          <a:stretch/>
        </p:blipFill>
        <p:spPr>
          <a:xfrm>
            <a:off x="9490680" y="284760"/>
            <a:ext cx="1761840" cy="259992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205" name="Рисунок 7" descr=""/>
          <p:cNvPicPr/>
          <p:nvPr/>
        </p:nvPicPr>
        <p:blipFill>
          <a:blip r:embed="rId5"/>
          <a:stretch/>
        </p:blipFill>
        <p:spPr>
          <a:xfrm>
            <a:off x="5929560" y="2837160"/>
            <a:ext cx="4164120" cy="19796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206" name="Рисунок 8" descr=""/>
          <p:cNvPicPr/>
          <p:nvPr/>
        </p:nvPicPr>
        <p:blipFill>
          <a:blip r:embed="rId6"/>
          <a:stretch/>
        </p:blipFill>
        <p:spPr>
          <a:xfrm>
            <a:off x="10178640" y="3827160"/>
            <a:ext cx="1904760" cy="2599920"/>
          </a:xfrm>
          <a:prstGeom prst="rect">
            <a:avLst/>
          </a:prstGeom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207" name="Рисунок 9" descr=""/>
          <p:cNvPicPr/>
          <p:nvPr/>
        </p:nvPicPr>
        <p:blipFill>
          <a:blip r:embed="rId7"/>
          <a:stretch/>
        </p:blipFill>
        <p:spPr>
          <a:xfrm>
            <a:off x="3460320" y="2964960"/>
            <a:ext cx="1904760" cy="240948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208" name="Рисунок 10" descr=""/>
          <p:cNvPicPr/>
          <p:nvPr/>
        </p:nvPicPr>
        <p:blipFill>
          <a:blip r:embed="rId8"/>
          <a:stretch/>
        </p:blipFill>
        <p:spPr>
          <a:xfrm>
            <a:off x="344520" y="2905920"/>
            <a:ext cx="2390400" cy="23522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209" name="Рисунок 11" descr=""/>
          <p:cNvPicPr/>
          <p:nvPr/>
        </p:nvPicPr>
        <p:blipFill>
          <a:blip r:embed="rId9"/>
          <a:stretch/>
        </p:blipFill>
        <p:spPr>
          <a:xfrm>
            <a:off x="498240" y="5763600"/>
            <a:ext cx="5111640" cy="996480"/>
          </a:xfrm>
          <a:prstGeom prst="rect">
            <a:avLst/>
          </a:prstGeom>
          <a:ln cap="sq" w="38100">
            <a:solidFill>
              <a:srgbClr val="000000"/>
            </a:solidFill>
            <a:miter/>
          </a:ln>
          <a:effectLst>
            <a:outerShdw algn="tl" blurRad="50760" dir="2700000" dist="37674" rotWithShape="0">
              <a:srgbClr val="000000">
                <a:alpha val="43000"/>
              </a:srgbClr>
            </a:outerShdw>
          </a:effectLst>
        </p:spPr>
      </p:pic>
      <p:pic>
        <p:nvPicPr>
          <p:cNvPr id="210" name="Рисунок 2" descr=""/>
          <p:cNvPicPr/>
          <p:nvPr/>
        </p:nvPicPr>
        <p:blipFill>
          <a:blip r:embed="rId10"/>
          <a:stretch/>
        </p:blipFill>
        <p:spPr>
          <a:xfrm>
            <a:off x="6580440" y="4924080"/>
            <a:ext cx="2627640" cy="1678680"/>
          </a:xfrm>
          <a:prstGeom prst="rect">
            <a:avLst/>
          </a:prstGeom>
          <a:ln cap="sq" w="38100">
            <a:solidFill>
              <a:srgbClr val="000000"/>
            </a:solidFill>
            <a:miter/>
          </a:ln>
          <a:effectLst>
            <a:outerShdw algn="tl" blurRad="50760" dir="2700000" dist="37674" rotWithShape="0">
              <a:srgbClr val="000000">
                <a:alpha val="43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Рисунок 3" descr=""/>
          <p:cNvPicPr/>
          <p:nvPr/>
        </p:nvPicPr>
        <p:blipFill>
          <a:blip r:embed="rId1"/>
          <a:stretch/>
        </p:blipFill>
        <p:spPr>
          <a:xfrm>
            <a:off x="44280" y="0"/>
            <a:ext cx="1210320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Тема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1568</TotalTime>
  <Application>LibreOffice/7.4.7.2$Linux_X86_64 LibreOffice_project/40$Build-2</Application>
  <AppVersion>15.0000</AppVersion>
  <Words>294</Words>
  <Paragraphs>42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2024-07-17T08:51:15Z</dcterms:created>
  <dc:creator>владимир петров</dc:creator>
  <dc:description/>
  <dc:language>en-US</dc:language>
  <cp:lastModifiedBy/>
  <dcterms:modified xsi:type="dcterms:W3CDTF">2024-07-25T16:27:06Z</dcterms:modified>
  <cp:revision>15</cp:revision>
  <dc:subject/>
  <dc:title>Vladimir A. Petrov, A. A. Logunov IHEP, NRC, KI, Protvino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Широкоэкранный</vt:lpwstr>
  </property>
  <property fmtid="{D5CDD505-2E9C-101B-9397-08002B2CF9AE}" pid="3" name="Slides">
    <vt:i4>17</vt:i4>
  </property>
</Properties>
</file>