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6" r:id="rId1"/>
  </p:sldMasterIdLst>
  <p:notesMasterIdLst>
    <p:notesMasterId r:id="rId63"/>
  </p:notesMasterIdLst>
  <p:sldIdLst>
    <p:sldId id="638" r:id="rId2"/>
    <p:sldId id="770" r:id="rId3"/>
    <p:sldId id="771" r:id="rId4"/>
    <p:sldId id="756" r:id="rId5"/>
    <p:sldId id="873" r:id="rId6"/>
    <p:sldId id="811" r:id="rId7"/>
    <p:sldId id="812" r:id="rId8"/>
    <p:sldId id="813" r:id="rId9"/>
    <p:sldId id="819" r:id="rId10"/>
    <p:sldId id="815" r:id="rId11"/>
    <p:sldId id="817" r:id="rId12"/>
    <p:sldId id="818" r:id="rId13"/>
    <p:sldId id="814" r:id="rId14"/>
    <p:sldId id="820" r:id="rId15"/>
    <p:sldId id="816" r:id="rId16"/>
    <p:sldId id="834" r:id="rId17"/>
    <p:sldId id="829" r:id="rId18"/>
    <p:sldId id="828" r:id="rId19"/>
    <p:sldId id="827" r:id="rId20"/>
    <p:sldId id="831" r:id="rId21"/>
    <p:sldId id="832" r:id="rId22"/>
    <p:sldId id="830" r:id="rId23"/>
    <p:sldId id="833" r:id="rId24"/>
    <p:sldId id="822" r:id="rId25"/>
    <p:sldId id="825" r:id="rId26"/>
    <p:sldId id="824" r:id="rId27"/>
    <p:sldId id="835" r:id="rId28"/>
    <p:sldId id="838" r:id="rId29"/>
    <p:sldId id="837" r:id="rId30"/>
    <p:sldId id="841" r:id="rId31"/>
    <p:sldId id="842" r:id="rId32"/>
    <p:sldId id="843" r:id="rId33"/>
    <p:sldId id="844" r:id="rId34"/>
    <p:sldId id="839" r:id="rId35"/>
    <p:sldId id="840" r:id="rId36"/>
    <p:sldId id="876" r:id="rId37"/>
    <p:sldId id="642" r:id="rId38"/>
    <p:sldId id="882" r:id="rId39"/>
    <p:sldId id="643" r:id="rId40"/>
    <p:sldId id="845" r:id="rId41"/>
    <p:sldId id="619" r:id="rId42"/>
    <p:sldId id="851" r:id="rId43"/>
    <p:sldId id="849" r:id="rId44"/>
    <p:sldId id="852" r:id="rId45"/>
    <p:sldId id="872" r:id="rId46"/>
    <p:sldId id="880" r:id="rId47"/>
    <p:sldId id="881" r:id="rId48"/>
    <p:sldId id="853" r:id="rId49"/>
    <p:sldId id="858" r:id="rId50"/>
    <p:sldId id="854" r:id="rId51"/>
    <p:sldId id="877" r:id="rId52"/>
    <p:sldId id="859" r:id="rId53"/>
    <p:sldId id="861" r:id="rId54"/>
    <p:sldId id="866" r:id="rId55"/>
    <p:sldId id="868" r:id="rId56"/>
    <p:sldId id="869" r:id="rId57"/>
    <p:sldId id="870" r:id="rId58"/>
    <p:sldId id="871" r:id="rId59"/>
    <p:sldId id="650" r:id="rId60"/>
    <p:sldId id="791" r:id="rId61"/>
    <p:sldId id="874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8" autoAdjust="0"/>
    <p:restoredTop sz="93182" autoAdjust="0"/>
  </p:normalViewPr>
  <p:slideViewPr>
    <p:cSldViewPr>
      <p:cViewPr varScale="1">
        <p:scale>
          <a:sx n="63" d="100"/>
          <a:sy n="63" d="100"/>
        </p:scale>
        <p:origin x="11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emf"/><Relationship Id="rId1" Type="http://schemas.openxmlformats.org/officeDocument/2006/relationships/image" Target="../media/image9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Relationship Id="rId4" Type="http://schemas.openxmlformats.org/officeDocument/2006/relationships/image" Target="../media/image104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D8909A-9198-411F-8953-5120045C3E86}" type="datetimeFigureOut">
              <a:rPr lang="ru-RU"/>
              <a:pPr>
                <a:defRPr/>
              </a:pPr>
              <a:t>24.07.2024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24569B-016E-4694-A291-71ED127AA4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16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8A97C1-0673-438C-B5FE-EAFACE588C42}" type="slidenum">
              <a:rPr lang="ru-RU" altLang="en-US" sz="1300"/>
              <a:pPr eaLnBrk="1" hangingPunct="1"/>
              <a:t>1</a:t>
            </a:fld>
            <a:endParaRPr lang="ru-RU" altLang="en-US" sz="1300" dirty="0"/>
          </a:p>
        </p:txBody>
      </p:sp>
      <p:sp>
        <p:nvSpPr>
          <p:cNvPr id="4915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9156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57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1688EF-8D7D-4E38-BB2C-5D44886D7C0C}" type="slidenum">
              <a:rPr lang="ru-RU" altLang="en-US" sz="1300"/>
              <a:pPr eaLnBrk="1" hangingPunct="1"/>
              <a:t>57</a:t>
            </a:fld>
            <a:endParaRPr lang="ru-RU" altLang="en-US" sz="1300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766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EF9675-BBCA-4D98-A119-C33F87F22A2F}" type="slidenum">
              <a:rPr lang="ru-RU" altLang="en-US" sz="1300"/>
              <a:pPr eaLnBrk="1" hangingPunct="1"/>
              <a:t>2</a:t>
            </a:fld>
            <a:endParaRPr lang="ru-RU" altLang="en-US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689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Diffraction-2018 (Regio</a:t>
            </a:r>
            <a:r>
              <a:rPr lang="en-US" baseline="0" dirty="0" smtClean="0"/>
              <a:t> Calabria)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24569B-016E-4694-A291-71ED127AA4C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56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56F20C2-C910-4EE5-B565-0FD6037F28AE}" type="slidenum">
              <a:rPr lang="ru-RU" altLang="en-US" sz="1300"/>
              <a:pPr eaLnBrk="1" hangingPunct="1"/>
              <a:t>16</a:t>
            </a:fld>
            <a:endParaRPr lang="ru-RU" altLang="en-US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246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87B23-1DD1-4488-A228-2BE0ED2AF647}" type="slidenum">
              <a:rPr lang="ru-RU" altLang="en-US"/>
              <a:pPr/>
              <a:t>30</a:t>
            </a:fld>
            <a:endParaRPr lang="ru-RU" altLang="en-US" dirty="0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031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D8F99B8-9C69-47E6-AB69-1A959AE49ADB}" type="slidenum">
              <a:rPr lang="ru-RU" altLang="en-US" sz="1300"/>
              <a:pPr eaLnBrk="1" hangingPunct="1"/>
              <a:t>34</a:t>
            </a:fld>
            <a:endParaRPr lang="ru-RU" altLang="en-US" sz="13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446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5DD260-D5BE-420E-BB5B-43C684C5E0C2}" type="slidenum">
              <a:rPr lang="ru-RU" altLang="en-US" sz="1300"/>
              <a:pPr eaLnBrk="1" hangingPunct="1"/>
              <a:t>35</a:t>
            </a:fld>
            <a:endParaRPr lang="ru-RU" altLang="en-US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843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F413D3-74BE-4CF4-B7E0-988FF5BCDF52}" type="slidenum">
              <a:rPr lang="en-US" sz="1200"/>
              <a:pPr eaLnBrk="1" hangingPunct="1"/>
              <a:t>38</a:t>
            </a:fld>
            <a:endParaRPr lang="en-US" sz="1200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260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EDEF30-7598-4CA5-8C65-E310A8D141A8}" type="slidenum">
              <a:rPr lang="en-US" sz="1200" smtClean="0"/>
              <a:pPr eaLnBrk="1" hangingPunct="1"/>
              <a:t>41</a:t>
            </a:fld>
            <a:endParaRPr lang="en-US" sz="1200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3069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708C-7375-4EB2-B59A-A3A18E44FA27}" type="datetimeFigureOut">
              <a:rPr lang="en-US"/>
              <a:pPr>
                <a:defRPr/>
              </a:pPr>
              <a:t>7/24/2024</a:t>
            </a:fld>
            <a:endParaRPr lang="en-US" sz="16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60BC-7229-429B-80C6-1D48C9E67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6F10-BD4B-4E0A-8911-F88C29E9F738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33C5-BBF0-403F-ABFA-8DB2E9E7E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DAA9-28CA-435F-AA0A-ACD3B700386B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4876-96A1-4289-B45B-2E22363D6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4DB59-71B5-4CC2-A276-A47BE52A3F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22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EDB0-7901-4D20-8C06-2BB30BD2A159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73A5-4578-4689-AB85-077C23E7E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F5C6-5641-4923-B0F4-4BBCDEDF8AD0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3B3E-7266-4CF9-8D7A-88C9ED668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8FCF-8669-4CEA-8F20-B629F02FA0F1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AB1D1-A74F-4B94-AE81-CB7411912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EBC8-8E83-4742-9015-426EC2AF6F59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20B8-6849-4E91-BABE-25844A1BC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DEFE-76D2-4415-9E3B-2BC803572075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3036-8E5E-4C4C-84BB-37518D6798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D06D-8685-4A09-B33F-273C715C44D6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BFD5-3090-4387-A9CC-A1DE55E57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1B36-4969-478A-867D-BB5213A090AE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29CA-5EB5-4CE6-BCA8-F8D33EBBA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DB2A-9C56-4AE1-A7E4-8F40BD5C50F1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29B1-AF9B-4399-BD5B-9DD66B6C3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B5DA16-791D-478A-BF39-A71B08288877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9CFE63-E8C5-4681-A6B9-CF6EE2DFDE93}" type="slidenum">
              <a:rPr lang="en-US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9" r:id="rId1"/>
    <p:sldLayoutId id="2147485500" r:id="rId2"/>
    <p:sldLayoutId id="2147485501" r:id="rId3"/>
    <p:sldLayoutId id="2147485502" r:id="rId4"/>
    <p:sldLayoutId id="2147485503" r:id="rId5"/>
    <p:sldLayoutId id="2147485504" r:id="rId6"/>
    <p:sldLayoutId id="2147485505" r:id="rId7"/>
    <p:sldLayoutId id="2147485506" r:id="rId8"/>
    <p:sldLayoutId id="2147485507" r:id="rId9"/>
    <p:sldLayoutId id="2147485508" r:id="rId10"/>
    <p:sldLayoutId id="2147485509" r:id="rId11"/>
    <p:sldLayoutId id="2147485510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ep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37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8.wmf"/><Relationship Id="rId4" Type="http://schemas.openxmlformats.org/officeDocument/2006/relationships/image" Target="../media/image61.jpe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7.01311" TargetMode="Externa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8.jpeg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87.wmf"/><Relationship Id="rId4" Type="http://schemas.openxmlformats.org/officeDocument/2006/relationships/image" Target="../media/image89.jpeg"/><Relationship Id="rId9" Type="http://schemas.openxmlformats.org/officeDocument/2006/relationships/oleObject" Target="../embeddings/oleObject57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2.jpeg"/><Relationship Id="rId5" Type="http://schemas.openxmlformats.org/officeDocument/2006/relationships/image" Target="../media/image7.jpeg"/><Relationship Id="rId4" Type="http://schemas.openxmlformats.org/officeDocument/2006/relationships/image" Target="../media/image9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9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9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2.emf"/><Relationship Id="rId11" Type="http://schemas.openxmlformats.org/officeDocument/2006/relationships/image" Target="../media/image105.e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104.emf"/><Relationship Id="rId4" Type="http://schemas.openxmlformats.org/officeDocument/2006/relationships/image" Target="../media/image101.emf"/><Relationship Id="rId9" Type="http://schemas.openxmlformats.org/officeDocument/2006/relationships/oleObject" Target="../embeddings/oleObject66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106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7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hep-ph?searchtype=author&amp;query=Tyurin,+N+E" TargetMode="External"/><Relationship Id="rId2" Type="http://schemas.openxmlformats.org/officeDocument/2006/relationships/hyperlink" Target="https://arxiv.org/search/hep-ph?searchtype=author&amp;query=Troshin,+S+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2310.17921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7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7"/>
          <p:cNvSpPr txBox="1">
            <a:spLocks noChangeArrowheads="1"/>
          </p:cNvSpPr>
          <p:nvPr/>
        </p:nvSpPr>
        <p:spPr bwMode="auto">
          <a:xfrm>
            <a:off x="1187624" y="2780928"/>
            <a:ext cx="67687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7030A0"/>
                </a:solidFill>
              </a:rPr>
              <a:t>Oscillations (quasi-periodical structure) </a:t>
            </a:r>
          </a:p>
          <a:p>
            <a:pPr eaLnBrk="1" hangingPunct="1"/>
            <a:r>
              <a:rPr lang="en-US" altLang="en-US" sz="3200" dirty="0">
                <a:solidFill>
                  <a:srgbClr val="7030A0"/>
                </a:solidFill>
              </a:rPr>
              <a:t> </a:t>
            </a:r>
            <a:r>
              <a:rPr lang="en-US" altLang="en-US" sz="3200" dirty="0" smtClean="0">
                <a:solidFill>
                  <a:srgbClr val="7030A0"/>
                </a:solidFill>
              </a:rPr>
              <a:t>      of elastic hadron scattering</a:t>
            </a:r>
          </a:p>
          <a:p>
            <a:pPr eaLnBrk="1" hangingPunct="1"/>
            <a:r>
              <a:rPr lang="en-US" altLang="en-US" sz="3200" dirty="0">
                <a:solidFill>
                  <a:srgbClr val="7030A0"/>
                </a:solidFill>
              </a:rPr>
              <a:t> </a:t>
            </a:r>
            <a:r>
              <a:rPr lang="en-US" altLang="en-US" sz="3200" dirty="0" smtClean="0">
                <a:solidFill>
                  <a:srgbClr val="7030A0"/>
                </a:solidFill>
              </a:rPr>
              <a:t>             at high energies</a:t>
            </a:r>
            <a:endParaRPr lang="en-US" altLang="en-US" sz="3200" dirty="0">
              <a:solidFill>
                <a:srgbClr val="7030A0"/>
              </a:solidFill>
            </a:endParaRPr>
          </a:p>
        </p:txBody>
      </p:sp>
      <p:sp>
        <p:nvSpPr>
          <p:cNvPr id="390149" name="Text Box 1029"/>
          <p:cNvSpPr txBox="1">
            <a:spLocks noChangeArrowheads="1"/>
          </p:cNvSpPr>
          <p:nvPr/>
        </p:nvSpPr>
        <p:spPr bwMode="auto">
          <a:xfrm>
            <a:off x="5508104" y="425579"/>
            <a:ext cx="19050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med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 June  2024</a:t>
            </a:r>
            <a:endParaRPr lang="ru-RU" sz="1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0150" name="Text Box 1030"/>
          <p:cNvSpPr txBox="1">
            <a:spLocks noChangeArrowheads="1"/>
          </p:cNvSpPr>
          <p:nvPr/>
        </p:nvSpPr>
        <p:spPr bwMode="auto">
          <a:xfrm>
            <a:off x="4929188" y="5072063"/>
            <a:ext cx="2895600" cy="12311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med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O.V. Selyugin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(JINR  Dubna)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323528" y="589142"/>
            <a:ext cx="460566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 smtClean="0">
                <a:solidFill>
                  <a:srgbClr val="C00000"/>
                </a:solidFill>
                <a:hlinkClick r:id="rId3"/>
              </a:rPr>
              <a:t>Logunov</a:t>
            </a:r>
            <a:r>
              <a:rPr lang="en-US" sz="1600" dirty="0" smtClean="0">
                <a:solidFill>
                  <a:srgbClr val="C00000"/>
                </a:solidFill>
              </a:rPr>
              <a:t> </a:t>
            </a:r>
            <a:r>
              <a:rPr lang="en-US" sz="1600" dirty="0" smtClean="0">
                <a:solidFill>
                  <a:srgbClr val="C00000"/>
                </a:solidFill>
                <a:hlinkClick r:id="rId3"/>
              </a:rPr>
              <a:t>Institute for High Energy Physics</a:t>
            </a:r>
            <a:endParaRPr lang="en-US" sz="1600" dirty="0" smtClean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600" dirty="0" smtClean="0"/>
              <a:t>International Workshop on High Energy Physics “</a:t>
            </a:r>
            <a:r>
              <a:rPr lang="en-US" sz="1600" b="1" dirty="0" smtClean="0"/>
              <a:t>Strong Interactions: Experiment, Theory, Phenomenology</a:t>
            </a:r>
            <a:r>
              <a:rPr lang="en-US" sz="1600" dirty="0" smtClean="0"/>
              <a:t>”,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/>
              <a:t> 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556792"/>
            <a:ext cx="6984776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A.A. Anselm and I.T. </a:t>
            </a:r>
            <a:r>
              <a:rPr lang="en-US" dirty="0" err="1" smtClean="0">
                <a:solidFill>
                  <a:srgbClr val="0070C0"/>
                </a:solidFill>
              </a:rPr>
              <a:t>Dyatlov</a:t>
            </a:r>
            <a:r>
              <a:rPr lang="en-US" dirty="0" smtClean="0">
                <a:solidFill>
                  <a:srgbClr val="0070C0"/>
                </a:solidFill>
              </a:rPr>
              <a:t> , </a:t>
            </a:r>
            <a:r>
              <a:rPr lang="en-US" dirty="0" err="1" smtClean="0">
                <a:solidFill>
                  <a:srgbClr val="0070C0"/>
                </a:solidFill>
              </a:rPr>
              <a:t>Phys.Lett</a:t>
            </a:r>
            <a:r>
              <a:rPr lang="en-US" dirty="0" smtClean="0">
                <a:solidFill>
                  <a:srgbClr val="0070C0"/>
                </a:solidFill>
              </a:rPr>
              <a:t> (1967)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268760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attempt is made to determine the behavior of the elastic cross section at high energy s and large </a:t>
            </a:r>
            <a:r>
              <a:rPr lang="en-US" dirty="0" smtClean="0"/>
              <a:t>momentum transfer </a:t>
            </a:r>
            <a:r>
              <a:rPr lang="en-US" dirty="0"/>
              <a:t>t by considering the contribution of Mandelstam branch points in the complex </a:t>
            </a:r>
            <a:r>
              <a:rPr lang="en-US" dirty="0" smtClean="0"/>
              <a:t>angular momentum </a:t>
            </a:r>
            <a:r>
              <a:rPr lang="en-US" dirty="0"/>
              <a:t>plane.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Outside the diffraction cone</a:t>
            </a:r>
            <a:r>
              <a:rPr lang="en-US" dirty="0"/>
              <a:t>, but for |</a:t>
            </a:r>
            <a:r>
              <a:rPr lang="en-US" dirty="0" smtClean="0"/>
              <a:t>t| </a:t>
            </a:r>
            <a:r>
              <a:rPr lang="en-US" dirty="0"/>
              <a:t>&lt;&lt; s, the cross section do/</a:t>
            </a:r>
            <a:r>
              <a:rPr lang="en-US" dirty="0" err="1"/>
              <a:t>dt</a:t>
            </a:r>
            <a:r>
              <a:rPr lang="en-US" dirty="0"/>
              <a:t> decreases exponentially</a:t>
            </a:r>
          </a:p>
          <a:p>
            <a:r>
              <a:rPr lang="en-US" dirty="0"/>
              <a:t>with </a:t>
            </a:r>
            <a:r>
              <a:rPr lang="en-US" dirty="0" smtClean="0"/>
              <a:t>\</a:t>
            </a:r>
            <a:r>
              <a:rPr lang="en-US" dirty="0" err="1" smtClean="0"/>
              <a:t>sqrt</a:t>
            </a:r>
            <a:r>
              <a:rPr lang="en-US" dirty="0" smtClean="0"/>
              <a:t>{t} </a:t>
            </a:r>
            <a:r>
              <a:rPr lang="en-US" dirty="0"/>
              <a:t>(which is in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qualitative agreement with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Orear’s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formula</a:t>
            </a:r>
            <a:r>
              <a:rPr lang="en-US" dirty="0"/>
              <a:t>) and also </a:t>
            </a:r>
            <a:r>
              <a:rPr lang="en-US" dirty="0" smtClean="0"/>
              <a:t>exhibit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31840" y="3501008"/>
                <a:ext cx="1798731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rad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501008"/>
                <a:ext cx="1798731" cy="427746"/>
              </a:xfrm>
              <a:prstGeom prst="rect">
                <a:avLst/>
              </a:prstGeom>
              <a:blipFill>
                <a:blip r:embed="rId2"/>
                <a:stretch>
                  <a:fillRect t="-90000" r="-18983" b="-1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0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t="1700" r="10301" b="43700"/>
          <a:stretch/>
        </p:blipFill>
        <p:spPr>
          <a:xfrm>
            <a:off x="539552" y="116632"/>
            <a:ext cx="6984776" cy="62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t="6951" r="7654" b="38450"/>
          <a:stretch/>
        </p:blipFill>
        <p:spPr>
          <a:xfrm>
            <a:off x="146276" y="116632"/>
            <a:ext cx="8890220" cy="69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8171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history of oscillations begin for </a:t>
            </a:r>
            <a:r>
              <a:rPr lang="en-US" sz="2000" dirty="0" err="1" smtClean="0">
                <a:solidFill>
                  <a:srgbClr val="FF0000"/>
                </a:solidFill>
              </a:rPr>
              <a:t>Serpuhov</a:t>
            </a:r>
            <a:r>
              <a:rPr lang="en-US" sz="2000" dirty="0" smtClean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96552" y="11967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	</a:t>
            </a:r>
            <a:r>
              <a:rPr lang="en-US" dirty="0" smtClean="0">
                <a:solidFill>
                  <a:srgbClr val="0070C0"/>
                </a:solidFill>
              </a:rPr>
              <a:t>J. Finkelstein, </a:t>
            </a:r>
            <a:r>
              <a:rPr lang="en-US" dirty="0" err="1" smtClean="0">
                <a:solidFill>
                  <a:srgbClr val="0070C0"/>
                </a:solidFill>
              </a:rPr>
              <a:t>Phys.ReV.Lett</a:t>
            </a:r>
            <a:r>
              <a:rPr lang="en-US" dirty="0" smtClean="0">
                <a:solidFill>
                  <a:srgbClr val="0070C0"/>
                </a:solidFill>
              </a:rPr>
              <a:t> (1970)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6608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possibility of 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violation of the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Pomeranchuk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theorem</a:t>
            </a:r>
            <a:r>
              <a:rPr lang="en-US" dirty="0" smtClean="0"/>
              <a:t>, as suggested by recent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Serpukhov data</a:t>
            </a:r>
            <a:r>
              <a:rPr lang="en-US" dirty="0" smtClean="0"/>
              <a:t>, is discussed in terms of </a:t>
            </a:r>
            <a:r>
              <a:rPr lang="en-US" dirty="0" err="1" smtClean="0"/>
              <a:t>Regge</a:t>
            </a:r>
            <a:r>
              <a:rPr lang="en-US" dirty="0" smtClean="0"/>
              <a:t> singularities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6369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R.C. </a:t>
            </a:r>
            <a:r>
              <a:rPr lang="en-US" dirty="0" err="1" smtClean="0">
                <a:solidFill>
                  <a:srgbClr val="0070C0"/>
                </a:solidFill>
              </a:rPr>
              <a:t>Gasella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Phys.Rev.Lett</a:t>
            </a:r>
            <a:r>
              <a:rPr lang="en-US" dirty="0" smtClean="0">
                <a:solidFill>
                  <a:srgbClr val="0070C0"/>
                </a:solidFill>
              </a:rPr>
              <a:t>., (1970)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97407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constant but unequal asymptotic total cross sections </a:t>
            </a:r>
            <a:r>
              <a:rPr lang="en-US" i="1" dirty="0" smtClean="0"/>
              <a:t> </a:t>
            </a:r>
            <a:r>
              <a:rPr lang="en-US" dirty="0"/>
              <a:t>leads to a (Ins)2</a:t>
            </a:r>
          </a:p>
          <a:p>
            <a:r>
              <a:rPr lang="en-US" dirty="0"/>
              <a:t>shrinkage of the forward elastic peak. Moreover, under rather general assumptions,</a:t>
            </a:r>
          </a:p>
          <a:p>
            <a:r>
              <a:rPr lang="en-US" i="1" dirty="0"/>
              <a:t>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Euclid Symbol" panose="05050102010706020507" pitchFamily="18" charset="2"/>
              </a:rPr>
              <a:t>s_</a:t>
            </a:r>
            <a:r>
              <a:rPr lang="en-US" i="1" dirty="0" err="1" smtClean="0"/>
              <a:t>el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i="1" dirty="0" smtClean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exhibits an infinitude of oscillations </a:t>
            </a:r>
            <a:r>
              <a:rPr lang="en-US" dirty="0" err="1"/>
              <a:t>int</a:t>
            </a:r>
            <a:r>
              <a:rPr lang="en-US" dirty="0"/>
              <a:t> as </a:t>
            </a:r>
            <a:r>
              <a:rPr lang="en-US" dirty="0" smtClean="0"/>
              <a:t>s&gt;s_0, </a:t>
            </a:r>
            <a:r>
              <a:rPr lang="en-US" dirty="0"/>
              <a:t>a result derived earlier by</a:t>
            </a:r>
          </a:p>
          <a:p>
            <a:r>
              <a:rPr lang="en-US" dirty="0"/>
              <a:t>Finkelstein within the </a:t>
            </a:r>
            <a:r>
              <a:rPr lang="en-US" dirty="0" err="1"/>
              <a:t>Regge</a:t>
            </a:r>
            <a:r>
              <a:rPr lang="en-US" dirty="0"/>
              <a:t>-cut model.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078001"/>
              </p:ext>
            </p:extLst>
          </p:nvPr>
        </p:nvGraphicFramePr>
        <p:xfrm>
          <a:off x="623020" y="4560203"/>
          <a:ext cx="27352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82" name="Equation" r:id="rId3" imgW="1498320" imgH="203040" progId="Equation.DSMT4">
                  <p:embed/>
                </p:oleObj>
              </mc:Choice>
              <mc:Fallback>
                <p:oleObj name="Equation" r:id="rId3" imgW="1498320" imgH="203040" progId="Equation.DSMT4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20" y="4560203"/>
                        <a:ext cx="27352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94020"/>
              </p:ext>
            </p:extLst>
          </p:nvPr>
        </p:nvGraphicFramePr>
        <p:xfrm>
          <a:off x="4103948" y="4380432"/>
          <a:ext cx="31273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83" name="Equation" r:id="rId5" imgW="1714320" imgH="469800" progId="Equation.DSMT4">
                  <p:embed/>
                </p:oleObj>
              </mc:Choice>
              <mc:Fallback>
                <p:oleObj name="Equation" r:id="rId5" imgW="1714320" imgH="469800" progId="Equation.DSMT4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948" y="4380432"/>
                        <a:ext cx="312737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1560" y="5224883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Couple with ln(s)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shrinkage of the forward elastic peak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947164"/>
              </p:ext>
            </p:extLst>
          </p:nvPr>
        </p:nvGraphicFramePr>
        <p:xfrm>
          <a:off x="1187624" y="5605228"/>
          <a:ext cx="48910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84" name="Equation" r:id="rId7" imgW="2679480" imgH="444240" progId="Equation.DSMT4">
                  <p:embed/>
                </p:oleObj>
              </mc:Choice>
              <mc:Fallback>
                <p:oleObj name="Equation" r:id="rId7" imgW="2679480" imgH="444240" progId="Equation.DSMT4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605228"/>
                        <a:ext cx="48910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078001"/>
              </p:ext>
            </p:extLst>
          </p:nvPr>
        </p:nvGraphicFramePr>
        <p:xfrm>
          <a:off x="611560" y="4577679"/>
          <a:ext cx="27352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85" name="Equation" r:id="rId3" imgW="1498320" imgH="203040" progId="Equation.DSMT4">
                  <p:embed/>
                </p:oleObj>
              </mc:Choice>
              <mc:Fallback>
                <p:oleObj name="Equation" r:id="rId3" imgW="1498320" imgH="203040" progId="Equation.DSMT4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577679"/>
                        <a:ext cx="27352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9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54200" r="15512" b="20601"/>
          <a:stretch/>
        </p:blipFill>
        <p:spPr>
          <a:xfrm>
            <a:off x="1619672" y="1124744"/>
            <a:ext cx="5184576" cy="24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2068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S.M. Roy CERN- Geneva Ref. TH.1281-CERN   (15.01 1971)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079994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show that the left-hand side of (18) is an entire function of x, and hence the result (18) must hold, by analytic continuation, also for complex values of t.</a:t>
            </a:r>
          </a:p>
          <a:p>
            <a:r>
              <a:rPr lang="en-US" dirty="0" smtClean="0"/>
              <a:t>Hence, the amplitude ratio in (18) and, consequently, the asymptotic differential cross-sections ratio                           </a:t>
            </a:r>
          </a:p>
          <a:p>
            <a:r>
              <a:rPr lang="en-US" dirty="0" smtClean="0"/>
              <a:t>has an infinite number of zeros </a:t>
            </a:r>
            <a:r>
              <a:rPr lang="en-US" dirty="0" err="1" smtClean="0"/>
              <a:t>tj</a:t>
            </a:r>
            <a:r>
              <a:rPr lang="en-US" dirty="0" smtClean="0"/>
              <a:t>, on the negative real t axis given the zeros of  J1(x).; the first zero is at </a:t>
            </a:r>
            <a:endParaRPr lang="en-US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654411"/>
              </p:ext>
            </p:extLst>
          </p:nvPr>
        </p:nvGraphicFramePr>
        <p:xfrm>
          <a:off x="4355976" y="5157192"/>
          <a:ext cx="30607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46" name="Equation" r:id="rId4" imgW="1676160" imgH="228600" progId="Equation.DSMT4">
                  <p:embed/>
                </p:oleObj>
              </mc:Choice>
              <mc:Fallback>
                <p:oleObj name="Equation" r:id="rId4" imgW="1676160" imgH="228600" progId="Equation.DSMT4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157192"/>
                        <a:ext cx="30607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993586"/>
              </p:ext>
            </p:extLst>
          </p:nvPr>
        </p:nvGraphicFramePr>
        <p:xfrm>
          <a:off x="1259632" y="6075363"/>
          <a:ext cx="6984776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47" name="Equation" r:id="rId6" imgW="3911400" imgH="253800" progId="Equation.DSMT4">
                  <p:embed/>
                </p:oleObj>
              </mc:Choice>
              <mc:Fallback>
                <p:oleObj name="Equation" r:id="rId6" imgW="3911400" imgH="253800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6075363"/>
                        <a:ext cx="6984776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00" y="651720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0672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AKM – G.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Auberson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, T. Kinoshita, A. Martin,  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Phys.Rev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 D. 15.06.1971 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Violation of the </a:t>
            </a:r>
            <a:r>
              <a:rPr lang="en-US" b="1" dirty="0" err="1" smtClean="0"/>
              <a:t>Pomeranchuk</a:t>
            </a:r>
            <a:r>
              <a:rPr lang="en-US" b="1" dirty="0" smtClean="0"/>
              <a:t> Theorem and Zeros of the Scattering Amplitudes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927865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data on high-energy total cross sections </a:t>
            </a:r>
            <a:r>
              <a:rPr lang="en-US" dirty="0" smtClean="0">
                <a:solidFill>
                  <a:srgbClr val="FF0000"/>
                </a:solidFill>
              </a:rPr>
              <a:t>obtained at Serpukhov </a:t>
            </a:r>
            <a:r>
              <a:rPr lang="en-US" dirty="0" smtClean="0"/>
              <a:t>have raised the possibility of experimental violation of the </a:t>
            </a:r>
            <a:r>
              <a:rPr lang="en-US" dirty="0" err="1" smtClean="0"/>
              <a:t>Pomeranchuk</a:t>
            </a:r>
            <a:r>
              <a:rPr lang="en-US" dirty="0" smtClean="0"/>
              <a:t> theorem. …</a:t>
            </a:r>
          </a:p>
          <a:p>
            <a:r>
              <a:rPr lang="en-US" dirty="0" smtClean="0"/>
              <a:t>Some of the models  (</a:t>
            </a:r>
            <a:r>
              <a:rPr lang="en-US" dirty="0" err="1" smtClean="0"/>
              <a:t>Finkilstein</a:t>
            </a:r>
            <a:r>
              <a:rPr lang="en-US" dirty="0" smtClean="0"/>
              <a:t>, Anselm)  have the feature that they predict </a:t>
            </a:r>
            <a:r>
              <a:rPr lang="en-US" dirty="0" smtClean="0">
                <a:solidFill>
                  <a:srgbClr val="C00000"/>
                </a:solidFill>
              </a:rPr>
              <a:t>an oscillation </a:t>
            </a:r>
            <a:r>
              <a:rPr lang="en-US" dirty="0" smtClean="0"/>
              <a:t>of the differential cross sections </a:t>
            </a:r>
            <a:r>
              <a:rPr lang="en-US" dirty="0" smtClean="0">
                <a:solidFill>
                  <a:srgbClr val="C00000"/>
                </a:solidFill>
              </a:rPr>
              <a:t>at near-forward angles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4290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function defined by</a:t>
            </a:r>
            <a:endParaRPr lang="en-US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30132"/>
              </p:ext>
            </p:extLst>
          </p:nvPr>
        </p:nvGraphicFramePr>
        <p:xfrm>
          <a:off x="349250" y="3705225"/>
          <a:ext cx="79740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4" name="Equation" r:id="rId3" imgW="4368600" imgH="444240" progId="Equation.DSMT4">
                  <p:embed/>
                </p:oleObj>
              </mc:Choice>
              <mc:Fallback>
                <p:oleObj name="Equation" r:id="rId3" imgW="4368600" imgH="444240" progId="Equation.DSMT4">
                  <p:embed/>
                  <p:pic>
                    <p:nvPicPr>
                      <p:cNvPr id="15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705225"/>
                        <a:ext cx="797401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606" y="4493631"/>
            <a:ext cx="81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not only analytic in </a:t>
            </a:r>
            <a:r>
              <a:rPr lang="en-US" dirty="0" smtClean="0">
                <a:latin typeface="Euclid Symbol" panose="05050102010706020507" pitchFamily="18" charset="2"/>
              </a:rPr>
              <a:t>t    </a:t>
            </a:r>
            <a:r>
              <a:rPr lang="en-US" dirty="0" smtClean="0">
                <a:latin typeface="+mj-lt"/>
              </a:rPr>
              <a:t>but is actually an entire function of order 1/2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18893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show that f(t) must have infinitely many zeros in the neighborhood on the positive </a:t>
            </a:r>
            <a:r>
              <a:rPr lang="en-US" dirty="0" smtClean="0">
                <a:latin typeface="Euclid Symbol" panose="05050102010706020507" pitchFamily="18" charset="2"/>
              </a:rPr>
              <a:t>t</a:t>
            </a:r>
            <a:r>
              <a:rPr lang="en-US" dirty="0" smtClean="0"/>
              <a:t> axis (i.e. negative t axis) defined by</a:t>
            </a:r>
            <a:endParaRPr lang="en-US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901228"/>
              </p:ext>
            </p:extLst>
          </p:nvPr>
        </p:nvGraphicFramePr>
        <p:xfrm>
          <a:off x="1331640" y="5852864"/>
          <a:ext cx="57689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5" name="Equation" r:id="rId5" imgW="3162240" imgH="419040" progId="Equation.DSMT4">
                  <p:embed/>
                </p:oleObj>
              </mc:Choice>
              <mc:Fallback>
                <p:oleObj name="Equation" r:id="rId5" imgW="3162240" imgH="419040" progId="Equation.DSMT4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852864"/>
                        <a:ext cx="576897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45385" y="6182536"/>
            <a:ext cx="8183562" cy="5715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66FF"/>
                </a:solidFill>
              </a:rPr>
              <a:t>AKM theorem</a:t>
            </a:r>
            <a:r>
              <a:rPr lang="en-US" altLang="en-US" sz="2800" dirty="0" smtClean="0"/>
              <a:t> </a:t>
            </a:r>
            <a:r>
              <a:rPr lang="en-US" altLang="en-US" sz="1800" dirty="0" smtClean="0"/>
              <a:t>(</a:t>
            </a:r>
            <a:r>
              <a:rPr lang="en-US" altLang="en-US" sz="1600" dirty="0" err="1" smtClean="0"/>
              <a:t>G.Anderson</a:t>
            </a:r>
            <a:r>
              <a:rPr lang="en-US" altLang="en-US" sz="1600" dirty="0" smtClean="0"/>
              <a:t>, T. Kinoshita, A. Martin)</a:t>
            </a:r>
            <a:endParaRPr lang="ru-RU" altLang="en-US" sz="1600" dirty="0" smtClean="0"/>
          </a:p>
        </p:txBody>
      </p:sp>
      <p:sp>
        <p:nvSpPr>
          <p:cNvPr id="14341" name="Text Box 1027"/>
          <p:cNvSpPr txBox="1">
            <a:spLocks noChangeArrowheads="1"/>
          </p:cNvSpPr>
          <p:nvPr/>
        </p:nvSpPr>
        <p:spPr bwMode="auto">
          <a:xfrm>
            <a:off x="-129789" y="3173142"/>
            <a:ext cx="6834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The regime of the maximal axiomatic growth of F(</a:t>
            </a:r>
            <a:r>
              <a:rPr lang="en-US" altLang="en-US" sz="2400" dirty="0" err="1"/>
              <a:t>s,t</a:t>
            </a:r>
            <a:r>
              <a:rPr lang="en-US" altLang="en-US" sz="2400" dirty="0"/>
              <a:t>)</a:t>
            </a:r>
            <a:endParaRPr lang="ru-RU" altLang="en-US" sz="2400" dirty="0"/>
          </a:p>
        </p:txBody>
      </p:sp>
      <p:sp>
        <p:nvSpPr>
          <p:cNvPr id="14342" name="Text Box 1028"/>
          <p:cNvSpPr txBox="1">
            <a:spLocks noChangeArrowheads="1"/>
          </p:cNvSpPr>
          <p:nvPr/>
        </p:nvSpPr>
        <p:spPr bwMode="auto">
          <a:xfrm>
            <a:off x="2339752" y="3752849"/>
            <a:ext cx="395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66FF"/>
                </a:solidFill>
              </a:rPr>
              <a:t>[</a:t>
            </a:r>
            <a:r>
              <a:rPr lang="en-US" altLang="en-US" sz="2400" dirty="0" err="1">
                <a:solidFill>
                  <a:srgbClr val="FF66FF"/>
                </a:solidFill>
              </a:rPr>
              <a:t>Im</a:t>
            </a:r>
            <a:r>
              <a:rPr lang="en-US" altLang="en-US" sz="2400" dirty="0">
                <a:solidFill>
                  <a:srgbClr val="FF66FF"/>
                </a:solidFill>
              </a:rPr>
              <a:t> F(</a:t>
            </a:r>
            <a:r>
              <a:rPr lang="en-US" altLang="en-US" sz="2400" dirty="0" err="1">
                <a:solidFill>
                  <a:srgbClr val="FF66FF"/>
                </a:solidFill>
              </a:rPr>
              <a:t>s,t</a:t>
            </a:r>
            <a:r>
              <a:rPr lang="en-US" altLang="en-US" sz="2400" dirty="0">
                <a:solidFill>
                  <a:srgbClr val="FF66FF"/>
                </a:solidFill>
              </a:rPr>
              <a:t>) ~ Re F(</a:t>
            </a:r>
            <a:r>
              <a:rPr lang="en-US" altLang="en-US" sz="2400" dirty="0" err="1">
                <a:solidFill>
                  <a:srgbClr val="FF66FF"/>
                </a:solidFill>
              </a:rPr>
              <a:t>s,t</a:t>
            </a:r>
            <a:r>
              <a:rPr lang="en-US" altLang="en-US" sz="2400" dirty="0">
                <a:solidFill>
                  <a:srgbClr val="FF66FF"/>
                </a:solidFill>
              </a:rPr>
              <a:t>) ~ Ln</a:t>
            </a:r>
            <a:r>
              <a:rPr lang="en-US" altLang="en-US" sz="2400" baseline="30000" dirty="0">
                <a:solidFill>
                  <a:srgbClr val="FF66FF"/>
                </a:solidFill>
              </a:rPr>
              <a:t>2</a:t>
            </a:r>
            <a:r>
              <a:rPr lang="en-US" altLang="en-US" sz="2400" dirty="0">
                <a:solidFill>
                  <a:srgbClr val="FF66FF"/>
                </a:solidFill>
              </a:rPr>
              <a:t>(s)]</a:t>
            </a:r>
            <a:endParaRPr lang="ru-RU" altLang="en-US" sz="2400" dirty="0">
              <a:solidFill>
                <a:srgbClr val="FF66FF"/>
              </a:solidFill>
            </a:endParaRPr>
          </a:p>
        </p:txBody>
      </p:sp>
      <p:sp>
        <p:nvSpPr>
          <p:cNvPr id="14343" name="Text Box 1029"/>
          <p:cNvSpPr txBox="1">
            <a:spLocks noChangeArrowheads="1"/>
          </p:cNvSpPr>
          <p:nvPr/>
        </p:nvSpPr>
        <p:spPr bwMode="auto">
          <a:xfrm>
            <a:off x="609600" y="2887663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4" name="Text Box 1030"/>
          <p:cNvSpPr txBox="1">
            <a:spLocks noChangeArrowheads="1"/>
          </p:cNvSpPr>
          <p:nvPr/>
        </p:nvSpPr>
        <p:spPr bwMode="auto">
          <a:xfrm>
            <a:off x="125005" y="4146550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Allowed by asymptotic theorem </a:t>
            </a:r>
            <a:endParaRPr lang="ru-RU" altLang="en-US" sz="2400" dirty="0"/>
          </a:p>
        </p:txBody>
      </p:sp>
      <p:sp>
        <p:nvSpPr>
          <p:cNvPr id="14345" name="Text Box 1031"/>
          <p:cNvSpPr txBox="1">
            <a:spLocks noChangeArrowheads="1"/>
          </p:cNvSpPr>
          <p:nvPr/>
        </p:nvSpPr>
        <p:spPr bwMode="auto">
          <a:xfrm>
            <a:off x="2955925" y="37242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21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472630"/>
              </p:ext>
            </p:extLst>
          </p:nvPr>
        </p:nvGraphicFramePr>
        <p:xfrm>
          <a:off x="125005" y="4752737"/>
          <a:ext cx="3632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21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2621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05" y="4752737"/>
                        <a:ext cx="3632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1034"/>
          <p:cNvSpPr txBox="1">
            <a:spLocks noChangeArrowheads="1"/>
          </p:cNvSpPr>
          <p:nvPr/>
        </p:nvSpPr>
        <p:spPr bwMode="auto">
          <a:xfrm>
            <a:off x="395536" y="558935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3300"/>
                </a:solidFill>
              </a:rPr>
              <a:t>The scattering amplitude must have infinity many </a:t>
            </a:r>
            <a:r>
              <a:rPr lang="en-US" altLang="en-US" sz="2000" dirty="0" err="1">
                <a:solidFill>
                  <a:srgbClr val="FF3300"/>
                </a:solidFill>
              </a:rPr>
              <a:t>zerous</a:t>
            </a:r>
            <a:r>
              <a:rPr lang="en-US" altLang="en-US" sz="2000" dirty="0">
                <a:solidFill>
                  <a:srgbClr val="FF3300"/>
                </a:solidFill>
              </a:rPr>
              <a:t> in a very </a:t>
            </a:r>
            <a:r>
              <a:rPr lang="en-US" altLang="en-US" sz="2000" dirty="0" err="1">
                <a:solidFill>
                  <a:srgbClr val="FF3300"/>
                </a:solidFill>
              </a:rPr>
              <a:t>nerow</a:t>
            </a:r>
            <a:r>
              <a:rPr lang="en-US" altLang="en-US" sz="2000" dirty="0">
                <a:solidFill>
                  <a:srgbClr val="FF3300"/>
                </a:solidFill>
              </a:rPr>
              <a:t> region of   t  </a:t>
            </a:r>
            <a:endParaRPr lang="ru-RU" altLang="en-US" sz="2000" dirty="0">
              <a:solidFill>
                <a:srgbClr val="FF3300"/>
              </a:solidFill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59128"/>
              </p:ext>
            </p:extLst>
          </p:nvPr>
        </p:nvGraphicFramePr>
        <p:xfrm>
          <a:off x="1033463" y="247650"/>
          <a:ext cx="4834681" cy="863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22" name="Equation" r:id="rId6" imgW="2349360" imgH="419040" progId="Equation.DSMT4">
                  <p:embed/>
                </p:oleObj>
              </mc:Choice>
              <mc:Fallback>
                <p:oleObj name="Equation" r:id="rId6" imgW="2349360" imgH="41904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247650"/>
                        <a:ext cx="4834681" cy="863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768399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means that scattering amplitudes which are subject to no condition other than </a:t>
            </a:r>
            <a:r>
              <a:rPr lang="en-US" sz="2000" dirty="0" smtClean="0"/>
              <a:t>(3) </a:t>
            </a:r>
            <a:r>
              <a:rPr lang="en-US" sz="2000" dirty="0">
                <a:solidFill>
                  <a:srgbClr val="FF0000"/>
                </a:solidFill>
              </a:rPr>
              <a:t>are not </a:t>
            </a:r>
            <a:r>
              <a:rPr lang="en-US" sz="2000" dirty="0" err="1">
                <a:solidFill>
                  <a:srgbClr val="FF0000"/>
                </a:solidFill>
              </a:rPr>
              <a:t>requared</a:t>
            </a:r>
            <a:r>
              <a:rPr lang="en-US" sz="2000" dirty="0">
                <a:solidFill>
                  <a:srgbClr val="FF0000"/>
                </a:solidFill>
              </a:rPr>
              <a:t> in general to have zeros </a:t>
            </a:r>
            <a:r>
              <a:rPr lang="en-US" sz="2000" dirty="0"/>
              <a:t>on negative t axis</a:t>
            </a:r>
            <a:endParaRPr lang="ru-RU" sz="2000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730594"/>
              </p:ext>
            </p:extLst>
          </p:nvPr>
        </p:nvGraphicFramePr>
        <p:xfrm>
          <a:off x="4788024" y="4674124"/>
          <a:ext cx="31527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23" name="Equation" r:id="rId8" imgW="1168200" imgH="266400" progId="Equation.DSMT4">
                  <p:embed/>
                </p:oleObj>
              </mc:Choice>
              <mc:Fallback>
                <p:oleObj name="Equation" r:id="rId8" imgW="1168200" imgH="26640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674124"/>
                        <a:ext cx="31527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7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857250" y="107156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</a:rPr>
              <a:t>S. Barshay</a:t>
            </a:r>
            <a:endParaRPr lang="ru-RU" altLang="en-US" sz="2000">
              <a:solidFill>
                <a:srgbClr val="0070C0"/>
              </a:solidFill>
            </a:endParaRPr>
          </a:p>
        </p:txBody>
      </p:sp>
      <p:graphicFrame>
        <p:nvGraphicFramePr>
          <p:cNvPr id="262153" name="Object 3"/>
          <p:cNvGraphicFramePr>
            <a:graphicFrameLocks noChangeAspect="1"/>
          </p:cNvGraphicFramePr>
          <p:nvPr/>
        </p:nvGraphicFramePr>
        <p:xfrm>
          <a:off x="857250" y="3643313"/>
          <a:ext cx="71278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62" name="Equation" r:id="rId3" imgW="3187440" imgH="457200" progId="Equation.DSMT4">
                  <p:embed/>
                </p:oleObj>
              </mc:Choice>
              <mc:Fallback>
                <p:oleObj name="Equation" r:id="rId3" imgW="3187440" imgH="457200" progId="Equation.DSMT4">
                  <p:embed/>
                  <p:pic>
                    <p:nvPicPr>
                      <p:cNvPr id="2621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643313"/>
                        <a:ext cx="712787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2571750" y="2500313"/>
          <a:ext cx="37147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63" name="Equation" r:id="rId5" imgW="1473120" imgH="393480" progId="Equation.DSMT4">
                  <p:embed/>
                </p:oleObj>
              </mc:Choice>
              <mc:Fallback>
                <p:oleObj name="Equation" r:id="rId5" imgW="1473120" imgH="393480" progId="Equation.DSMT4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500313"/>
                        <a:ext cx="371475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363663" y="4786313"/>
          <a:ext cx="12922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64" name="Equation" r:id="rId7" imgW="520560" imgH="241200" progId="Equation.DSMT4">
                  <p:embed/>
                </p:oleObj>
              </mc:Choice>
              <mc:Fallback>
                <p:oleObj name="Equation" r:id="rId7" imgW="520560" imgH="241200" progId="Equation.DSMT4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4786313"/>
                        <a:ext cx="1292225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714375" y="1714500"/>
            <a:ext cx="4786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 err="1"/>
              <a:t>S.Barshay</a:t>
            </a:r>
            <a:r>
              <a:rPr lang="en-US" altLang="en-US" sz="2000" dirty="0"/>
              <a:t>, D. Rein Z. Phys. C56, </a:t>
            </a:r>
            <a:r>
              <a:rPr lang="en-US" altLang="en-US" sz="2000" dirty="0" smtClean="0"/>
              <a:t>(1992</a:t>
            </a:r>
            <a:r>
              <a:rPr lang="en-US" altLang="en-US" sz="2000" dirty="0"/>
              <a:t>)</a:t>
            </a:r>
            <a:endParaRPr lang="ru-RU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151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857250" y="107156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70C0"/>
                </a:solidFill>
              </a:rPr>
              <a:t>S. Barshay</a:t>
            </a:r>
            <a:endParaRPr lang="ru-RU" altLang="en-US" sz="2000" dirty="0">
              <a:solidFill>
                <a:srgbClr val="0070C0"/>
              </a:solidFill>
            </a:endParaRPr>
          </a:p>
        </p:txBody>
      </p:sp>
      <p:graphicFrame>
        <p:nvGraphicFramePr>
          <p:cNvPr id="262153" name="Object 3"/>
          <p:cNvGraphicFramePr>
            <a:graphicFrameLocks noChangeAspect="1"/>
          </p:cNvGraphicFramePr>
          <p:nvPr/>
        </p:nvGraphicFramePr>
        <p:xfrm>
          <a:off x="428625" y="1428750"/>
          <a:ext cx="57864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0" name="Equation" r:id="rId3" imgW="3187440" imgH="457200" progId="Equation.DSMT4">
                  <p:embed/>
                </p:oleObj>
              </mc:Choice>
              <mc:Fallback>
                <p:oleObj name="Equation" r:id="rId3" imgW="3187440" imgH="457200" progId="Equation.DSMT4">
                  <p:embed/>
                  <p:pic>
                    <p:nvPicPr>
                      <p:cNvPr id="2621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428750"/>
                        <a:ext cx="578643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7286625" y="1571625"/>
          <a:ext cx="9286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1" name="Equation" r:id="rId5" imgW="520560" imgH="241200" progId="Equation.DSMT4">
                  <p:embed/>
                </p:oleObj>
              </mc:Choice>
              <mc:Fallback>
                <p:oleObj name="Equation" r:id="rId5" imgW="520560" imgH="241200" progId="Equation.DSMT4">
                  <p:embed/>
                  <p:pic>
                    <p:nvPicPr>
                      <p:cNvPr id="71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1571625"/>
                        <a:ext cx="92868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071813" y="928688"/>
            <a:ext cx="4786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S.Barshay, D. Rein Z. Phys. C56,  (1992)</a:t>
            </a:r>
            <a:endParaRPr lang="ru-RU" altLang="en-US" sz="2000" dirty="0"/>
          </a:p>
        </p:txBody>
      </p:sp>
      <p:pic>
        <p:nvPicPr>
          <p:cNvPr id="7" name="Рисунок 6" descr="Bars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28875"/>
            <a:ext cx="528637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857250" y="928688"/>
            <a:ext cx="321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Yu.M. Antipov et al., </a:t>
            </a:r>
            <a:endParaRPr lang="ru-RU" altLang="en-US" sz="2000" dirty="0">
              <a:solidFill>
                <a:srgbClr val="FF0000"/>
              </a:solidFill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928688" y="1571625"/>
            <a:ext cx="4143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Preprint IHEP (Protvino) 76-95 (1976)</a:t>
            </a:r>
            <a:endParaRPr lang="ru-RU" altLang="en-US" dirty="0"/>
          </a:p>
        </p:txBody>
      </p:sp>
      <p:pic>
        <p:nvPicPr>
          <p:cNvPr id="31748" name="Рисунок 3" descr="Non-exp-os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43063"/>
            <a:ext cx="43402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428625" y="2928938"/>
            <a:ext cx="392906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Problem:</a:t>
            </a:r>
          </a:p>
          <a:p>
            <a:pPr eaLnBrk="1" hangingPunct="1"/>
            <a:r>
              <a:rPr lang="en-US" altLang="en-US" sz="2000" dirty="0"/>
              <a:t>Compare non-exponential and</a:t>
            </a:r>
          </a:p>
          <a:p>
            <a:pPr eaLnBrk="1" hangingPunct="1"/>
            <a:r>
              <a:rPr lang="en-US" altLang="en-US" sz="2000" dirty="0"/>
              <a:t>exponential forms</a:t>
            </a:r>
            <a:endParaRPr lang="ru-RU" altLang="en-US" sz="2000" dirty="0"/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642938" y="4357688"/>
            <a:ext cx="27860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O.V. Selyugin</a:t>
            </a:r>
          </a:p>
          <a:p>
            <a:pPr eaLnBrk="1" hangingPunct="1"/>
            <a:r>
              <a:rPr lang="en-US" altLang="en-US" sz="2000" dirty="0"/>
              <a:t>Int.workshop, Protvino (1982)</a:t>
            </a:r>
          </a:p>
          <a:p>
            <a:pPr eaLnBrk="1" hangingPunct="1"/>
            <a:endParaRPr lang="ru-RU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032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938213"/>
            <a:ext cx="86375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6096000" cy="304800"/>
          </a:xfrm>
        </p:spPr>
        <p:txBody>
          <a:bodyPr>
            <a:normAutofit fontScale="25000" lnSpcReduction="2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/>
              <a:t>Introduction </a:t>
            </a:r>
            <a:r>
              <a:rPr lang="en-US" sz="9600" dirty="0" smtClean="0"/>
              <a:t>and </a:t>
            </a:r>
            <a:r>
              <a:rPr lang="en-US" sz="9600" dirty="0" err="1" smtClean="0"/>
              <a:t>hystory</a:t>
            </a:r>
            <a:endParaRPr lang="en-US" sz="9600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/>
              <a:t>Forward scattering and possible thin structure </a:t>
            </a:r>
            <a:endParaRPr lang="en-US" sz="9600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/>
              <a:t>Phase of the scattering amplitude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9600" dirty="0" smtClean="0"/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/>
              <a:t>Low energies 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/>
              <a:t>High </a:t>
            </a:r>
            <a:r>
              <a:rPr lang="en-US" sz="9600" dirty="0"/>
              <a:t>energy effect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9600" dirty="0" smtClean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9600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/>
              <a:t>Fitting analysis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/>
              <a:t>New statistical analysis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9600" dirty="0" smtClean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/>
              <a:t>Properties of the “</a:t>
            </a:r>
            <a:r>
              <a:rPr lang="en-US" sz="9600" dirty="0" err="1" smtClean="0"/>
              <a:t>oscilation</a:t>
            </a:r>
            <a:r>
              <a:rPr lang="en-US" sz="9600" dirty="0" smtClean="0"/>
              <a:t>” potential </a:t>
            </a:r>
            <a:endParaRPr lang="en-US" sz="9600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9600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9600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/>
              <a:t>Summary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9600" dirty="0">
              <a:latin typeface="Symbol" pitchFamily="18" charset="2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9600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CMEX10" charset="0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3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Fig5_BSW19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4" y="1772816"/>
            <a:ext cx="6350744" cy="45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4"/>
          <p:cNvGraphicFramePr>
            <a:graphicFrameLocks noChangeAspect="1"/>
          </p:cNvGraphicFramePr>
          <p:nvPr>
            <p:extLst/>
          </p:nvPr>
        </p:nvGraphicFramePr>
        <p:xfrm>
          <a:off x="539551" y="548680"/>
          <a:ext cx="3394245" cy="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61" name="Equation" r:id="rId4" imgW="1600200" imgH="393480" progId="Equation.DSMT4">
                  <p:embed/>
                </p:oleObj>
              </mc:Choice>
              <mc:Fallback>
                <p:oleObj name="Equation" r:id="rId4" imgW="1600200" imgH="39348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1" y="548680"/>
                        <a:ext cx="3394245" cy="83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7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1683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V.A. Baskov, O.D. Dalkarov, A.I. </a:t>
            </a:r>
            <a:r>
              <a:rPr lang="en-US" dirty="0" smtClean="0"/>
              <a:t>L’vov, and </a:t>
            </a:r>
            <a:r>
              <a:rPr lang="en-US" dirty="0"/>
              <a:t>V.V. </a:t>
            </a:r>
            <a:r>
              <a:rPr lang="en-US" dirty="0" smtClean="0"/>
              <a:t>Polyanskiy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PEPAN, (2021)</a:t>
            </a:r>
          </a:p>
          <a:p>
            <a:r>
              <a:rPr lang="en-US" dirty="0"/>
              <a:t>Deviations of the pp differential cross section from smooth dependences F(t) = </a:t>
            </a:r>
            <a:r>
              <a:rPr lang="en-US" dirty="0" smtClean="0"/>
              <a:t>Ae^(Bt+Ct^2)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196752"/>
            <a:ext cx="3096344" cy="3241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3304669" cy="3459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13" y="1312012"/>
            <a:ext cx="2960027" cy="3098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008" y="4656327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Small oscillations </a:t>
            </a:r>
            <a:r>
              <a:rPr lang="en-US" dirty="0"/>
              <a:t>in the t-dependence of the </a:t>
            </a:r>
            <a:r>
              <a:rPr lang="en-US" dirty="0" smtClean="0"/>
              <a:t>differential cross </a:t>
            </a:r>
            <a:r>
              <a:rPr lang="en-US" dirty="0"/>
              <a:t>section at low and medium t, observed in earlier experiments at Protvino, ISR, Fermilab</a:t>
            </a:r>
          </a:p>
          <a:p>
            <a:r>
              <a:rPr lang="en-US" dirty="0"/>
              <a:t>and now also at LHC, are probably related with the proton’s structure at impact </a:t>
            </a:r>
            <a:r>
              <a:rPr lang="en-US" dirty="0" smtClean="0"/>
              <a:t>parameters exceeding </a:t>
            </a:r>
            <a:r>
              <a:rPr lang="en-US" dirty="0"/>
              <a:t>the size of the proton’s quark core and thus indicate involvement of meson </a:t>
            </a:r>
            <a:r>
              <a:rPr lang="en-US" dirty="0" smtClean="0"/>
              <a:t>periphery of </a:t>
            </a:r>
            <a:r>
              <a:rPr lang="en-US" dirty="0"/>
              <a:t>the nucleon to diffractive scattering.</a:t>
            </a:r>
          </a:p>
        </p:txBody>
      </p:sp>
    </p:spTree>
    <p:extLst>
      <p:ext uri="{BB962C8B-B14F-4D97-AF65-F5344CB8AC3E}">
        <p14:creationId xmlns:p14="http://schemas.microsoft.com/office/powerpoint/2010/main" val="97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500063" y="1000125"/>
            <a:ext cx="278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FF"/>
                </a:solidFill>
              </a:rPr>
              <a:t>J.E. Kontros, .L. Lengyel</a:t>
            </a:r>
            <a:endParaRPr lang="ru-RU" altLang="en-US" sz="2000" dirty="0">
              <a:solidFill>
                <a:srgbClr val="0000FF"/>
              </a:solidFill>
            </a:endParaRP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3714750" y="1000125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Fit of the local slope at </a:t>
            </a:r>
            <a:r>
              <a:rPr lang="en-US" altLang="en-US" dirty="0">
                <a:latin typeface="Mathematica1" pitchFamily="2" charset="2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t</a:t>
            </a:r>
            <a:endParaRPr lang="ru-RU" altLang="en-US" dirty="0"/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1143000" y="1500188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/>
              <a:t>Ukr.J. Phys., v.41 (1996)</a:t>
            </a:r>
            <a:endParaRPr lang="ru-RU" altLang="en-US" sz="1800" dirty="0"/>
          </a:p>
        </p:txBody>
      </p:sp>
      <p:pic>
        <p:nvPicPr>
          <p:cNvPr id="14342" name="Рисунок 6" descr="Non-exp-osc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071813"/>
            <a:ext cx="3425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11" descr="Osc-L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3250"/>
            <a:ext cx="32146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1214438" y="2071688"/>
          <a:ext cx="379888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5" name="Equation" r:id="rId5" imgW="2133360" imgH="266400" progId="Equation.DSMT4">
                  <p:embed/>
                </p:oleObj>
              </mc:Choice>
              <mc:Fallback>
                <p:oleObj name="Equation" r:id="rId5" imgW="2133360" imgH="2664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071688"/>
                        <a:ext cx="379888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7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5" t="-52787" r="-935" b="56363"/>
          <a:stretch/>
        </p:blipFill>
        <p:spPr>
          <a:xfrm>
            <a:off x="611560" y="3789040"/>
            <a:ext cx="7848872" cy="770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0" b="56950"/>
          <a:stretch/>
        </p:blipFill>
        <p:spPr>
          <a:xfrm>
            <a:off x="-7640" y="2264643"/>
            <a:ext cx="9360960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9"/>
          <a:stretch/>
        </p:blipFill>
        <p:spPr>
          <a:xfrm>
            <a:off x="-145213" y="4365104"/>
            <a:ext cx="9289213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2" b="82459"/>
          <a:stretch/>
        </p:blipFill>
        <p:spPr>
          <a:xfrm>
            <a:off x="-145213" y="740246"/>
            <a:ext cx="9420296" cy="1512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1663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O.V.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Selyugin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Ukr.J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 of Physics,  v.41, (1996), 296.</a:t>
            </a:r>
          </a:p>
        </p:txBody>
      </p:sp>
    </p:spTree>
    <p:extLst>
      <p:ext uri="{BB962C8B-B14F-4D97-AF65-F5344CB8AC3E}">
        <p14:creationId xmlns:p14="http://schemas.microsoft.com/office/powerpoint/2010/main" val="6625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928688" y="785813"/>
            <a:ext cx="2786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V.A. Tzarev </a:t>
            </a:r>
            <a:endParaRPr lang="ru-RU" altLang="en-US" sz="2400">
              <a:solidFill>
                <a:srgbClr val="0000FF"/>
              </a:solidFill>
            </a:endParaRPr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2714625" y="7858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Model of complex Regge poles</a:t>
            </a:r>
            <a:endParaRPr lang="ru-RU" altLang="en-US" sz="2000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1928813" y="1214438"/>
            <a:ext cx="3071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/>
              <a:t>Preprint NAL-Pub-74/17, 1974</a:t>
            </a:r>
          </a:p>
          <a:p>
            <a:pPr eaLnBrk="1" hangingPunct="1"/>
            <a:r>
              <a:rPr lang="en-US" altLang="en-US" sz="1800"/>
              <a:t>DAN-USSR, v.95 (1977)</a:t>
            </a:r>
            <a:endParaRPr lang="ru-RU" altLang="en-US" sz="1800"/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500063" y="3429000"/>
          <a:ext cx="6778625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90" name="Equation" r:id="rId3" imgW="2717640" imgH="660240" progId="Equation.DSMT4">
                  <p:embed/>
                </p:oleObj>
              </mc:Choice>
              <mc:Fallback>
                <p:oleObj name="Equation" r:id="rId3" imgW="2717640" imgH="660240" progId="Equation.DSMT4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429000"/>
                        <a:ext cx="6778625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857250" y="2286000"/>
          <a:ext cx="49291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91" name="Equation" r:id="rId5" imgW="2768400" imgH="393480" progId="Equation.DSMT4">
                  <p:embed/>
                </p:oleObj>
              </mc:Choice>
              <mc:Fallback>
                <p:oleObj name="Equation" r:id="rId5" imgW="2768400" imgH="393480" progId="Equation.DSMT4">
                  <p:embed/>
                  <p:pic>
                    <p:nvPicPr>
                      <p:cNvPr id="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286000"/>
                        <a:ext cx="492918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76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9051" r="12517" b="46850"/>
          <a:stretch/>
        </p:blipFill>
        <p:spPr>
          <a:xfrm>
            <a:off x="1043608" y="620687"/>
            <a:ext cx="6048672" cy="56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oscB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0"/>
          <a:stretch>
            <a:fillRect/>
          </a:stretch>
        </p:blipFill>
        <p:spPr bwMode="auto">
          <a:xfrm>
            <a:off x="1643063" y="1357313"/>
            <a:ext cx="66071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5643563" y="535781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-t </a:t>
            </a:r>
            <a:r>
              <a:rPr lang="en-US" altLang="en-US" sz="1800" dirty="0"/>
              <a:t>GeV</a:t>
            </a:r>
            <a:r>
              <a:rPr lang="en-US" altLang="en-US" sz="2000" baseline="30000" dirty="0"/>
              <a:t>2</a:t>
            </a:r>
            <a:r>
              <a:rPr lang="en-US" altLang="en-US" dirty="0"/>
              <a:t> </a:t>
            </a:r>
            <a:endParaRPr lang="ru-RU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50238" y="6525344"/>
            <a:ext cx="64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58800" y="1857375"/>
          <a:ext cx="658336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10" name="Equation" r:id="rId3" imgW="3060360" imgH="431640" progId="Equation.DSMT4">
                  <p:embed/>
                </p:oleObj>
              </mc:Choice>
              <mc:Fallback>
                <p:oleObj name="Equation" r:id="rId3" imgW="3060360" imgH="431640" progId="Equation.DSMT4">
                  <p:embed/>
                  <p:pic>
                    <p:nvPicPr>
                      <p:cNvPr id="10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857375"/>
                        <a:ext cx="658336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15925" y="2428875"/>
          <a:ext cx="70469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11" name="Equation" r:id="rId5" imgW="3276360" imgH="431640" progId="Equation.DSMT4">
                  <p:embed/>
                </p:oleObj>
              </mc:Choice>
              <mc:Fallback>
                <p:oleObj name="Equation" r:id="rId5" imgW="3276360" imgH="431640" progId="Equation.DSMT4">
                  <p:embed/>
                  <p:pic>
                    <p:nvPicPr>
                      <p:cNvPr id="10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428875"/>
                        <a:ext cx="70469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86563" y="928688"/>
            <a:ext cx="15414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2857500" y="1143000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    </a:t>
            </a:r>
            <a:endParaRPr lang="ru-RU" altLang="en-US"/>
          </a:p>
        </p:txBody>
      </p:sp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571500" y="1000125"/>
          <a:ext cx="57610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12" name="Equation" r:id="rId7" imgW="2273040" imgH="253800" progId="Equation.DSMT4">
                  <p:embed/>
                </p:oleObj>
              </mc:Choice>
              <mc:Fallback>
                <p:oleObj name="Equation" r:id="rId7" imgW="2273040" imgH="253800" progId="Equation.DSMT4">
                  <p:embed/>
                  <p:pic>
                    <p:nvPicPr>
                      <p:cNvPr id="61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000125"/>
                        <a:ext cx="576103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2"/>
          <p:cNvGraphicFramePr>
            <a:graphicFrameLocks noChangeAspect="1"/>
          </p:cNvGraphicFramePr>
          <p:nvPr/>
        </p:nvGraphicFramePr>
        <p:xfrm>
          <a:off x="500063" y="4071938"/>
          <a:ext cx="73025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13" name="Equation" r:id="rId9" imgW="3682800" imgH="203040" progId="Equation.DSMT4">
                  <p:embed/>
                </p:oleObj>
              </mc:Choice>
              <mc:Fallback>
                <p:oleObj name="Equation" r:id="rId9" imgW="3682800" imgH="203040" progId="Equation.DSMT4">
                  <p:embed/>
                  <p:pic>
                    <p:nvPicPr>
                      <p:cNvPr id="10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071938"/>
                        <a:ext cx="73025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7938" y="3429000"/>
            <a:ext cx="178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Comment</a:t>
            </a:r>
            <a:endParaRPr lang="ru-RU" altLang="en-US" sz="240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28625" y="4727575"/>
          <a:ext cx="8518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14" name="Equation" r:id="rId11" imgW="4063680" imgH="203040" progId="Equation.DSMT4">
                  <p:embed/>
                </p:oleObj>
              </mc:Choice>
              <mc:Fallback>
                <p:oleObj name="Equation" r:id="rId11" imgW="4063680" imgH="20304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727575"/>
                        <a:ext cx="85185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2035969" y="4036219"/>
            <a:ext cx="500063" cy="428625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821656" y="4607719"/>
            <a:ext cx="642938" cy="5715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9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 descr="os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6"/>
          <a:stretch>
            <a:fillRect/>
          </a:stretch>
        </p:blipFill>
        <p:spPr bwMode="auto">
          <a:xfrm>
            <a:off x="1214438" y="1643063"/>
            <a:ext cx="638175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9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623516" y="692696"/>
            <a:ext cx="7455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0000FF"/>
                </a:solidFill>
              </a:rPr>
              <a:t>P. </a:t>
            </a:r>
            <a:r>
              <a:rPr lang="en-US" altLang="en-US" sz="2000" dirty="0" err="1">
                <a:solidFill>
                  <a:srgbClr val="0000FF"/>
                </a:solidFill>
              </a:rPr>
              <a:t>Gauron</a:t>
            </a:r>
            <a:r>
              <a:rPr lang="en-US" altLang="en-US" sz="2000" dirty="0">
                <a:solidFill>
                  <a:srgbClr val="0000FF"/>
                </a:solidFill>
              </a:rPr>
              <a:t>, B. </a:t>
            </a:r>
            <a:r>
              <a:rPr lang="en-US" altLang="en-US" sz="2000" dirty="0" err="1">
                <a:solidFill>
                  <a:srgbClr val="0000FF"/>
                </a:solidFill>
              </a:rPr>
              <a:t>Nicolescu</a:t>
            </a:r>
            <a:r>
              <a:rPr lang="en-US" altLang="en-US" sz="2000" dirty="0">
                <a:solidFill>
                  <a:srgbClr val="0000FF"/>
                </a:solidFill>
              </a:rPr>
              <a:t>, O.V. </a:t>
            </a:r>
            <a:r>
              <a:rPr lang="en-US" altLang="en-US" sz="2000" dirty="0" err="1">
                <a:solidFill>
                  <a:srgbClr val="0000FF"/>
                </a:solidFill>
              </a:rPr>
              <a:t>Selyugin</a:t>
            </a:r>
            <a:r>
              <a:rPr lang="en-US" altLang="en-US" sz="2000" dirty="0">
                <a:solidFill>
                  <a:srgbClr val="0000FF"/>
                </a:solidFill>
              </a:rPr>
              <a:t>, Phys. Lett. B 390 (1997) 405.</a:t>
            </a:r>
            <a:endParaRPr lang="ru-RU" altLang="en-US" sz="2000" dirty="0">
              <a:solidFill>
                <a:srgbClr val="0000FF"/>
              </a:solidFill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2123728" y="1092806"/>
            <a:ext cx="371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Analysis of UA4/2 data</a:t>
            </a:r>
            <a:endParaRPr lang="ru-RU" altLang="en-US" dirty="0"/>
          </a:p>
        </p:txBody>
      </p:sp>
      <p:pic>
        <p:nvPicPr>
          <p:cNvPr id="5" name="Picture 5" descr="E:\06-1kv\seminar\doklad\ds-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53862" r="11911" b="10100"/>
          <a:stretch>
            <a:fillRect/>
          </a:stretch>
        </p:blipFill>
        <p:spPr bwMode="auto">
          <a:xfrm>
            <a:off x="1331640" y="2032815"/>
            <a:ext cx="575627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3" y="142875"/>
            <a:ext cx="4286250" cy="1050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  <a:endParaRPr lang="ru-RU" dirty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1. regions of t ?;</a:t>
            </a:r>
          </a:p>
          <a:p>
            <a:r>
              <a:rPr lang="en-US" altLang="en-US" smtClean="0"/>
              <a:t>2. size of half period?;</a:t>
            </a:r>
          </a:p>
          <a:p>
            <a:r>
              <a:rPr lang="en-US" altLang="en-US" smtClean="0"/>
              <a:t>3. energy dependence?;</a:t>
            </a:r>
          </a:p>
          <a:p>
            <a:r>
              <a:rPr lang="en-US" altLang="en-US" smtClean="0"/>
              <a:t>4. size of the constant?</a:t>
            </a:r>
          </a:p>
          <a:p>
            <a:r>
              <a:rPr lang="en-US" altLang="en-US" smtClean="0"/>
              <a:t>5. sign of constant for particle and antiparticle?</a:t>
            </a:r>
          </a:p>
          <a:p>
            <a:r>
              <a:rPr lang="en-US" altLang="en-US" smtClean="0"/>
              <a:t>6. phase of the additional amplitude?</a:t>
            </a:r>
          </a:p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5225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E:\06-1kv\seminar\akm1-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b="43764"/>
          <a:stretch>
            <a:fillRect/>
          </a:stretch>
        </p:blipFill>
        <p:spPr bwMode="auto">
          <a:xfrm>
            <a:off x="1066800" y="914400"/>
            <a:ext cx="7556500" cy="54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:\07\confer\blois07\doklad\akm2-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 b="28615"/>
          <a:stretch>
            <a:fillRect/>
          </a:stretch>
        </p:blipFill>
        <p:spPr bwMode="auto">
          <a:xfrm>
            <a:off x="685800" y="436563"/>
            <a:ext cx="7204075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6" descr="E:\06-1kv\seminar\ocf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50496" r="11911" b="6732"/>
          <a:stretch>
            <a:fillRect/>
          </a:stretch>
        </p:blipFill>
        <p:spPr bwMode="auto">
          <a:xfrm>
            <a:off x="1928813" y="2143125"/>
            <a:ext cx="48768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643188" y="5357813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2463007" y="5393531"/>
            <a:ext cx="2159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606676" y="5537200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2965450" y="5537201"/>
            <a:ext cx="49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57500" y="5786438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14688" y="5357813"/>
            <a:ext cx="357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356769" y="5572919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71875" y="5786438"/>
            <a:ext cx="357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678238" y="5537200"/>
            <a:ext cx="357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57625" y="5357813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928269" y="5572919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143375" y="5786438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285456" y="5572919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500563" y="5357813"/>
            <a:ext cx="357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644231" y="5572919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4929981" y="5572919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857750" y="5786438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143500" y="5357813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5287169" y="5572919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500688" y="5786438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5572919" y="5572919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786438" y="5357813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5930106" y="5572919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143625" y="5786438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785938" y="5715000"/>
            <a:ext cx="5786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2        2        2        2         2        2        2  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00188" y="5214938"/>
            <a:ext cx="5786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1        1        1        1         1        1        1  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7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643063" y="1428750"/>
          <a:ext cx="47863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30" name="Equation" r:id="rId3" imgW="2869920" imgH="444240" progId="Equation.DSMT4">
                  <p:embed/>
                </p:oleObj>
              </mc:Choice>
              <mc:Fallback>
                <p:oleObj name="Equation" r:id="rId3" imgW="2869920" imgH="44424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428750"/>
                        <a:ext cx="478631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500188" y="3571875"/>
          <a:ext cx="47164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31" name="Equation" r:id="rId5" imgW="3149280" imgH="495000" progId="Equation.DSMT4">
                  <p:embed/>
                </p:oleObj>
              </mc:Choice>
              <mc:Fallback>
                <p:oleObj name="Equation" r:id="rId5" imgW="3149280" imgH="495000" progId="Equation.DSMT4">
                  <p:embed/>
                  <p:pic>
                    <p:nvPicPr>
                      <p:cNvPr id="15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571875"/>
                        <a:ext cx="47164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714750" y="857250"/>
          <a:ext cx="42132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32" name="Equation" r:id="rId7" imgW="2247840" imgH="241200" progId="Equation.DSMT4">
                  <p:embed/>
                </p:oleObj>
              </mc:Choice>
              <mc:Fallback>
                <p:oleObj name="Equation" r:id="rId7" imgW="2247840" imgH="241200" progId="Equation.DSMT4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857250"/>
                        <a:ext cx="42132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285875" y="2786063"/>
          <a:ext cx="56959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33" name="Equation" r:id="rId9" imgW="3416040" imgH="444240" progId="Equation.DSMT4">
                  <p:embed/>
                </p:oleObj>
              </mc:Choice>
              <mc:Fallback>
                <p:oleObj name="Equation" r:id="rId9" imgW="3416040" imgH="444240" progId="Equation.DSMT4">
                  <p:embed/>
                  <p:pic>
                    <p:nvPicPr>
                      <p:cNvPr id="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786063"/>
                        <a:ext cx="56959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500063" y="785813"/>
            <a:ext cx="284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Statistical analysis</a:t>
            </a:r>
            <a:endParaRPr lang="ru-RU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38163"/>
            <a:ext cx="8637588" cy="946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solidFill>
                  <a:schemeClr val="accent1">
                    <a:tint val="88000"/>
                    <a:satMod val="150000"/>
                  </a:schemeClr>
                </a:solidFill>
              </a:rPr>
              <a:t>Proron-antiproton        </a:t>
            </a:r>
            <a:br>
              <a:rPr lang="en-US" sz="280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sz="2800">
                <a:solidFill>
                  <a:schemeClr val="accent1">
                    <a:tint val="88000"/>
                    <a:satMod val="150000"/>
                  </a:schemeClr>
                </a:solidFill>
              </a:rPr>
              <a:t>UA4/2 - parameters</a:t>
            </a:r>
            <a:endParaRPr lang="ru-RU" sz="280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428625" y="178593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Symbol" panose="05050102010706020507" pitchFamily="18" charset="2"/>
              </a:rPr>
              <a:t>  s</a:t>
            </a:r>
            <a:r>
              <a:rPr lang="en-US" altLang="en-US" baseline="-25000"/>
              <a:t>tot </a:t>
            </a:r>
            <a:r>
              <a:rPr lang="en-US" altLang="en-US"/>
              <a:t> =  62.2 mb;</a:t>
            </a:r>
            <a:endParaRPr lang="ru-RU" altLang="en-US">
              <a:latin typeface="Symbol" panose="05050102010706020507" pitchFamily="18" charset="2"/>
            </a:endParaRPr>
          </a:p>
        </p:txBody>
      </p:sp>
      <p:sp>
        <p:nvSpPr>
          <p:cNvPr id="16393" name="Text Box 4"/>
          <p:cNvSpPr txBox="1">
            <a:spLocks noChangeArrowheads="1"/>
          </p:cNvSpPr>
          <p:nvPr/>
        </p:nvSpPr>
        <p:spPr bwMode="auto">
          <a:xfrm>
            <a:off x="2422525" y="23526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Text Box 5"/>
          <p:cNvSpPr txBox="1">
            <a:spLocks noChangeArrowheads="1"/>
          </p:cNvSpPr>
          <p:nvPr/>
        </p:nvSpPr>
        <p:spPr bwMode="auto">
          <a:xfrm>
            <a:off x="571500" y="2286000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  = 15.5 GeV</a:t>
            </a:r>
            <a:r>
              <a:rPr lang="en-US" altLang="en-US" baseline="30000"/>
              <a:t>-2</a:t>
            </a:r>
            <a:r>
              <a:rPr lang="en-US" altLang="en-US"/>
              <a:t>;</a:t>
            </a:r>
            <a:endParaRPr lang="ru-RU" altLang="en-US"/>
          </a:p>
        </p:txBody>
      </p:sp>
      <p:sp>
        <p:nvSpPr>
          <p:cNvPr id="16395" name="Text Box 6"/>
          <p:cNvSpPr txBox="1">
            <a:spLocks noChangeArrowheads="1"/>
          </p:cNvSpPr>
          <p:nvPr/>
        </p:nvSpPr>
        <p:spPr bwMode="auto">
          <a:xfrm>
            <a:off x="2803525" y="34194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7272" name="Picture 8" descr="E:\06-1kv\seminar\ST629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800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7273" name="Object 9"/>
          <p:cNvGraphicFramePr>
            <a:graphicFrameLocks noChangeAspect="1"/>
          </p:cNvGraphicFramePr>
          <p:nvPr/>
        </p:nvGraphicFramePr>
        <p:xfrm>
          <a:off x="5257800" y="6248400"/>
          <a:ext cx="3124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77" name="Equation" r:id="rId5" imgW="1473120" imgH="228600" progId="Equation.DSMT4">
                  <p:embed/>
                </p:oleObj>
              </mc:Choice>
              <mc:Fallback>
                <p:oleObj name="Equation" r:id="rId5" imgW="1473120" imgH="228600" progId="Equation.DSMT4">
                  <p:embed/>
                  <p:pic>
                    <p:nvPicPr>
                      <p:cNvPr id="2672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248400"/>
                        <a:ext cx="31242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4" name="Object 10"/>
          <p:cNvGraphicFramePr>
            <a:graphicFrameLocks noChangeAspect="1"/>
          </p:cNvGraphicFramePr>
          <p:nvPr/>
        </p:nvGraphicFramePr>
        <p:xfrm>
          <a:off x="857250" y="4286250"/>
          <a:ext cx="23764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78" name="Equation" r:id="rId7" imgW="1091880" imgH="253800" progId="Equation.DSMT4">
                  <p:embed/>
                </p:oleObj>
              </mc:Choice>
              <mc:Fallback>
                <p:oleObj name="Equation" r:id="rId7" imgW="1091880" imgH="253800" progId="Equation.DSMT4">
                  <p:embed/>
                  <p:pic>
                    <p:nvPicPr>
                      <p:cNvPr id="2672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286250"/>
                        <a:ext cx="23764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5" name="Object 11"/>
          <p:cNvGraphicFramePr>
            <a:graphicFrameLocks noChangeAspect="1"/>
          </p:cNvGraphicFramePr>
          <p:nvPr/>
        </p:nvGraphicFramePr>
        <p:xfrm>
          <a:off x="928688" y="3540125"/>
          <a:ext cx="221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79" name="Equation" r:id="rId9" imgW="1028520" imgH="253800" progId="Equation.DSMT4">
                  <p:embed/>
                </p:oleObj>
              </mc:Choice>
              <mc:Fallback>
                <p:oleObj name="Equation" r:id="rId9" imgW="1028520" imgH="253800" progId="Equation.DSMT4">
                  <p:embed/>
                  <p:pic>
                    <p:nvPicPr>
                      <p:cNvPr id="2672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540125"/>
                        <a:ext cx="221456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6" name="Object 12"/>
          <p:cNvGraphicFramePr>
            <a:graphicFrameLocks noChangeAspect="1"/>
          </p:cNvGraphicFramePr>
          <p:nvPr/>
        </p:nvGraphicFramePr>
        <p:xfrm>
          <a:off x="928688" y="4929188"/>
          <a:ext cx="23574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80" name="Equation" r:id="rId11" imgW="1117440" imgH="253800" progId="Equation.DSMT4">
                  <p:embed/>
                </p:oleObj>
              </mc:Choice>
              <mc:Fallback>
                <p:oleObj name="Equation" r:id="rId11" imgW="1117440" imgH="253800" progId="Equation.DSMT4">
                  <p:embed/>
                  <p:pic>
                    <p:nvPicPr>
                      <p:cNvPr id="2672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929188"/>
                        <a:ext cx="23574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863882"/>
              </p:ext>
            </p:extLst>
          </p:nvPr>
        </p:nvGraphicFramePr>
        <p:xfrm>
          <a:off x="1431925" y="658813"/>
          <a:ext cx="198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81" name="Equation" r:id="rId13" imgW="939600" imgH="241200" progId="Equation.DSMT4">
                  <p:embed/>
                </p:oleObj>
              </mc:Choice>
              <mc:Fallback>
                <p:oleObj name="Equation" r:id="rId13" imgW="939600" imgH="241200" progId="Equation.DSMT4">
                  <p:embed/>
                  <p:pic>
                    <p:nvPicPr>
                      <p:cNvPr id="1639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658813"/>
                        <a:ext cx="1981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57250" y="2809875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Symbol" panose="05050102010706020507" pitchFamily="18" charset="2"/>
              </a:rPr>
              <a:t> r</a:t>
            </a:r>
            <a:r>
              <a:rPr lang="en-US" altLang="en-US" baseline="-25000" dirty="0"/>
              <a:t> </a:t>
            </a:r>
            <a:r>
              <a:rPr lang="en-US" altLang="en-US" dirty="0"/>
              <a:t> =  0.135;</a:t>
            </a:r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0713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027113"/>
            <a:ext cx="8637588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tint val="88000"/>
                    <a:satMod val="150000"/>
                  </a:schemeClr>
                </a:solidFill>
              </a:rPr>
              <a:t>New parameters  </a:t>
            </a:r>
            <a:r>
              <a:rPr lang="en-US" sz="2400">
                <a:solidFill>
                  <a:schemeClr val="tx1"/>
                </a:solidFill>
              </a:rPr>
              <a:t>(model fit)</a:t>
            </a: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68291" name="Picture 3" descr="E:\06-1kv\seminar\SH63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800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14375" y="178593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Symbol" panose="05050102010706020507" pitchFamily="18" charset="2"/>
              </a:rPr>
              <a:t>  </a:t>
            </a:r>
            <a:r>
              <a:rPr lang="en-US" altLang="en-US" dirty="0" err="1">
                <a:latin typeface="Symbol" panose="05050102010706020507" pitchFamily="18" charset="2"/>
              </a:rPr>
              <a:t>s</a:t>
            </a:r>
            <a:r>
              <a:rPr lang="en-US" altLang="en-US" baseline="-25000" dirty="0" err="1"/>
              <a:t>tot</a:t>
            </a:r>
            <a:r>
              <a:rPr lang="en-US" altLang="en-US" baseline="-25000" dirty="0"/>
              <a:t> </a:t>
            </a:r>
            <a:r>
              <a:rPr lang="en-US" altLang="en-US" dirty="0"/>
              <a:t> =  63.54 </a:t>
            </a:r>
            <a:r>
              <a:rPr lang="en-US" altLang="en-US" dirty="0" err="1"/>
              <a:t>mb</a:t>
            </a:r>
            <a:r>
              <a:rPr lang="en-US" altLang="en-US" dirty="0"/>
              <a:t>;</a:t>
            </a:r>
            <a:endParaRPr lang="ru-RU" altLang="en-US" dirty="0">
              <a:latin typeface="Symbol" panose="05050102010706020507" pitchFamily="18" charset="2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28625" y="2500313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  = 15.485 GeV</a:t>
            </a:r>
            <a:r>
              <a:rPr lang="en-US" altLang="en-US" baseline="30000"/>
              <a:t>-2</a:t>
            </a:r>
            <a:r>
              <a:rPr lang="en-US" altLang="en-US"/>
              <a:t>;</a:t>
            </a:r>
            <a:endParaRPr lang="ru-RU" alt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85800" y="3200400"/>
            <a:ext cx="231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Symbol" panose="05050102010706020507" pitchFamily="18" charset="2"/>
              </a:rPr>
              <a:t> r</a:t>
            </a:r>
            <a:r>
              <a:rPr lang="en-US" altLang="en-US" baseline="-25000"/>
              <a:t> </a:t>
            </a:r>
            <a:r>
              <a:rPr lang="en-US" altLang="en-US"/>
              <a:t> =  0.158;</a:t>
            </a: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85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9087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P. </a:t>
            </a:r>
            <a:r>
              <a:rPr lang="en-US" dirty="0" err="1" smtClean="0">
                <a:solidFill>
                  <a:srgbClr val="0070C0"/>
                </a:solidFill>
              </a:rPr>
              <a:t>Grafstrom</a:t>
            </a:r>
            <a:r>
              <a:rPr lang="en-US" dirty="0" smtClean="0">
                <a:solidFill>
                  <a:srgbClr val="0070C0"/>
                </a:solidFill>
              </a:rPr>
              <a:t>, A.D. Martin, M. G. </a:t>
            </a:r>
            <a:r>
              <a:rPr lang="en-US" dirty="0" err="1" smtClean="0">
                <a:solidFill>
                  <a:srgbClr val="0070C0"/>
                </a:solidFill>
              </a:rPr>
              <a:t>Ryskin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</a:t>
            </a:r>
            <a:r>
              <a:rPr lang="en-US" dirty="0" err="1" smtClean="0">
                <a:solidFill>
                  <a:srgbClr val="0070C0"/>
                </a:solidFill>
              </a:rPr>
              <a:t>arXiv</a:t>
            </a:r>
            <a:r>
              <a:rPr lang="en-US" dirty="0" smtClean="0">
                <a:solidFill>
                  <a:srgbClr val="0070C0"/>
                </a:solidFill>
              </a:rPr>
              <a:t> 2405.07802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7008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“Oscillations in the elastic high energy amplitude”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Anselm, </a:t>
            </a:r>
            <a:r>
              <a:rPr lang="en-US" dirty="0" err="1"/>
              <a:t>D</a:t>
            </a:r>
            <a:r>
              <a:rPr lang="en-US" dirty="0" err="1" smtClean="0"/>
              <a:t>yatlov</a:t>
            </a:r>
            <a:r>
              <a:rPr lang="en-US" dirty="0" smtClean="0"/>
              <a:t> – multi-</a:t>
            </a:r>
            <a:r>
              <a:rPr lang="en-US" dirty="0" err="1" smtClean="0"/>
              <a:t>Pomeron</a:t>
            </a:r>
            <a:r>
              <a:rPr lang="en-US" dirty="0" smtClean="0"/>
              <a:t> contributions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28498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AKM – </a:t>
            </a:r>
            <a:r>
              <a:rPr lang="en-US" dirty="0" err="1" smtClean="0"/>
              <a:t>zerous</a:t>
            </a:r>
            <a:r>
              <a:rPr lang="en-US" dirty="0" smtClean="0"/>
              <a:t> </a:t>
            </a:r>
            <a:r>
              <a:rPr lang="en-US" dirty="0" err="1" smtClean="0"/>
              <a:t>plased</a:t>
            </a:r>
            <a:r>
              <a:rPr lang="en-US" dirty="0" smtClean="0"/>
              <a:t> in the complex plane.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1490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 parameter representation – </a:t>
            </a:r>
            <a:r>
              <a:rPr lang="en-US" dirty="0" err="1" smtClean="0"/>
              <a:t>Charecteristic</a:t>
            </a:r>
            <a:r>
              <a:rPr lang="en-US" dirty="0" smtClean="0"/>
              <a:t> radius:</a:t>
            </a:r>
            <a:endParaRPr 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5498"/>
              </p:ext>
            </p:extLst>
          </p:nvPr>
        </p:nvGraphicFramePr>
        <p:xfrm>
          <a:off x="1706885" y="4882083"/>
          <a:ext cx="50101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597" name="Equation" r:id="rId3" imgW="1879560" imgH="469800" progId="Equation.DSMT4">
                  <p:embed/>
                </p:oleObj>
              </mc:Choice>
              <mc:Fallback>
                <p:oleObj name="Equation" r:id="rId3" imgW="187956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885" y="4882083"/>
                        <a:ext cx="501015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4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0790" y="423426"/>
            <a:ext cx="4996756" cy="5191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</a:rPr>
              <a:t>Elastic scattering amplitude</a:t>
            </a:r>
            <a:endParaRPr lang="ru-RU" sz="2800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56622"/>
              </p:ext>
            </p:extLst>
          </p:nvPr>
        </p:nvGraphicFramePr>
        <p:xfrm>
          <a:off x="1143000" y="2667000"/>
          <a:ext cx="54102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92" name="Equation" r:id="rId3" imgW="2793960" imgH="393480" progId="Equation.DSMT4">
                  <p:embed/>
                </p:oleObj>
              </mc:Choice>
              <mc:Fallback>
                <p:oleObj name="Equation" r:id="rId3" imgW="2793960" imgH="393480" progId="Equation.DSMT4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541020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549400" y="4419600"/>
          <a:ext cx="5130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93" name="Equation" r:id="rId5" imgW="3174840" imgH="228600" progId="Equation.DSMT4">
                  <p:embed/>
                </p:oleObj>
              </mc:Choice>
              <mc:Fallback>
                <p:oleObj name="Equation" r:id="rId5" imgW="3174840" imgH="228600" progId="Equation.DSMT4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419600"/>
                        <a:ext cx="5130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60930"/>
              </p:ext>
            </p:extLst>
          </p:nvPr>
        </p:nvGraphicFramePr>
        <p:xfrm>
          <a:off x="1876425" y="3124200"/>
          <a:ext cx="34290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94" name="Equation" r:id="rId7" imgW="2349360" imgH="457200" progId="Equation.DSMT4">
                  <p:embed/>
                </p:oleObj>
              </mc:Choice>
              <mc:Fallback>
                <p:oleObj name="Equation" r:id="rId7" imgW="2349360" imgH="457200" progId="Equation.DSMT4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3124200"/>
                        <a:ext cx="34290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8"/>
          <p:cNvGraphicFramePr>
            <a:graphicFrameLocks noChangeAspect="1"/>
          </p:cNvGraphicFramePr>
          <p:nvPr/>
        </p:nvGraphicFramePr>
        <p:xfrm>
          <a:off x="1143000" y="1905000"/>
          <a:ext cx="2057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95" name="Equation" r:id="rId9" imgW="672840" imgH="164880" progId="Equation.DSMT4">
                  <p:embed/>
                </p:oleObj>
              </mc:Choice>
              <mc:Fallback>
                <p:oleObj name="Equation" r:id="rId9" imgW="672840" imgH="164880" progId="Equation.DSMT4">
                  <p:embed/>
                  <p:pic>
                    <p:nvPicPr>
                      <p:cNvPr id="10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20574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333368"/>
              </p:ext>
            </p:extLst>
          </p:nvPr>
        </p:nvGraphicFramePr>
        <p:xfrm>
          <a:off x="4307746" y="1722438"/>
          <a:ext cx="22098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96" name="Equation" r:id="rId11" imgW="672840" imgH="190440" progId="Equation.DSMT4">
                  <p:embed/>
                </p:oleObj>
              </mc:Choice>
              <mc:Fallback>
                <p:oleObj name="Equation" r:id="rId11" imgW="672840" imgH="190440" progId="Equation.DSMT4">
                  <p:embed/>
                  <p:pic>
                    <p:nvPicPr>
                      <p:cNvPr id="10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7746" y="1722438"/>
                        <a:ext cx="22098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7" name="Object 31"/>
          <p:cNvGraphicFramePr>
            <a:graphicFrameLocks noChangeAspect="1"/>
          </p:cNvGraphicFramePr>
          <p:nvPr/>
        </p:nvGraphicFramePr>
        <p:xfrm>
          <a:off x="612775" y="4876800"/>
          <a:ext cx="28019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97" name="Equation" r:id="rId13" imgW="1917360" imgH="203040" progId="Equation.DSMT4">
                  <p:embed/>
                </p:oleObj>
              </mc:Choice>
              <mc:Fallback>
                <p:oleObj name="Equation" r:id="rId13" imgW="1917360" imgH="203040" progId="Equation.DSMT4">
                  <p:embed/>
                  <p:pic>
                    <p:nvPicPr>
                      <p:cNvPr id="92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876800"/>
                        <a:ext cx="2801938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8" name="Object 32"/>
          <p:cNvGraphicFramePr>
            <a:graphicFrameLocks noChangeAspect="1"/>
          </p:cNvGraphicFramePr>
          <p:nvPr/>
        </p:nvGraphicFramePr>
        <p:xfrm>
          <a:off x="4953000" y="4876800"/>
          <a:ext cx="38100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98" name="Equation" r:id="rId15" imgW="1981080" imgH="241200" progId="Equation.DSMT4">
                  <p:embed/>
                </p:oleObj>
              </mc:Choice>
              <mc:Fallback>
                <p:oleObj name="Equation" r:id="rId15" imgW="1981080" imgH="241200" progId="Equation.DSMT4">
                  <p:embed/>
                  <p:pic>
                    <p:nvPicPr>
                      <p:cNvPr id="924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76800"/>
                        <a:ext cx="38100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1FD190-D2BC-4FE6-852A-249E108EDFE8}" type="slidenum">
              <a:rPr lang="ru-RU" altLang="en-US" sz="1000">
                <a:solidFill>
                  <a:srgbClr val="000000"/>
                </a:solidFill>
              </a:rPr>
              <a:pPr eaLnBrk="1" hangingPunct="1"/>
              <a:t>37</a:t>
            </a:fld>
            <a:endParaRPr lang="ru-RU" alt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Дата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FFFF"/>
                </a:solidFill>
              </a:rPr>
              <a:t>С П И Н   0 5</a:t>
            </a:r>
          </a:p>
        </p:txBody>
      </p:sp>
      <p:sp>
        <p:nvSpPr>
          <p:cNvPr id="7172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FFFF"/>
                </a:solidFill>
              </a:rPr>
              <a:t>Alessandro Bravar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534400" cy="758825"/>
          </a:xfrm>
        </p:spPr>
        <p:txBody>
          <a:bodyPr/>
          <a:lstStyle/>
          <a:p>
            <a:r>
              <a:rPr lang="en-US" sz="2800" dirty="0" smtClean="0"/>
              <a:t>The Very Low </a:t>
            </a:r>
            <a:r>
              <a:rPr lang="en-US" sz="2800" b="1" i="1" dirty="0" smtClean="0"/>
              <a:t>t</a:t>
            </a:r>
            <a:r>
              <a:rPr lang="en-US" sz="2800" dirty="0" smtClean="0"/>
              <a:t>  Region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642938" y="762000"/>
            <a:ext cx="757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800" dirty="0">
                <a:solidFill>
                  <a:srgbClr val="000000"/>
                </a:solidFill>
              </a:rPr>
              <a:t>around </a:t>
            </a:r>
            <a:r>
              <a:rPr lang="en-US" sz="1800" i="1" dirty="0">
                <a:solidFill>
                  <a:srgbClr val="000000"/>
                </a:solidFill>
              </a:rPr>
              <a:t>t</a:t>
            </a:r>
            <a:r>
              <a:rPr lang="en-US" sz="1800" dirty="0">
                <a:solidFill>
                  <a:srgbClr val="000000"/>
                </a:solidFill>
              </a:rPr>
              <a:t> ~ 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sz="1800" dirty="0">
                <a:solidFill>
                  <a:srgbClr val="000000"/>
                </a:solidFill>
              </a:rPr>
              <a:t>10</a:t>
            </a:r>
            <a:r>
              <a:rPr lang="en-US" sz="2400" baseline="3000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sz="2400" baseline="30000" dirty="0">
                <a:solidFill>
                  <a:srgbClr val="000000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 (GeV/</a:t>
            </a:r>
            <a:r>
              <a:rPr lang="en-US" sz="1800" i="1" dirty="0">
                <a:solidFill>
                  <a:srgbClr val="000000"/>
                </a:solidFill>
              </a:rPr>
              <a:t>c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             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</a:rPr>
              <a:t>hadronic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Coulomb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Þ</a:t>
            </a:r>
            <a:r>
              <a:rPr lang="en-US" sz="1800" dirty="0">
                <a:solidFill>
                  <a:srgbClr val="FF0000"/>
                </a:solidFill>
              </a:rPr>
              <a:t> INTERFERENCE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1800" dirty="0">
                <a:solidFill>
                  <a:srgbClr val="FF0000"/>
                </a:solidFill>
              </a:rPr>
              <a:t>CNI = Coulomb – Nuclear Interference</a:t>
            </a: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85217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0033CC"/>
                </a:solidFill>
              </a:rPr>
              <a:t>scattering amplitudes modified to include also electromagnetic contribution</a:t>
            </a:r>
          </a:p>
          <a:p>
            <a:pPr eaLnBrk="1" hangingPunct="1">
              <a:lnSpc>
                <a:spcPct val="130000"/>
              </a:lnSpc>
            </a:pPr>
            <a:endParaRPr lang="en-US" sz="20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20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008000"/>
                </a:solidFill>
              </a:rPr>
              <a:t>hadronic interaction described in terms of Pomeron </a:t>
            </a:r>
            <a:r>
              <a:rPr lang="en-US" sz="2000" dirty="0" smtClean="0">
                <a:solidFill>
                  <a:srgbClr val="008000"/>
                </a:solidFill>
              </a:rPr>
              <a:t>(Reggion) </a:t>
            </a:r>
            <a:r>
              <a:rPr lang="en-US" sz="2000" dirty="0">
                <a:solidFill>
                  <a:srgbClr val="008000"/>
                </a:solidFill>
              </a:rPr>
              <a:t>exchange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008000"/>
                </a:solidFill>
              </a:rPr>
              <a:t>electromagnetic			                                    </a:t>
            </a:r>
            <a:r>
              <a:rPr lang="en-US" sz="1800" dirty="0">
                <a:solidFill>
                  <a:srgbClr val="008000"/>
                </a:solidFill>
              </a:rPr>
              <a:t>single photon exchange</a:t>
            </a:r>
            <a:endParaRPr lang="en-US" sz="20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30000"/>
              </a:lnSpc>
              <a:buFont typeface="Symbol" pitchFamily="18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130000"/>
              </a:lnSpc>
              <a:buFont typeface="Symbol" pitchFamily="18" charset="2"/>
              <a:buNone/>
            </a:pPr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 </a:t>
            </a:r>
            <a:r>
              <a:rPr lang="en-US" sz="2400" b="1" dirty="0">
                <a:solidFill>
                  <a:srgbClr val="000000"/>
                </a:solidFill>
              </a:rPr>
              <a:t>|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</a:rPr>
              <a:t>hadronic</a:t>
            </a:r>
            <a:r>
              <a:rPr lang="en-US" sz="2400" dirty="0">
                <a:solidFill>
                  <a:srgbClr val="000000"/>
                </a:solidFill>
              </a:rPr>
              <a:t> +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Coulomb</a:t>
            </a:r>
            <a:r>
              <a:rPr lang="en-US" sz="2400" b="1" dirty="0">
                <a:solidFill>
                  <a:srgbClr val="000000"/>
                </a:solidFill>
              </a:rPr>
              <a:t>|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buFont typeface="Symbol" pitchFamily="18" charset="2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dirty="0">
                <a:solidFill>
                  <a:srgbClr val="0000FF"/>
                </a:solidFill>
              </a:rPr>
              <a:t>unpolarized</a:t>
            </a: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Þ</a:t>
            </a:r>
            <a:r>
              <a:rPr lang="en-US" sz="1600" dirty="0">
                <a:solidFill>
                  <a:srgbClr val="000000"/>
                </a:solidFill>
              </a:rPr>
              <a:t>   clearly visible in the cross section d</a:t>
            </a:r>
            <a:r>
              <a:rPr lang="en-US" sz="1600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600" dirty="0">
                <a:solidFill>
                  <a:srgbClr val="000000"/>
                </a:solidFill>
              </a:rPr>
              <a:t>/dt	</a:t>
            </a:r>
            <a:endParaRPr lang="en-US" sz="16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dirty="0">
                <a:solidFill>
                  <a:srgbClr val="FF0000"/>
                </a:solidFill>
              </a:rPr>
              <a:t>polarized</a:t>
            </a:r>
            <a:r>
              <a:rPr lang="en-US" sz="1600" dirty="0">
                <a:solidFill>
                  <a:srgbClr val="000000"/>
                </a:solidFill>
              </a:rPr>
              <a:t>      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Þ</a:t>
            </a:r>
            <a:r>
              <a:rPr lang="en-US" sz="1600" dirty="0">
                <a:solidFill>
                  <a:srgbClr val="000000"/>
                </a:solidFill>
              </a:rPr>
              <a:t>   “left – right” asymmetry A</a:t>
            </a:r>
            <a:r>
              <a:rPr lang="en-US" sz="2000" baseline="-25000" dirty="0">
                <a:solidFill>
                  <a:srgbClr val="000000"/>
                </a:solidFill>
              </a:rPr>
              <a:t>N</a:t>
            </a:r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7176" name="Group 6"/>
          <p:cNvGrpSpPr>
            <a:grpSpLocks/>
          </p:cNvGrpSpPr>
          <p:nvPr/>
        </p:nvGrpSpPr>
        <p:grpSpPr bwMode="auto">
          <a:xfrm>
            <a:off x="3810000" y="4191000"/>
            <a:ext cx="2514600" cy="1371600"/>
            <a:chOff x="2400" y="2736"/>
            <a:chExt cx="1584" cy="864"/>
          </a:xfrm>
        </p:grpSpPr>
        <p:grpSp>
          <p:nvGrpSpPr>
            <p:cNvPr id="7188" name="Group 7"/>
            <p:cNvGrpSpPr>
              <a:grpSpLocks/>
            </p:cNvGrpSpPr>
            <p:nvPr/>
          </p:nvGrpSpPr>
          <p:grpSpPr bwMode="auto">
            <a:xfrm>
              <a:off x="2400" y="2736"/>
              <a:ext cx="1584" cy="144"/>
              <a:chOff x="240" y="3168"/>
              <a:chExt cx="1584" cy="144"/>
            </a:xfrm>
          </p:grpSpPr>
          <p:sp>
            <p:nvSpPr>
              <p:cNvPr id="7202" name="Line 8"/>
              <p:cNvSpPr>
                <a:spLocks noChangeShapeType="1"/>
              </p:cNvSpPr>
              <p:nvPr/>
            </p:nvSpPr>
            <p:spPr bwMode="auto">
              <a:xfrm>
                <a:off x="240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  <p:sp>
            <p:nvSpPr>
              <p:cNvPr id="7203" name="Line 9"/>
              <p:cNvSpPr>
                <a:spLocks noChangeShapeType="1"/>
              </p:cNvSpPr>
              <p:nvPr/>
            </p:nvSpPr>
            <p:spPr bwMode="auto">
              <a:xfrm flipV="1">
                <a:off x="1056" y="3168"/>
                <a:ext cx="768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</p:grpSp>
        <p:grpSp>
          <p:nvGrpSpPr>
            <p:cNvPr id="7189" name="Group 10"/>
            <p:cNvGrpSpPr>
              <a:grpSpLocks/>
            </p:cNvGrpSpPr>
            <p:nvPr/>
          </p:nvGrpSpPr>
          <p:grpSpPr bwMode="auto">
            <a:xfrm rot="10800000">
              <a:off x="2400" y="3456"/>
              <a:ext cx="1584" cy="144"/>
              <a:chOff x="240" y="3168"/>
              <a:chExt cx="1584" cy="144"/>
            </a:xfrm>
          </p:grpSpPr>
          <p:sp>
            <p:nvSpPr>
              <p:cNvPr id="7200" name="Line 11"/>
              <p:cNvSpPr>
                <a:spLocks noChangeShapeType="1"/>
              </p:cNvSpPr>
              <p:nvPr/>
            </p:nvSpPr>
            <p:spPr bwMode="auto">
              <a:xfrm>
                <a:off x="240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  <p:sp>
            <p:nvSpPr>
              <p:cNvPr id="7201" name="Line 12"/>
              <p:cNvSpPr>
                <a:spLocks noChangeShapeType="1"/>
              </p:cNvSpPr>
              <p:nvPr/>
            </p:nvSpPr>
            <p:spPr bwMode="auto">
              <a:xfrm flipV="1">
                <a:off x="1056" y="3168"/>
                <a:ext cx="768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</p:grpSp>
        <p:grpSp>
          <p:nvGrpSpPr>
            <p:cNvPr id="7190" name="Group 13"/>
            <p:cNvGrpSpPr>
              <a:grpSpLocks/>
            </p:cNvGrpSpPr>
            <p:nvPr/>
          </p:nvGrpSpPr>
          <p:grpSpPr bwMode="auto">
            <a:xfrm>
              <a:off x="3120" y="2880"/>
              <a:ext cx="336" cy="576"/>
              <a:chOff x="4848" y="528"/>
              <a:chExt cx="336" cy="576"/>
            </a:xfrm>
          </p:grpSpPr>
          <p:grpSp>
            <p:nvGrpSpPr>
              <p:cNvPr id="7191" name="Group 14"/>
              <p:cNvGrpSpPr>
                <a:grpSpLocks/>
              </p:cNvGrpSpPr>
              <p:nvPr/>
            </p:nvGrpSpPr>
            <p:grpSpPr bwMode="auto">
              <a:xfrm>
                <a:off x="4848" y="528"/>
                <a:ext cx="336" cy="192"/>
                <a:chOff x="4848" y="528"/>
                <a:chExt cx="336" cy="192"/>
              </a:xfrm>
            </p:grpSpPr>
            <p:sp>
              <p:nvSpPr>
                <p:cNvPr id="7198" name="Line 15"/>
                <p:cNvSpPr>
                  <a:spLocks noChangeShapeType="1"/>
                </p:cNvSpPr>
                <p:nvPr/>
              </p:nvSpPr>
              <p:spPr bwMode="auto">
                <a:xfrm>
                  <a:off x="4848" y="528"/>
                  <a:ext cx="336" cy="96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  <p:sp>
              <p:nvSpPr>
                <p:cNvPr id="719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848" y="624"/>
                  <a:ext cx="336" cy="96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</p:grpSp>
          <p:grpSp>
            <p:nvGrpSpPr>
              <p:cNvPr id="7192" name="Group 17"/>
              <p:cNvGrpSpPr>
                <a:grpSpLocks/>
              </p:cNvGrpSpPr>
              <p:nvPr/>
            </p:nvGrpSpPr>
            <p:grpSpPr bwMode="auto">
              <a:xfrm>
                <a:off x="4848" y="720"/>
                <a:ext cx="336" cy="192"/>
                <a:chOff x="4848" y="528"/>
                <a:chExt cx="336" cy="192"/>
              </a:xfrm>
            </p:grpSpPr>
            <p:sp>
              <p:nvSpPr>
                <p:cNvPr id="7196" name="Line 18"/>
                <p:cNvSpPr>
                  <a:spLocks noChangeShapeType="1"/>
                </p:cNvSpPr>
                <p:nvPr/>
              </p:nvSpPr>
              <p:spPr bwMode="auto">
                <a:xfrm>
                  <a:off x="4848" y="528"/>
                  <a:ext cx="336" cy="96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  <p:sp>
              <p:nvSpPr>
                <p:cNvPr id="719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848" y="624"/>
                  <a:ext cx="336" cy="96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</p:grpSp>
          <p:grpSp>
            <p:nvGrpSpPr>
              <p:cNvPr id="7193" name="Group 20"/>
              <p:cNvGrpSpPr>
                <a:grpSpLocks/>
              </p:cNvGrpSpPr>
              <p:nvPr/>
            </p:nvGrpSpPr>
            <p:grpSpPr bwMode="auto">
              <a:xfrm>
                <a:off x="4848" y="912"/>
                <a:ext cx="336" cy="192"/>
                <a:chOff x="4848" y="528"/>
                <a:chExt cx="336" cy="192"/>
              </a:xfrm>
            </p:grpSpPr>
            <p:sp>
              <p:nvSpPr>
                <p:cNvPr id="7194" name="Line 21"/>
                <p:cNvSpPr>
                  <a:spLocks noChangeShapeType="1"/>
                </p:cNvSpPr>
                <p:nvPr/>
              </p:nvSpPr>
              <p:spPr bwMode="auto">
                <a:xfrm>
                  <a:off x="4848" y="528"/>
                  <a:ext cx="336" cy="96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  <p:sp>
              <p:nvSpPr>
                <p:cNvPr id="7195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848" y="624"/>
                  <a:ext cx="336" cy="96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</p:grpSp>
        </p:grpSp>
      </p:grpSp>
      <p:sp>
        <p:nvSpPr>
          <p:cNvPr id="7177" name="Text Box 23"/>
          <p:cNvSpPr txBox="1">
            <a:spLocks noChangeArrowheads="1"/>
          </p:cNvSpPr>
          <p:nvPr/>
        </p:nvSpPr>
        <p:spPr bwMode="auto">
          <a:xfrm>
            <a:off x="6308725" y="4562475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5562600" y="4572000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Castellar" pitchFamily="18" charset="0"/>
              </a:rPr>
              <a:t>P</a:t>
            </a:r>
          </a:p>
        </p:txBody>
      </p:sp>
      <p:grpSp>
        <p:nvGrpSpPr>
          <p:cNvPr id="7179" name="Group 25"/>
          <p:cNvGrpSpPr>
            <a:grpSpLocks/>
          </p:cNvGrpSpPr>
          <p:nvPr/>
        </p:nvGrpSpPr>
        <p:grpSpPr bwMode="auto">
          <a:xfrm>
            <a:off x="6400800" y="4191000"/>
            <a:ext cx="2514600" cy="1371600"/>
            <a:chOff x="4032" y="2736"/>
            <a:chExt cx="1584" cy="864"/>
          </a:xfrm>
        </p:grpSpPr>
        <p:grpSp>
          <p:nvGrpSpPr>
            <p:cNvPr id="7181" name="Group 26"/>
            <p:cNvGrpSpPr>
              <a:grpSpLocks/>
            </p:cNvGrpSpPr>
            <p:nvPr/>
          </p:nvGrpSpPr>
          <p:grpSpPr bwMode="auto">
            <a:xfrm>
              <a:off x="4032" y="2736"/>
              <a:ext cx="1584" cy="144"/>
              <a:chOff x="240" y="3168"/>
              <a:chExt cx="1584" cy="144"/>
            </a:xfrm>
          </p:grpSpPr>
          <p:sp>
            <p:nvSpPr>
              <p:cNvPr id="7186" name="Line 27"/>
              <p:cNvSpPr>
                <a:spLocks noChangeShapeType="1"/>
              </p:cNvSpPr>
              <p:nvPr/>
            </p:nvSpPr>
            <p:spPr bwMode="auto">
              <a:xfrm>
                <a:off x="240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  <p:sp>
            <p:nvSpPr>
              <p:cNvPr id="7187" name="Line 28"/>
              <p:cNvSpPr>
                <a:spLocks noChangeShapeType="1"/>
              </p:cNvSpPr>
              <p:nvPr/>
            </p:nvSpPr>
            <p:spPr bwMode="auto">
              <a:xfrm flipV="1">
                <a:off x="1056" y="3168"/>
                <a:ext cx="768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</p:grpSp>
        <p:grpSp>
          <p:nvGrpSpPr>
            <p:cNvPr id="7182" name="Group 29"/>
            <p:cNvGrpSpPr>
              <a:grpSpLocks/>
            </p:cNvGrpSpPr>
            <p:nvPr/>
          </p:nvGrpSpPr>
          <p:grpSpPr bwMode="auto">
            <a:xfrm rot="10800000">
              <a:off x="4032" y="3456"/>
              <a:ext cx="1584" cy="144"/>
              <a:chOff x="240" y="3168"/>
              <a:chExt cx="1584" cy="144"/>
            </a:xfrm>
          </p:grpSpPr>
          <p:sp>
            <p:nvSpPr>
              <p:cNvPr id="7184" name="Line 30"/>
              <p:cNvSpPr>
                <a:spLocks noChangeShapeType="1"/>
              </p:cNvSpPr>
              <p:nvPr/>
            </p:nvSpPr>
            <p:spPr bwMode="auto">
              <a:xfrm>
                <a:off x="240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  <p:sp>
            <p:nvSpPr>
              <p:cNvPr id="7185" name="Line 31"/>
              <p:cNvSpPr>
                <a:spLocks noChangeShapeType="1"/>
              </p:cNvSpPr>
              <p:nvPr/>
            </p:nvSpPr>
            <p:spPr bwMode="auto">
              <a:xfrm flipV="1">
                <a:off x="1056" y="3168"/>
                <a:ext cx="768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</p:grpSp>
        <p:sp>
          <p:nvSpPr>
            <p:cNvPr id="7183" name="Freeform 32"/>
            <p:cNvSpPr>
              <a:spLocks/>
            </p:cNvSpPr>
            <p:nvPr/>
          </p:nvSpPr>
          <p:spPr bwMode="auto">
            <a:xfrm>
              <a:off x="4704" y="2880"/>
              <a:ext cx="352" cy="576"/>
            </a:xfrm>
            <a:custGeom>
              <a:avLst/>
              <a:gdLst>
                <a:gd name="T0" fmla="*/ 56 w 352"/>
                <a:gd name="T1" fmla="*/ 0 h 576"/>
                <a:gd name="T2" fmla="*/ 344 w 352"/>
                <a:gd name="T3" fmla="*/ 96 h 576"/>
                <a:gd name="T4" fmla="*/ 56 w 352"/>
                <a:gd name="T5" fmla="*/ 192 h 576"/>
                <a:gd name="T6" fmla="*/ 296 w 352"/>
                <a:gd name="T7" fmla="*/ 288 h 576"/>
                <a:gd name="T8" fmla="*/ 8 w 352"/>
                <a:gd name="T9" fmla="*/ 384 h 576"/>
                <a:gd name="T10" fmla="*/ 344 w 352"/>
                <a:gd name="T11" fmla="*/ 480 h 576"/>
                <a:gd name="T12" fmla="*/ 56 w 352"/>
                <a:gd name="T13" fmla="*/ 576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576"/>
                <a:gd name="T23" fmla="*/ 352 w 352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576">
                  <a:moveTo>
                    <a:pt x="56" y="0"/>
                  </a:moveTo>
                  <a:cubicBezTo>
                    <a:pt x="200" y="32"/>
                    <a:pt x="344" y="64"/>
                    <a:pt x="344" y="96"/>
                  </a:cubicBezTo>
                  <a:cubicBezTo>
                    <a:pt x="344" y="128"/>
                    <a:pt x="64" y="160"/>
                    <a:pt x="56" y="192"/>
                  </a:cubicBezTo>
                  <a:cubicBezTo>
                    <a:pt x="48" y="224"/>
                    <a:pt x="304" y="256"/>
                    <a:pt x="296" y="288"/>
                  </a:cubicBezTo>
                  <a:cubicBezTo>
                    <a:pt x="288" y="320"/>
                    <a:pt x="0" y="352"/>
                    <a:pt x="8" y="384"/>
                  </a:cubicBezTo>
                  <a:cubicBezTo>
                    <a:pt x="16" y="416"/>
                    <a:pt x="336" y="448"/>
                    <a:pt x="344" y="480"/>
                  </a:cubicBezTo>
                  <a:cubicBezTo>
                    <a:pt x="352" y="512"/>
                    <a:pt x="104" y="560"/>
                    <a:pt x="56" y="57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180" name="Text Box 33"/>
          <p:cNvSpPr txBox="1">
            <a:spLocks noChangeArrowheads="1"/>
          </p:cNvSpPr>
          <p:nvPr/>
        </p:nvSpPr>
        <p:spPr bwMode="auto">
          <a:xfrm>
            <a:off x="8153400" y="4495800"/>
            <a:ext cx="350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Symbol" pitchFamily="18" charset="2"/>
              </a:rPr>
              <a:t>g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714625" y="2643188"/>
          <a:ext cx="29003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89" name="Equation" r:id="rId4" imgW="2184400" imgH="381000" progId="Equation.3">
                  <p:embed/>
                </p:oleObj>
              </mc:Choice>
              <mc:Fallback>
                <p:oleObj name="Equation" r:id="rId4" imgW="2184400" imgH="38100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2643188"/>
                        <a:ext cx="290036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5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793554"/>
              </p:ext>
            </p:extLst>
          </p:nvPr>
        </p:nvGraphicFramePr>
        <p:xfrm>
          <a:off x="1547664" y="692696"/>
          <a:ext cx="5720883" cy="104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28" name="Equation" r:id="rId3" imgW="2145960" imgH="419040" progId="Equation.DSMT4">
                  <p:embed/>
                </p:oleObj>
              </mc:Choice>
              <mc:Fallback>
                <p:oleObj name="Equation" r:id="rId3" imgW="2145960" imgH="419040" progId="Equation.DSMT4">
                  <p:embed/>
                  <p:pic>
                    <p:nvPicPr>
                      <p:cNvPr id="706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92696"/>
                        <a:ext cx="5720883" cy="104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017587" y="2132856"/>
            <a:ext cx="707231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en-US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r>
              <a:rPr lang="en-US" altLang="en-US" baseline="-25000" dirty="0">
                <a:latin typeface="Symbol" panose="05050102010706020507" pitchFamily="18" charset="2"/>
              </a:rPr>
              <a:t>   </a:t>
            </a:r>
            <a:r>
              <a:rPr lang="en-US" altLang="en-US" dirty="0">
                <a:latin typeface="Symbol" panose="05050102010706020507" pitchFamily="18" charset="2"/>
              </a:rPr>
              <a:t>- </a:t>
            </a:r>
            <a:r>
              <a:rPr lang="en-US" altLang="en-US" sz="2400" dirty="0">
                <a:latin typeface="Symbol" panose="05050102010706020507" pitchFamily="18" charset="2"/>
              </a:rPr>
              <a:t>2 </a:t>
            </a:r>
            <a:r>
              <a:rPr lang="en-US" altLang="en-US" sz="2400" dirty="0">
                <a:cs typeface="Times New Roman" panose="02020603050405020304" pitchFamily="18" charset="0"/>
              </a:rPr>
              <a:t>second Born approximation (2 photon diagram)</a:t>
            </a: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O.V. Selyugin Mod.Phys.Lett. A11, 2317 (1996)</a:t>
            </a:r>
            <a:endParaRPr lang="ru-RU" altLang="en-US" i="1" dirty="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115616" y="3645024"/>
            <a:ext cx="70723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en-US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r>
              <a:rPr lang="en-US" altLang="en-US" baseline="-25000" dirty="0">
                <a:latin typeface="Symbol" panose="05050102010706020507" pitchFamily="18" charset="2"/>
              </a:rPr>
              <a:t>   </a:t>
            </a:r>
            <a:r>
              <a:rPr lang="en-US" altLang="en-US" dirty="0">
                <a:latin typeface="Symbol" panose="05050102010706020507" pitchFamily="18" charset="2"/>
              </a:rPr>
              <a:t>- </a:t>
            </a:r>
            <a:r>
              <a:rPr lang="en-US" altLang="en-US" sz="2400" dirty="0">
                <a:latin typeface="Symbol" panose="05050102010706020507" pitchFamily="18" charset="2"/>
              </a:rPr>
              <a:t>2 </a:t>
            </a:r>
            <a:r>
              <a:rPr lang="en-US" altLang="en-US" sz="2400" dirty="0">
                <a:cs typeface="Times New Roman" panose="02020603050405020304" pitchFamily="18" charset="0"/>
              </a:rPr>
              <a:t>second Born approximation (photon-Pomeron interference with taking into account dipole form-factor of the nucleons)</a:t>
            </a: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O.V. Selyugin, Mod.Phys.Lett., A12, 1379, (1997);</a:t>
            </a: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                         Phys.Rev. D60, 074028 (1999)</a:t>
            </a:r>
            <a:endParaRPr lang="ru-RU" altLang="en-US" i="1" dirty="0"/>
          </a:p>
        </p:txBody>
      </p:sp>
    </p:spTree>
    <p:extLst>
      <p:ext uri="{BB962C8B-B14F-4D97-AF65-F5344CB8AC3E}">
        <p14:creationId xmlns:p14="http://schemas.microsoft.com/office/powerpoint/2010/main" val="5887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3" r="29739"/>
          <a:stretch/>
        </p:blipFill>
        <p:spPr>
          <a:xfrm>
            <a:off x="1466994" y="2143116"/>
            <a:ext cx="6605468" cy="4714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S.M. Roy arXiv:1602.03627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540000" y="371475"/>
          <a:ext cx="58658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94" name="Equation" r:id="rId4" imgW="3454400" imgH="431800" progId="Equation.DSMT4">
                  <p:embed/>
                </p:oleObj>
              </mc:Choice>
              <mc:Fallback>
                <p:oleObj name="Equation" r:id="rId4" imgW="3454400" imgH="4318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371475"/>
                        <a:ext cx="58658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611560" y="1412776"/>
          <a:ext cx="808672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95" name="Equation" r:id="rId6" imgW="4762500" imgH="469900" progId="Equation.DSMT4">
                  <p:embed/>
                </p:oleObj>
              </mc:Choice>
              <mc:Fallback>
                <p:oleObj name="Equation" r:id="rId6" imgW="4762500" imgH="46990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12776"/>
                        <a:ext cx="808672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6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195736" y="1416606"/>
            <a:ext cx="4660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Generalized  </a:t>
            </a:r>
            <a:r>
              <a:rPr lang="en-US" dirty="0"/>
              <a:t>Parton Distributions -GPDs</a:t>
            </a:r>
            <a:endParaRPr lang="ru-RU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71563" y="2357438"/>
            <a:ext cx="185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Electromagnetic form factors</a:t>
            </a:r>
          </a:p>
          <a:p>
            <a:r>
              <a:rPr lang="en-US" dirty="0"/>
              <a:t>(charge distribution)</a:t>
            </a:r>
            <a:endParaRPr lang="ru-RU" dirty="0"/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4857750" y="2571750"/>
            <a:ext cx="2214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Gravitomagnetic </a:t>
            </a:r>
            <a:endParaRPr lang="en-US" dirty="0"/>
          </a:p>
          <a:p>
            <a:r>
              <a:rPr lang="en-US" dirty="0"/>
              <a:t>  form  factors</a:t>
            </a:r>
          </a:p>
          <a:p>
            <a:r>
              <a:rPr lang="en-US" dirty="0"/>
              <a:t>(matter distribution)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>
            <a:stCxn id="20482" idx="2"/>
          </p:cNvCxnSpPr>
          <p:nvPr/>
        </p:nvCxnSpPr>
        <p:spPr>
          <a:xfrm flipH="1">
            <a:off x="2124300" y="1785938"/>
            <a:ext cx="2401712" cy="559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143375" y="1785938"/>
            <a:ext cx="150018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695" name="Object 6"/>
          <p:cNvGraphicFramePr>
            <a:graphicFrameLocks noChangeAspect="1"/>
          </p:cNvGraphicFramePr>
          <p:nvPr/>
        </p:nvGraphicFramePr>
        <p:xfrm>
          <a:off x="331788" y="3917950"/>
          <a:ext cx="38242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0" name="Equation" r:id="rId3" imgW="2005560" imgH="457200" progId="Equation.DSMT4">
                  <p:embed/>
                </p:oleObj>
              </mc:Choice>
              <mc:Fallback>
                <p:oleObj name="Equation" r:id="rId3" imgW="2005560" imgH="457200" progId="Equation.DSMT4">
                  <p:embed/>
                  <p:pic>
                    <p:nvPicPr>
                      <p:cNvPr id="1146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3917950"/>
                        <a:ext cx="3824287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7" name="Object 8"/>
          <p:cNvGraphicFramePr>
            <a:graphicFrameLocks noChangeAspect="1"/>
          </p:cNvGraphicFramePr>
          <p:nvPr/>
        </p:nvGraphicFramePr>
        <p:xfrm>
          <a:off x="498475" y="5072063"/>
          <a:ext cx="264795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1" name="Equation" r:id="rId5" imgW="1332720" imgH="406440" progId="Equation.DSMT4">
                  <p:embed/>
                </p:oleObj>
              </mc:Choice>
              <mc:Fallback>
                <p:oleObj name="Equation" r:id="rId5" imgW="1332720" imgH="406440" progId="Equation.DSMT4">
                  <p:embed/>
                  <p:pic>
                    <p:nvPicPr>
                      <p:cNvPr id="1146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072063"/>
                        <a:ext cx="264795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4927600" y="4914900"/>
          <a:ext cx="26479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2" name="Equation" r:id="rId7" imgW="1332720" imgH="419040" progId="Equation.DSMT4">
                  <p:embed/>
                </p:oleObj>
              </mc:Choice>
              <mc:Fallback>
                <p:oleObj name="Equation" r:id="rId7" imgW="1332720" imgH="41904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4914900"/>
                        <a:ext cx="26479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1563" y="949027"/>
            <a:ext cx="626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Обобщенные партонные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распределения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9684" y="291198"/>
            <a:ext cx="546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O.V. Selyugin,  Phys.Rev</a:t>
            </a:r>
            <a:r>
              <a:rPr lang="en-US" dirty="0">
                <a:solidFill>
                  <a:srgbClr val="0070C0"/>
                </a:solidFill>
              </a:rPr>
              <a:t>. D 91, 113003 (2015) </a:t>
            </a:r>
          </a:p>
        </p:txBody>
      </p:sp>
    </p:spTree>
    <p:extLst>
      <p:ext uri="{BB962C8B-B14F-4D97-AF65-F5344CB8AC3E}">
        <p14:creationId xmlns:p14="http://schemas.microsoft.com/office/powerpoint/2010/main" val="29741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1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159250" y="1752600"/>
          <a:ext cx="4191000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49" name="Equation" r:id="rId4" imgW="4051300" imgH="2006600" progId="Equation.3">
                  <p:embed/>
                </p:oleObj>
              </mc:Choice>
              <mc:Fallback>
                <p:oleObj name="Equation" r:id="rId4" imgW="4051300" imgH="2006600" progId="Equation.3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1752600"/>
                        <a:ext cx="4191000" cy="207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6608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Scattering process described in terms of </a:t>
            </a:r>
            <a:r>
              <a:rPr lang="en-US" sz="2000" dirty="0">
                <a:solidFill>
                  <a:srgbClr val="FF0000"/>
                </a:solidFill>
              </a:rPr>
              <a:t>Helicity Amplitudes </a:t>
            </a:r>
            <a:r>
              <a:rPr lang="en-US" sz="2000" i="1" dirty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All dynamics contained in the </a:t>
            </a:r>
            <a:r>
              <a:rPr lang="en-US" sz="2000" dirty="0">
                <a:solidFill>
                  <a:srgbClr val="FF0000"/>
                </a:solidFill>
              </a:rPr>
              <a:t>Scattering Matrix M</a:t>
            </a:r>
          </a:p>
          <a:p>
            <a:pPr eaLnBrk="1" hangingPunct="1"/>
            <a:r>
              <a:rPr lang="en-US" sz="2000" dirty="0">
                <a:solidFill>
                  <a:srgbClr val="0033CC"/>
                </a:solidFill>
              </a:rPr>
              <a:t>(Spin) Cross Sections expressed in terms of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330450" y="1752600"/>
            <a:ext cx="17748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0033CC"/>
                </a:solidFill>
              </a:rPr>
              <a:t>spin non–flip</a:t>
            </a: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009900"/>
                </a:solidFill>
              </a:rPr>
              <a:t>double spin flip</a:t>
            </a: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0033CC"/>
                </a:solidFill>
              </a:rPr>
              <a:t>spin non–flip</a:t>
            </a: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009900"/>
                </a:solidFill>
              </a:rPr>
              <a:t>double spin flip</a:t>
            </a: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single spin flip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673850" y="1524000"/>
            <a:ext cx="2470150" cy="1752600"/>
            <a:chOff x="3840" y="1536"/>
            <a:chExt cx="2237" cy="148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840" y="1536"/>
              <a:ext cx="1584" cy="248"/>
              <a:chOff x="240" y="3168"/>
              <a:chExt cx="1584" cy="144"/>
            </a:xfrm>
          </p:grpSpPr>
          <p:sp>
            <p:nvSpPr>
              <p:cNvPr id="13348" name="Line 9"/>
              <p:cNvSpPr>
                <a:spLocks noChangeShapeType="1"/>
              </p:cNvSpPr>
              <p:nvPr/>
            </p:nvSpPr>
            <p:spPr bwMode="auto">
              <a:xfrm>
                <a:off x="240" y="3312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  <p:sp>
            <p:nvSpPr>
              <p:cNvPr id="13349" name="Line 10"/>
              <p:cNvSpPr>
                <a:spLocks noChangeShapeType="1"/>
              </p:cNvSpPr>
              <p:nvPr/>
            </p:nvSpPr>
            <p:spPr bwMode="auto">
              <a:xfrm flipV="1">
                <a:off x="1056" y="3168"/>
                <a:ext cx="768" cy="14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10800000">
              <a:off x="3840" y="2776"/>
              <a:ext cx="1584" cy="248"/>
              <a:chOff x="240" y="3168"/>
              <a:chExt cx="1584" cy="144"/>
            </a:xfrm>
          </p:grpSpPr>
          <p:sp>
            <p:nvSpPr>
              <p:cNvPr id="13346" name="Line 12"/>
              <p:cNvSpPr>
                <a:spLocks noChangeShapeType="1"/>
              </p:cNvSpPr>
              <p:nvPr/>
            </p:nvSpPr>
            <p:spPr bwMode="auto">
              <a:xfrm>
                <a:off x="240" y="3312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  <p:sp>
            <p:nvSpPr>
              <p:cNvPr id="13347" name="Line 13"/>
              <p:cNvSpPr>
                <a:spLocks noChangeShapeType="1"/>
              </p:cNvSpPr>
              <p:nvPr/>
            </p:nvSpPr>
            <p:spPr bwMode="auto">
              <a:xfrm flipV="1">
                <a:off x="1056" y="3168"/>
                <a:ext cx="768" cy="14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560" y="1784"/>
              <a:ext cx="336" cy="992"/>
              <a:chOff x="4848" y="528"/>
              <a:chExt cx="336" cy="576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4848" y="528"/>
                <a:ext cx="336" cy="192"/>
                <a:chOff x="4848" y="528"/>
                <a:chExt cx="336" cy="192"/>
              </a:xfrm>
            </p:grpSpPr>
            <p:sp>
              <p:nvSpPr>
                <p:cNvPr id="13344" name="Line 16"/>
                <p:cNvSpPr>
                  <a:spLocks noChangeShapeType="1"/>
                </p:cNvSpPr>
                <p:nvPr/>
              </p:nvSpPr>
              <p:spPr bwMode="auto">
                <a:xfrm>
                  <a:off x="4848" y="528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  <p:sp>
              <p:nvSpPr>
                <p:cNvPr id="1334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848" y="624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848" y="720"/>
                <a:ext cx="336" cy="192"/>
                <a:chOff x="4848" y="528"/>
                <a:chExt cx="336" cy="192"/>
              </a:xfrm>
            </p:grpSpPr>
            <p:sp>
              <p:nvSpPr>
                <p:cNvPr id="13342" name="Line 19"/>
                <p:cNvSpPr>
                  <a:spLocks noChangeShapeType="1"/>
                </p:cNvSpPr>
                <p:nvPr/>
              </p:nvSpPr>
              <p:spPr bwMode="auto">
                <a:xfrm>
                  <a:off x="4848" y="528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  <p:sp>
              <p:nvSpPr>
                <p:cNvPr id="1334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848" y="624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4848" y="912"/>
                <a:ext cx="336" cy="192"/>
                <a:chOff x="4848" y="528"/>
                <a:chExt cx="336" cy="192"/>
              </a:xfrm>
            </p:grpSpPr>
            <p:sp>
              <p:nvSpPr>
                <p:cNvPr id="13340" name="Line 22"/>
                <p:cNvSpPr>
                  <a:spLocks noChangeShapeType="1"/>
                </p:cNvSpPr>
                <p:nvPr/>
              </p:nvSpPr>
              <p:spPr bwMode="auto">
                <a:xfrm>
                  <a:off x="4848" y="528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  <p:sp>
              <p:nvSpPr>
                <p:cNvPr id="1334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4848" y="624"/>
                  <a:ext cx="336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3335" name="Text Box 24"/>
            <p:cNvSpPr txBox="1">
              <a:spLocks noChangeArrowheads="1"/>
            </p:cNvSpPr>
            <p:nvPr/>
          </p:nvSpPr>
          <p:spPr bwMode="auto">
            <a:xfrm>
              <a:off x="4224" y="2016"/>
              <a:ext cx="39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336" name="Text Box 25"/>
            <p:cNvSpPr txBox="1">
              <a:spLocks noChangeArrowheads="1"/>
            </p:cNvSpPr>
            <p:nvPr/>
          </p:nvSpPr>
          <p:spPr bwMode="auto">
            <a:xfrm>
              <a:off x="4944" y="1970"/>
              <a:ext cx="113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rgbClr val="FF0000"/>
                  </a:solidFill>
                  <a:latin typeface="Symbol" pitchFamily="18" charset="2"/>
                </a:rPr>
                <a:t>á</a:t>
              </a:r>
              <a:r>
                <a:rPr lang="en-US" sz="4000" b="1" dirty="0">
                  <a:solidFill>
                    <a:srgbClr val="FF0000"/>
                  </a:solidFill>
                </a:rPr>
                <a:t> M </a:t>
              </a:r>
              <a:r>
                <a:rPr lang="en-US" sz="4000" b="1" dirty="0">
                  <a:solidFill>
                    <a:srgbClr val="FF0000"/>
                  </a:solidFill>
                  <a:latin typeface="Symbol" pitchFamily="18" charset="2"/>
                </a:rPr>
                <a:t>ñ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318" name="Line 26"/>
          <p:cNvSpPr>
            <a:spLocks noChangeShapeType="1"/>
          </p:cNvSpPr>
          <p:nvPr/>
        </p:nvSpPr>
        <p:spPr bwMode="auto">
          <a:xfrm>
            <a:off x="6369050" y="3962400"/>
            <a:ext cx="381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13319" name="Line 27"/>
          <p:cNvSpPr>
            <a:spLocks noChangeShapeType="1"/>
          </p:cNvSpPr>
          <p:nvPr/>
        </p:nvSpPr>
        <p:spPr bwMode="auto">
          <a:xfrm flipH="1">
            <a:off x="6750050" y="3962400"/>
            <a:ext cx="1219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13320" name="Line 28"/>
          <p:cNvSpPr>
            <a:spLocks noChangeShapeType="1"/>
          </p:cNvSpPr>
          <p:nvPr/>
        </p:nvSpPr>
        <p:spPr bwMode="auto">
          <a:xfrm flipV="1">
            <a:off x="6750050" y="37338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13321" name="Line 29"/>
          <p:cNvSpPr>
            <a:spLocks noChangeShapeType="1"/>
          </p:cNvSpPr>
          <p:nvPr/>
        </p:nvSpPr>
        <p:spPr bwMode="auto">
          <a:xfrm flipV="1">
            <a:off x="7969250" y="3733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13322" name="Text Box 30"/>
          <p:cNvSpPr txBox="1">
            <a:spLocks noChangeArrowheads="1"/>
          </p:cNvSpPr>
          <p:nvPr/>
        </p:nvSpPr>
        <p:spPr bwMode="auto">
          <a:xfrm>
            <a:off x="5759450" y="3962400"/>
            <a:ext cx="271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identical spin ½ particles</a:t>
            </a:r>
          </a:p>
        </p:txBody>
      </p:sp>
      <p:sp>
        <p:nvSpPr>
          <p:cNvPr id="13323" name="Line 31"/>
          <p:cNvSpPr>
            <a:spLocks noChangeShapeType="1"/>
          </p:cNvSpPr>
          <p:nvPr/>
        </p:nvSpPr>
        <p:spPr bwMode="auto">
          <a:xfrm flipV="1">
            <a:off x="6369050" y="3733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13324" name="Text Box 33"/>
          <p:cNvSpPr txBox="1">
            <a:spLocks noChangeArrowheads="1"/>
          </p:cNvSpPr>
          <p:nvPr/>
        </p:nvSpPr>
        <p:spPr bwMode="auto">
          <a:xfrm>
            <a:off x="0" y="2236788"/>
            <a:ext cx="2139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observables: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3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´</a:t>
            </a:r>
            <a:r>
              <a:rPr lang="en-US" sz="2000" dirty="0">
                <a:solidFill>
                  <a:srgbClr val="FF0000"/>
                </a:solidFill>
              </a:rPr>
              <a:t>-sections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5 spin asymmetries</a:t>
            </a:r>
          </a:p>
        </p:txBody>
      </p:sp>
      <p:sp>
        <p:nvSpPr>
          <p:cNvPr id="13325" name="AutoShape 39"/>
          <p:cNvSpPr>
            <a:spLocks/>
          </p:cNvSpPr>
          <p:nvPr/>
        </p:nvSpPr>
        <p:spPr bwMode="auto">
          <a:xfrm>
            <a:off x="2057400" y="19812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" name="32-конечная звезда 31"/>
          <p:cNvSpPr/>
          <p:nvPr/>
        </p:nvSpPr>
        <p:spPr>
          <a:xfrm>
            <a:off x="7358063" y="1571625"/>
            <a:ext cx="285750" cy="48577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32-конечная звезда 32"/>
          <p:cNvSpPr/>
          <p:nvPr/>
        </p:nvSpPr>
        <p:spPr>
          <a:xfrm>
            <a:off x="7500938" y="2786063"/>
            <a:ext cx="285750" cy="48577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32-конечная звезда 33"/>
          <p:cNvSpPr/>
          <p:nvPr/>
        </p:nvSpPr>
        <p:spPr>
          <a:xfrm>
            <a:off x="714375" y="4286250"/>
            <a:ext cx="285750" cy="48577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32-конечная звезда 34"/>
          <p:cNvSpPr/>
          <p:nvPr/>
        </p:nvSpPr>
        <p:spPr>
          <a:xfrm>
            <a:off x="714375" y="5000625"/>
            <a:ext cx="285750" cy="48577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143000" y="4286250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/>
              <a:t>-  GPDs </a:t>
            </a:r>
            <a:r>
              <a:rPr lang="en-US" sz="1800" dirty="0">
                <a:sym typeface="Wingdings" pitchFamily="2" charset="2"/>
              </a:rPr>
              <a:t>  </a:t>
            </a:r>
            <a:r>
              <a:rPr lang="en-US" sz="1800" dirty="0">
                <a:solidFill>
                  <a:srgbClr val="00B050"/>
                </a:solidFill>
                <a:sym typeface="Wingdings" pitchFamily="2" charset="2"/>
              </a:rPr>
              <a:t>electromagnetic</a:t>
            </a:r>
            <a:r>
              <a:rPr lang="en-US" sz="1800" dirty="0">
                <a:sym typeface="Wingdings" pitchFamily="2" charset="2"/>
              </a:rPr>
              <a:t> FF </a:t>
            </a:r>
            <a:endParaRPr lang="en-US" sz="1800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85875" y="5000625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/>
              <a:t>-  GPDs </a:t>
            </a:r>
            <a:r>
              <a:rPr lang="en-US" sz="1800" dirty="0">
                <a:sym typeface="Wingdings" pitchFamily="2" charset="2"/>
              </a:rPr>
              <a:t>  </a:t>
            </a: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gravimagnetic</a:t>
            </a:r>
            <a:r>
              <a:rPr lang="en-US" sz="1800" dirty="0">
                <a:sym typeface="Wingdings" pitchFamily="2" charset="2"/>
              </a:rPr>
              <a:t> FF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52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354" y="141274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</a:t>
            </a:r>
            <a:r>
              <a:rPr lang="en-US" sz="2400" dirty="0" smtClean="0"/>
              <a:t>High energy  hadron elastic scattering</a:t>
            </a:r>
            <a:endParaRPr lang="en-US" dirty="0" smtClean="0"/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          High Energy Generalized Structure (HEGS) model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6926" y="1511688"/>
            <a:ext cx="458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O.V.S.  - </a:t>
            </a:r>
            <a:r>
              <a:rPr lang="ru-RU" dirty="0">
                <a:solidFill>
                  <a:schemeClr val="accent1"/>
                </a:solidFill>
              </a:rPr>
              <a:t>Eur. </a:t>
            </a:r>
            <a:r>
              <a:rPr lang="ru-RU" dirty="0" smtClean="0">
                <a:solidFill>
                  <a:schemeClr val="accent1"/>
                </a:solidFill>
              </a:rPr>
              <a:t>PhysJ</a:t>
            </a:r>
            <a:r>
              <a:rPr lang="ru-RU" dirty="0">
                <a:solidFill>
                  <a:schemeClr val="accent1"/>
                </a:solidFill>
              </a:rPr>
              <a:t>. C </a:t>
            </a:r>
            <a:r>
              <a:rPr lang="ru-RU" dirty="0" smtClean="0">
                <a:solidFill>
                  <a:schemeClr val="accent1"/>
                </a:solidFill>
              </a:rPr>
              <a:t>72:</a:t>
            </a:r>
            <a:r>
              <a:rPr lang="en-US" dirty="0" smtClean="0">
                <a:solidFill>
                  <a:schemeClr val="accent1"/>
                </a:solidFill>
              </a:rPr>
              <a:t>   </a:t>
            </a:r>
            <a:r>
              <a:rPr lang="ru-RU" dirty="0" smtClean="0">
                <a:solidFill>
                  <a:schemeClr val="accent1"/>
                </a:solidFill>
              </a:rPr>
              <a:t>2073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ru-RU" dirty="0" smtClean="0">
                <a:solidFill>
                  <a:schemeClr val="accent1"/>
                </a:solidFill>
              </a:rPr>
              <a:t>(</a:t>
            </a:r>
            <a:r>
              <a:rPr lang="ru-RU" dirty="0">
                <a:solidFill>
                  <a:schemeClr val="accent1"/>
                </a:solidFill>
              </a:rPr>
              <a:t>2012)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0908" y="5659807"/>
            <a:ext cx="569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O.V</a:t>
            </a:r>
            <a:r>
              <a:rPr lang="en-US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S,   Mod..Phys.Lett.  in print          </a:t>
            </a:r>
            <a:r>
              <a:rPr lang="en-US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2021)  </a:t>
            </a:r>
          </a:p>
          <a:p>
            <a:pPr lvl="0"/>
            <a:r>
              <a:rPr lang="en-US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arXiv: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2009.10129 [hep-ph, hep-ex] (2020).</a:t>
            </a:r>
            <a:r>
              <a:rPr lang="en-US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978" y="529047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O.V. S., Phys.Lett. B 797</a:t>
            </a:r>
            <a:r>
              <a:rPr lang="en-US" dirty="0">
                <a:solidFill>
                  <a:srgbClr val="7030A0"/>
                </a:solidFill>
              </a:rPr>
              <a:t>,  134870  (2019).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2649" y="2242863"/>
            <a:ext cx="476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O.V. S.,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Phys. Rev.,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 smtClean="0">
                <a:solidFill>
                  <a:srgbClr val="0070C0"/>
                </a:solidFill>
              </a:rPr>
              <a:t>89, 093007  </a:t>
            </a:r>
            <a:r>
              <a:rPr lang="en-US" dirty="0">
                <a:solidFill>
                  <a:srgbClr val="0070C0"/>
                </a:solidFill>
              </a:rPr>
              <a:t>(2014) 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9870" y="1153704"/>
            <a:ext cx="609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O.V. S</a:t>
            </a:r>
            <a:r>
              <a:rPr lang="en-US" dirty="0" smtClean="0">
                <a:solidFill>
                  <a:srgbClr val="0070C0"/>
                </a:solidFill>
              </a:rPr>
              <a:t>., O.V. Teryaev,  </a:t>
            </a:r>
            <a:r>
              <a:rPr lang="en-US" dirty="0">
                <a:solidFill>
                  <a:srgbClr val="0070C0"/>
                </a:solidFill>
              </a:rPr>
              <a:t>Phys.Rev. </a:t>
            </a:r>
            <a:r>
              <a:rPr lang="en-US" dirty="0" smtClean="0">
                <a:solidFill>
                  <a:srgbClr val="0070C0"/>
                </a:solidFill>
              </a:rPr>
              <a:t>D 79,  </a:t>
            </a:r>
            <a:r>
              <a:rPr lang="en-US" dirty="0">
                <a:solidFill>
                  <a:srgbClr val="0070C0"/>
                </a:solidFill>
              </a:rPr>
              <a:t>033003 (2009</a:t>
            </a:r>
            <a:r>
              <a:rPr lang="en-US" dirty="0" smtClean="0">
                <a:solidFill>
                  <a:srgbClr val="0070C0"/>
                </a:solidFill>
              </a:rPr>
              <a:t>).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0908" y="2978174"/>
            <a:ext cx="4681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O.V. S.,  Phys</a:t>
            </a:r>
            <a:r>
              <a:rPr lang="en-US" dirty="0" smtClean="0">
                <a:solidFill>
                  <a:srgbClr val="0070C0"/>
                </a:solidFill>
              </a:rPr>
              <a:t>. Rev.,  D </a:t>
            </a:r>
            <a:r>
              <a:rPr lang="en-US" dirty="0">
                <a:solidFill>
                  <a:srgbClr val="0070C0"/>
                </a:solidFill>
              </a:rPr>
              <a:t>91, </a:t>
            </a:r>
            <a:r>
              <a:rPr lang="en-US" dirty="0" smtClean="0">
                <a:solidFill>
                  <a:srgbClr val="0070C0"/>
                </a:solidFill>
              </a:rPr>
              <a:t>113003   </a:t>
            </a:r>
            <a:r>
              <a:rPr lang="en-US" dirty="0">
                <a:solidFill>
                  <a:srgbClr val="0070C0"/>
                </a:solidFill>
              </a:rPr>
              <a:t>(2015)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013" y="4425210"/>
            <a:ext cx="546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O.V. S.,   Symmetry,      v.13, 00164  (2021)          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2649" y="3645549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O.V. </a:t>
            </a:r>
            <a:r>
              <a:rPr lang="en-US" sz="20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S.,  </a:t>
            </a:r>
            <a:r>
              <a:rPr lang="en-US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Nucl.Phys. </a:t>
            </a:r>
            <a:r>
              <a:rPr lang="en-US" sz="20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959</a:t>
            </a:r>
            <a:r>
              <a:rPr lang="en-US" sz="20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116 </a:t>
            </a:r>
            <a:r>
              <a:rPr lang="en-US" sz="20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(</a:t>
            </a:r>
            <a:r>
              <a:rPr lang="en-US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2017).</a:t>
            </a:r>
            <a:endParaRPr lang="en-US" sz="20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8298" y="3352628"/>
            <a:ext cx="501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O.V. S.   Part. Nucl. Lett,  13,   03     (2016)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547664" y="4031231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O.V. S.   Acta Phys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Pol. B 12    741 (2019)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8298" y="2597614"/>
            <a:ext cx="589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O.V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S,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Nucl. Phys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 922, 180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(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2014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21505" y="1858433"/>
            <a:ext cx="4349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O.V.S.    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Nucl.Phys.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903 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54       (2013) </a:t>
            </a:r>
            <a:endParaRPr lang="en-US" dirty="0"/>
          </a:p>
        </p:txBody>
      </p:sp>
      <p:graphicFrame>
        <p:nvGraphicFramePr>
          <p:cNvPr id="16" name="Object 31"/>
          <p:cNvGraphicFramePr>
            <a:graphicFrameLocks noChangeAspect="1"/>
          </p:cNvGraphicFramePr>
          <p:nvPr>
            <p:extLst/>
          </p:nvPr>
        </p:nvGraphicFramePr>
        <p:xfrm>
          <a:off x="3633567" y="4794541"/>
          <a:ext cx="722409" cy="52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44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16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567" y="4794541"/>
                        <a:ext cx="722409" cy="520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60648"/>
            <a:ext cx="30478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 O.V.S.arXiv:2407.01311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 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23058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Elastic scattering at √s = </a:t>
            </a:r>
            <a:r>
              <a:rPr lang="en-US" dirty="0" smtClean="0"/>
              <a:t>3.6 </a:t>
            </a:r>
            <a:r>
              <a:rPr lang="en-US" dirty="0"/>
              <a:t>GeV up to √s = 13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(proton-proton; proton-antiproton; proton-neutron)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221984"/>
            <a:ext cx="83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data obtained at low energies (√s &gt; </a:t>
            </a:r>
            <a:r>
              <a:rPr lang="en-US" dirty="0" smtClean="0"/>
              <a:t>3.6 GeV </a:t>
            </a:r>
            <a:r>
              <a:rPr lang="en-US" dirty="0"/>
              <a:t>and at high energies at FNAL, ISR, </a:t>
            </a:r>
            <a:r>
              <a:rPr lang="en-US" dirty="0" err="1"/>
              <a:t>S¯ppS</a:t>
            </a:r>
            <a:r>
              <a:rPr lang="en-US" dirty="0"/>
              <a:t>, TEVATRON and LHC </a:t>
            </a:r>
            <a:r>
              <a:rPr lang="en-US" dirty="0">
                <a:solidFill>
                  <a:srgbClr val="FF0000"/>
                </a:solidFill>
              </a:rPr>
              <a:t>with 4326 </a:t>
            </a:r>
            <a:r>
              <a:rPr lang="en-US" dirty="0" smtClean="0"/>
              <a:t>experimental points</a:t>
            </a:r>
            <a:r>
              <a:rPr lang="en-US" dirty="0"/>
              <a:t>, including the polarization data of </a:t>
            </a:r>
            <a:r>
              <a:rPr lang="en-US" dirty="0" smtClean="0"/>
              <a:t>analyzing </a:t>
            </a:r>
            <a:r>
              <a:rPr lang="en-US" dirty="0"/>
              <a:t>power.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24208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asic properties: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292494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Two form  factors are calculated from GPDs(</a:t>
            </a:r>
            <a:r>
              <a:rPr lang="en-US" dirty="0" err="1" smtClean="0"/>
              <a:t>x,t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338518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One intercept </a:t>
            </a:r>
            <a:r>
              <a:rPr lang="en-US" dirty="0" smtClean="0">
                <a:latin typeface="Euclid Symbol" panose="05050102010706020507" pitchFamily="18" charset="2"/>
              </a:rPr>
              <a:t>a(0)=0.11</a:t>
            </a:r>
            <a:r>
              <a:rPr lang="en-US" dirty="0" smtClean="0">
                <a:latin typeface="Arial" panose="020B0604020202020204" pitchFamily="34" charset="0"/>
              </a:rPr>
              <a:t> (fixed)</a:t>
            </a:r>
            <a:r>
              <a:rPr lang="en-US" dirty="0" smtClean="0">
                <a:latin typeface="Euclid Symbol" panose="05050102010706020507" pitchFamily="18" charset="2"/>
              </a:rPr>
              <a:t>   </a:t>
            </a:r>
            <a:r>
              <a:rPr lang="en-US" dirty="0"/>
              <a:t>(</a:t>
            </a:r>
            <a:r>
              <a:rPr lang="en-US" dirty="0" smtClean="0"/>
              <a:t>2 </a:t>
            </a:r>
            <a:r>
              <a:rPr lang="en-US" dirty="0" err="1" smtClean="0"/>
              <a:t>Pomerons</a:t>
            </a:r>
            <a:r>
              <a:rPr lang="en-US" dirty="0" smtClean="0"/>
              <a:t> and </a:t>
            </a:r>
            <a:r>
              <a:rPr lang="en-US" dirty="0" err="1" smtClean="0"/>
              <a:t>Odderon</a:t>
            </a:r>
            <a:r>
              <a:rPr lang="en-US" dirty="0" smtClean="0"/>
              <a:t>)</a:t>
            </a:r>
            <a:endParaRPr lang="en-US" dirty="0">
              <a:latin typeface="Euclid Symbol" panose="05050102010706020507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8793" y="394715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3. Re F(s,t) is determined by complex 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450912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In fit only statistical errors are taking into account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515719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The “experimental” data  of            and        </a:t>
            </a:r>
          </a:p>
          <a:p>
            <a:r>
              <a:rPr lang="en-US" dirty="0" smtClean="0"/>
              <a:t>   do not include in fit                </a:t>
            </a:r>
            <a:endParaRPr lang="en-US" dirty="0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137944"/>
              </p:ext>
            </p:extLst>
          </p:nvPr>
        </p:nvGraphicFramePr>
        <p:xfrm>
          <a:off x="6836667" y="3597631"/>
          <a:ext cx="210978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99" name="Equation" r:id="rId4" imgW="927000" imgH="507960" progId="Equation.DSMT4">
                  <p:embed/>
                </p:oleObj>
              </mc:Choice>
              <mc:Fallback>
                <p:oleObj name="Equation" r:id="rId4" imgW="927000" imgH="50796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667" y="3597631"/>
                        <a:ext cx="2109788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41930" y="5016442"/>
            <a:ext cx="972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Symbol" panose="05050102010706020507" pitchFamily="18" charset="2"/>
              </a:rPr>
              <a:t>  </a:t>
            </a:r>
            <a:r>
              <a:rPr lang="en-US" altLang="en-US" dirty="0" err="1">
                <a:latin typeface="Symbol" panose="05050102010706020507" pitchFamily="18" charset="2"/>
              </a:rPr>
              <a:t>s</a:t>
            </a:r>
            <a:r>
              <a:rPr lang="en-US" altLang="en-US" baseline="-25000" dirty="0" err="1"/>
              <a:t>tot</a:t>
            </a:r>
            <a:r>
              <a:rPr lang="en-US" altLang="en-US" baseline="-25000" dirty="0"/>
              <a:t> </a:t>
            </a:r>
            <a:endParaRPr lang="ru-RU" altLang="en-US" dirty="0">
              <a:latin typeface="Symbol" panose="05050102010706020507" pitchFamily="18" charset="2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220072" y="5071088"/>
            <a:ext cx="1811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dirty="0" smtClean="0">
                <a:latin typeface="Symbol" panose="05050102010706020507" pitchFamily="18" charset="2"/>
              </a:rPr>
              <a:t>r</a:t>
            </a: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 err="1" smtClean="0">
                <a:latin typeface="Arial" panose="020B0604020202020204" pitchFamily="34" charset="0"/>
              </a:rPr>
              <a:t>s,t</a:t>
            </a:r>
            <a:r>
              <a:rPr lang="en-US" altLang="en-US" dirty="0" smtClean="0">
                <a:latin typeface="Arial" panose="020B0604020202020204" pitchFamily="34" charset="0"/>
              </a:rPr>
              <a:t>=0)</a:t>
            </a:r>
            <a:r>
              <a:rPr lang="en-US" altLang="en-US" baseline="-25000" dirty="0" smtClean="0"/>
              <a:t> </a:t>
            </a:r>
            <a:endParaRPr lang="ru-RU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63688" y="58363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Result:  </a:t>
            </a:r>
            <a:endParaRPr lang="en-US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77089"/>
              </p:ext>
            </p:extLst>
          </p:nvPr>
        </p:nvGraphicFramePr>
        <p:xfrm>
          <a:off x="2130245" y="5676998"/>
          <a:ext cx="3258362" cy="840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00" name="Equation" r:id="rId6" imgW="1523880" imgH="431640" progId="Equation.DSMT4">
                  <p:embed/>
                </p:oleObj>
              </mc:Choice>
              <mc:Fallback>
                <p:oleObj name="Equation" r:id="rId6" imgW="1523880" imgH="431640" progId="Equation.DSMT4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245" y="5676998"/>
                        <a:ext cx="3258362" cy="840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3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5250" r="12849" b="8001"/>
          <a:stretch/>
        </p:blipFill>
        <p:spPr>
          <a:xfrm>
            <a:off x="539552" y="1248272"/>
            <a:ext cx="8184225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4766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HEGS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8" t="56698" r="9365" b="7602"/>
          <a:stretch/>
        </p:blipFill>
        <p:spPr>
          <a:xfrm>
            <a:off x="1605979" y="-1"/>
            <a:ext cx="5270277" cy="3513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t="54602" r="10378" b="9049"/>
          <a:stretch/>
        </p:blipFill>
        <p:spPr>
          <a:xfrm>
            <a:off x="1605978" y="3226988"/>
            <a:ext cx="5414293" cy="35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doc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17110" r="12097" b="29939"/>
          <a:stretch>
            <a:fillRect/>
          </a:stretch>
        </p:blipFill>
        <p:spPr bwMode="auto">
          <a:xfrm>
            <a:off x="2241131" y="2492896"/>
            <a:ext cx="4547129" cy="449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ds8t.jpg"/>
          <p:cNvPicPr>
            <a:picLocks noChangeAspect="1"/>
          </p:cNvPicPr>
          <p:nvPr/>
        </p:nvPicPr>
        <p:blipFill>
          <a:blip r:embed="rId3"/>
          <a:srcRect l="11911" t="57237" r="12864" b="8417"/>
          <a:stretch>
            <a:fillRect/>
          </a:stretch>
        </p:blipFill>
        <p:spPr>
          <a:xfrm>
            <a:off x="2339752" y="-335311"/>
            <a:ext cx="4349886" cy="28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2p8r.jpg"/>
          <p:cNvPicPr>
            <a:picLocks noChangeAspect="1"/>
          </p:cNvPicPr>
          <p:nvPr/>
        </p:nvPicPr>
        <p:blipFill>
          <a:blip r:embed="rId3" cstate="print"/>
          <a:srcRect l="11911" t="57237" r="11911" b="8417"/>
          <a:stretch>
            <a:fillRect/>
          </a:stretch>
        </p:blipFill>
        <p:spPr>
          <a:xfrm>
            <a:off x="0" y="2571744"/>
            <a:ext cx="4366828" cy="2786082"/>
          </a:xfrm>
          <a:prstGeom prst="rect">
            <a:avLst/>
          </a:prstGeom>
        </p:spPr>
      </p:pic>
      <p:pic>
        <p:nvPicPr>
          <p:cNvPr id="3" name="Рисунок 2" descr="pap52p8.jpg"/>
          <p:cNvPicPr>
            <a:picLocks noChangeAspect="1"/>
          </p:cNvPicPr>
          <p:nvPr/>
        </p:nvPicPr>
        <p:blipFill>
          <a:blip r:embed="rId4" cstate="print"/>
          <a:srcRect l="11911" t="57237" r="11911" b="8417"/>
          <a:stretch>
            <a:fillRect/>
          </a:stretch>
        </p:blipFill>
        <p:spPr>
          <a:xfrm>
            <a:off x="4500562" y="2571744"/>
            <a:ext cx="4254858" cy="2714644"/>
          </a:xfrm>
          <a:prstGeom prst="rect">
            <a:avLst/>
          </a:prstGeom>
        </p:spPr>
      </p:pic>
      <p:graphicFrame>
        <p:nvGraphicFramePr>
          <p:cNvPr id="160769" name="Object 28"/>
          <p:cNvGraphicFramePr>
            <a:graphicFrameLocks noChangeAspect="1"/>
          </p:cNvGraphicFramePr>
          <p:nvPr/>
        </p:nvGraphicFramePr>
        <p:xfrm>
          <a:off x="1214414" y="1928802"/>
          <a:ext cx="2057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5" name="Equation" r:id="rId5" imgW="799560" imgH="114480" progId="Equation.DSMT4">
                  <p:embed/>
                </p:oleObj>
              </mc:Choice>
              <mc:Fallback>
                <p:oleObj name="Equation" r:id="rId5" imgW="799560" imgH="114480" progId="Equation.DSMT4">
                  <p:embed/>
                  <p:pic>
                    <p:nvPicPr>
                      <p:cNvPr id="16076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928802"/>
                        <a:ext cx="20574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0" name="Object 29"/>
          <p:cNvGraphicFramePr>
            <a:graphicFrameLocks noChangeAspect="1"/>
          </p:cNvGraphicFramePr>
          <p:nvPr/>
        </p:nvGraphicFramePr>
        <p:xfrm>
          <a:off x="5572132" y="1857364"/>
          <a:ext cx="22098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6" name="Equation" r:id="rId7" imgW="799560" imgH="152280" progId="Equation.DSMT4">
                  <p:embed/>
                </p:oleObj>
              </mc:Choice>
              <mc:Fallback>
                <p:oleObj name="Equation" r:id="rId7" imgW="799560" imgH="152280" progId="Equation.DSMT4">
                  <p:embed/>
                  <p:pic>
                    <p:nvPicPr>
                      <p:cNvPr id="16077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1857364"/>
                        <a:ext cx="22098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615052"/>
              </p:ext>
            </p:extLst>
          </p:nvPr>
        </p:nvGraphicFramePr>
        <p:xfrm>
          <a:off x="3287344" y="836712"/>
          <a:ext cx="22907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7" name="Equation" r:id="rId9" imgW="1066680" imgH="241200" progId="Equation.DSMT4">
                  <p:embed/>
                </p:oleObj>
              </mc:Choice>
              <mc:Fallback>
                <p:oleObj name="Equation" r:id="rId9" imgW="1066680" imgH="241200" progId="Equation.DSMT4">
                  <p:embed/>
                  <p:pic>
                    <p:nvPicPr>
                      <p:cNvPr id="160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344" y="836712"/>
                        <a:ext cx="22907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0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6300" r="11363" b="9050"/>
          <a:stretch/>
        </p:blipFill>
        <p:spPr>
          <a:xfrm>
            <a:off x="611560" y="332656"/>
            <a:ext cx="7992888" cy="50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6612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analyzing power </a:t>
            </a:r>
            <a:r>
              <a:rPr lang="en-US" dirty="0" smtClean="0"/>
              <a:t>A</a:t>
            </a:r>
            <a:r>
              <a:rPr lang="en-US" baseline="-25000" dirty="0" smtClean="0"/>
              <a:t>N </a:t>
            </a:r>
            <a:r>
              <a:rPr lang="en-US" dirty="0"/>
              <a:t>of pp - scattering is </a:t>
            </a:r>
            <a:r>
              <a:rPr lang="en-US" dirty="0" smtClean="0"/>
              <a:t>calculated</a:t>
            </a:r>
            <a:r>
              <a:rPr lang="en-US" dirty="0"/>
              <a:t> </a:t>
            </a:r>
            <a:r>
              <a:rPr lang="en-US" dirty="0" smtClean="0"/>
              <a:t>in HEGS model at \</a:t>
            </a:r>
            <a:r>
              <a:rPr lang="en-US" dirty="0" err="1" smtClean="0"/>
              <a:t>sqrt</a:t>
            </a:r>
            <a:r>
              <a:rPr lang="en-US" dirty="0" smtClean="0"/>
              <a:t>{s}=3.62 GeV.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/>
          </p:nvPr>
        </p:nvGraphicFramePr>
        <p:xfrm>
          <a:off x="168955" y="764704"/>
          <a:ext cx="85709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67" name="Equation" r:id="rId3" imgW="4572000" imgH="457200" progId="Equation.DSMT4">
                  <p:embed/>
                </p:oleObj>
              </mc:Choice>
              <mc:Fallback>
                <p:oleObj name="Equation" r:id="rId3" imgW="4572000" imgH="45720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55" y="764704"/>
                        <a:ext cx="85709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56300" r="12854" b="8000"/>
          <a:stretch/>
        </p:blipFill>
        <p:spPr>
          <a:xfrm>
            <a:off x="179512" y="2204864"/>
            <a:ext cx="3672408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55176" r="11368" b="7305"/>
          <a:stretch/>
        </p:blipFill>
        <p:spPr>
          <a:xfrm>
            <a:off x="4499992" y="2204864"/>
            <a:ext cx="3744416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56300" r="12854" b="8000"/>
          <a:stretch/>
        </p:blipFill>
        <p:spPr>
          <a:xfrm>
            <a:off x="168955" y="2204864"/>
            <a:ext cx="3672408" cy="2448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509447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fosc=J1</a:t>
            </a:r>
            <a:r>
              <a:rPr lang="fr-FR" dirty="0"/>
              <a:t>( </a:t>
            </a:r>
            <a:r>
              <a:rPr lang="fr-FR" dirty="0" smtClean="0"/>
              <a:t>(-phi</a:t>
            </a:r>
            <a:r>
              <a:rPr lang="fr-FR" baseline="-25000" dirty="0" smtClean="0"/>
              <a:t>0</a:t>
            </a:r>
            <a:r>
              <a:rPr lang="fr-FR" dirty="0" smtClean="0"/>
              <a:t>+t)*</a:t>
            </a:r>
            <a:r>
              <a:rPr lang="fr-FR" dirty="0">
                <a:latin typeface="Euclid Symbol" panose="05050102010706020507" pitchFamily="18" charset="2"/>
              </a:rPr>
              <a:t>p</a:t>
            </a:r>
            <a:r>
              <a:rPr lang="fr-FR" dirty="0" smtClean="0"/>
              <a:t>*t</a:t>
            </a:r>
            <a:r>
              <a:rPr lang="fr-FR" baseline="-25000" dirty="0" smtClean="0"/>
              <a:t>0</a:t>
            </a:r>
            <a:r>
              <a:rPr lang="fr-FR" dirty="0" smtClean="0"/>
              <a:t>)/((-phi</a:t>
            </a:r>
            <a:r>
              <a:rPr lang="fr-FR" baseline="-25000" dirty="0" smtClean="0"/>
              <a:t>0</a:t>
            </a:r>
            <a:r>
              <a:rPr lang="fr-FR" dirty="0" smtClean="0"/>
              <a:t>+t)*</a:t>
            </a:r>
            <a:r>
              <a:rPr lang="fr-FR" dirty="0">
                <a:latin typeface="Euclid Symbol" panose="05050102010706020507" pitchFamily="18" charset="2"/>
              </a:rPr>
              <a:t>p</a:t>
            </a:r>
            <a:r>
              <a:rPr lang="fr-FR" dirty="0" smtClean="0"/>
              <a:t>*t</a:t>
            </a:r>
            <a:r>
              <a:rPr lang="fr-FR" baseline="-25000" dirty="0" smtClean="0"/>
              <a:t>0</a:t>
            </a:r>
            <a:r>
              <a:rPr lang="fr-FR" dirty="0" smtClean="0"/>
              <a:t> </a:t>
            </a:r>
            <a:r>
              <a:rPr lang="fr-FR" dirty="0"/>
              <a:t>)*Gdq**2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971" y="537321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=17.4/(1+0.5*(</a:t>
            </a:r>
            <a:r>
              <a:rPr lang="en-US" dirty="0" err="1" smtClean="0"/>
              <a:t>lns</a:t>
            </a:r>
            <a:r>
              <a:rPr lang="en-US" dirty="0" smtClean="0"/>
              <a:t>/18</a:t>
            </a:r>
            <a:r>
              <a:rPr lang="en-US" dirty="0"/>
              <a:t>.+</a:t>
            </a:r>
            <a:r>
              <a:rPr lang="en-US" dirty="0" smtClean="0"/>
              <a:t>0.5</a:t>
            </a:r>
            <a:r>
              <a:rPr lang="en-US" dirty="0"/>
              <a:t> √s </a:t>
            </a:r>
            <a:r>
              <a:rPr lang="en-US" dirty="0" smtClean="0"/>
              <a:t>/) </a:t>
            </a:r>
            <a:r>
              <a:rPr lang="en-US" dirty="0"/>
              <a:t>+2</a:t>
            </a:r>
            <a:r>
              <a:rPr lang="en-US" dirty="0" smtClean="0"/>
              <a:t>.*(</a:t>
            </a:r>
            <a:r>
              <a:rPr lang="en-US" dirty="0" err="1" smtClean="0"/>
              <a:t>lns</a:t>
            </a:r>
            <a:r>
              <a:rPr lang="en-US" dirty="0" smtClean="0"/>
              <a:t>/18</a:t>
            </a:r>
            <a:r>
              <a:rPr lang="en-US" dirty="0"/>
              <a:t>.+</a:t>
            </a:r>
            <a:r>
              <a:rPr lang="en-US" dirty="0" smtClean="0"/>
              <a:t>0.5/</a:t>
            </a:r>
            <a:r>
              <a:rPr lang="en-US" dirty="0"/>
              <a:t> √s </a:t>
            </a:r>
            <a:r>
              <a:rPr lang="en-US" dirty="0" smtClean="0"/>
              <a:t>)**</a:t>
            </a:r>
            <a:r>
              <a:rPr lang="en-US" dirty="0"/>
              <a:t>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773" y="563665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Hosc*fosc*( i  -+/-1)*(lns/18</a:t>
            </a:r>
            <a:r>
              <a:rPr lang="pt-BR" dirty="0"/>
              <a:t>. </a:t>
            </a:r>
            <a:r>
              <a:rPr lang="pt-BR" dirty="0" smtClean="0"/>
              <a:t>+1/ssc</a:t>
            </a:r>
            <a:r>
              <a:rPr lang="pt-BR" dirty="0"/>
              <a:t>**2)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7749" y="6309320"/>
            <a:ext cx="391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H_osc</a:t>
            </a:r>
            <a:r>
              <a:rPr lang="en-US" dirty="0" smtClean="0"/>
              <a:t>=0.23 GeV</a:t>
            </a:r>
            <a:r>
              <a:rPr lang="en-US" baseline="30000" dirty="0" smtClean="0"/>
              <a:t>-2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5176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306152"/>
              </p:ext>
            </p:extLst>
          </p:nvPr>
        </p:nvGraphicFramePr>
        <p:xfrm>
          <a:off x="1168400" y="57150"/>
          <a:ext cx="5630863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29" name="Equation" r:id="rId4" imgW="3085920" imgH="1384200" progId="Equation.DSMT4">
                  <p:embed/>
                </p:oleObj>
              </mc:Choice>
              <mc:Fallback>
                <p:oleObj name="Equation" r:id="rId4" imgW="3085920" imgH="1384200" progId="Equation.DSMT4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57150"/>
                        <a:ext cx="5630863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2" r="4881"/>
          <a:stretch/>
        </p:blipFill>
        <p:spPr>
          <a:xfrm>
            <a:off x="1331640" y="2924944"/>
            <a:ext cx="4609782" cy="30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56300" r="10851" b="6951"/>
          <a:stretch/>
        </p:blipFill>
        <p:spPr>
          <a:xfrm>
            <a:off x="251520" y="1450034"/>
            <a:ext cx="3780326" cy="2544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55250" r="9883" b="8001"/>
          <a:stretch/>
        </p:blipFill>
        <p:spPr>
          <a:xfrm>
            <a:off x="4427984" y="1439273"/>
            <a:ext cx="3816427" cy="2520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56645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O.V. Selyugin, Phys.Lett. B 797</a:t>
            </a:r>
            <a:r>
              <a:rPr lang="en-US" dirty="0">
                <a:solidFill>
                  <a:srgbClr val="0070C0"/>
                </a:solidFill>
              </a:rPr>
              <a:t>,  134870  (2019).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>
            <p:extLst/>
          </p:nvPr>
        </p:nvGraphicFramePr>
        <p:xfrm>
          <a:off x="1216025" y="4868863"/>
          <a:ext cx="55594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14" name="Equation" r:id="rId5" imgW="2882880" imgH="482400" progId="Equation.DSMT4">
                  <p:embed/>
                </p:oleObj>
              </mc:Choice>
              <mc:Fallback>
                <p:oleObj name="Equation" r:id="rId5" imgW="2882880" imgH="4824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4868863"/>
                        <a:ext cx="555942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9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56300" r="8397" b="6951"/>
          <a:stretch/>
        </p:blipFill>
        <p:spPr>
          <a:xfrm>
            <a:off x="1115616" y="1628800"/>
            <a:ext cx="6624736" cy="42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54599" r="10838" b="7602"/>
          <a:stretch/>
        </p:blipFill>
        <p:spPr>
          <a:xfrm>
            <a:off x="1907704" y="1484784"/>
            <a:ext cx="3744416" cy="259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6416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785813" y="1143000"/>
            <a:ext cx="178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FF"/>
                </a:solidFill>
              </a:rPr>
              <a:t>O.V. Selyugin</a:t>
            </a:r>
            <a:endParaRPr lang="ru-RU" altLang="en-US" sz="2000" dirty="0">
              <a:solidFill>
                <a:srgbClr val="0000FF"/>
              </a:solidFill>
            </a:endParaRP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4714875" y="150018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Fit over (q)</a:t>
            </a:r>
            <a:endParaRPr lang="ru-RU" altLang="en-US" dirty="0"/>
          </a:p>
        </p:txBody>
      </p:sp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1000125" y="1643063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/>
              <a:t>Ukr.J. Phys., v.41 (1996)</a:t>
            </a:r>
            <a:endParaRPr lang="ru-RU" altLang="en-US" sz="1800" dirty="0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003300" y="3286125"/>
          <a:ext cx="5711825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2" name="Equation" r:id="rId3" imgW="2755800" imgH="965160" progId="Equation.DSMT4">
                  <p:embed/>
                </p:oleObj>
              </mc:Choice>
              <mc:Fallback>
                <p:oleObj name="Equation" r:id="rId3" imgW="2755800" imgH="965160" progId="Equation.DSMT4">
                  <p:embed/>
                  <p:pic>
                    <p:nvPicPr>
                      <p:cNvPr id="153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3286125"/>
                        <a:ext cx="5711825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Box 6"/>
          <p:cNvSpPr txBox="1">
            <a:spLocks noChangeArrowheads="1"/>
          </p:cNvSpPr>
          <p:nvPr/>
        </p:nvSpPr>
        <p:spPr bwMode="auto">
          <a:xfrm>
            <a:off x="3571875" y="1000125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Potential of rigid string</a:t>
            </a:r>
            <a:endParaRPr lang="ru-RU" alt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666750" y="1990725"/>
          <a:ext cx="45974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3" name="Equation" r:id="rId5" imgW="3060360" imgH="482400" progId="Equation.DSMT4">
                  <p:embed/>
                </p:oleObj>
              </mc:Choice>
              <mc:Fallback>
                <p:oleObj name="Equation" r:id="rId5" imgW="3060360" imgH="48240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990725"/>
                        <a:ext cx="45974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/>
          </p:nvPr>
        </p:nvGraphicFramePr>
        <p:xfrm>
          <a:off x="1143000" y="2786063"/>
          <a:ext cx="41608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4" name="Equation" r:id="rId7" imgW="2336760" imgH="241200" progId="Equation.DSMT4">
                  <p:embed/>
                </p:oleObj>
              </mc:Choice>
              <mc:Fallback>
                <p:oleObj name="Equation" r:id="rId7" imgW="2336760" imgH="24120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86063"/>
                        <a:ext cx="41608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500" y="785813"/>
            <a:ext cx="5643563" cy="4794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Screening long range potential</a:t>
            </a:r>
            <a:endParaRPr lang="ru-RU" sz="2400" b="1" dirty="0">
              <a:solidFill>
                <a:srgbClr val="FF8D3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4211" name="Object 4"/>
          <p:cNvGraphicFramePr>
            <a:graphicFrameLocks noChangeAspect="1"/>
          </p:cNvGraphicFramePr>
          <p:nvPr/>
        </p:nvGraphicFramePr>
        <p:xfrm>
          <a:off x="857250" y="1428750"/>
          <a:ext cx="5143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58" name="Equation" r:id="rId3" imgW="3060360" imgH="482400" progId="Equation.DSMT4">
                  <p:embed/>
                </p:oleObj>
              </mc:Choice>
              <mc:Fallback>
                <p:oleObj name="Equation" r:id="rId3" imgW="3060360" imgH="482400" progId="Equation.DSMT4">
                  <p:embed/>
                  <p:pic>
                    <p:nvPicPr>
                      <p:cNvPr id="942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428750"/>
                        <a:ext cx="5143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7250" y="3286125"/>
          <a:ext cx="2422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59" name="Equation" r:id="rId5" imgW="1612800" imgH="431640" progId="Equation.DSMT4">
                  <p:embed/>
                </p:oleObj>
              </mc:Choice>
              <mc:Fallback>
                <p:oleObj name="Equation" r:id="rId5" imgW="16128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286125"/>
                        <a:ext cx="24225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071938" y="2214563"/>
          <a:ext cx="2384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60" name="Equation" r:id="rId7" imgW="1587240" imgH="266400" progId="Equation.DSMT4">
                  <p:embed/>
                </p:oleObj>
              </mc:Choice>
              <mc:Fallback>
                <p:oleObj name="Equation" r:id="rId7" imgW="1587240" imgH="266400" progId="Equation.DSMT4">
                  <p:embed/>
                  <p:pic>
                    <p:nvPicPr>
                      <p:cNvPr id="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2214563"/>
                        <a:ext cx="2384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714375" y="2214563"/>
          <a:ext cx="21177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61" name="Equation" r:id="rId9" imgW="1409400" imgH="431640" progId="Equation.DSMT4">
                  <p:embed/>
                </p:oleObj>
              </mc:Choice>
              <mc:Fallback>
                <p:oleObj name="Equation" r:id="rId9" imgW="1409400" imgH="43164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214563"/>
                        <a:ext cx="211772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K1ReIm280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786063"/>
            <a:ext cx="46116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1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28625" y="4643438"/>
            <a:ext cx="6072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4"/>
            </a:pPr>
            <a:r>
              <a:rPr lang="en-US" altLang="en-US" sz="2000" dirty="0"/>
              <a:t>N-dimensional gravipotential (ADD-model) Oscillations”- I. Aref’eva [1007.4777:arXiv-hep-ph]       </a:t>
            </a:r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928688" y="2357438"/>
            <a:ext cx="485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2. a)    </a:t>
            </a:r>
            <a:r>
              <a:rPr lang="en-US" altLang="en-US" sz="1800" dirty="0"/>
              <a:t>Van-der-Waals potential                V</a:t>
            </a:r>
            <a:r>
              <a:rPr lang="en-US" altLang="en-US" sz="1800" baseline="-25000" dirty="0"/>
              <a:t>ad </a:t>
            </a:r>
            <a:r>
              <a:rPr lang="en-US" altLang="en-US" sz="1800" dirty="0"/>
              <a:t>~ h/r</a:t>
            </a:r>
            <a:r>
              <a:rPr lang="en-US" altLang="en-US" sz="1800" baseline="30000" dirty="0"/>
              <a:t>4</a:t>
            </a:r>
            <a:endParaRPr lang="ru-RU" altLang="en-US" sz="2000" baseline="30000" dirty="0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57188" y="3857625"/>
            <a:ext cx="450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3. S-L interaction</a:t>
            </a:r>
            <a:endParaRPr lang="ru-RU" altLang="en-US" sz="2000" dirty="0"/>
          </a:p>
        </p:txBody>
      </p:sp>
      <p:graphicFrame>
        <p:nvGraphicFramePr>
          <p:cNvPr id="94211" name="Object 4"/>
          <p:cNvGraphicFramePr>
            <a:graphicFrameLocks noChangeAspect="1"/>
          </p:cNvGraphicFramePr>
          <p:nvPr/>
        </p:nvGraphicFramePr>
        <p:xfrm>
          <a:off x="2571750" y="3786188"/>
          <a:ext cx="60404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0" name="Equation" r:id="rId3" imgW="3593880" imgH="482400" progId="Equation.DSMT4">
                  <p:embed/>
                </p:oleObj>
              </mc:Choice>
              <mc:Fallback>
                <p:oleObj name="Equation" r:id="rId3" imgW="3593880" imgH="482400" progId="Equation.DSMT4">
                  <p:embed/>
                  <p:pic>
                    <p:nvPicPr>
                      <p:cNvPr id="942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786188"/>
                        <a:ext cx="60404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642938" y="928688"/>
            <a:ext cx="8072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K. Chadan,  A. Martin: “</a:t>
            </a:r>
            <a:r>
              <a:rPr lang="en-US" altLang="en-US" sz="2000" dirty="0">
                <a:solidFill>
                  <a:srgbClr val="0000FF"/>
                </a:solidFill>
              </a:rPr>
              <a:t>Scattering theory and dispersion relations for a class of long-range oscillating potentials</a:t>
            </a:r>
            <a:r>
              <a:rPr lang="en-US" altLang="en-US" sz="2000" dirty="0"/>
              <a:t>”,  CERN (1979)</a:t>
            </a:r>
            <a:endParaRPr lang="ru-RU" altLang="en-US" sz="2000" dirty="0"/>
          </a:p>
        </p:txBody>
      </p:sp>
      <p:graphicFrame>
        <p:nvGraphicFramePr>
          <p:cNvPr id="15363" name="Object 2"/>
          <p:cNvGraphicFramePr>
            <a:graphicFrameLocks noChangeAspect="1"/>
          </p:cNvGraphicFramePr>
          <p:nvPr/>
        </p:nvGraphicFramePr>
        <p:xfrm>
          <a:off x="2214563" y="1785938"/>
          <a:ext cx="31194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1" name="Equation" r:id="rId5" imgW="1904760" imgH="228600" progId="Equation.DSMT4">
                  <p:embed/>
                </p:oleObj>
              </mc:Choice>
              <mc:Fallback>
                <p:oleObj name="Equation" r:id="rId5" imgW="1904760" imgH="228600" progId="Equation.DSMT4">
                  <p:embed/>
                  <p:pic>
                    <p:nvPicPr>
                      <p:cNvPr id="153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785938"/>
                        <a:ext cx="31194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6357938" y="5143500"/>
          <a:ext cx="16430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2" name="Equation" r:id="rId7" imgW="1002960" imgH="431640" progId="Equation.DSMT4">
                  <p:embed/>
                </p:oleObj>
              </mc:Choice>
              <mc:Fallback>
                <p:oleObj name="Equation" r:id="rId7" imgW="1002960" imgH="431640" progId="Equation.DSMT4">
                  <p:embed/>
                  <p:pic>
                    <p:nvPicPr>
                      <p:cNvPr id="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5143500"/>
                        <a:ext cx="164306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1563" y="3071813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/>
              <a:t>b) F. Ferrer, M. Nowakowski (1998)</a:t>
            </a:r>
          </a:p>
          <a:p>
            <a:pPr eaLnBrk="1" hangingPunct="1"/>
            <a:r>
              <a:rPr lang="en-US" altLang="en-US" sz="1800" dirty="0"/>
              <a:t>(</a:t>
            </a:r>
            <a:r>
              <a:rPr lang="en-US" altLang="en-US" sz="1800" dirty="0">
                <a:solidFill>
                  <a:srgbClr val="0070C0"/>
                </a:solidFill>
              </a:rPr>
              <a:t>Golstoun boson – long range forces</a:t>
            </a:r>
            <a:r>
              <a:rPr lang="en-US" altLang="en-US" sz="1800" dirty="0"/>
              <a:t>)      V</a:t>
            </a:r>
            <a:r>
              <a:rPr lang="en-US" altLang="en-US" sz="1800" baseline="-25000" dirty="0"/>
              <a:t>ad </a:t>
            </a:r>
            <a:r>
              <a:rPr lang="en-US" altLang="en-US" sz="1800" dirty="0"/>
              <a:t>~ h/r</a:t>
            </a:r>
            <a:r>
              <a:rPr lang="en-US" altLang="en-US" sz="1800" baseline="30000" dirty="0"/>
              <a:t>3 </a:t>
            </a:r>
            <a:r>
              <a:rPr lang="en-US" altLang="en-US" sz="1800" dirty="0"/>
              <a:t>         </a:t>
            </a:r>
            <a:endParaRPr lang="ru-RU" altLang="en-US" sz="18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563" y="5715000"/>
            <a:ext cx="5214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3300"/>
                </a:solidFill>
              </a:rPr>
              <a:t>Universal scenario?</a:t>
            </a:r>
            <a:endParaRPr lang="ru-RU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2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2" y="642938"/>
            <a:ext cx="3223815" cy="6937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Answers</a:t>
            </a:r>
            <a:endParaRPr lang="ru-RU" dirty="0"/>
          </a:p>
        </p:txBody>
      </p:sp>
      <p:sp>
        <p:nvSpPr>
          <p:cNvPr id="44035" name="Содержимое 2"/>
          <p:cNvSpPr>
            <a:spLocks noGrp="1"/>
          </p:cNvSpPr>
          <p:nvPr>
            <p:ph idx="4294967295"/>
          </p:nvPr>
        </p:nvSpPr>
        <p:spPr>
          <a:xfrm>
            <a:off x="107504" y="1428749"/>
            <a:ext cx="8433246" cy="391136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/>
              <a:t>  1. regions of t ?;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Coulomb-hadron interference region of t with max amplitude.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  The effect is large for the smaller values of t.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  The effect does not come from  statistical fluctuations,  otherwise it would appear for any t.</a:t>
            </a:r>
            <a:r>
              <a:rPr lang="en-US" altLang="en-US" dirty="0" smtClean="0"/>
              <a:t>   </a:t>
            </a:r>
          </a:p>
          <a:p>
            <a:pPr marL="46037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</a:t>
            </a:r>
            <a:r>
              <a:rPr lang="en-US" altLang="en-US" dirty="0"/>
              <a:t>size of the periodical structure?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Order </a:t>
            </a:r>
            <a:r>
              <a:rPr lang="en-US" altLang="en-US" dirty="0" smtClean="0">
                <a:solidFill>
                  <a:srgbClr val="FF0000"/>
                </a:solidFill>
              </a:rPr>
              <a:t>10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GeV^2 of </a:t>
            </a:r>
            <a:r>
              <a:rPr lang="en-US" altLang="en-US" dirty="0">
                <a:solidFill>
                  <a:srgbClr val="FF0000"/>
                </a:solidFill>
              </a:rPr>
              <a:t>the main hadron amplitude</a:t>
            </a:r>
            <a:r>
              <a:rPr lang="en-US" altLang="en-US" dirty="0"/>
              <a:t>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  <a:p>
            <a:pPr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46037" indent="0">
              <a:buNone/>
            </a:pPr>
            <a:r>
              <a:rPr lang="en-US" altLang="en-US" dirty="0" smtClean="0"/>
              <a:t>. </a:t>
            </a:r>
            <a:r>
              <a:rPr lang="en-US" altLang="en-US" dirty="0"/>
              <a:t>phase of the additional amplitude?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Almost  real, changes sign when it goes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from particle to antiparticle.</a:t>
            </a:r>
          </a:p>
          <a:p>
            <a:endParaRPr lang="ru-RU" altLang="en-US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5695" y="450912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. </a:t>
            </a:r>
            <a:r>
              <a:rPr lang="en-US" altLang="en-US" sz="2400" dirty="0"/>
              <a:t>energy dependence?;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Complicated  </a:t>
            </a:r>
            <a:r>
              <a:rPr lang="en-US" altLang="en-US" sz="2400" dirty="0">
                <a:solidFill>
                  <a:srgbClr val="FF0000"/>
                </a:solidFill>
              </a:rPr>
              <a:t>energy </a:t>
            </a:r>
            <a:r>
              <a:rPr lang="en-US" altLang="en-US" sz="2400" dirty="0" smtClean="0">
                <a:solidFill>
                  <a:srgbClr val="FF0000"/>
                </a:solidFill>
              </a:rPr>
              <a:t>dependence of </a:t>
            </a:r>
            <a:r>
              <a:rPr lang="en-US" altLang="en-US" sz="2400" dirty="0">
                <a:solidFill>
                  <a:srgbClr val="FF0000"/>
                </a:solidFill>
              </a:rPr>
              <a:t>log(s)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47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32656"/>
            <a:ext cx="2438872" cy="57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Summary</a:t>
            </a:r>
            <a:endParaRPr lang="ru-RU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85750" y="1500188"/>
            <a:ext cx="79248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Arial" panose="020B0604020202020204" pitchFamily="34" charset="0"/>
              </a:rPr>
              <a:t>           The experimental data show some periodical structure in the </a:t>
            </a:r>
          </a:p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</a:pPr>
            <a:r>
              <a:rPr lang="en-US" altLang="en-US" sz="1800" dirty="0">
                <a:latin typeface="Arial" panose="020B0604020202020204" pitchFamily="34" charset="0"/>
              </a:rPr>
              <a:t>    Coulomb-hadron interference </a:t>
            </a:r>
            <a:r>
              <a:rPr lang="en-US" altLang="en-US" sz="1800" dirty="0" smtClean="0">
                <a:latin typeface="Arial" panose="020B0604020202020204" pitchFamily="34" charset="0"/>
              </a:rPr>
              <a:t>region and small </a:t>
            </a:r>
            <a:r>
              <a:rPr lang="en-US" altLang="en-US" sz="1800" dirty="0">
                <a:latin typeface="Arial" panose="020B0604020202020204" pitchFamily="34" charset="0"/>
              </a:rPr>
              <a:t>t and in a wide energy region.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85750" y="2500313"/>
            <a:ext cx="8482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latin typeface="Arial" panose="020B0604020202020204" pitchFamily="34" charset="0"/>
              </a:rPr>
              <a:t>      </a:t>
            </a:r>
            <a:r>
              <a:rPr lang="en-US" altLang="en-US" sz="1800" dirty="0">
                <a:latin typeface="Arial" panose="020B0604020202020204" pitchFamily="34" charset="0"/>
              </a:rPr>
              <a:t>The small period of the “oscillation” is related with the long hadron    </a:t>
            </a:r>
          </a:p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</a:pPr>
            <a:r>
              <a:rPr lang="en-US" altLang="en-US" sz="1800" dirty="0">
                <a:latin typeface="Arial" panose="020B0604020202020204" pitchFamily="34" charset="0"/>
              </a:rPr>
              <a:t>          screening potential at large distances. </a:t>
            </a:r>
            <a:endParaRPr lang="en-US" altLang="en-US" sz="18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357188" y="3429000"/>
            <a:ext cx="82296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1800" dirty="0">
                <a:latin typeface="Arial" panose="020B0604020202020204" pitchFamily="34" charset="0"/>
              </a:rPr>
              <a:t> It is likely that this effect has an electromagnetic origin, or </a:t>
            </a:r>
          </a:p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</a:pPr>
            <a:r>
              <a:rPr lang="en-US" altLang="en-US" sz="1800" dirty="0">
                <a:latin typeface="Arial" panose="020B0604020202020204" pitchFamily="34" charset="0"/>
              </a:rPr>
              <a:t>          it </a:t>
            </a:r>
            <a:r>
              <a:rPr lang="en-US" altLang="en-US" sz="1800" dirty="0" smtClean="0">
                <a:latin typeface="Arial" panose="020B0604020202020204" pitchFamily="34" charset="0"/>
              </a:rPr>
              <a:t>comes (some part) </a:t>
            </a:r>
            <a:r>
              <a:rPr lang="en-US" altLang="en-US" sz="1800" dirty="0">
                <a:latin typeface="Arial" panose="020B0604020202020204" pitchFamily="34" charset="0"/>
              </a:rPr>
              <a:t>from the odderon.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4509120"/>
            <a:ext cx="8280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P. </a:t>
            </a:r>
            <a:r>
              <a:rPr lang="en-US" dirty="0" err="1" smtClean="0">
                <a:solidFill>
                  <a:srgbClr val="0070C0"/>
                </a:solidFill>
              </a:rPr>
              <a:t>Grafstrom</a:t>
            </a:r>
            <a:r>
              <a:rPr lang="en-US" dirty="0" smtClean="0">
                <a:solidFill>
                  <a:srgbClr val="0070C0"/>
                </a:solidFill>
              </a:rPr>
              <a:t>, A.D. Martin, M. G. </a:t>
            </a:r>
            <a:r>
              <a:rPr lang="en-US" dirty="0" err="1" smtClean="0">
                <a:solidFill>
                  <a:srgbClr val="0070C0"/>
                </a:solidFill>
              </a:rPr>
              <a:t>Ryskin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We face a completely new and very interesting phenomena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2" grpId="0" autoUpdateAnimBg="0"/>
      <p:bldP spid="195594" grpId="0" autoUpdateAnimBg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48478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istral" pitchFamily="66" charset="0"/>
              </a:rPr>
              <a:t>Спасибо за внимание</a:t>
            </a:r>
            <a:endParaRPr lang="ru-RU" sz="3600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2143125" y="785813"/>
            <a:ext cx="414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NEW       EFFECT</a:t>
            </a:r>
            <a:endParaRPr lang="ru-RU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714375" y="2500313"/>
          <a:ext cx="49053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52" name="Equation" r:id="rId3" imgW="2755800" imgH="241200" progId="Equation.DSMT4">
                  <p:embed/>
                </p:oleObj>
              </mc:Choice>
              <mc:Fallback>
                <p:oleObj name="Equation" r:id="rId3" imgW="2755800" imgH="24120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500313"/>
                        <a:ext cx="49053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1000125" y="1357313"/>
            <a:ext cx="292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Fitting procedure:</a:t>
            </a:r>
            <a:endParaRPr lang="ru-RU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841375" y="1928813"/>
          <a:ext cx="45910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53" name="Equation" r:id="rId5" imgW="2577960" imgH="241200" progId="Equation.DSMT4">
                  <p:embed/>
                </p:oleObj>
              </mc:Choice>
              <mc:Fallback>
                <p:oleObj name="Equation" r:id="rId5" imgW="2577960" imgH="241200" progId="Equation.DSMT4">
                  <p:embed/>
                  <p:pic>
                    <p:nvPicPr>
                      <p:cNvPr id="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1928813"/>
                        <a:ext cx="45910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285875" y="3143250"/>
          <a:ext cx="359568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54" name="Equation" r:id="rId7" imgW="2197080" imgH="660240" progId="Equation.DSMT4">
                  <p:embed/>
                </p:oleObj>
              </mc:Choice>
              <mc:Fallback>
                <p:oleObj name="Equation" r:id="rId7" imgW="2197080" imgH="66024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143250"/>
                        <a:ext cx="3595688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989906"/>
              </p:ext>
            </p:extLst>
          </p:nvPr>
        </p:nvGraphicFramePr>
        <p:xfrm>
          <a:off x="3256756" y="5373216"/>
          <a:ext cx="19827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55" name="Equation" r:id="rId9" imgW="1168200" imgH="228600" progId="Equation.DSMT4">
                  <p:embed/>
                </p:oleObj>
              </mc:Choice>
              <mc:Fallback>
                <p:oleObj name="Equation" r:id="rId9" imgW="1168200" imgH="228600" progId="Equation.DSMT4">
                  <p:embed/>
                  <p:pic>
                    <p:nvPicPr>
                      <p:cNvPr id="15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756" y="5373216"/>
                        <a:ext cx="19827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1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2"/>
              </a:rPr>
              <a:t>S. M. Troshin</a:t>
            </a:r>
            <a:r>
              <a:rPr lang="fi-FI" dirty="0" smtClean="0"/>
              <a:t>, </a:t>
            </a:r>
            <a:r>
              <a:rPr lang="fi-FI" dirty="0" smtClean="0">
                <a:hlinkClick r:id="rId3"/>
              </a:rPr>
              <a:t>N. E. Tyurin</a:t>
            </a:r>
            <a:r>
              <a:rPr lang="en-US" dirty="0" smtClean="0"/>
              <a:t>, </a:t>
            </a:r>
            <a:r>
              <a:rPr lang="en-US" dirty="0">
                <a:hlinkClick r:id="rId4"/>
              </a:rPr>
              <a:t>arXiv:2310.17921</a:t>
            </a:r>
            <a:r>
              <a:rPr lang="en-US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668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“Comments </a:t>
            </a:r>
            <a:r>
              <a:rPr lang="en-US" dirty="0"/>
              <a:t>on oscillations in elastic scattering of </a:t>
            </a:r>
            <a:r>
              <a:rPr lang="en-US" dirty="0" smtClean="0"/>
              <a:t>hadrons”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1. The </a:t>
            </a:r>
            <a:r>
              <a:rPr lang="en-US" dirty="0">
                <a:solidFill>
                  <a:srgbClr val="7030A0"/>
                </a:solidFill>
              </a:rPr>
              <a:t>recent analysis of the LHC measurements at the energy of √s = 13 </a:t>
            </a:r>
            <a:r>
              <a:rPr lang="en-US" dirty="0" err="1">
                <a:solidFill>
                  <a:srgbClr val="7030A0"/>
                </a:solidFill>
              </a:rPr>
              <a:t>TeV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indicated </a:t>
            </a:r>
            <a:r>
              <a:rPr lang="en-US" dirty="0">
                <a:solidFill>
                  <a:srgbClr val="FF0000"/>
                </a:solidFill>
              </a:rPr>
              <a:t>an absence </a:t>
            </a:r>
            <a:r>
              <a:rPr lang="en-US" dirty="0">
                <a:solidFill>
                  <a:srgbClr val="7030A0"/>
                </a:solidFill>
              </a:rPr>
              <a:t>of oscillations in small-t differential cross–section of pp </a:t>
            </a:r>
            <a:r>
              <a:rPr lang="en-US" dirty="0" smtClean="0">
                <a:solidFill>
                  <a:srgbClr val="7030A0"/>
                </a:solidFill>
              </a:rPr>
              <a:t>elastic </a:t>
            </a:r>
            <a:r>
              <a:rPr lang="en-US" dirty="0">
                <a:solidFill>
                  <a:srgbClr val="7030A0"/>
                </a:solidFill>
              </a:rPr>
              <a:t>scattering [1</a:t>
            </a:r>
            <a:r>
              <a:rPr lang="en-US" dirty="0" smtClean="0">
                <a:solidFill>
                  <a:srgbClr val="7030A0"/>
                </a:solidFill>
              </a:rPr>
              <a:t>]   (. </a:t>
            </a:r>
            <a:r>
              <a:rPr lang="en-US" dirty="0" err="1">
                <a:solidFill>
                  <a:srgbClr val="00B050"/>
                </a:solidFill>
              </a:rPr>
              <a:t>Grafstr¨om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arXiv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2307.15445v1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0689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Grafstr¨om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arXiv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 2307.15445v1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772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The </a:t>
            </a:r>
            <a:r>
              <a:rPr lang="en-US" dirty="0"/>
              <a:t>result shown in Figure </a:t>
            </a:r>
            <a:r>
              <a:rPr lang="en-US" dirty="0" smtClean="0"/>
              <a:t>1a (UA4/2) </a:t>
            </a:r>
            <a:r>
              <a:rPr lang="en-US" dirty="0"/>
              <a:t>is completely identical to the result presented</a:t>
            </a:r>
          </a:p>
          <a:p>
            <a:r>
              <a:rPr lang="en-US" dirty="0"/>
              <a:t>in Figure 2 in Ref [2</a:t>
            </a:r>
            <a:r>
              <a:rPr lang="en-US" dirty="0" smtClean="0"/>
              <a:t>]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P.Guaron</a:t>
            </a:r>
            <a:r>
              <a:rPr lang="en-US" dirty="0" smtClean="0">
                <a:solidFill>
                  <a:srgbClr val="00B050"/>
                </a:solidFill>
              </a:rPr>
              <a:t>, B. </a:t>
            </a:r>
            <a:r>
              <a:rPr lang="en-US" dirty="0" err="1" smtClean="0">
                <a:solidFill>
                  <a:srgbClr val="00B050"/>
                </a:solidFill>
              </a:rPr>
              <a:t>Nicolescu</a:t>
            </a:r>
            <a:r>
              <a:rPr lang="en-US" dirty="0" smtClean="0">
                <a:solidFill>
                  <a:srgbClr val="00B050"/>
                </a:solidFill>
              </a:rPr>
              <a:t>, O. </a:t>
            </a:r>
            <a:r>
              <a:rPr lang="en-US" dirty="0" err="1" smtClean="0">
                <a:solidFill>
                  <a:srgbClr val="00B050"/>
                </a:solidFill>
              </a:rPr>
              <a:t>Selyugin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Phys.Lett</a:t>
            </a:r>
            <a:r>
              <a:rPr lang="en-US" dirty="0" smtClean="0">
                <a:solidFill>
                  <a:srgbClr val="00B050"/>
                </a:solidFill>
              </a:rPr>
              <a:t> 1997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93096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We </a:t>
            </a:r>
            <a:r>
              <a:rPr lang="en-US" dirty="0"/>
              <a:t>do not discuss the possibility of oscillations at higher </a:t>
            </a:r>
            <a:r>
              <a:rPr lang="en-US" dirty="0" smtClean="0"/>
              <a:t>t values </a:t>
            </a:r>
            <a:r>
              <a:rPr lang="en-US" dirty="0"/>
              <a:t>and with much longer wavelength. The possible existence of such types of </a:t>
            </a:r>
            <a:r>
              <a:rPr lang="en-US" dirty="0" smtClean="0"/>
              <a:t>oscillations at </a:t>
            </a:r>
            <a:r>
              <a:rPr lang="en-US" dirty="0"/>
              <a:t>the LHC, which are not of AKM nature, has been discussed by Oleg </a:t>
            </a:r>
            <a:r>
              <a:rPr lang="en-US" dirty="0" err="1"/>
              <a:t>Selyugin</a:t>
            </a:r>
            <a:r>
              <a:rPr lang="en-US" dirty="0"/>
              <a:t> in a </a:t>
            </a:r>
            <a:r>
              <a:rPr lang="en-US" dirty="0" smtClean="0"/>
              <a:t>number of </a:t>
            </a:r>
            <a:r>
              <a:rPr lang="en-US" dirty="0"/>
              <a:t>papers, see Refs [6],[7],[8] and [9].</a:t>
            </a:r>
          </a:p>
        </p:txBody>
      </p:sp>
    </p:spTree>
    <p:extLst>
      <p:ext uri="{BB962C8B-B14F-4D97-AF65-F5344CB8AC3E}">
        <p14:creationId xmlns:p14="http://schemas.microsoft.com/office/powerpoint/2010/main" val="4899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1" descr="Tab6-T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5"/>
          <a:stretch>
            <a:fillRect/>
          </a:stretch>
        </p:blipFill>
        <p:spPr bwMode="auto">
          <a:xfrm>
            <a:off x="3643313" y="1500188"/>
            <a:ext cx="4929187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1785938" y="250031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pp</a:t>
            </a:r>
            <a:r>
              <a:rPr lang="en-US" altLang="en-US">
                <a:sym typeface="Wingdings" panose="05000000000000000000" pitchFamily="2" charset="2"/>
              </a:rPr>
              <a:t>pp</a:t>
            </a:r>
            <a:endParaRPr lang="ru-RU" altLang="en-US"/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1214438" y="4214813"/>
            <a:ext cx="2214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p(ap)</a:t>
            </a:r>
            <a:r>
              <a:rPr lang="en-US" altLang="en-US">
                <a:sym typeface="Wingdings" panose="05000000000000000000" pitchFamily="2" charset="2"/>
              </a:rPr>
              <a:t>p(ap)</a:t>
            </a: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9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dt14T.jpg"/>
          <p:cNvPicPr>
            <a:picLocks noChangeAspect="1"/>
          </p:cNvPicPr>
          <p:nvPr/>
        </p:nvPicPr>
        <p:blipFill>
          <a:blip r:embed="rId3"/>
          <a:srcRect l="9529" t="53862" r="9529" b="6734"/>
          <a:stretch>
            <a:fillRect/>
          </a:stretch>
        </p:blipFill>
        <p:spPr bwMode="auto">
          <a:xfrm>
            <a:off x="1714500" y="2500313"/>
            <a:ext cx="54959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1500" y="1500188"/>
            <a:ext cx="137160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med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N=90</a:t>
            </a: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0770" name="Object 5"/>
          <p:cNvGraphicFramePr>
            <a:graphicFrameLocks noChangeAspect="1"/>
          </p:cNvGraphicFramePr>
          <p:nvPr/>
        </p:nvGraphicFramePr>
        <p:xfrm>
          <a:off x="1035050" y="1978025"/>
          <a:ext cx="16414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66" name="Equation" r:id="rId4" imgW="927100" imgH="190500" progId="Equation.DSMT4">
                  <p:embed/>
                </p:oleObj>
              </mc:Choice>
              <mc:Fallback>
                <p:oleObj name="Equation" r:id="rId4" imgW="927100" imgH="190500" progId="Equation.DSMT4">
                  <p:embed/>
                  <p:pic>
                    <p:nvPicPr>
                      <p:cNvPr id="1607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978025"/>
                        <a:ext cx="16414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F6600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1" name="Object 6"/>
          <p:cNvGraphicFramePr>
            <a:graphicFrameLocks noChangeAspect="1"/>
          </p:cNvGraphicFramePr>
          <p:nvPr/>
        </p:nvGraphicFramePr>
        <p:xfrm>
          <a:off x="428625" y="1928813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67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1607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928813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F6600"/>
                            </a:solidFill>
                            <a:miter lim="800000"/>
                            <a:headEnd type="none" w="sm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4563" y="1000125"/>
            <a:ext cx="4857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of  the  experimental data  by the model with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non-exponential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behavior of B(s,t) 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lid Symbol" panose="05050102010706020507" pitchFamily="18" charset="2"/>
              </a:rPr>
              <a:t>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(s,t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1" pitchFamily="2" charset="2"/>
              </a:rPr>
              <a:t> 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5" y="785813"/>
            <a:ext cx="1071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13" y="785813"/>
            <a:ext cx="14287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TeV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0466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Seminar in the  TOTEM  O.V.S. </a:t>
            </a:r>
            <a:r>
              <a:rPr lang="en-US" dirty="0"/>
              <a:t>(2009)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;  and   Phys.Rev.Lett.  (2009)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1"/>
            <a:ext cx="4536504" cy="31406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56300" r="12854" b="8000"/>
          <a:stretch/>
        </p:blipFill>
        <p:spPr>
          <a:xfrm>
            <a:off x="414586" y="3283555"/>
            <a:ext cx="4661470" cy="3656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98072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Grafstrom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UA4/2   541 GeV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39330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O.S.  ( TOTEM 13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2. It </a:t>
            </a:r>
            <a:r>
              <a:rPr lang="en-US" dirty="0">
                <a:solidFill>
                  <a:srgbClr val="7030A0"/>
                </a:solidFill>
              </a:rPr>
              <a:t>should be noted that a presence of the coherent structures (oscillations)</a:t>
            </a:r>
          </a:p>
          <a:p>
            <a:r>
              <a:rPr lang="en-US" dirty="0">
                <a:solidFill>
                  <a:srgbClr val="7030A0"/>
                </a:solidFill>
              </a:rPr>
              <a:t>in the differential cross-sections of hadron scattering is considered even</a:t>
            </a:r>
          </a:p>
          <a:p>
            <a:r>
              <a:rPr lang="en-US" dirty="0">
                <a:solidFill>
                  <a:srgbClr val="7030A0"/>
                </a:solidFill>
              </a:rPr>
              <a:t>in the region of a fixed–angle scattering [7</a:t>
            </a:r>
            <a:r>
              <a:rPr lang="en-US" dirty="0" smtClean="0">
                <a:solidFill>
                  <a:srgbClr val="7030A0"/>
                </a:solidFill>
              </a:rPr>
              <a:t>]. </a:t>
            </a:r>
          </a:p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            (</a:t>
            </a:r>
            <a:r>
              <a:rPr lang="en-US" dirty="0"/>
              <a:t>A.W. Hendry, Phys. Rev. 10 (</a:t>
            </a:r>
            <a:r>
              <a:rPr lang="en-US" dirty="0">
                <a:solidFill>
                  <a:srgbClr val="FF0000"/>
                </a:solidFill>
              </a:rPr>
              <a:t>1974</a:t>
            </a:r>
            <a:r>
              <a:rPr lang="en-US" dirty="0"/>
              <a:t>) 2300.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296" y="21328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“Evidence for coherent effects in the large-angle hadron-hadron scattering”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3324" y="253702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pp, the breaks seen to us to be located at or near:</a:t>
            </a:r>
          </a:p>
          <a:p>
            <a:r>
              <a:rPr lang="en-US" dirty="0"/>
              <a:t> </a:t>
            </a:r>
            <a:r>
              <a:rPr lang="en-US" dirty="0" smtClean="0"/>
              <a:t>t=-0.9, -3, -5.5, and -10.5 (GeV/c)^2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65721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scattering from a gray disk, the main contribution comes from diffraction amplitude being of the form:</a:t>
            </a:r>
            <a:endParaRPr lang="en-US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386984"/>
              </p:ext>
            </p:extLst>
          </p:nvPr>
        </p:nvGraphicFramePr>
        <p:xfrm>
          <a:off x="2555776" y="4326544"/>
          <a:ext cx="32210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80" name="Equation" r:id="rId3" imgW="1765080" imgH="253800" progId="Equation.DSMT4">
                  <p:embed/>
                </p:oleObj>
              </mc:Choice>
              <mc:Fallback>
                <p:oleObj name="Equation" r:id="rId3" imgW="1765080" imgH="253800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326544"/>
                        <a:ext cx="32210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321819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No an analysis, only by view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782" y="48691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case of pp scattering, these breaks tie in nicely with the double </a:t>
            </a:r>
            <a:r>
              <a:rPr lang="en-US" dirty="0" err="1" smtClean="0"/>
              <a:t>zerous</a:t>
            </a:r>
            <a:r>
              <a:rPr lang="en-US" dirty="0" smtClean="0"/>
              <a:t> of the elastic polarization. ..</a:t>
            </a:r>
          </a:p>
        </p:txBody>
      </p:sp>
    </p:spTree>
    <p:extLst>
      <p:ext uri="{BB962C8B-B14F-4D97-AF65-F5344CB8AC3E}">
        <p14:creationId xmlns:p14="http://schemas.microsoft.com/office/powerpoint/2010/main" val="34924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t="50000" r="48599" b="16400"/>
          <a:stretch/>
        </p:blipFill>
        <p:spPr>
          <a:xfrm>
            <a:off x="1115616" y="116632"/>
            <a:ext cx="6120680" cy="65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5067</TotalTime>
  <Words>2300</Words>
  <Application>Microsoft Office PowerPoint</Application>
  <PresentationFormat>Экран (4:3)</PresentationFormat>
  <Paragraphs>283</Paragraphs>
  <Slides>61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78" baseType="lpstr">
      <vt:lpstr>Arial</vt:lpstr>
      <vt:lpstr>Calibri</vt:lpstr>
      <vt:lpstr>Cambria Math</vt:lpstr>
      <vt:lpstr>Castellar</vt:lpstr>
      <vt:lpstr>CMEX10</vt:lpstr>
      <vt:lpstr>Euclid Symbol</vt:lpstr>
      <vt:lpstr>Georgia</vt:lpstr>
      <vt:lpstr>Mathematica1</vt:lpstr>
      <vt:lpstr>Mistral</vt:lpstr>
      <vt:lpstr>Symbol</vt:lpstr>
      <vt:lpstr>Times New Roman</vt:lpstr>
      <vt:lpstr>Trebuchet MS</vt:lpstr>
      <vt:lpstr>Wingdings</vt:lpstr>
      <vt:lpstr>Wingdings 2</vt:lpstr>
      <vt:lpstr>Воздушный поток</vt:lpstr>
      <vt:lpstr>Equation</vt:lpstr>
      <vt:lpstr>MathType 7.0 Equation</vt:lpstr>
      <vt:lpstr>Презентация PowerPoint</vt:lpstr>
      <vt:lpstr> </vt:lpstr>
      <vt:lpstr>Questions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AKM theorem (G.Anderson, T. Kinoshita, A. Martin)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Proron-antiproton         UA4/2 - parameters</vt:lpstr>
      <vt:lpstr>New parameters  (model fit)</vt:lpstr>
      <vt:lpstr>Презентация PowerPoint</vt:lpstr>
      <vt:lpstr>Elastic scattering amplitude</vt:lpstr>
      <vt:lpstr>The Very Low t  Region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Answers</vt:lpstr>
      <vt:lpstr>Summary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GPD and nucleon form factors</dc:title>
  <dc:creator>Zver</dc:creator>
  <cp:lastModifiedBy>vremselyugin@mail.ru</cp:lastModifiedBy>
  <cp:revision>514</cp:revision>
  <dcterms:created xsi:type="dcterms:W3CDTF">2008-06-14T21:43:14Z</dcterms:created>
  <dcterms:modified xsi:type="dcterms:W3CDTF">2024-07-24T09:49:14Z</dcterms:modified>
</cp:coreProperties>
</file>