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avi" ContentType="video/avi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7"/>
  </p:handoutMasterIdLst>
  <p:sldIdLst>
    <p:sldId id="258" r:id="rId3"/>
    <p:sldId id="2591" r:id="rId5"/>
    <p:sldId id="285" r:id="rId6"/>
    <p:sldId id="2533" r:id="rId7"/>
    <p:sldId id="2392" r:id="rId8"/>
    <p:sldId id="2394" r:id="rId9"/>
    <p:sldId id="2397" r:id="rId10"/>
    <p:sldId id="2401" r:id="rId11"/>
    <p:sldId id="2407" r:id="rId12"/>
    <p:sldId id="2534" r:id="rId13"/>
    <p:sldId id="2484" r:id="rId14"/>
    <p:sldId id="2510" r:id="rId15"/>
    <p:sldId id="432" r:id="rId16"/>
    <p:sldId id="2514" r:id="rId17"/>
    <p:sldId id="2516" r:id="rId18"/>
    <p:sldId id="2532" r:id="rId19"/>
    <p:sldId id="2517" r:id="rId20"/>
    <p:sldId id="2520" r:id="rId21"/>
    <p:sldId id="2522" r:id="rId22"/>
    <p:sldId id="2521" r:id="rId23"/>
    <p:sldId id="2524" r:id="rId24"/>
    <p:sldId id="2589" r:id="rId25"/>
    <p:sldId id="549" r:id="rId26"/>
  </p:sldIdLst>
  <p:sldSz cx="9144000" cy="6858000" type="screen4x3"/>
  <p:notesSz cx="6858000" cy="9144000"/>
  <p:custDataLst>
    <p:tags r:id="rId31"/>
  </p:custDataLst>
  <p:defaultTextStyle>
    <a:defPPr>
      <a:defRPr lang="zh-CN"/>
    </a:defPPr>
    <a:lvl1pPr algn="ctr" rtl="0" fontAlgn="base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umimoji="1" sz="2400" b="1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umimoji="1" sz="2400" b="1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umimoji="1" sz="2400" b="1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umimoji="1" sz="2400" b="1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showAnimation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F00"/>
    <a:srgbClr val="0000FF"/>
    <a:srgbClr val="ED2FDF"/>
    <a:srgbClr val="CC0000"/>
    <a:srgbClr val="0099FF"/>
    <a:srgbClr val="006600"/>
    <a:srgbClr val="00CC99"/>
    <a:srgbClr val="0000CC"/>
    <a:srgbClr val="66CC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06" autoAdjust="0"/>
    <p:restoredTop sz="86356" autoAdjust="0"/>
  </p:normalViewPr>
  <p:slideViewPr>
    <p:cSldViewPr>
      <p:cViewPr varScale="1">
        <p:scale>
          <a:sx n="91" d="100"/>
          <a:sy n="91" d="100"/>
        </p:scale>
        <p:origin x="-30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12306"/>
    </p:cViewPr>
  </p:sorterViewPr>
  <p:notesViewPr>
    <p:cSldViewPr>
      <p:cViewPr varScale="1">
        <p:scale>
          <a:sx n="80" d="100"/>
          <a:sy n="80" d="100"/>
        </p:scale>
        <p:origin x="-205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tags" Target="tags/tag6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handoutMaster" Target="handoutMasters/handoutMaster1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>
              <a:defRPr kumimoji="0" sz="1200" b="0">
                <a:latin typeface="Arial" panose="020B0604020202020204" pitchFamily="34" charset="0"/>
              </a:defRPr>
            </a:lvl1pPr>
          </a:lstStyle>
          <a:p>
            <a:endParaRPr lang="en-US" altLang="zh-CN"/>
          </a:p>
        </p:txBody>
      </p:sp>
      <p:sp>
        <p:nvSpPr>
          <p:cNvPr id="8048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kumimoji="0" sz="1200" b="0">
                <a:latin typeface="Arial" panose="020B0604020202020204" pitchFamily="34" charset="0"/>
              </a:defRPr>
            </a:lvl1pPr>
          </a:lstStyle>
          <a:p>
            <a:endParaRPr lang="en-US" altLang="zh-CN"/>
          </a:p>
        </p:txBody>
      </p:sp>
      <p:sp>
        <p:nvSpPr>
          <p:cNvPr id="8048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l">
              <a:defRPr kumimoji="0" sz="1200" b="0">
                <a:latin typeface="Arial" panose="020B0604020202020204" pitchFamily="34" charset="0"/>
              </a:defRPr>
            </a:lvl1pPr>
          </a:lstStyle>
          <a:p>
            <a:endParaRPr lang="en-US" altLang="zh-CN"/>
          </a:p>
        </p:txBody>
      </p:sp>
      <p:sp>
        <p:nvSpPr>
          <p:cNvPr id="804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>
              <a:defRPr kumimoji="0" sz="1200" b="0">
                <a:latin typeface="Arial" panose="020B0604020202020204" pitchFamily="34" charset="0"/>
              </a:defRPr>
            </a:lvl1pPr>
          </a:lstStyle>
          <a:p>
            <a:fld id="{414E58FA-3BEE-4068-9CC4-1F1C29AA658B}" type="slidenum">
              <a:rPr lang="en-US" altLang="zh-CN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>
              <a:defRPr kumimoji="0" sz="1200" b="0">
                <a:latin typeface="Arial" panose="020B0604020202020204" pitchFamily="34" charset="0"/>
              </a:defRPr>
            </a:lvl1pPr>
          </a:lstStyle>
          <a:p>
            <a:endParaRPr lang="en-US" altLang="zh-CN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kumimoji="0" sz="1200" b="0">
                <a:latin typeface="Arial" panose="020B0604020202020204" pitchFamily="34" charset="0"/>
              </a:defRPr>
            </a:lvl1pPr>
          </a:lstStyle>
          <a:p>
            <a:endParaRPr lang="en-US" altLang="zh-CN"/>
          </a:p>
        </p:txBody>
      </p:sp>
      <p:sp>
        <p:nvSpPr>
          <p:cNvPr id="849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l">
              <a:defRPr kumimoji="0" sz="1200" b="0">
                <a:latin typeface="Arial" panose="020B0604020202020204" pitchFamily="34" charset="0"/>
              </a:defRPr>
            </a:lvl1pPr>
          </a:lstStyle>
          <a:p>
            <a:endParaRPr lang="en-US" altLang="zh-CN"/>
          </a:p>
        </p:txBody>
      </p:sp>
      <p:sp>
        <p:nvSpPr>
          <p:cNvPr id="849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>
              <a:defRPr kumimoji="0" sz="1200" b="0">
                <a:latin typeface="Arial" panose="020B0604020202020204" pitchFamily="34" charset="0"/>
              </a:defRPr>
            </a:lvl1pPr>
          </a:lstStyle>
          <a:p>
            <a:fld id="{7E471A85-F2B7-41DE-A22F-AEA7AA9AF362}" type="slidenum">
              <a:rPr lang="en-US" altLang="zh-CN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471A85-F2B7-41DE-A22F-AEA7AA9AF362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400975A1-EE55-49EC-B518-0F4D054A74B4}" type="slidenum">
              <a:rPr lang="en-US" altLang="zh-CN"/>
            </a:fld>
            <a:endParaRPr lang="en-US" altLang="zh-CN"/>
          </a:p>
        </p:txBody>
      </p:sp>
      <p:sp>
        <p:nvSpPr>
          <p:cNvPr id="80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07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400975A1-EE55-49EC-B518-0F4D054A74B4}" type="slidenum">
              <a:rPr lang="en-US" altLang="zh-CN"/>
            </a:fld>
            <a:endParaRPr lang="en-US" altLang="zh-CN"/>
          </a:p>
        </p:txBody>
      </p:sp>
      <p:sp>
        <p:nvSpPr>
          <p:cNvPr id="80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07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zh-CN" altLang="zh-CN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471A85-F2B7-41DE-A22F-AEA7AA9AF362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400975A1-EE55-49EC-B518-0F4D054A74B4}" type="slidenum">
              <a:rPr lang="en-US" altLang="zh-CN"/>
            </a:fld>
            <a:endParaRPr lang="en-US" altLang="zh-CN"/>
          </a:p>
        </p:txBody>
      </p:sp>
      <p:sp>
        <p:nvSpPr>
          <p:cNvPr id="80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07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zh-CN" altLang="zh-CN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400975A1-EE55-49EC-B518-0F4D054A74B4}" type="slidenum">
              <a:rPr lang="en-US" altLang="zh-CN"/>
            </a:fld>
            <a:endParaRPr lang="en-US" altLang="zh-CN"/>
          </a:p>
        </p:txBody>
      </p:sp>
      <p:sp>
        <p:nvSpPr>
          <p:cNvPr id="80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07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zh-CN" altLang="zh-CN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400975A1-EE55-49EC-B518-0F4D054A74B4}" type="slidenum">
              <a:rPr lang="en-US" altLang="zh-CN"/>
            </a:fld>
            <a:endParaRPr lang="en-US" altLang="zh-CN"/>
          </a:p>
        </p:txBody>
      </p:sp>
      <p:sp>
        <p:nvSpPr>
          <p:cNvPr id="80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07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zh-CN" altLang="zh-CN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400975A1-EE55-49EC-B518-0F4D054A74B4}" type="slidenum">
              <a:rPr lang="en-US" altLang="zh-CN"/>
            </a:fld>
            <a:endParaRPr lang="en-US" altLang="zh-CN"/>
          </a:p>
        </p:txBody>
      </p:sp>
      <p:sp>
        <p:nvSpPr>
          <p:cNvPr id="80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07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zh-CN" altLang="zh-CN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400975A1-EE55-49EC-B518-0F4D054A74B4}" type="slidenum">
              <a:rPr lang="en-US" altLang="zh-CN"/>
            </a:fld>
            <a:endParaRPr lang="en-US" altLang="zh-CN"/>
          </a:p>
        </p:txBody>
      </p:sp>
      <p:sp>
        <p:nvSpPr>
          <p:cNvPr id="80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07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zh-CN" altLang="zh-CN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7D219646-12EB-4030-9905-1C4A8C0E3A89}" type="slidenum">
              <a:rPr lang="en-US" altLang="zh-CN"/>
            </a:fld>
            <a:endParaRPr lang="en-US" altLang="zh-CN"/>
          </a:p>
        </p:txBody>
      </p:sp>
      <p:sp>
        <p:nvSpPr>
          <p:cNvPr id="999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99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400975A1-EE55-49EC-B518-0F4D054A74B4}" type="slidenum">
              <a:rPr lang="en-US" altLang="zh-CN"/>
            </a:fld>
            <a:endParaRPr lang="en-US" altLang="zh-CN"/>
          </a:p>
        </p:txBody>
      </p:sp>
      <p:sp>
        <p:nvSpPr>
          <p:cNvPr id="80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07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400975A1-EE55-49EC-B518-0F4D054A74B4}" type="slidenum">
              <a:rPr lang="en-US" altLang="zh-CN"/>
            </a:fld>
            <a:endParaRPr lang="en-US" altLang="zh-CN"/>
          </a:p>
        </p:txBody>
      </p:sp>
      <p:sp>
        <p:nvSpPr>
          <p:cNvPr id="80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07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400975A1-EE55-49EC-B518-0F4D054A74B4}" type="slidenum">
              <a:rPr lang="en-US" altLang="zh-CN"/>
            </a:fld>
            <a:endParaRPr lang="en-US" altLang="zh-CN"/>
          </a:p>
        </p:txBody>
      </p:sp>
      <p:sp>
        <p:nvSpPr>
          <p:cNvPr id="80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07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zh-CN" altLang="zh-CN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400975A1-EE55-49EC-B518-0F4D054A74B4}" type="slidenum">
              <a:rPr lang="en-US" altLang="zh-CN"/>
            </a:fld>
            <a:endParaRPr lang="en-US" altLang="zh-CN"/>
          </a:p>
        </p:txBody>
      </p:sp>
      <p:sp>
        <p:nvSpPr>
          <p:cNvPr id="80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07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zh-CN" altLang="zh-CN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400975A1-EE55-49EC-B518-0F4D054A74B4}" type="slidenum">
              <a:rPr lang="en-US" altLang="zh-CN"/>
            </a:fld>
            <a:endParaRPr lang="en-US" altLang="zh-CN"/>
          </a:p>
        </p:txBody>
      </p:sp>
      <p:sp>
        <p:nvSpPr>
          <p:cNvPr id="80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07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zh-CN" altLang="zh-CN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400975A1-EE55-49EC-B518-0F4D054A74B4}" type="slidenum">
              <a:rPr lang="en-US" altLang="zh-CN"/>
            </a:fld>
            <a:endParaRPr lang="en-US" altLang="zh-CN"/>
          </a:p>
        </p:txBody>
      </p:sp>
      <p:sp>
        <p:nvSpPr>
          <p:cNvPr id="80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07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zh-CN" altLang="zh-CN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7988E366-9B5B-430B-BE6D-C2EA8B64339C}" type="slidenum">
              <a:rPr lang="en-US" altLang="zh-CN"/>
            </a:fld>
            <a:endParaRPr lang="en-US" altLang="zh-CN"/>
          </a:p>
        </p:txBody>
      </p:sp>
      <p:sp>
        <p:nvSpPr>
          <p:cNvPr id="1182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182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575EA4-2AA6-4C18-A829-A8397CB5F712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0B402A-3227-469D-89A8-1FA00369A84F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634AA3-B036-460B-AB39-D26841843B81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57C6D40-58C3-4E8A-B4F9-D9C990E20C54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9C79AC-2415-48D8-A197-CFD253256635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91CA18-0B83-475B-84B0-BD9808DCDD72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E9777B-5AE1-40B4-B7DA-C2F5DC3B4977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58D3AF-4B14-49B0-A130-A4C23503D70F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A18CFF-6DAD-4748-8487-B828EC65C3B0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1C7291-AFEB-41B1-B793-0114F06D1BBB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81953F-BF93-4623-9035-E1DFBBC3463D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E0925E-147C-4F80-960F-C0B4EFB4D188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>
              <a:defRPr kumimoji="0" sz="1400" b="0"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kumimoji="0" sz="1400" b="0"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kumimoji="0" sz="1400" b="0">
                <a:latin typeface="+mn-lt"/>
              </a:defRPr>
            </a:lvl1pPr>
          </a:lstStyle>
          <a:p>
            <a:fld id="{7CDEAE8A-204D-4287-B8C9-A2F265AA9622}" type="slidenum">
              <a:rPr lang="en-US" altLang="zh-CN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1" Type="http://schemas.openxmlformats.org/officeDocument/2006/relationships/hyperlink" Target="MOV00135.MPG" TargetMode="Externa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.xml"/><Relationship Id="rId4" Type="http://schemas.microsoft.com/office/2007/relationships/hdphoto" Target="../media/image10.wdp"/><Relationship Id="rId3" Type="http://schemas.openxmlformats.org/officeDocument/2006/relationships/image" Target="../media/image9.png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3.xml"/><Relationship Id="rId2" Type="http://schemas.openxmlformats.org/officeDocument/2006/relationships/image" Target="../media/image3.jpeg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4.png"/><Relationship Id="rId3" Type="http://schemas.openxmlformats.org/officeDocument/2006/relationships/tags" Target="../tags/tag4.xml"/><Relationship Id="rId2" Type="http://schemas.microsoft.com/office/2007/relationships/media" Target="../media/media1.avi"/><Relationship Id="rId1" Type="http://schemas.openxmlformats.org/officeDocument/2006/relationships/video" Target="../media/media1.avi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03" y="188377"/>
            <a:ext cx="7776864" cy="298833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GB" altLang="zh-CN" sz="5400" b="1" dirty="0">
                <a:ea typeface="黑体" panose="02010609060101010101" pitchFamily="49" charset="-122"/>
              </a:rPr>
              <a:t>Ether is alive!</a:t>
            </a:r>
            <a:br>
              <a:rPr lang="en-GB" altLang="zh-CN" sz="5400" b="1" dirty="0">
                <a:ea typeface="黑体" panose="02010609060101010101" pitchFamily="49" charset="-122"/>
              </a:rPr>
            </a:br>
            <a:r>
              <a:rPr lang="en-US" altLang="zh-CN" sz="5400" b="1" dirty="0">
                <a:ea typeface="黑体" panose="02010609060101010101" pitchFamily="49" charset="-122"/>
              </a:rPr>
              <a:t>New derivation of the cosmological constant</a:t>
            </a:r>
            <a:endParaRPr lang="zh-CN" altLang="en-US" sz="5400" b="1" dirty="0">
              <a:ea typeface="黑体" panose="02010609060101010101" pitchFamily="49" charset="-122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77834" y="5733608"/>
            <a:ext cx="3312368" cy="612067"/>
          </a:xfrm>
        </p:spPr>
        <p:txBody>
          <a:bodyPr/>
          <a:lstStyle/>
          <a:p>
            <a:pPr>
              <a:buFontTx/>
              <a:buNone/>
            </a:pPr>
            <a:r>
              <a:rPr lang="en-GB" altLang="zh-CN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Nov. 24, 2022</a:t>
            </a:r>
            <a:endParaRPr lang="zh-CN" altLang="en-US" sz="3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555776" y="4724748"/>
            <a:ext cx="4356484" cy="8651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kumimoji="0" lang="en-GB" altLang="zh-CN" sz="4800" b="1" dirty="0" err="1">
                <a:latin typeface="黑体" panose="02010609060101010101" pitchFamily="49" charset="-122"/>
                <a:ea typeface="黑体" panose="02010609060101010101" pitchFamily="49" charset="-122"/>
              </a:rPr>
              <a:t>Xiaosong</a:t>
            </a:r>
            <a:r>
              <a:rPr kumimoji="0" lang="en-GB" altLang="zh-CN" sz="4800" b="1" dirty="0">
                <a:latin typeface="黑体" panose="02010609060101010101" pitchFamily="49" charset="-122"/>
                <a:ea typeface="黑体" panose="02010609060101010101" pitchFamily="49" charset="-122"/>
              </a:rPr>
              <a:t> Wang</a:t>
            </a:r>
            <a:endParaRPr kumimoji="0" lang="zh-CN" altLang="en-US" sz="4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698" name="Rectangle 2"/>
          <p:cNvSpPr>
            <a:spLocks noGrp="1" noChangeArrowheads="1"/>
          </p:cNvSpPr>
          <p:nvPr>
            <p:ph type="title"/>
          </p:nvPr>
        </p:nvSpPr>
        <p:spPr>
          <a:xfrm>
            <a:off x="932760" y="14798"/>
            <a:ext cx="7632848" cy="163388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GB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2019-2021:</a:t>
            </a:r>
            <a:r>
              <a:rPr lang="en-US" altLang="zh-CN" sz="3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br>
              <a:rPr lang="en-US" altLang="zh-CN" sz="3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</a:br>
            <a:r>
              <a:rPr lang="en-US" altLang="zh-CN" sz="3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Theory of vacuum mechanics (VM):</a:t>
            </a:r>
            <a:br>
              <a:rPr lang="en-GB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generalized Einstein Equations</a:t>
            </a:r>
            <a:endParaRPr lang="en-US" altLang="zh-CN" sz="3600" b="1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181700" name="Rectangle 4">
            <a:hlinkClick r:id="rId1" action="ppaction://hlinkfile"/>
          </p:cNvPr>
          <p:cNvSpPr>
            <a:spLocks noChangeArrowheads="1"/>
          </p:cNvSpPr>
          <p:nvPr/>
        </p:nvSpPr>
        <p:spPr bwMode="auto">
          <a:xfrm>
            <a:off x="0" y="3200400"/>
            <a:ext cx="9144000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118170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89" y="1663476"/>
            <a:ext cx="7982221" cy="4227920"/>
          </a:xfrm>
          <a:prstGeom prst="rect">
            <a:avLst/>
          </a:prstGeom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93828" y="5891396"/>
            <a:ext cx="8756342" cy="83099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1600" dirty="0"/>
              <a:t>Xiao-Song Wang. Derivation of generalized </a:t>
            </a:r>
            <a:r>
              <a:rPr lang="en-US" altLang="zh-CN" sz="1600" dirty="0" err="1"/>
              <a:t>einstein's</a:t>
            </a:r>
            <a:r>
              <a:rPr lang="en-US" altLang="zh-CN" sz="1600" dirty="0"/>
              <a:t> equations of gravitation in some </a:t>
            </a:r>
            <a:r>
              <a:rPr lang="en-US" altLang="zh-CN" sz="1600" dirty="0" err="1"/>
              <a:t>noninertial</a:t>
            </a:r>
            <a:r>
              <a:rPr lang="en-US" altLang="zh-CN" sz="1600" dirty="0"/>
              <a:t> reference frames based on the theory of vacuum mechanics. Reports on Mathematical Physics, 87(2):183-207, 2021.</a:t>
            </a:r>
            <a:endParaRPr lang="en-US" altLang="zh-CN" sz="1600" dirty="0"/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2095" y="775970"/>
            <a:ext cx="8699500" cy="14763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3000" u="sng" dirty="0"/>
              <a:t>1998</a:t>
            </a:r>
            <a:r>
              <a:rPr lang="en-GB" sz="3000" dirty="0"/>
              <a:t>: two independent groups observed supernova from galaxies at different distances from earth</a:t>
            </a:r>
            <a:r>
              <a:rPr lang="en-US" altLang="en-GB" sz="3000" dirty="0"/>
              <a:t>.</a:t>
            </a:r>
            <a:endParaRPr lang="en-US" altLang="en-GB" sz="3000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4174" b="89816" l="3857" r="95592">
                        <a14:foregroundMark x1="11570" y1="32387" x2="25344" y2="16194"/>
                        <a14:foregroundMark x1="25344" y1="16194" x2="40909" y2="14691"/>
                        <a14:foregroundMark x1="40909" y1="14691" x2="54132" y2="17028"/>
                        <a14:foregroundMark x1="54132" y1="17028" x2="75895" y2="34057"/>
                        <a14:foregroundMark x1="75895" y1="34057" x2="85399" y2="46411"/>
                        <a14:foregroundMark x1="85399" y1="46411" x2="88705" y2="65776"/>
                        <a14:foregroundMark x1="88705" y1="65776" x2="78788" y2="81636"/>
                        <a14:foregroundMark x1="78788" y1="81636" x2="49725" y2="79800"/>
                        <a14:foregroundMark x1="49725" y1="79800" x2="28512" y2="68280"/>
                        <a14:foregroundMark x1="28512" y1="68280" x2="18457" y2="55426"/>
                        <a14:foregroundMark x1="18457" y1="55426" x2="10744" y2="37563"/>
                        <a14:foregroundMark x1="10744" y1="37563" x2="10744" y2="37062"/>
                        <a14:foregroundMark x1="10744" y1="25209" x2="27410" y2="11853"/>
                        <a14:foregroundMark x1="27410" y1="11853" x2="41047" y2="11853"/>
                        <a14:foregroundMark x1="42287" y1="11853" x2="63636" y2="18197"/>
                        <a14:foregroundMark x1="63636" y1="18197" x2="69835" y2="22371"/>
                        <a14:foregroundMark x1="69835" y1="22371" x2="88567" y2="41402"/>
                        <a14:foregroundMark x1="88567" y1="41402" x2="92700" y2="49082"/>
                        <a14:foregroundMark x1="90358" y1="63940" x2="84435" y2="83306"/>
                        <a14:foregroundMark x1="84435" y1="83306" x2="81267" y2="87312"/>
                        <a14:foregroundMark x1="17080" y1="17028" x2="6612" y2="28381"/>
                        <a14:foregroundMark x1="6612" y1="28381" x2="10055" y2="45242"/>
                        <a14:foregroundMark x1="10055" y1="45242" x2="43939" y2="83639"/>
                        <a14:foregroundMark x1="43939" y1="83639" x2="65289" y2="90484"/>
                        <a14:foregroundMark x1="65289" y1="90484" x2="76584" y2="88314"/>
                        <a14:foregroundMark x1="85262" y1="85977" x2="77410" y2="90651"/>
                        <a14:foregroundMark x1="11019" y1="19199" x2="31956" y2="7012"/>
                        <a14:foregroundMark x1="31956" y1="7012" x2="48072" y2="8347"/>
                        <a14:foregroundMark x1="48072" y1="8347" x2="83333" y2="30217"/>
                        <a14:foregroundMark x1="83333" y1="30217" x2="95179" y2="52421"/>
                        <a14:foregroundMark x1="95179" y1="52421" x2="91873" y2="76127"/>
                        <a14:foregroundMark x1="91873" y1="76127" x2="68595" y2="91486"/>
                        <a14:foregroundMark x1="68595" y1="91486" x2="52893" y2="88815"/>
                        <a14:foregroundMark x1="52893" y1="88815" x2="22590" y2="70284"/>
                        <a14:foregroundMark x1="22590" y1="70284" x2="6749" y2="50584"/>
                        <a14:foregroundMark x1="6749" y1="50584" x2="4132" y2="34224"/>
                        <a14:foregroundMark x1="4132" y1="34224" x2="7438" y2="23539"/>
                        <a14:foregroundMark x1="27961" y1="7179" x2="9091" y2="16861"/>
                        <a14:foregroundMark x1="9091" y1="16861" x2="4270" y2="37396"/>
                        <a14:foregroundMark x1="4270" y1="37396" x2="12948" y2="65609"/>
                        <a14:foregroundMark x1="12948" y1="65609" x2="57713" y2="92154"/>
                        <a14:foregroundMark x1="57713" y1="92154" x2="74793" y2="94658"/>
                        <a14:foregroundMark x1="74793" y1="94658" x2="88843" y2="90317"/>
                        <a14:foregroundMark x1="88843" y1="90317" x2="96832" y2="68280"/>
                        <a14:foregroundMark x1="96832" y1="68280" x2="97245" y2="52087"/>
                        <a14:foregroundMark x1="97245" y1="52087" x2="80716" y2="26711"/>
                        <a14:foregroundMark x1="80716" y1="26711" x2="57025" y2="12354"/>
                        <a14:foregroundMark x1="57025" y1="12354" x2="22727" y2="6678"/>
                        <a14:foregroundMark x1="58127" y1="8681" x2="87741" y2="34558"/>
                        <a14:foregroundMark x1="87741" y1="34558" x2="90909" y2="39232"/>
                        <a14:foregroundMark x1="93251" y1="38397" x2="56336" y2="7012"/>
                        <a14:foregroundMark x1="56336" y1="7012" x2="12121" y2="9182"/>
                        <a14:foregroundMark x1="12121" y1="9182" x2="5647" y2="16861"/>
                        <a14:foregroundMark x1="26997" y1="7179" x2="39252" y2="4633"/>
                        <a14:foregroundMark x1="46556" y1="4271" x2="50275" y2="4341"/>
                        <a14:foregroundMark x1="94766" y1="41736" x2="95592" y2="65609"/>
                        <a14:backgroundMark x1="24656" y1="3005" x2="54959" y2="15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077" y="2617009"/>
            <a:ext cx="1172529" cy="96741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4174" b="89816" l="3857" r="95592">
                        <a14:foregroundMark x1="11570" y1="32387" x2="25344" y2="16194"/>
                        <a14:foregroundMark x1="25344" y1="16194" x2="40909" y2="14691"/>
                        <a14:foregroundMark x1="40909" y1="14691" x2="54132" y2="17028"/>
                        <a14:foregroundMark x1="54132" y1="17028" x2="75895" y2="34057"/>
                        <a14:foregroundMark x1="75895" y1="34057" x2="85399" y2="46411"/>
                        <a14:foregroundMark x1="85399" y1="46411" x2="88705" y2="65776"/>
                        <a14:foregroundMark x1="88705" y1="65776" x2="78788" y2="81636"/>
                        <a14:foregroundMark x1="78788" y1="81636" x2="49725" y2="79800"/>
                        <a14:foregroundMark x1="49725" y1="79800" x2="28512" y2="68280"/>
                        <a14:foregroundMark x1="28512" y1="68280" x2="18457" y2="55426"/>
                        <a14:foregroundMark x1="18457" y1="55426" x2="10744" y2="37563"/>
                        <a14:foregroundMark x1="10744" y1="37563" x2="10744" y2="37062"/>
                        <a14:foregroundMark x1="10744" y1="25209" x2="27410" y2="11853"/>
                        <a14:foregroundMark x1="27410" y1="11853" x2="41047" y2="11853"/>
                        <a14:foregroundMark x1="42287" y1="11853" x2="63636" y2="18197"/>
                        <a14:foregroundMark x1="63636" y1="18197" x2="69835" y2="22371"/>
                        <a14:foregroundMark x1="69835" y1="22371" x2="88567" y2="41402"/>
                        <a14:foregroundMark x1="88567" y1="41402" x2="92700" y2="49082"/>
                        <a14:foregroundMark x1="90358" y1="63940" x2="84435" y2="83306"/>
                        <a14:foregroundMark x1="84435" y1="83306" x2="81267" y2="87312"/>
                        <a14:foregroundMark x1="17080" y1="17028" x2="6612" y2="28381"/>
                        <a14:foregroundMark x1="6612" y1="28381" x2="10055" y2="45242"/>
                        <a14:foregroundMark x1="10055" y1="45242" x2="43939" y2="83639"/>
                        <a14:foregroundMark x1="43939" y1="83639" x2="65289" y2="90484"/>
                        <a14:foregroundMark x1="65289" y1="90484" x2="76584" y2="88314"/>
                        <a14:foregroundMark x1="85262" y1="85977" x2="77410" y2="90651"/>
                        <a14:foregroundMark x1="11019" y1="19199" x2="31956" y2="7012"/>
                        <a14:foregroundMark x1="31956" y1="7012" x2="48072" y2="8347"/>
                        <a14:foregroundMark x1="48072" y1="8347" x2="83333" y2="30217"/>
                        <a14:foregroundMark x1="83333" y1="30217" x2="95179" y2="52421"/>
                        <a14:foregroundMark x1="95179" y1="52421" x2="91873" y2="76127"/>
                        <a14:foregroundMark x1="91873" y1="76127" x2="68595" y2="91486"/>
                        <a14:foregroundMark x1="68595" y1="91486" x2="52893" y2="88815"/>
                        <a14:foregroundMark x1="52893" y1="88815" x2="22590" y2="70284"/>
                        <a14:foregroundMark x1="22590" y1="70284" x2="6749" y2="50584"/>
                        <a14:foregroundMark x1="6749" y1="50584" x2="4132" y2="34224"/>
                        <a14:foregroundMark x1="4132" y1="34224" x2="7438" y2="23539"/>
                        <a14:foregroundMark x1="27961" y1="7179" x2="9091" y2="16861"/>
                        <a14:foregroundMark x1="9091" y1="16861" x2="4270" y2="37396"/>
                        <a14:foregroundMark x1="4270" y1="37396" x2="12948" y2="65609"/>
                        <a14:foregroundMark x1="12948" y1="65609" x2="57713" y2="92154"/>
                        <a14:foregroundMark x1="57713" y1="92154" x2="74793" y2="94658"/>
                        <a14:foregroundMark x1="74793" y1="94658" x2="88843" y2="90317"/>
                        <a14:foregroundMark x1="88843" y1="90317" x2="96832" y2="68280"/>
                        <a14:foregroundMark x1="96832" y1="68280" x2="97245" y2="52087"/>
                        <a14:foregroundMark x1="97245" y1="52087" x2="80716" y2="26711"/>
                        <a14:foregroundMark x1="80716" y1="26711" x2="57025" y2="12354"/>
                        <a14:foregroundMark x1="57025" y1="12354" x2="22727" y2="6678"/>
                        <a14:foregroundMark x1="58127" y1="8681" x2="87741" y2="34558"/>
                        <a14:foregroundMark x1="87741" y1="34558" x2="90909" y2="39232"/>
                        <a14:foregroundMark x1="93251" y1="38397" x2="56336" y2="7012"/>
                        <a14:foregroundMark x1="56336" y1="7012" x2="12121" y2="9182"/>
                        <a14:foregroundMark x1="12121" y1="9182" x2="5647" y2="16861"/>
                        <a14:foregroundMark x1="26997" y1="7179" x2="39252" y2="4633"/>
                        <a14:foregroundMark x1="46556" y1="4271" x2="50275" y2="4341"/>
                        <a14:foregroundMark x1="94766" y1="41736" x2="95592" y2="65609"/>
                        <a14:backgroundMark x1="24656" y1="3005" x2="54959" y2="15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975" y="2349026"/>
            <a:ext cx="1172529" cy="96741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4174" b="89816" l="3857" r="95592">
                        <a14:foregroundMark x1="11570" y1="32387" x2="25344" y2="16194"/>
                        <a14:foregroundMark x1="25344" y1="16194" x2="40909" y2="14691"/>
                        <a14:foregroundMark x1="40909" y1="14691" x2="54132" y2="17028"/>
                        <a14:foregroundMark x1="54132" y1="17028" x2="75895" y2="34057"/>
                        <a14:foregroundMark x1="75895" y1="34057" x2="85399" y2="46411"/>
                        <a14:foregroundMark x1="85399" y1="46411" x2="88705" y2="65776"/>
                        <a14:foregroundMark x1="88705" y1="65776" x2="78788" y2="81636"/>
                        <a14:foregroundMark x1="78788" y1="81636" x2="49725" y2="79800"/>
                        <a14:foregroundMark x1="49725" y1="79800" x2="28512" y2="68280"/>
                        <a14:foregroundMark x1="28512" y1="68280" x2="18457" y2="55426"/>
                        <a14:foregroundMark x1="18457" y1="55426" x2="10744" y2="37563"/>
                        <a14:foregroundMark x1="10744" y1="37563" x2="10744" y2="37062"/>
                        <a14:foregroundMark x1="10744" y1="25209" x2="27410" y2="11853"/>
                        <a14:foregroundMark x1="27410" y1="11853" x2="41047" y2="11853"/>
                        <a14:foregroundMark x1="42287" y1="11853" x2="63636" y2="18197"/>
                        <a14:foregroundMark x1="63636" y1="18197" x2="69835" y2="22371"/>
                        <a14:foregroundMark x1="69835" y1="22371" x2="88567" y2="41402"/>
                        <a14:foregroundMark x1="88567" y1="41402" x2="92700" y2="49082"/>
                        <a14:foregroundMark x1="90358" y1="63940" x2="84435" y2="83306"/>
                        <a14:foregroundMark x1="84435" y1="83306" x2="81267" y2="87312"/>
                        <a14:foregroundMark x1="17080" y1="17028" x2="6612" y2="28381"/>
                        <a14:foregroundMark x1="6612" y1="28381" x2="10055" y2="45242"/>
                        <a14:foregroundMark x1="10055" y1="45242" x2="43939" y2="83639"/>
                        <a14:foregroundMark x1="43939" y1="83639" x2="65289" y2="90484"/>
                        <a14:foregroundMark x1="65289" y1="90484" x2="76584" y2="88314"/>
                        <a14:foregroundMark x1="85262" y1="85977" x2="77410" y2="90651"/>
                        <a14:foregroundMark x1="11019" y1="19199" x2="31956" y2="7012"/>
                        <a14:foregroundMark x1="31956" y1="7012" x2="48072" y2="8347"/>
                        <a14:foregroundMark x1="48072" y1="8347" x2="83333" y2="30217"/>
                        <a14:foregroundMark x1="83333" y1="30217" x2="95179" y2="52421"/>
                        <a14:foregroundMark x1="95179" y1="52421" x2="91873" y2="76127"/>
                        <a14:foregroundMark x1="91873" y1="76127" x2="68595" y2="91486"/>
                        <a14:foregroundMark x1="68595" y1="91486" x2="52893" y2="88815"/>
                        <a14:foregroundMark x1="52893" y1="88815" x2="22590" y2="70284"/>
                        <a14:foregroundMark x1="22590" y1="70284" x2="6749" y2="50584"/>
                        <a14:foregroundMark x1="6749" y1="50584" x2="4132" y2="34224"/>
                        <a14:foregroundMark x1="4132" y1="34224" x2="7438" y2="23539"/>
                        <a14:foregroundMark x1="27961" y1="7179" x2="9091" y2="16861"/>
                        <a14:foregroundMark x1="9091" y1="16861" x2="4270" y2="37396"/>
                        <a14:foregroundMark x1="4270" y1="37396" x2="12948" y2="65609"/>
                        <a14:foregroundMark x1="12948" y1="65609" x2="57713" y2="92154"/>
                        <a14:foregroundMark x1="57713" y1="92154" x2="74793" y2="94658"/>
                        <a14:foregroundMark x1="74793" y1="94658" x2="88843" y2="90317"/>
                        <a14:foregroundMark x1="88843" y1="90317" x2="96832" y2="68280"/>
                        <a14:foregroundMark x1="96832" y1="68280" x2="97245" y2="52087"/>
                        <a14:foregroundMark x1="97245" y1="52087" x2="80716" y2="26711"/>
                        <a14:foregroundMark x1="80716" y1="26711" x2="57025" y2="12354"/>
                        <a14:foregroundMark x1="57025" y1="12354" x2="22727" y2="6678"/>
                        <a14:foregroundMark x1="58127" y1="8681" x2="87741" y2="34558"/>
                        <a14:foregroundMark x1="87741" y1="34558" x2="90909" y2="39232"/>
                        <a14:foregroundMark x1="93251" y1="38397" x2="56336" y2="7012"/>
                        <a14:foregroundMark x1="56336" y1="7012" x2="12121" y2="9182"/>
                        <a14:foregroundMark x1="12121" y1="9182" x2="5647" y2="16861"/>
                        <a14:foregroundMark x1="26997" y1="7179" x2="39252" y2="4633"/>
                        <a14:foregroundMark x1="46556" y1="4271" x2="50275" y2="4341"/>
                        <a14:foregroundMark x1="94766" y1="41736" x2="95592" y2="65609"/>
                        <a14:backgroundMark x1="24656" y1="3005" x2="54959" y2="15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812" y="3004291"/>
            <a:ext cx="1172529" cy="96741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5560" y="5229225"/>
            <a:ext cx="8997950" cy="14922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r>
              <a:rPr lang="en-GB" sz="3000" u="sng" dirty="0"/>
              <a:t>Conclusion</a:t>
            </a:r>
            <a:r>
              <a:rPr lang="en-GB" sz="3000" dirty="0"/>
              <a:t>: </a:t>
            </a:r>
            <a:r>
              <a:rPr lang="en-US" altLang="en-GB" sz="3000" dirty="0"/>
              <a:t>    </a:t>
            </a:r>
            <a:r>
              <a:rPr lang="en-GB" sz="3000" dirty="0"/>
              <a:t>speeds of various galaxies</a:t>
            </a:r>
            <a:r>
              <a:rPr lang="en-US" altLang="en-GB" sz="3000" dirty="0"/>
              <a:t> </a:t>
            </a:r>
            <a:r>
              <a:rPr lang="en-GB" sz="3000" dirty="0"/>
              <a:t>travelling away</a:t>
            </a:r>
            <a:r>
              <a:rPr lang="en-US" altLang="en-GB" sz="3000" dirty="0"/>
              <a:t> </a:t>
            </a:r>
            <a:r>
              <a:rPr lang="en-GB" sz="3000" dirty="0"/>
              <a:t>   </a:t>
            </a:r>
            <a:endParaRPr lang="en-GB" sz="3000" dirty="0"/>
          </a:p>
          <a:p>
            <a:r>
              <a:rPr lang="en-GB" sz="3000" dirty="0"/>
              <a:t>      from the Milky Way is INCREASING overtime!</a:t>
            </a:r>
            <a:endParaRPr lang="en-CA" sz="3000" dirty="0"/>
          </a:p>
        </p:txBody>
      </p:sp>
      <p:pic>
        <p:nvPicPr>
          <p:cNvPr id="11" name="Picture 2" descr="Photograph of Earth, taken by the Apollo 17 mission. The Arabian peninsula, Africa and Madagascar lie in the lower half of the disc, whereas Antarctica is at the top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93" b="93883" l="7625" r="94125">
                        <a14:foregroundMark x1="32375" y1="11860" x2="43875" y2="8864"/>
                        <a14:foregroundMark x1="43875" y1="8864" x2="57500" y2="9114"/>
                        <a14:foregroundMark x1="57500" y1="9114" x2="89125" y2="37703"/>
                        <a14:foregroundMark x1="89125" y1="37703" x2="91875" y2="49688"/>
                        <a14:foregroundMark x1="91875" y1="49688" x2="72750" y2="79151"/>
                        <a14:foregroundMark x1="72750" y1="79151" x2="59875" y2="90886"/>
                        <a14:foregroundMark x1="59875" y1="90886" x2="44125" y2="90262"/>
                        <a14:foregroundMark x1="44125" y1="90262" x2="15000" y2="67041"/>
                        <a14:foregroundMark x1="15000" y1="67041" x2="7625" y2="50936"/>
                        <a14:foregroundMark x1="7625" y1="50936" x2="11625" y2="34956"/>
                        <a14:foregroundMark x1="11625" y1="34956" x2="30000" y2="12859"/>
                        <a14:foregroundMark x1="92625" y1="41948" x2="89875" y2="59925"/>
                        <a14:foregroundMark x1="89875" y1="59925" x2="88375" y2="61798"/>
                        <a14:foregroundMark x1="40125" y1="7990" x2="54750" y2="6492"/>
                        <a14:foregroundMark x1="54750" y1="6492" x2="62250" y2="8989"/>
                        <a14:foregroundMark x1="89500" y1="30712" x2="93250" y2="43446"/>
                        <a14:foregroundMark x1="93250" y1="43446" x2="91250" y2="62921"/>
                        <a14:foregroundMark x1="38625" y1="91885" x2="51500" y2="94007"/>
                        <a14:foregroundMark x1="51500" y1="94007" x2="62375" y2="90012"/>
                        <a14:foregroundMark x1="58625" y1="6866" x2="60750" y2="6866"/>
                        <a14:foregroundMark x1="58125" y1="6242" x2="62500" y2="7740"/>
                        <a14:foregroundMark x1="86500" y1="24844" x2="92125" y2="36080"/>
                        <a14:foregroundMark x1="92125" y1="36080" x2="94000" y2="51935"/>
                        <a14:foregroundMark x1="94000" y1="51935" x2="91000" y2="66292"/>
                        <a14:foregroundMark x1="91000" y1="66292" x2="88000" y2="66417"/>
                        <a14:foregroundMark x1="88750" y1="27965" x2="93500" y2="40699"/>
                        <a14:foregroundMark x1="93500" y1="40699" x2="94125" y2="54806"/>
                        <a14:foregroundMark x1="94125" y1="54806" x2="90125" y2="69413"/>
                        <a14:foregroundMark x1="90125" y1="69413" x2="73875" y2="53808"/>
                        <a14:foregroundMark x1="73875" y1="53808" x2="78625" y2="33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05" y="2420620"/>
            <a:ext cx="2957195" cy="296037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Explosion: 14 Points 15"/>
          <p:cNvSpPr/>
          <p:nvPr/>
        </p:nvSpPr>
        <p:spPr>
          <a:xfrm>
            <a:off x="4140200" y="2894965"/>
            <a:ext cx="563245" cy="332740"/>
          </a:xfrm>
          <a:prstGeom prst="irregularSeal2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/>
          </a:p>
        </p:txBody>
      </p:sp>
      <p:sp>
        <p:nvSpPr>
          <p:cNvPr id="17" name="Explosion: 14 Points 16"/>
          <p:cNvSpPr/>
          <p:nvPr/>
        </p:nvSpPr>
        <p:spPr>
          <a:xfrm>
            <a:off x="6091839" y="2621929"/>
            <a:ext cx="608284" cy="418148"/>
          </a:xfrm>
          <a:prstGeom prst="irregularSeal2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/>
          </a:p>
        </p:txBody>
      </p:sp>
      <p:sp>
        <p:nvSpPr>
          <p:cNvPr id="18" name="Explosion: 14 Points 17"/>
          <p:cNvSpPr/>
          <p:nvPr/>
        </p:nvSpPr>
        <p:spPr>
          <a:xfrm>
            <a:off x="7742182" y="3201388"/>
            <a:ext cx="608284" cy="418148"/>
          </a:xfrm>
          <a:prstGeom prst="irregularSeal2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/>
          </a:p>
        </p:txBody>
      </p:sp>
      <p:sp>
        <p:nvSpPr>
          <p:cNvPr id="13" name="Freeform: Shape 12"/>
          <p:cNvSpPr/>
          <p:nvPr/>
        </p:nvSpPr>
        <p:spPr>
          <a:xfrm rot="6474092">
            <a:off x="3427636" y="2450658"/>
            <a:ext cx="655746" cy="1230213"/>
          </a:xfrm>
          <a:custGeom>
            <a:avLst/>
            <a:gdLst>
              <a:gd name="connsiteX0" fmla="*/ 406981 w 1322959"/>
              <a:gd name="connsiteY0" fmla="*/ 0 h 2517979"/>
              <a:gd name="connsiteX1" fmla="*/ 102181 w 1322959"/>
              <a:gd name="connsiteY1" fmla="*/ 435428 h 2517979"/>
              <a:gd name="connsiteX2" fmla="*/ 885952 w 1322959"/>
              <a:gd name="connsiteY2" fmla="*/ 551542 h 2517979"/>
              <a:gd name="connsiteX3" fmla="*/ 581 w 1322959"/>
              <a:gd name="connsiteY3" fmla="*/ 1088571 h 2517979"/>
              <a:gd name="connsiteX4" fmla="*/ 1045610 w 1322959"/>
              <a:gd name="connsiteY4" fmla="*/ 1088571 h 2517979"/>
              <a:gd name="connsiteX5" fmla="*/ 276352 w 1322959"/>
              <a:gd name="connsiteY5" fmla="*/ 1611085 h 2517979"/>
              <a:gd name="connsiteX6" fmla="*/ 1306867 w 1322959"/>
              <a:gd name="connsiteY6" fmla="*/ 1698171 h 2517979"/>
              <a:gd name="connsiteX7" fmla="*/ 914981 w 1322959"/>
              <a:gd name="connsiteY7" fmla="*/ 2061028 h 2517979"/>
              <a:gd name="connsiteX8" fmla="*/ 1045610 w 1322959"/>
              <a:gd name="connsiteY8" fmla="*/ 2481942 h 2517979"/>
              <a:gd name="connsiteX9" fmla="*/ 1089152 w 1322959"/>
              <a:gd name="connsiteY9" fmla="*/ 2467428 h 2517979"/>
              <a:gd name="connsiteX0-1" fmla="*/ 406981 w 1322959"/>
              <a:gd name="connsiteY0-2" fmla="*/ 0 h 2481942"/>
              <a:gd name="connsiteX1-3" fmla="*/ 102181 w 1322959"/>
              <a:gd name="connsiteY1-4" fmla="*/ 435428 h 2481942"/>
              <a:gd name="connsiteX2-5" fmla="*/ 885952 w 1322959"/>
              <a:gd name="connsiteY2-6" fmla="*/ 551542 h 2481942"/>
              <a:gd name="connsiteX3-7" fmla="*/ 581 w 1322959"/>
              <a:gd name="connsiteY3-8" fmla="*/ 1088571 h 2481942"/>
              <a:gd name="connsiteX4-9" fmla="*/ 1045610 w 1322959"/>
              <a:gd name="connsiteY4-10" fmla="*/ 1088571 h 2481942"/>
              <a:gd name="connsiteX5-11" fmla="*/ 276352 w 1322959"/>
              <a:gd name="connsiteY5-12" fmla="*/ 1611085 h 2481942"/>
              <a:gd name="connsiteX6-13" fmla="*/ 1306867 w 1322959"/>
              <a:gd name="connsiteY6-14" fmla="*/ 1698171 h 2481942"/>
              <a:gd name="connsiteX7-15" fmla="*/ 914981 w 1322959"/>
              <a:gd name="connsiteY7-16" fmla="*/ 2061028 h 2481942"/>
              <a:gd name="connsiteX8-17" fmla="*/ 1045610 w 1322959"/>
              <a:gd name="connsiteY8-18" fmla="*/ 2481942 h 248194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322959" h="2481942">
                <a:moveTo>
                  <a:pt x="406981" y="0"/>
                </a:moveTo>
                <a:cubicBezTo>
                  <a:pt x="214666" y="171752"/>
                  <a:pt x="22352" y="343504"/>
                  <a:pt x="102181" y="435428"/>
                </a:cubicBezTo>
                <a:cubicBezTo>
                  <a:pt x="182010" y="527352"/>
                  <a:pt x="902885" y="442685"/>
                  <a:pt x="885952" y="551542"/>
                </a:cubicBezTo>
                <a:cubicBezTo>
                  <a:pt x="869019" y="660399"/>
                  <a:pt x="-26029" y="999066"/>
                  <a:pt x="581" y="1088571"/>
                </a:cubicBezTo>
                <a:cubicBezTo>
                  <a:pt x="27191" y="1178076"/>
                  <a:pt x="999648" y="1001486"/>
                  <a:pt x="1045610" y="1088571"/>
                </a:cubicBezTo>
                <a:cubicBezTo>
                  <a:pt x="1091572" y="1175656"/>
                  <a:pt x="232809" y="1509485"/>
                  <a:pt x="276352" y="1611085"/>
                </a:cubicBezTo>
                <a:cubicBezTo>
                  <a:pt x="319895" y="1712685"/>
                  <a:pt x="1200429" y="1623180"/>
                  <a:pt x="1306867" y="1698171"/>
                </a:cubicBezTo>
                <a:cubicBezTo>
                  <a:pt x="1413305" y="1773162"/>
                  <a:pt x="958524" y="1930400"/>
                  <a:pt x="914981" y="2061028"/>
                </a:cubicBezTo>
                <a:cubicBezTo>
                  <a:pt x="871438" y="2191656"/>
                  <a:pt x="1016582" y="2414209"/>
                  <a:pt x="1045610" y="2481942"/>
                </a:cubicBezTo>
              </a:path>
            </a:pathLst>
          </a:custGeom>
          <a:noFill/>
          <a:ln w="101600">
            <a:solidFill>
              <a:srgbClr val="FF66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srgbClr val="00B050"/>
              </a:solidFill>
            </a:endParaRPr>
          </a:p>
        </p:txBody>
      </p:sp>
      <p:sp>
        <p:nvSpPr>
          <p:cNvPr id="14" name="Freeform: Shape 13"/>
          <p:cNvSpPr/>
          <p:nvPr/>
        </p:nvSpPr>
        <p:spPr>
          <a:xfrm rot="6474092">
            <a:off x="7090622" y="2738825"/>
            <a:ext cx="655746" cy="1230213"/>
          </a:xfrm>
          <a:custGeom>
            <a:avLst/>
            <a:gdLst>
              <a:gd name="connsiteX0" fmla="*/ 406981 w 1322959"/>
              <a:gd name="connsiteY0" fmla="*/ 0 h 2517979"/>
              <a:gd name="connsiteX1" fmla="*/ 102181 w 1322959"/>
              <a:gd name="connsiteY1" fmla="*/ 435428 h 2517979"/>
              <a:gd name="connsiteX2" fmla="*/ 885952 w 1322959"/>
              <a:gd name="connsiteY2" fmla="*/ 551542 h 2517979"/>
              <a:gd name="connsiteX3" fmla="*/ 581 w 1322959"/>
              <a:gd name="connsiteY3" fmla="*/ 1088571 h 2517979"/>
              <a:gd name="connsiteX4" fmla="*/ 1045610 w 1322959"/>
              <a:gd name="connsiteY4" fmla="*/ 1088571 h 2517979"/>
              <a:gd name="connsiteX5" fmla="*/ 276352 w 1322959"/>
              <a:gd name="connsiteY5" fmla="*/ 1611085 h 2517979"/>
              <a:gd name="connsiteX6" fmla="*/ 1306867 w 1322959"/>
              <a:gd name="connsiteY6" fmla="*/ 1698171 h 2517979"/>
              <a:gd name="connsiteX7" fmla="*/ 914981 w 1322959"/>
              <a:gd name="connsiteY7" fmla="*/ 2061028 h 2517979"/>
              <a:gd name="connsiteX8" fmla="*/ 1045610 w 1322959"/>
              <a:gd name="connsiteY8" fmla="*/ 2481942 h 2517979"/>
              <a:gd name="connsiteX9" fmla="*/ 1089152 w 1322959"/>
              <a:gd name="connsiteY9" fmla="*/ 2467428 h 2517979"/>
              <a:gd name="connsiteX0-1" fmla="*/ 406981 w 1322959"/>
              <a:gd name="connsiteY0-2" fmla="*/ 0 h 2481942"/>
              <a:gd name="connsiteX1-3" fmla="*/ 102181 w 1322959"/>
              <a:gd name="connsiteY1-4" fmla="*/ 435428 h 2481942"/>
              <a:gd name="connsiteX2-5" fmla="*/ 885952 w 1322959"/>
              <a:gd name="connsiteY2-6" fmla="*/ 551542 h 2481942"/>
              <a:gd name="connsiteX3-7" fmla="*/ 581 w 1322959"/>
              <a:gd name="connsiteY3-8" fmla="*/ 1088571 h 2481942"/>
              <a:gd name="connsiteX4-9" fmla="*/ 1045610 w 1322959"/>
              <a:gd name="connsiteY4-10" fmla="*/ 1088571 h 2481942"/>
              <a:gd name="connsiteX5-11" fmla="*/ 276352 w 1322959"/>
              <a:gd name="connsiteY5-12" fmla="*/ 1611085 h 2481942"/>
              <a:gd name="connsiteX6-13" fmla="*/ 1306867 w 1322959"/>
              <a:gd name="connsiteY6-14" fmla="*/ 1698171 h 2481942"/>
              <a:gd name="connsiteX7-15" fmla="*/ 914981 w 1322959"/>
              <a:gd name="connsiteY7-16" fmla="*/ 2061028 h 2481942"/>
              <a:gd name="connsiteX8-17" fmla="*/ 1045610 w 1322959"/>
              <a:gd name="connsiteY8-18" fmla="*/ 2481942 h 248194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322959" h="2481942">
                <a:moveTo>
                  <a:pt x="406981" y="0"/>
                </a:moveTo>
                <a:cubicBezTo>
                  <a:pt x="214666" y="171752"/>
                  <a:pt x="22352" y="343504"/>
                  <a:pt x="102181" y="435428"/>
                </a:cubicBezTo>
                <a:cubicBezTo>
                  <a:pt x="182010" y="527352"/>
                  <a:pt x="902885" y="442685"/>
                  <a:pt x="885952" y="551542"/>
                </a:cubicBezTo>
                <a:cubicBezTo>
                  <a:pt x="869019" y="660399"/>
                  <a:pt x="-26029" y="999066"/>
                  <a:pt x="581" y="1088571"/>
                </a:cubicBezTo>
                <a:cubicBezTo>
                  <a:pt x="27191" y="1178076"/>
                  <a:pt x="999648" y="1001486"/>
                  <a:pt x="1045610" y="1088571"/>
                </a:cubicBezTo>
                <a:cubicBezTo>
                  <a:pt x="1091572" y="1175656"/>
                  <a:pt x="232809" y="1509485"/>
                  <a:pt x="276352" y="1611085"/>
                </a:cubicBezTo>
                <a:cubicBezTo>
                  <a:pt x="319895" y="1712685"/>
                  <a:pt x="1200429" y="1623180"/>
                  <a:pt x="1306867" y="1698171"/>
                </a:cubicBezTo>
                <a:cubicBezTo>
                  <a:pt x="1413305" y="1773162"/>
                  <a:pt x="958524" y="1930400"/>
                  <a:pt x="914981" y="2061028"/>
                </a:cubicBezTo>
                <a:cubicBezTo>
                  <a:pt x="871438" y="2191656"/>
                  <a:pt x="1016582" y="2414209"/>
                  <a:pt x="1045610" y="2481942"/>
                </a:cubicBezTo>
              </a:path>
            </a:pathLst>
          </a:custGeom>
          <a:noFill/>
          <a:ln w="101600">
            <a:solidFill>
              <a:srgbClr val="FF66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srgbClr val="00B050"/>
              </a:solidFill>
            </a:endParaRPr>
          </a:p>
        </p:txBody>
      </p:sp>
      <p:sp>
        <p:nvSpPr>
          <p:cNvPr id="15" name="Freeform: Shape 14"/>
          <p:cNvSpPr/>
          <p:nvPr/>
        </p:nvSpPr>
        <p:spPr>
          <a:xfrm rot="6474092">
            <a:off x="5434525" y="2146764"/>
            <a:ext cx="655746" cy="1230213"/>
          </a:xfrm>
          <a:custGeom>
            <a:avLst/>
            <a:gdLst>
              <a:gd name="connsiteX0" fmla="*/ 406981 w 1322959"/>
              <a:gd name="connsiteY0" fmla="*/ 0 h 2517979"/>
              <a:gd name="connsiteX1" fmla="*/ 102181 w 1322959"/>
              <a:gd name="connsiteY1" fmla="*/ 435428 h 2517979"/>
              <a:gd name="connsiteX2" fmla="*/ 885952 w 1322959"/>
              <a:gd name="connsiteY2" fmla="*/ 551542 h 2517979"/>
              <a:gd name="connsiteX3" fmla="*/ 581 w 1322959"/>
              <a:gd name="connsiteY3" fmla="*/ 1088571 h 2517979"/>
              <a:gd name="connsiteX4" fmla="*/ 1045610 w 1322959"/>
              <a:gd name="connsiteY4" fmla="*/ 1088571 h 2517979"/>
              <a:gd name="connsiteX5" fmla="*/ 276352 w 1322959"/>
              <a:gd name="connsiteY5" fmla="*/ 1611085 h 2517979"/>
              <a:gd name="connsiteX6" fmla="*/ 1306867 w 1322959"/>
              <a:gd name="connsiteY6" fmla="*/ 1698171 h 2517979"/>
              <a:gd name="connsiteX7" fmla="*/ 914981 w 1322959"/>
              <a:gd name="connsiteY7" fmla="*/ 2061028 h 2517979"/>
              <a:gd name="connsiteX8" fmla="*/ 1045610 w 1322959"/>
              <a:gd name="connsiteY8" fmla="*/ 2481942 h 2517979"/>
              <a:gd name="connsiteX9" fmla="*/ 1089152 w 1322959"/>
              <a:gd name="connsiteY9" fmla="*/ 2467428 h 2517979"/>
              <a:gd name="connsiteX0-1" fmla="*/ 406981 w 1322959"/>
              <a:gd name="connsiteY0-2" fmla="*/ 0 h 2481942"/>
              <a:gd name="connsiteX1-3" fmla="*/ 102181 w 1322959"/>
              <a:gd name="connsiteY1-4" fmla="*/ 435428 h 2481942"/>
              <a:gd name="connsiteX2-5" fmla="*/ 885952 w 1322959"/>
              <a:gd name="connsiteY2-6" fmla="*/ 551542 h 2481942"/>
              <a:gd name="connsiteX3-7" fmla="*/ 581 w 1322959"/>
              <a:gd name="connsiteY3-8" fmla="*/ 1088571 h 2481942"/>
              <a:gd name="connsiteX4-9" fmla="*/ 1045610 w 1322959"/>
              <a:gd name="connsiteY4-10" fmla="*/ 1088571 h 2481942"/>
              <a:gd name="connsiteX5-11" fmla="*/ 276352 w 1322959"/>
              <a:gd name="connsiteY5-12" fmla="*/ 1611085 h 2481942"/>
              <a:gd name="connsiteX6-13" fmla="*/ 1306867 w 1322959"/>
              <a:gd name="connsiteY6-14" fmla="*/ 1698171 h 2481942"/>
              <a:gd name="connsiteX7-15" fmla="*/ 914981 w 1322959"/>
              <a:gd name="connsiteY7-16" fmla="*/ 2061028 h 2481942"/>
              <a:gd name="connsiteX8-17" fmla="*/ 1045610 w 1322959"/>
              <a:gd name="connsiteY8-18" fmla="*/ 2481942 h 248194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322959" h="2481942">
                <a:moveTo>
                  <a:pt x="406981" y="0"/>
                </a:moveTo>
                <a:cubicBezTo>
                  <a:pt x="214666" y="171752"/>
                  <a:pt x="22352" y="343504"/>
                  <a:pt x="102181" y="435428"/>
                </a:cubicBezTo>
                <a:cubicBezTo>
                  <a:pt x="182010" y="527352"/>
                  <a:pt x="902885" y="442685"/>
                  <a:pt x="885952" y="551542"/>
                </a:cubicBezTo>
                <a:cubicBezTo>
                  <a:pt x="869019" y="660399"/>
                  <a:pt x="-26029" y="999066"/>
                  <a:pt x="581" y="1088571"/>
                </a:cubicBezTo>
                <a:cubicBezTo>
                  <a:pt x="27191" y="1178076"/>
                  <a:pt x="999648" y="1001486"/>
                  <a:pt x="1045610" y="1088571"/>
                </a:cubicBezTo>
                <a:cubicBezTo>
                  <a:pt x="1091572" y="1175656"/>
                  <a:pt x="232809" y="1509485"/>
                  <a:pt x="276352" y="1611085"/>
                </a:cubicBezTo>
                <a:cubicBezTo>
                  <a:pt x="319895" y="1712685"/>
                  <a:pt x="1200429" y="1623180"/>
                  <a:pt x="1306867" y="1698171"/>
                </a:cubicBezTo>
                <a:cubicBezTo>
                  <a:pt x="1413305" y="1773162"/>
                  <a:pt x="958524" y="1930400"/>
                  <a:pt x="914981" y="2061028"/>
                </a:cubicBezTo>
                <a:cubicBezTo>
                  <a:pt x="871438" y="2191656"/>
                  <a:pt x="1016582" y="2414209"/>
                  <a:pt x="1045610" y="2481942"/>
                </a:cubicBezTo>
              </a:path>
            </a:pathLst>
          </a:custGeom>
          <a:noFill/>
          <a:ln w="101600">
            <a:solidFill>
              <a:srgbClr val="FF66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>
              <a:solidFill>
                <a:srgbClr val="00B050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4442082" y="2902507"/>
            <a:ext cx="3633264" cy="2023916"/>
            <a:chOff x="5826720" y="1848487"/>
            <a:chExt cx="4844351" cy="2698554"/>
          </a:xfrm>
        </p:grpSpPr>
        <p:sp>
          <p:nvSpPr>
            <p:cNvPr id="19" name="TextBox 18"/>
            <p:cNvSpPr txBox="1"/>
            <p:nvPr/>
          </p:nvSpPr>
          <p:spPr>
            <a:xfrm>
              <a:off x="5826720" y="3849414"/>
              <a:ext cx="4094198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/>
                <a:t>Type 1a supernova</a:t>
              </a:r>
              <a:endParaRPr lang="en-CA" sz="2800" dirty="0"/>
            </a:p>
          </p:txBody>
        </p:sp>
        <p:cxnSp>
          <p:nvCxnSpPr>
            <p:cNvPr id="21" name="Straight Connector 20"/>
            <p:cNvCxnSpPr/>
            <p:nvPr/>
          </p:nvCxnSpPr>
          <p:spPr>
            <a:xfrm flipH="1" flipV="1">
              <a:off x="6096211" y="2804230"/>
              <a:ext cx="1082231" cy="9279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9920918" y="3415133"/>
              <a:ext cx="750153" cy="58751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8100883" y="1848487"/>
              <a:ext cx="301390" cy="200094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594995" y="188595"/>
            <a:ext cx="8405495" cy="490220"/>
          </a:xfrm>
        </p:spPr>
        <p:txBody>
          <a:bodyPr>
            <a:noAutofit/>
          </a:bodyPr>
          <a:lstStyle/>
          <a:p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Accelerated</a:t>
            </a:r>
            <a:r>
              <a:rPr lang="zh-CN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expansion of the universe</a:t>
            </a:r>
            <a:endParaRPr lang="en-US" altLang="zh-CN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432"/>
    </mc:Choice>
    <mc:Fallback>
      <p:transition spd="slow" advTm="53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6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6" grpId="0" bldLvl="0" animBg="1"/>
      <p:bldP spid="17" grpId="0" bldLvl="0" animBg="1"/>
      <p:bldP spid="18" grpId="0" animBg="1"/>
      <p:bldP spid="13" grpId="0" bldLvl="0" animBg="1"/>
      <p:bldP spid="14" grpId="0" bldLvl="0" animBg="1"/>
      <p:bldP spid="15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4644" y="161345"/>
            <a:ext cx="84249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/>
              <a:t>Possible explanations for universe’s accelerating expansion</a:t>
            </a:r>
            <a:endParaRPr lang="en-CA" sz="4000" dirty="0"/>
          </a:p>
        </p:txBody>
      </p:sp>
      <p:sp>
        <p:nvSpPr>
          <p:cNvPr id="6" name="Left Brace 5"/>
          <p:cNvSpPr/>
          <p:nvPr/>
        </p:nvSpPr>
        <p:spPr>
          <a:xfrm>
            <a:off x="905662" y="1646129"/>
            <a:ext cx="1002041" cy="3943112"/>
          </a:xfrm>
          <a:prstGeom prst="leftBrace">
            <a:avLst>
              <a:gd name="adj1" fmla="val 8333"/>
              <a:gd name="adj2" fmla="val 48287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800"/>
          </a:p>
        </p:txBody>
      </p:sp>
      <p:sp>
        <p:nvSpPr>
          <p:cNvPr id="7" name="TextBox 6"/>
          <p:cNvSpPr txBox="1"/>
          <p:nvPr/>
        </p:nvSpPr>
        <p:spPr>
          <a:xfrm>
            <a:off x="5361305" y="2007870"/>
            <a:ext cx="34182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400" dirty="0">
                <a:solidFill>
                  <a:srgbClr val="FF3300"/>
                </a:solidFill>
              </a:rPr>
              <a:t>Dark</a:t>
            </a:r>
            <a:r>
              <a:rPr lang="en-US" altLang="en-CA" sz="4400" dirty="0">
                <a:solidFill>
                  <a:srgbClr val="FF3300"/>
                </a:solidFill>
              </a:rPr>
              <a:t> </a:t>
            </a:r>
            <a:r>
              <a:rPr lang="en-CA" sz="4400" dirty="0">
                <a:solidFill>
                  <a:srgbClr val="FF3300"/>
                </a:solidFill>
              </a:rPr>
              <a:t>Energy</a:t>
            </a:r>
            <a:r>
              <a:rPr lang="en-US" altLang="en-CA" sz="4400" dirty="0">
                <a:solidFill>
                  <a:srgbClr val="FF3300"/>
                </a:solidFill>
              </a:rPr>
              <a:t>?</a:t>
            </a:r>
            <a:endParaRPr lang="en-US" altLang="en-CA" sz="4400" dirty="0">
              <a:solidFill>
                <a:srgbClr val="FF33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462137" y="1437080"/>
            <a:ext cx="6449202" cy="4505198"/>
            <a:chOff x="5199381" y="227746"/>
            <a:chExt cx="8385400" cy="6006926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TextBox 3"/>
                <p:cNvSpPr txBox="1"/>
                <p:nvPr/>
              </p:nvSpPr>
              <p:spPr>
                <a:xfrm>
                  <a:off x="5199381" y="227746"/>
                  <a:ext cx="5619819" cy="17851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CA" sz="4050" dirty="0">
                      <a:solidFill>
                        <a:schemeClr val="tx1"/>
                      </a:solidFill>
                    </a:rPr>
                    <a:t>1. Cosmological Constant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4050" b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</m:oMath>
                  </a14:m>
                  <a:r>
                    <a:rPr lang="en-CA" sz="4050" dirty="0">
                      <a:solidFill>
                        <a:schemeClr val="tx1"/>
                      </a:solidFill>
                    </a:rPr>
                    <a:t>&gt;0,</a:t>
                  </a:r>
                  <a:endParaRPr lang="en-CA" sz="405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9381" y="227746"/>
                  <a:ext cx="5619819" cy="1785104"/>
                </a:xfrm>
                <a:prstGeom prst="rect">
                  <a:avLst/>
                </a:prstGeom>
                <a:blipFill rotWithShape="1">
                  <a:blip r:embed="rId1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/>
            <p:cNvSpPr txBox="1"/>
            <p:nvPr/>
          </p:nvSpPr>
          <p:spPr>
            <a:xfrm>
              <a:off x="5662702" y="5290825"/>
              <a:ext cx="7648405" cy="9438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4000" dirty="0"/>
                <a:t>3. Other unknown reason </a:t>
              </a:r>
              <a:endParaRPr lang="en-CA" sz="40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99381" y="2643948"/>
              <a:ext cx="8385400" cy="1354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6000" dirty="0"/>
                <a:t> </a:t>
              </a:r>
              <a:r>
                <a:rPr lang="en-GB" altLang="zh-CN" sz="4000" dirty="0"/>
                <a:t>2. </a:t>
              </a:r>
              <a:r>
                <a:rPr lang="en-US" altLang="zh-CN" sz="4000" dirty="0"/>
                <a:t>Modified</a:t>
              </a:r>
              <a:r>
                <a:rPr lang="zh-CN" altLang="en-US" sz="4000" dirty="0"/>
                <a:t> </a:t>
              </a:r>
              <a:r>
                <a:rPr lang="en-US" altLang="zh-CN" sz="4000" dirty="0"/>
                <a:t>gravity theories</a:t>
              </a:r>
              <a:endParaRPr lang="en-CA" sz="4000" dirty="0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11737" y="6381328"/>
            <a:ext cx="8720525" cy="338875"/>
            <a:chOff x="0" y="3295"/>
            <a:chExt cx="19200" cy="9553"/>
          </a:xfrm>
        </p:grpSpPr>
        <p:pic>
          <p:nvPicPr>
            <p:cNvPr id="8" name="图片 7" descr="wave_colorf_spect13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0" y="3295"/>
              <a:ext cx="19200" cy="9553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11906" y="7112"/>
              <a:ext cx="6023" cy="5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22"/>
    </mc:Choice>
    <mc:Fallback>
      <p:transition spd="slow" advTm="23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833120" y="188595"/>
            <a:ext cx="7771765" cy="1193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86400" tIns="43200" rIns="86400" bIns="43200">
            <a:spAutoFit/>
          </a:bodyPr>
          <a:lstStyle>
            <a:lvl1pPr defTabSz="9112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Dark Energy may be reponsible for 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Accelerated</a:t>
            </a:r>
            <a:r>
              <a:rPr lang="zh-CN" alt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expansion</a:t>
            </a:r>
            <a:r>
              <a:rPr lang="en-US" altLang="zh-CN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8" name="Text Box 9"/>
          <p:cNvSpPr txBox="1">
            <a:spLocks noChangeArrowheads="1"/>
          </p:cNvSpPr>
          <p:nvPr/>
        </p:nvSpPr>
        <p:spPr bwMode="auto">
          <a:xfrm>
            <a:off x="550545" y="1412875"/>
            <a:ext cx="8215630" cy="1694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400" tIns="43200" rIns="86400" bIns="43200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en-US" altLang="zh-CN" sz="4800" dirty="0">
                <a:solidFill>
                  <a:schemeClr val="tx2"/>
                </a:solidFill>
              </a:rPr>
              <a:t>  </a:t>
            </a:r>
            <a:r>
              <a:rPr lang="en-US" altLang="zh-CN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Universe is accelerating implie the existence of dark energy that makes up about 74% of the Universe.</a:t>
            </a:r>
            <a:r>
              <a:rPr lang="en-US" altLang="zh-CN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32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9" name="Text Box 10"/>
          <p:cNvSpPr txBox="1">
            <a:spLocks noChangeArrowheads="1"/>
          </p:cNvSpPr>
          <p:nvPr/>
        </p:nvSpPr>
        <p:spPr bwMode="auto">
          <a:xfrm>
            <a:off x="4427855" y="3429000"/>
            <a:ext cx="4337050" cy="2376170"/>
          </a:xfrm>
          <a:prstGeom prst="rect">
            <a:avLst/>
          </a:prstGeom>
          <a:solidFill>
            <a:schemeClr val="bg1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6400" tIns="43200" rIns="86400" bIns="43200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en-US" altLang="zh-CN" sz="4800" dirty="0"/>
              <a:t>  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Dark Energy may be related to Einstein’s Cosmological Constant. Its nature is a mystery.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1" descr="未命名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212465"/>
            <a:ext cx="3542665" cy="3557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186581"/>
            <a:ext cx="7668766" cy="997831"/>
          </a:xfrm>
          <a:solidFill>
            <a:schemeClr val="accent1"/>
          </a:solidFill>
        </p:spPr>
        <p:txBody>
          <a:bodyPr/>
          <a:lstStyle/>
          <a:p>
            <a:r>
              <a:rPr lang="en-GB" altLang="zh-CN" sz="5400" dirty="0">
                <a:solidFill>
                  <a:schemeClr val="tx1"/>
                </a:solidFill>
                <a:latin typeface="Arial Black" panose="020B0A04020102020204" pitchFamily="34" charset="0"/>
                <a:ea typeface="黑体" panose="02010609060101010101" pitchFamily="49" charset="-122"/>
              </a:rPr>
              <a:t>Lord Kelvin’s </a:t>
            </a:r>
            <a:r>
              <a:rPr lang="en-GB" altLang="zh-CN" sz="5400" b="1" dirty="0">
                <a:solidFill>
                  <a:schemeClr val="tx1"/>
                </a:solidFill>
                <a:latin typeface="Arial Black" panose="020B0A04020102020204" pitchFamily="34" charset="0"/>
                <a:ea typeface="黑体" panose="02010609060101010101" pitchFamily="49" charset="-122"/>
              </a:rPr>
              <a:t> ether</a:t>
            </a:r>
            <a:endParaRPr lang="zh-CN" altLang="en-US" sz="5400" b="1" dirty="0">
              <a:solidFill>
                <a:schemeClr val="tx1"/>
              </a:solidFill>
              <a:latin typeface="Arial Black" panose="020B0A04020102020204" pitchFamily="34" charset="0"/>
              <a:ea typeface="黑体" panose="02010609060101010101" pitchFamily="49" charset="-122"/>
            </a:endParaRPr>
          </a:p>
        </p:txBody>
      </p:sp>
      <p:sp>
        <p:nvSpPr>
          <p:cNvPr id="806915" name="Rectangle 3"/>
          <p:cNvSpPr>
            <a:spLocks noChangeArrowheads="1"/>
          </p:cNvSpPr>
          <p:nvPr/>
        </p:nvSpPr>
        <p:spPr bwMode="auto">
          <a:xfrm>
            <a:off x="1763688" y="610208"/>
            <a:ext cx="752475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kumimoji="0" lang="zh-CN" altLang="zh-CN" sz="2800">
              <a:solidFill>
                <a:schemeClr val="tx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06919" name="Text Box 7"/>
          <p:cNvSpPr txBox="1">
            <a:spLocks noChangeArrowheads="1"/>
          </p:cNvSpPr>
          <p:nvPr/>
        </p:nvSpPr>
        <p:spPr bwMode="auto">
          <a:xfrm>
            <a:off x="107950" y="5229225"/>
            <a:ext cx="8712835" cy="126809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dirty="0"/>
              <a:t>Lord Kelvin (1901) XII. On ether and gravitational matter through infinite space , Philosophical Magazine Series 6, 2:8, 161-177, DOI: 10.1080/14786440109462676</a:t>
            </a:r>
            <a:endParaRPr lang="en-US" altLang="zh-CN" dirty="0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78155" y="2626360"/>
            <a:ext cx="7981315" cy="23907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algn="l"/>
            <a:r>
              <a:rPr lang="en-GB" altLang="zh-CN" sz="3600" b="0" dirty="0"/>
              <a:t>supposing for the </a:t>
            </a:r>
            <a:r>
              <a:rPr lang="en-US" altLang="zh-CN" sz="3600" b="0" dirty="0"/>
              <a:t>moment ether to be gravitationally attracted by the sun as if it were ponderable matter of 5×10^(-18) ×</a:t>
            </a:r>
            <a:r>
              <a:rPr lang="el-GR" altLang="zh-CN" sz="3600" b="0" dirty="0"/>
              <a:t>ρ</a:t>
            </a:r>
            <a:r>
              <a:rPr lang="en-GB" altLang="zh-CN" sz="3600" b="0" dirty="0"/>
              <a:t>_</a:t>
            </a:r>
            <a:r>
              <a:rPr lang="en-GB" altLang="zh-CN" sz="1800" b="0" dirty="0"/>
              <a:t>water</a:t>
            </a:r>
            <a:r>
              <a:rPr lang="en-GB" altLang="zh-CN" sz="3600" b="0" dirty="0"/>
              <a:t>.</a:t>
            </a:r>
            <a:endParaRPr lang="en-US" altLang="zh-CN" sz="3600" dirty="0">
              <a:latin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33" y="1333567"/>
            <a:ext cx="8800051" cy="111007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706831" y="59201"/>
            <a:ext cx="8115892" cy="1497592"/>
          </a:xfrm>
          <a:noFill/>
        </p:spPr>
        <p:txBody>
          <a:bodyPr/>
          <a:lstStyle/>
          <a:p>
            <a:r>
              <a:rPr lang="en-US" altLang="zh-CN" sz="4800" b="1" dirty="0">
                <a:latin typeface="Arial Black" panose="020B0A04020102020204" pitchFamily="34" charset="0"/>
                <a:cs typeface="Arial" panose="020B0604020202020204" pitchFamily="34" charset="0"/>
              </a:rPr>
              <a:t>Assumption:</a:t>
            </a:r>
            <a:r>
              <a:rPr lang="en-GB" altLang="zh-CN" sz="4800" b="1" i="1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br>
              <a:rPr lang="en-GB" altLang="zh-CN" sz="4800" b="1" i="1" dirty="0"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GB" altLang="zh-CN" sz="4800" b="1" dirty="0">
                <a:latin typeface="Arial Black" panose="020B0A04020102020204" pitchFamily="34" charset="0"/>
                <a:cs typeface="Arial" panose="020B0604020202020204" pitchFamily="34" charset="0"/>
              </a:rPr>
              <a:t>the</a:t>
            </a:r>
            <a:r>
              <a:rPr lang="en-GB" altLang="zh-CN" sz="4800" b="1" i="1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l-GR" altLang="zh-CN" sz="4800" b="1" dirty="0">
                <a:latin typeface="Arial Black" panose="020B0A04020102020204" pitchFamily="34" charset="0"/>
              </a:rPr>
              <a:t>Ω(2)</a:t>
            </a:r>
            <a:r>
              <a:rPr lang="en-GB" altLang="zh-CN" sz="4800" b="1" dirty="0">
                <a:latin typeface="Arial Black" panose="020B0A04020102020204" pitchFamily="34" charset="0"/>
                <a:cs typeface="Arial" panose="020B0604020202020204" pitchFamily="34" charset="0"/>
              </a:rPr>
              <a:t> substratum</a:t>
            </a:r>
            <a:endParaRPr lang="zh-CN" altLang="en-US" sz="4800" b="1" dirty="0">
              <a:latin typeface="Arial Black" panose="020B0A04020102020204" pitchFamily="34" charset="0"/>
              <a:ea typeface="黑体" panose="02010609060101010101" pitchFamily="49" charset="-122"/>
            </a:endParaRPr>
          </a:p>
        </p:txBody>
      </p:sp>
      <p:sp>
        <p:nvSpPr>
          <p:cNvPr id="806919" name="Text Box 7"/>
          <p:cNvSpPr txBox="1">
            <a:spLocks noChangeArrowheads="1"/>
          </p:cNvSpPr>
          <p:nvPr/>
        </p:nvSpPr>
        <p:spPr bwMode="auto">
          <a:xfrm>
            <a:off x="432435" y="1634490"/>
            <a:ext cx="8497570" cy="316928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zh-CN" sz="4000" b="0" dirty="0">
                <a:latin typeface="+mn-lt"/>
                <a:cs typeface="Arial" panose="020B0604020202020204" pitchFamily="34" charset="0"/>
              </a:rPr>
              <a:t>Assumption 1. Vacuum is filled with a kind of continuously distributed substance </a:t>
            </a:r>
            <a:r>
              <a:rPr lang="en-GB" altLang="zh-CN" sz="4000" b="0" dirty="0">
                <a:latin typeface="+mn-lt"/>
                <a:cs typeface="Arial" panose="020B0604020202020204" pitchFamily="34" charset="0"/>
              </a:rPr>
              <a:t>which may be called the </a:t>
            </a:r>
            <a:r>
              <a:rPr lang="el-GR" altLang="zh-CN" sz="4000" b="0" dirty="0">
                <a:latin typeface="+mn-lt"/>
              </a:rPr>
              <a:t>Ω(2)</a:t>
            </a:r>
            <a:r>
              <a:rPr lang="en-GB" altLang="zh-CN" sz="4000" b="0" dirty="0">
                <a:latin typeface="+mn-lt"/>
                <a:cs typeface="Arial" panose="020B0604020202020204" pitchFamily="34" charset="0"/>
              </a:rPr>
              <a:t> substratum. </a:t>
            </a:r>
            <a:r>
              <a:rPr lang="en-GB" altLang="zh-CN" sz="4000" b="0" dirty="0">
                <a:latin typeface="+mn-lt"/>
              </a:rPr>
              <a:t>The </a:t>
            </a:r>
            <a:r>
              <a:rPr lang="el-GR" altLang="zh-CN" sz="4000" b="0" dirty="0">
                <a:latin typeface="+mn-lt"/>
              </a:rPr>
              <a:t>Ω(2) </a:t>
            </a:r>
            <a:r>
              <a:rPr lang="en-GB" altLang="zh-CN" sz="4000" b="0" dirty="0">
                <a:latin typeface="+mn-lt"/>
              </a:rPr>
              <a:t>particles</a:t>
            </a:r>
            <a:r>
              <a:rPr lang="en-US" altLang="zh-CN" sz="4000" b="0" dirty="0">
                <a:latin typeface="+mn-lt"/>
              </a:rPr>
              <a:t> are sinks in the Ω(0) substratum.</a:t>
            </a:r>
            <a:endParaRPr lang="en-US" altLang="zh-CN" sz="4000" b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755650" y="5085080"/>
            <a:ext cx="7851140" cy="101473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000" dirty="0"/>
              <a:t>Xiao-Song Wang. A theoretical calculation of the cosmological constant based on a mechanical model of vacuum. Reports on Mathematical Physics, 90(1):1-24, 2022.</a:t>
            </a:r>
            <a:endParaRPr lang="en-US" altLang="zh-CN" sz="2000" dirty="0"/>
          </a:p>
        </p:txBody>
      </p:sp>
      <p:grpSp>
        <p:nvGrpSpPr>
          <p:cNvPr id="3" name="组合 2"/>
          <p:cNvGrpSpPr/>
          <p:nvPr/>
        </p:nvGrpSpPr>
        <p:grpSpPr>
          <a:xfrm>
            <a:off x="211737" y="6381328"/>
            <a:ext cx="8720525" cy="338875"/>
            <a:chOff x="0" y="3295"/>
            <a:chExt cx="19200" cy="9553"/>
          </a:xfrm>
        </p:grpSpPr>
        <p:pic>
          <p:nvPicPr>
            <p:cNvPr id="4" name="图片 3" descr="wave_colorf_spect13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0" y="3295"/>
              <a:ext cx="19200" cy="9553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11906" y="7112"/>
              <a:ext cx="6023" cy="5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678940" y="95885"/>
            <a:ext cx="5621655" cy="31559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Liquid droplet model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elementary particles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79705" y="6381115"/>
            <a:ext cx="877760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1200" dirty="0" err="1"/>
              <a:t>Xiaosong</a:t>
            </a:r>
            <a:r>
              <a:rPr lang="en-US" altLang="zh-CN" sz="1200" dirty="0"/>
              <a:t> Wang, Derivation of </a:t>
            </a:r>
            <a:r>
              <a:rPr lang="en-US" altLang="zh-CN" sz="1200" dirty="0" err="1"/>
              <a:t>Zeldovich's</a:t>
            </a:r>
            <a:r>
              <a:rPr lang="en-US" altLang="zh-CN" sz="1200" dirty="0"/>
              <a:t> formula and Weinberg's relation of the cosmological constant based on a liquid droplet model of electron, preprint, www.researchgate.com, 2022.</a:t>
            </a:r>
            <a:endParaRPr lang="en-US" altLang="zh-CN" sz="1200" dirty="0"/>
          </a:p>
        </p:txBody>
      </p:sp>
      <p:pic>
        <p:nvPicPr>
          <p:cNvPr id="8" name="droplet194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08710" y="387350"/>
            <a:ext cx="6851650" cy="60572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211449"/>
            <a:ext cx="6120680" cy="112018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GB" altLang="zh-CN" sz="4800" b="1" dirty="0">
                <a:latin typeface="Arial Black" panose="020B0A04020102020204" pitchFamily="34" charset="0"/>
              </a:rPr>
              <a:t>Derivation of CC</a:t>
            </a:r>
            <a:endParaRPr lang="zh-CN" altLang="en-US" sz="4800" b="1" dirty="0">
              <a:latin typeface="Arial Black" panose="020B0A04020102020204" pitchFamily="34" charset="0"/>
              <a:ea typeface="黑体" panose="02010609060101010101" pitchFamily="49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6"/>
              <p:cNvSpPr txBox="1"/>
              <p:nvPr/>
            </p:nvSpPr>
            <p:spPr>
              <a:xfrm>
                <a:off x="539552" y="2010074"/>
                <a:ext cx="7452495" cy="1364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5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5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GB" sz="5400" b="0" i="1" smtClean="0"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  <m:r>
                      <a:rPr lang="en-GB" sz="54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GB" sz="5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5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5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GB" sz="5400" b="0" i="1" smtClean="0">
                        <a:latin typeface="Cambria Math" panose="02040503050406030204" pitchFamily="18" charset="0"/>
                      </a:rPr>
                      <m:t>𝑅</m:t>
                    </m:r>
                    <m:sSub>
                      <m:sSubPr>
                        <m:ctrlPr>
                          <a:rPr lang="en-GB" sz="5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54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sz="5400" b="0" i="1" smtClean="0"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  <m:r>
                      <a:rPr lang="en-GB" sz="5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altLang="zh-CN" sz="5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altLang="zh-CN" sz="5400" b="0" i="1" smtClean="0">
                            <a:latin typeface="Cambria Math" panose="02040503050406030204" pitchFamily="18" charset="0"/>
                          </a:rPr>
                          <m:t>κ</m:t>
                        </m:r>
                      </m:num>
                      <m:den>
                        <m:r>
                          <a:rPr lang="en-GB" altLang="zh-CN" sz="54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den>
                    </m:f>
                    <m:sSub>
                      <m:sSubPr>
                        <m:ctrlPr>
                          <a:rPr lang="en-GB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</m:oMath>
                </a14:m>
                <a:r>
                  <a:rPr lang="en-GB" sz="5400" b="0" dirty="0"/>
                  <a:t>. </a:t>
                </a:r>
                <a:endParaRPr lang="en-GB" sz="5400" b="0" dirty="0"/>
              </a:p>
            </p:txBody>
          </p:sp>
        </mc:Choice>
        <mc:Fallback>
          <p:sp>
            <p:nvSpPr>
              <p:cNvPr id="4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2010074"/>
                <a:ext cx="7452495" cy="1364989"/>
              </a:xfrm>
              <a:prstGeom prst="rect">
                <a:avLst/>
              </a:prstGeom>
              <a:blipFill rotWithShape="1">
                <a:blip r:embed="rId1"/>
                <a:stretch>
                  <a:fillRect l="-6" t="-22" r="8" b="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箭头: 下 1"/>
          <p:cNvSpPr/>
          <p:nvPr/>
        </p:nvSpPr>
        <p:spPr bwMode="auto">
          <a:xfrm>
            <a:off x="4113660" y="3176959"/>
            <a:ext cx="422336" cy="687555"/>
          </a:xfrm>
          <a:prstGeom prst="down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sz="2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03420" y="1417909"/>
            <a:ext cx="773715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altLang="zh-CN" sz="4400" b="0" dirty="0">
                <a:solidFill>
                  <a:srgbClr val="0000FF"/>
                </a:solidFill>
                <a:latin typeface="Arial Black" panose="020B0A04020102020204" pitchFamily="34" charset="0"/>
              </a:rPr>
              <a:t>Our starting point: VM</a:t>
            </a:r>
            <a:endParaRPr lang="en-US" altLang="zh-CN" sz="4400" b="0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0" y="5673189"/>
            <a:ext cx="176419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altLang="zh-CN" sz="4400" dirty="0">
                <a:solidFill>
                  <a:srgbClr val="CC0000"/>
                </a:solidFill>
              </a:rPr>
              <a:t>guess:</a:t>
            </a:r>
            <a:r>
              <a:rPr lang="en-GB" altLang="zh-CN" sz="4400" dirty="0"/>
              <a:t> </a:t>
            </a:r>
            <a:endParaRPr lang="en-US" altLang="zh-CN" sz="4400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168" y="5464033"/>
            <a:ext cx="2617332" cy="1193278"/>
          </a:xfrm>
          <a:prstGeom prst="rect">
            <a:avLst/>
          </a:prstGeom>
        </p:spPr>
      </p:pic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30741" y="3296623"/>
            <a:ext cx="41964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altLang="zh-CN" sz="3600" dirty="0">
                <a:solidFill>
                  <a:srgbClr val="0000FF"/>
                </a:solidFill>
              </a:rPr>
              <a:t>In vacuum, we have </a:t>
            </a:r>
            <a:endParaRPr lang="en-US" altLang="zh-CN" sz="3600" dirty="0">
              <a:solidFill>
                <a:srgbClr val="0000FF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5724552"/>
            <a:ext cx="4330687" cy="824153"/>
          </a:xfrm>
          <a:prstGeom prst="rect">
            <a:avLst/>
          </a:prstGeom>
        </p:spPr>
      </p:pic>
      <p:sp>
        <p:nvSpPr>
          <p:cNvPr id="11" name="箭头: 右 10"/>
          <p:cNvSpPr/>
          <p:nvPr/>
        </p:nvSpPr>
        <p:spPr bwMode="auto">
          <a:xfrm>
            <a:off x="6023120" y="5859144"/>
            <a:ext cx="432048" cy="397529"/>
          </a:xfrm>
          <a:prstGeom prst="right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9" y="3893289"/>
            <a:ext cx="8948501" cy="152765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306344" y="188640"/>
            <a:ext cx="6120680" cy="96252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GB" altLang="zh-CN" sz="4800" b="1" dirty="0">
                <a:latin typeface="Arial Black" panose="020B0A04020102020204" pitchFamily="34" charset="0"/>
              </a:rPr>
              <a:t>Derivation of CC</a:t>
            </a:r>
            <a:endParaRPr lang="zh-CN" altLang="en-US" sz="4800" b="1" dirty="0">
              <a:latin typeface="Arial Black" panose="020B0A04020102020204" pitchFamily="34" charset="0"/>
              <a:ea typeface="黑体" panose="02010609060101010101" pitchFamily="49" charset="-122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997198" y="1139433"/>
            <a:ext cx="590465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altLang="zh-CN" sz="4400" b="0" dirty="0" err="1">
                <a:solidFill>
                  <a:srgbClr val="0000FF"/>
                </a:solidFill>
                <a:latin typeface="Arial Black" panose="020B0A04020102020204" pitchFamily="34" charset="0"/>
              </a:rPr>
              <a:t>Comparision</a:t>
            </a:r>
            <a:r>
              <a:rPr lang="en-GB" altLang="zh-CN" sz="4400" b="0" dirty="0">
                <a:solidFill>
                  <a:srgbClr val="0000FF"/>
                </a:solidFill>
                <a:latin typeface="Arial Black" panose="020B0A04020102020204" pitchFamily="34" charset="0"/>
              </a:rPr>
              <a:t>:</a:t>
            </a:r>
            <a:endParaRPr lang="en-US" altLang="zh-CN" sz="4400" b="0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4" y="1832417"/>
            <a:ext cx="8955011" cy="21727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52" y="4117365"/>
            <a:ext cx="4531764" cy="2551995"/>
          </a:xfrm>
          <a:prstGeom prst="rect">
            <a:avLst/>
          </a:prstGeom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71483" y="5869718"/>
            <a:ext cx="185143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altLang="zh-CN" sz="5400" dirty="0">
                <a:solidFill>
                  <a:srgbClr val="CC0000"/>
                </a:solidFill>
              </a:rPr>
              <a:t>guess:</a:t>
            </a:r>
            <a:r>
              <a:rPr lang="en-GB" altLang="zh-CN" sz="5400" dirty="0"/>
              <a:t> </a:t>
            </a:r>
            <a:endParaRPr lang="en-US" altLang="zh-CN" sz="5400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598" y="6117245"/>
            <a:ext cx="2223086" cy="552115"/>
          </a:xfrm>
          <a:prstGeom prst="rect">
            <a:avLst/>
          </a:prstGeom>
        </p:spPr>
      </p:pic>
      <p:cxnSp>
        <p:nvCxnSpPr>
          <p:cNvPr id="13" name="连接符: 肘形 12"/>
          <p:cNvCxnSpPr/>
          <p:nvPr/>
        </p:nvCxnSpPr>
        <p:spPr bwMode="auto">
          <a:xfrm rot="5400000">
            <a:off x="1846946" y="4739615"/>
            <a:ext cx="2154922" cy="628397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76200" cap="flat" cmpd="sng" algn="ctr">
            <a:solidFill>
              <a:srgbClr val="ED2FD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734841" y="203861"/>
            <a:ext cx="6000360" cy="104933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GB" altLang="zh-CN" sz="4800" b="1" dirty="0">
                <a:latin typeface="Arial Black" panose="020B0A04020102020204" pitchFamily="34" charset="0"/>
              </a:rPr>
              <a:t>Derivation of CC</a:t>
            </a:r>
            <a:endParaRPr lang="zh-CN" altLang="en-US" sz="4800" b="1" dirty="0">
              <a:latin typeface="Arial Black" panose="020B0A040201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箭头: 下 1"/>
          <p:cNvSpPr/>
          <p:nvPr/>
        </p:nvSpPr>
        <p:spPr bwMode="auto">
          <a:xfrm>
            <a:off x="6948264" y="3057111"/>
            <a:ext cx="422336" cy="764079"/>
          </a:xfrm>
          <a:prstGeom prst="down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sz="2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953852" y="1299850"/>
            <a:ext cx="7200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altLang="zh-CN" sz="4400" b="0" dirty="0">
                <a:solidFill>
                  <a:srgbClr val="0000FF"/>
                </a:solidFill>
                <a:latin typeface="Arial Black" panose="020B0A04020102020204" pitchFamily="34" charset="0"/>
              </a:rPr>
              <a:t>result:</a:t>
            </a:r>
            <a:endParaRPr lang="en-US" altLang="zh-CN" sz="4400" b="0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914" y="4005064"/>
            <a:ext cx="2458574" cy="11208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1891681"/>
            <a:ext cx="8820472" cy="112089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4849786"/>
            <a:ext cx="6539912" cy="1908368"/>
          </a:xfrm>
          <a:prstGeom prst="rect">
            <a:avLst/>
          </a:prstGeom>
        </p:spPr>
      </p:pic>
      <p:cxnSp>
        <p:nvCxnSpPr>
          <p:cNvPr id="15" name="连接符: 肘形 14"/>
          <p:cNvCxnSpPr/>
          <p:nvPr/>
        </p:nvCxnSpPr>
        <p:spPr bwMode="auto">
          <a:xfrm rot="5400000">
            <a:off x="4696176" y="3677819"/>
            <a:ext cx="1767871" cy="57606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76200" cap="flat" cmpd="sng" algn="ctr">
            <a:solidFill>
              <a:srgbClr val="ED2FD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67744" y="71946"/>
            <a:ext cx="4175236" cy="83307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GB" altLang="zh-CN" sz="5400" b="1" dirty="0">
                <a:latin typeface="黑体" panose="02010609060101010101" pitchFamily="49" charset="-122"/>
                <a:ea typeface="黑体" panose="02010609060101010101" pitchFamily="49" charset="-122"/>
              </a:rPr>
              <a:t>Contents</a:t>
            </a:r>
            <a:endParaRPr lang="zh-CN" altLang="en-US" sz="5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06915" name="Rectangle 3"/>
          <p:cNvSpPr>
            <a:spLocks noChangeArrowheads="1"/>
          </p:cNvSpPr>
          <p:nvPr/>
        </p:nvSpPr>
        <p:spPr bwMode="auto">
          <a:xfrm>
            <a:off x="323850" y="610208"/>
            <a:ext cx="752475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kumimoji="0" lang="zh-CN" altLang="zh-CN" sz="2800">
              <a:solidFill>
                <a:schemeClr val="tx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06919" name="Text Box 7"/>
          <p:cNvSpPr txBox="1">
            <a:spLocks noChangeArrowheads="1"/>
          </p:cNvSpPr>
          <p:nvPr/>
        </p:nvSpPr>
        <p:spPr bwMode="auto">
          <a:xfrm>
            <a:off x="2971800" y="2819400"/>
            <a:ext cx="3124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zh-CN"/>
          </a:p>
        </p:txBody>
      </p:sp>
      <p:sp>
        <p:nvSpPr>
          <p:cNvPr id="806920" name="Rectangle 8"/>
          <p:cNvSpPr>
            <a:spLocks noChangeArrowheads="1"/>
          </p:cNvSpPr>
          <p:nvPr/>
        </p:nvSpPr>
        <p:spPr bwMode="auto">
          <a:xfrm>
            <a:off x="971600" y="874317"/>
            <a:ext cx="7993302" cy="5077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b="0" dirty="0" smtClean="0">
                <a:solidFill>
                  <a:schemeClr val="tx1"/>
                </a:solidFill>
                <a:sym typeface="+mn-ea"/>
              </a:rPr>
              <a:t>Problems of </a:t>
            </a:r>
            <a:r>
              <a:rPr lang="en-GB" altLang="zh-CN" sz="3600" b="0" dirty="0">
                <a:solidFill>
                  <a:schemeClr val="tx1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General theory of relativity;</a:t>
            </a:r>
            <a:endParaRPr lang="en-GB" altLang="zh-CN" sz="3600" b="0" dirty="0">
              <a:solidFill>
                <a:srgbClr val="C00000"/>
              </a:solidFill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altLang="en-GB" sz="3600" b="0" dirty="0">
                <a:ea typeface="黑体" panose="02010609060101010101" pitchFamily="49" charset="-122"/>
                <a:cs typeface="Times New Roman" panose="02020603050405020304" pitchFamily="18" charset="0"/>
              </a:rPr>
              <a:t>Some e</a:t>
            </a:r>
            <a:r>
              <a:rPr lang="en-GB" altLang="zh-CN" sz="3600" b="0" dirty="0">
                <a:ea typeface="黑体" panose="02010609060101010101" pitchFamily="49" charset="-122"/>
                <a:cs typeface="Times New Roman" panose="02020603050405020304" pitchFamily="18" charset="0"/>
              </a:rPr>
              <a:t>ther theories in the history;</a:t>
            </a:r>
            <a:endParaRPr lang="en-GB" altLang="zh-CN" sz="3600" b="0" dirty="0"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3600" b="0" dirty="0">
                <a:ea typeface="黑体" panose="02010609060101010101" pitchFamily="49" charset="-122"/>
                <a:cs typeface="Times New Roman" panose="02020603050405020304" pitchFamily="18" charset="0"/>
              </a:rPr>
              <a:t>Theory of vacuum mechanics (VM)</a:t>
            </a:r>
            <a:r>
              <a:rPr lang="en-GB" altLang="zh-CN" sz="3600" b="0" dirty="0">
                <a:ea typeface="黑体" panose="02010609060101010101" pitchFamily="49" charset="-122"/>
                <a:cs typeface="Times New Roman" panose="02020603050405020304" pitchFamily="18" charset="0"/>
              </a:rPr>
              <a:t>;</a:t>
            </a:r>
            <a:endParaRPr lang="en-GB" altLang="zh-CN" sz="3600" b="0" dirty="0"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GB" altLang="zh-CN" sz="3600" b="0" dirty="0">
                <a:ea typeface="黑体" panose="02010609060101010101" pitchFamily="49" charset="-122"/>
                <a:cs typeface="Times New Roman" panose="02020603050405020304" pitchFamily="18" charset="0"/>
              </a:rPr>
              <a:t>Expansion of the universe is accelerating;</a:t>
            </a:r>
            <a:endParaRPr lang="en-GB" altLang="zh-CN" sz="3600" b="0" dirty="0"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GB" altLang="zh-CN" sz="3600" b="0" dirty="0">
                <a:ea typeface="黑体" panose="02010609060101010101" pitchFamily="49" charset="-122"/>
                <a:cs typeface="Times New Roman" panose="02020603050405020304" pitchFamily="18" charset="0"/>
              </a:rPr>
              <a:t>Derivation of </a:t>
            </a:r>
            <a:r>
              <a:rPr lang="en-US" altLang="zh-CN" sz="3600" b="0" dirty="0">
                <a:ea typeface="黑体" panose="02010609060101010101" pitchFamily="49" charset="-122"/>
                <a:cs typeface="Times New Roman" panose="02020603050405020304" pitchFamily="18" charset="0"/>
              </a:rPr>
              <a:t>cosmological constant</a:t>
            </a:r>
            <a:r>
              <a:rPr lang="en-GB" altLang="zh-CN" sz="3600" b="0" dirty="0">
                <a:ea typeface="黑体" panose="02010609060101010101" pitchFamily="49" charset="-122"/>
                <a:cs typeface="Times New Roman" panose="02020603050405020304" pitchFamily="18" charset="0"/>
              </a:rPr>
              <a:t>;</a:t>
            </a:r>
            <a:endParaRPr lang="en-GB" altLang="zh-CN" sz="3600" b="0" dirty="0"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sz="3600" b="0" dirty="0" smtClean="0">
                <a:sym typeface="+mn-ea"/>
              </a:rPr>
              <a:t>Problems of  t</a:t>
            </a:r>
            <a:r>
              <a:rPr lang="en-US" altLang="zh-CN" sz="3600" b="0" dirty="0"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heory of vacuum mechanics</a:t>
            </a:r>
            <a:r>
              <a:rPr lang="en-GB" altLang="zh-CN" sz="3600" b="0" dirty="0">
                <a:ea typeface="黑体" panose="02010609060101010101" pitchFamily="49" charset="-122"/>
                <a:cs typeface="Times New Roman" panose="02020603050405020304" pitchFamily="18" charset="0"/>
              </a:rPr>
              <a:t>.</a:t>
            </a:r>
            <a:endParaRPr lang="zh-CN" altLang="en-US" sz="3600" b="0" dirty="0"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179098" y="1122952"/>
            <a:ext cx="671478" cy="61471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dirty="0">
                <a:solidFill>
                  <a:schemeClr val="tx1"/>
                </a:solidFill>
                <a:latin typeface="+mn-ea"/>
              </a:rPr>
              <a:t>1</a:t>
            </a:r>
            <a:endParaRPr lang="zh-CN" altLang="en-US" sz="44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156796" y="1902483"/>
            <a:ext cx="671478" cy="70443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dirty="0">
                <a:solidFill>
                  <a:schemeClr val="tx1"/>
                </a:solidFill>
                <a:latin typeface="+mn-ea"/>
              </a:rPr>
              <a:t>2</a:t>
            </a:r>
            <a:endParaRPr lang="zh-CN" altLang="en-US" sz="44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179788" y="2719622"/>
            <a:ext cx="648486" cy="67064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dirty="0">
                <a:solidFill>
                  <a:schemeClr val="tx1"/>
                </a:solidFill>
                <a:latin typeface="+mn-ea"/>
              </a:rPr>
              <a:t>3</a:t>
            </a:r>
            <a:endParaRPr lang="zh-CN" altLang="en-US" sz="44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202090" y="3542601"/>
            <a:ext cx="648486" cy="70671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dirty="0">
                <a:solidFill>
                  <a:schemeClr val="tx1"/>
                </a:solidFill>
                <a:latin typeface="+mn-ea"/>
              </a:rPr>
              <a:t>4</a:t>
            </a:r>
            <a:endParaRPr lang="zh-CN" altLang="en-US" sz="44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202090" y="4436993"/>
            <a:ext cx="648486" cy="67484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dirty="0">
                <a:solidFill>
                  <a:schemeClr val="tx1"/>
                </a:solidFill>
                <a:latin typeface="+mn-ea"/>
              </a:rPr>
              <a:t>5</a:t>
            </a:r>
            <a:endParaRPr lang="zh-CN" altLang="en-US" sz="44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156796" y="5300754"/>
            <a:ext cx="671478" cy="61471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dirty="0">
                <a:solidFill>
                  <a:schemeClr val="tx1"/>
                </a:solidFill>
                <a:latin typeface="+mn-ea"/>
              </a:rPr>
              <a:t>6</a:t>
            </a:r>
            <a:endParaRPr lang="zh-CN" altLang="en-US" sz="4400" dirty="0">
              <a:solidFill>
                <a:schemeClr val="tx1"/>
              </a:solidFill>
              <a:latin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789179" y="202739"/>
            <a:ext cx="5760640" cy="96252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GB" altLang="zh-CN" sz="4800" b="1" dirty="0" err="1">
                <a:latin typeface="Arial Black" panose="020B0A04020102020204" pitchFamily="34" charset="0"/>
              </a:rPr>
              <a:t>calcution</a:t>
            </a:r>
            <a:r>
              <a:rPr lang="en-GB" altLang="zh-CN" sz="4800" b="1" dirty="0">
                <a:latin typeface="Arial Black" panose="020B0A04020102020204" pitchFamily="34" charset="0"/>
              </a:rPr>
              <a:t> of CC</a:t>
            </a:r>
            <a:endParaRPr lang="zh-CN" altLang="en-US" sz="4800" b="1" dirty="0">
              <a:latin typeface="Arial Black" panose="020B0A04020102020204" pitchFamily="34" charset="0"/>
              <a:ea typeface="黑体" panose="02010609060101010101" pitchFamily="49" charset="-122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187624" y="1178307"/>
            <a:ext cx="590465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altLang="zh-CN" sz="4400" b="0" dirty="0">
                <a:solidFill>
                  <a:srgbClr val="0000FF"/>
                </a:solidFill>
                <a:latin typeface="Arial Black" panose="020B0A04020102020204" pitchFamily="34" charset="0"/>
              </a:rPr>
              <a:t>data:</a:t>
            </a:r>
            <a:endParaRPr lang="en-US" altLang="zh-CN" sz="4400" b="0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2816"/>
            <a:ext cx="9084998" cy="7200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60" y="2548219"/>
            <a:ext cx="8892480" cy="170379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41" y="5052777"/>
            <a:ext cx="9114499" cy="1633882"/>
          </a:xfrm>
          <a:prstGeom prst="rect">
            <a:avLst/>
          </a:prstGeom>
        </p:spPr>
      </p:pic>
      <p:sp>
        <p:nvSpPr>
          <p:cNvPr id="14" name="箭头: 下 13"/>
          <p:cNvSpPr/>
          <p:nvPr/>
        </p:nvSpPr>
        <p:spPr bwMode="auto">
          <a:xfrm>
            <a:off x="4549005" y="4337121"/>
            <a:ext cx="240989" cy="689158"/>
          </a:xfrm>
          <a:prstGeom prst="down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131428" y="219928"/>
            <a:ext cx="6912768" cy="136815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GB" altLang="zh-CN" sz="4800" b="1" dirty="0">
                <a:latin typeface="Arial Black" panose="020B0A04020102020204" pitchFamily="34" charset="0"/>
              </a:rPr>
              <a:t>The cosmological </a:t>
            </a:r>
            <a:br>
              <a:rPr lang="en-GB" altLang="zh-CN" sz="4800" b="1" dirty="0">
                <a:latin typeface="Arial Black" panose="020B0A04020102020204" pitchFamily="34" charset="0"/>
              </a:rPr>
            </a:br>
            <a:r>
              <a:rPr lang="en-GB" altLang="zh-CN" sz="4800" b="1" dirty="0">
                <a:latin typeface="Arial Black" panose="020B0A04020102020204" pitchFamily="34" charset="0"/>
              </a:rPr>
              <a:t>constant problem</a:t>
            </a:r>
            <a:endParaRPr lang="zh-CN" altLang="en-US" sz="4800" b="1" dirty="0">
              <a:latin typeface="Arial Black" panose="020B0A04020102020204" pitchFamily="34" charset="0"/>
              <a:ea typeface="黑体" panose="02010609060101010101" pitchFamily="49" charset="-122"/>
            </a:endParaRPr>
          </a:p>
        </p:txBody>
      </p:sp>
      <p:sp>
        <p:nvSpPr>
          <p:cNvPr id="806919" name="Text Box 7"/>
          <p:cNvSpPr txBox="1">
            <a:spLocks noChangeArrowheads="1"/>
          </p:cNvSpPr>
          <p:nvPr/>
        </p:nvSpPr>
        <p:spPr bwMode="auto">
          <a:xfrm>
            <a:off x="395536" y="1709549"/>
            <a:ext cx="86764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GB" altLang="zh-CN" sz="3200" dirty="0">
                <a:latin typeface="+mn-lt"/>
                <a:cs typeface="Arial" panose="020B0604020202020204" pitchFamily="34" charset="0"/>
              </a:rPr>
              <a:t>1968, Y. B. </a:t>
            </a:r>
            <a:r>
              <a:rPr lang="en-GB" altLang="zh-CN" sz="3200" dirty="0" err="1">
                <a:latin typeface="+mn-lt"/>
                <a:cs typeface="Arial" panose="020B0604020202020204" pitchFamily="34" charset="0"/>
              </a:rPr>
              <a:t>Zeldovich</a:t>
            </a:r>
            <a:r>
              <a:rPr lang="en-GB" altLang="zh-CN" sz="3200" dirty="0">
                <a:latin typeface="+mn-lt"/>
                <a:cs typeface="Arial" panose="020B0604020202020204" pitchFamily="34" charset="0"/>
              </a:rPr>
              <a:t>,</a:t>
            </a:r>
            <a:r>
              <a:rPr lang="en-GB" altLang="zh-CN" sz="3200" dirty="0">
                <a:latin typeface="+mn-lt"/>
              </a:rPr>
              <a:t> quantum field</a:t>
            </a:r>
            <a:r>
              <a:rPr lang="en-GB" altLang="zh-CN" sz="3200" dirty="0">
                <a:latin typeface="+mn-lt"/>
                <a:cs typeface="Arial" panose="020B0604020202020204" pitchFamily="34" charset="0"/>
              </a:rPr>
              <a:t> </a:t>
            </a:r>
            <a:r>
              <a:rPr lang="en-GB" altLang="zh-CN" sz="3200" dirty="0">
                <a:latin typeface="+mn-lt"/>
              </a:rPr>
              <a:t>theory</a:t>
            </a:r>
            <a:endParaRPr lang="en-US" altLang="zh-CN" sz="32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72" y="2261847"/>
            <a:ext cx="8676456" cy="1167153"/>
          </a:xfrm>
          <a:prstGeom prst="rect">
            <a:avLst/>
          </a:prstGeom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763688" y="3350800"/>
            <a:ext cx="410445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altLang="zh-CN" sz="5400" dirty="0">
                <a:solidFill>
                  <a:srgbClr val="CC0000"/>
                </a:solidFill>
              </a:rPr>
              <a:t>VM predicts:</a:t>
            </a:r>
            <a:r>
              <a:rPr lang="en-GB" altLang="zh-CN" sz="5400" dirty="0"/>
              <a:t> </a:t>
            </a:r>
            <a:endParaRPr lang="en-US" altLang="zh-CN" sz="5400" dirty="0"/>
          </a:p>
        </p:txBody>
      </p:sp>
      <p:sp>
        <p:nvSpPr>
          <p:cNvPr id="7" name="箭头: 下 6"/>
          <p:cNvSpPr/>
          <p:nvPr/>
        </p:nvSpPr>
        <p:spPr bwMode="auto">
          <a:xfrm>
            <a:off x="3707904" y="4164880"/>
            <a:ext cx="432048" cy="845130"/>
          </a:xfrm>
          <a:prstGeom prst="down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2" y="5010010"/>
            <a:ext cx="9144000" cy="184799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560" y="620395"/>
            <a:ext cx="9114790" cy="48336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l">
              <a:spcAft>
                <a:spcPts val="900"/>
              </a:spcAft>
            </a:pPr>
            <a:r>
              <a:rPr lang="en-GB" sz="3200" dirty="0"/>
              <a:t>1. </a:t>
            </a:r>
            <a:r>
              <a:rPr lang="en-US" sz="3200" dirty="0"/>
              <a:t>The masses of particles depends on time and position in space;</a:t>
            </a:r>
            <a:endParaRPr lang="en-US" altLang="en-GB" sz="3200" dirty="0"/>
          </a:p>
          <a:p>
            <a:pPr algn="l">
              <a:spcAft>
                <a:spcPts val="900"/>
              </a:spcAft>
            </a:pPr>
            <a:r>
              <a:rPr lang="en-GB" sz="3200" dirty="0"/>
              <a:t>2. </a:t>
            </a:r>
            <a:r>
              <a:rPr lang="en-US" altLang="en-GB" sz="3200" dirty="0"/>
              <a:t>The</a:t>
            </a:r>
            <a:r>
              <a:rPr lang="en-GB" sz="3200" dirty="0"/>
              <a:t> gravitational constant</a:t>
            </a:r>
            <a:r>
              <a:rPr lang="en-US" altLang="en-GB" sz="3200" dirty="0"/>
              <a:t> G </a:t>
            </a:r>
            <a:r>
              <a:rPr lang="en-US" sz="3200" dirty="0">
                <a:sym typeface="+mn-ea"/>
              </a:rPr>
              <a:t>depends on time and position in space;</a:t>
            </a:r>
            <a:endParaRPr lang="en-US" altLang="en-GB" sz="3200" dirty="0"/>
          </a:p>
          <a:p>
            <a:pPr algn="l">
              <a:spcAft>
                <a:spcPts val="900"/>
              </a:spcAft>
            </a:pPr>
            <a:r>
              <a:rPr lang="en-GB" sz="3200" dirty="0"/>
              <a:t>3. </a:t>
            </a:r>
            <a:r>
              <a:rPr lang="en-US" altLang="en-GB" sz="3200" dirty="0"/>
              <a:t>In VM, t</a:t>
            </a:r>
            <a:r>
              <a:rPr lang="en-GB" sz="3200" dirty="0"/>
              <a:t>he generalized</a:t>
            </a:r>
            <a:r>
              <a:rPr lang="en-US" altLang="en-GB" sz="3200" dirty="0"/>
              <a:t> </a:t>
            </a:r>
            <a:r>
              <a:rPr lang="en-GB" sz="3200" dirty="0"/>
              <a:t>Einstein’s equations are valid only in</a:t>
            </a:r>
            <a:r>
              <a:rPr lang="en-US" altLang="en-GB" sz="3200" dirty="0"/>
              <a:t> </a:t>
            </a:r>
            <a:r>
              <a:rPr lang="en-US" sz="3200" dirty="0"/>
              <a:t>Fock coordinate systems; not valid in all reference frames as GR.</a:t>
            </a:r>
            <a:endParaRPr lang="en-US" sz="3200" dirty="0"/>
          </a:p>
          <a:p>
            <a:pPr algn="l">
              <a:spcAft>
                <a:spcPts val="900"/>
              </a:spcAft>
            </a:pPr>
            <a:r>
              <a:rPr lang="en-GB" sz="3200" dirty="0"/>
              <a:t>4. </a:t>
            </a:r>
            <a:r>
              <a:rPr lang="en-US" altLang="en-GB" sz="3200" dirty="0">
                <a:sym typeface="+mn-ea"/>
              </a:rPr>
              <a:t>In VM, </a:t>
            </a:r>
            <a:r>
              <a:rPr lang="en-GB" sz="3200" dirty="0"/>
              <a:t>Einstein equations are </a:t>
            </a:r>
            <a:r>
              <a:rPr lang="en-US" sz="3200" dirty="0"/>
              <a:t>valid approximately: weak, quasi-inertial. </a:t>
            </a:r>
            <a:endParaRPr lang="en-CA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2267585" y="44450"/>
            <a:ext cx="4212590" cy="581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r>
              <a:rPr lang="en-US" sz="3600" dirty="0" smtClean="0"/>
              <a:t>Problems of VM</a:t>
            </a:r>
            <a:endParaRPr lang="en-CA" sz="3600" dirty="0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79705" y="5805170"/>
            <a:ext cx="8552815" cy="83947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1600" dirty="0"/>
              <a:t>Xiao-Song Wang. Derivation of </a:t>
            </a:r>
            <a:r>
              <a:rPr lang="en-US" altLang="zh-CN" sz="1600"/>
              <a:t>generalized </a:t>
            </a:r>
            <a:r>
              <a:rPr lang="en-US" altLang="zh-CN" sz="1600" smtClean="0"/>
              <a:t>Einstein's </a:t>
            </a:r>
            <a:r>
              <a:rPr lang="en-US" altLang="zh-CN" sz="1600" dirty="0"/>
              <a:t>equations of gravitation in some non-inertial reference frames based on the theory of vacuum mechanics. Reports on Mathematical Physics, 87(2):183-207, 2021.</a:t>
            </a:r>
            <a:endParaRPr lang="en-US" altLang="zh-CN" sz="160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54"/>
    </mc:Choice>
    <mc:Fallback>
      <p:transition spd="slow" advTm="16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402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1342300"/>
            <a:ext cx="7488832" cy="115212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altLang="zh-CN" sz="9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Thank you!</a:t>
            </a:r>
            <a:endParaRPr lang="zh-CN" altLang="en-US" sz="540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98403" name="Text Box 3"/>
          <p:cNvSpPr txBox="1">
            <a:spLocks noChangeArrowheads="1"/>
          </p:cNvSpPr>
          <p:nvPr/>
        </p:nvSpPr>
        <p:spPr bwMode="auto">
          <a:xfrm flipV="1">
            <a:off x="291465" y="3213100"/>
            <a:ext cx="8561705" cy="15195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10800000" wrap="square">
            <a:noAutofit/>
          </a:bodyPr>
          <a:lstStyle/>
          <a:p>
            <a:r>
              <a:rPr lang="en-GB" altLang="zh-CN" sz="4400" dirty="0">
                <a:ea typeface="黑体" panose="02010609060101010101" pitchFamily="49" charset="-122"/>
                <a:cs typeface="Times New Roman" panose="02020603050405020304" pitchFamily="18" charset="0"/>
              </a:rPr>
              <a:t>Email: mrxiaosongwang@163.com</a:t>
            </a:r>
            <a:endParaRPr lang="zh-CN" altLang="zh-CN" sz="4400" b="0" dirty="0"/>
          </a:p>
        </p:txBody>
      </p:sp>
      <p:sp>
        <p:nvSpPr>
          <p:cNvPr id="998404" name="Rectangle 4"/>
          <p:cNvSpPr>
            <a:spLocks noChangeArrowheads="1"/>
          </p:cNvSpPr>
          <p:nvPr/>
        </p:nvSpPr>
        <p:spPr bwMode="auto">
          <a:xfrm>
            <a:off x="0" y="3213100"/>
            <a:ext cx="9144000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99840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211737" y="6381328"/>
            <a:ext cx="8720525" cy="338875"/>
            <a:chOff x="0" y="3295"/>
            <a:chExt cx="19200" cy="9553"/>
          </a:xfrm>
        </p:grpSpPr>
        <p:pic>
          <p:nvPicPr>
            <p:cNvPr id="3" name="图片 2" descr="wave_colorf_spect13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0" y="3295"/>
              <a:ext cx="19200" cy="9553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11906" y="7112"/>
              <a:ext cx="6023" cy="5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" b="11591"/>
          <a:stretch>
            <a:fillRect/>
          </a:stretch>
        </p:blipFill>
        <p:spPr bwMode="auto">
          <a:xfrm>
            <a:off x="1187624" y="926123"/>
            <a:ext cx="6567693" cy="4879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4"/>
              <p:cNvSpPr txBox="1"/>
              <p:nvPr/>
            </p:nvSpPr>
            <p:spPr>
              <a:xfrm>
                <a:off x="113030" y="5459730"/>
                <a:ext cx="8736965" cy="106299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no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32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j-ea"/>
                        </a:rPr>
                        <m:t>𝐓𝐡𝐞</m:t>
                      </m:r>
                      <m:r>
                        <a:rPr lang="en-US" altLang="zh-CN" sz="32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j-ea"/>
                        </a:rPr>
                        <m:t> </m:t>
                      </m:r>
                      <m:r>
                        <a:rPr lang="en-US" altLang="zh-CN" sz="32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j-ea"/>
                        </a:rPr>
                        <m:t>𝐞𝐪𝐮𝐚𝐭𝐢𝐨𝐧</m:t>
                      </m:r>
                      <m:r>
                        <a:rPr lang="en-US" altLang="zh-CN" sz="32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j-ea"/>
                        </a:rPr>
                        <m:t> </m:t>
                      </m:r>
                      <m:r>
                        <a:rPr lang="en-US" altLang="zh-CN" sz="32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j-ea"/>
                        </a:rPr>
                        <m:t>𝐨𝐟</m:t>
                      </m:r>
                      <m:r>
                        <a:rPr lang="en-US" altLang="zh-CN" sz="32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j-ea"/>
                        </a:rPr>
                        <m:t> </m:t>
                      </m:r>
                      <m:r>
                        <a:rPr lang="en-US" altLang="zh-CN" sz="32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j-ea"/>
                        </a:rPr>
                        <m:t>𝐦𝐨𝐭𝐢𝐨𝐧</m:t>
                      </m:r>
                      <m:r>
                        <a:rPr lang="en-US" altLang="zh-CN" sz="32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j-ea"/>
                        </a:rPr>
                        <m:t> </m:t>
                      </m:r>
                      <m:r>
                        <a:rPr lang="en-US" altLang="zh-CN" sz="32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j-ea"/>
                        </a:rPr>
                        <m:t>𝐨𝐟</m:t>
                      </m:r>
                      <m:r>
                        <a:rPr lang="en-US" altLang="zh-CN" sz="32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j-ea"/>
                        </a:rPr>
                        <m:t> </m:t>
                      </m:r>
                      <m:r>
                        <a:rPr lang="en-US" altLang="zh-CN" sz="32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j-ea"/>
                        </a:rPr>
                        <m:t>𝐚</m:t>
                      </m:r>
                      <m:r>
                        <a:rPr lang="en-US" altLang="zh-CN" sz="32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j-ea"/>
                        </a:rPr>
                        <m:t> </m:t>
                      </m:r>
                      <m:r>
                        <a:rPr lang="en-US" altLang="zh-CN" sz="32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j-ea"/>
                        </a:rPr>
                        <m:t>𝐩𝐚𝐫𝐭𝐢𝐜𝐥𝐞</m:t>
                      </m:r>
                      <m:r>
                        <a:rPr lang="en-US" altLang="zh-CN" sz="32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j-ea"/>
                        </a:rPr>
                        <m:t> </m:t>
                      </m:r>
                      <m:r>
                        <a:rPr lang="en-US" altLang="zh-CN" sz="32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j-ea"/>
                        </a:rPr>
                        <m:t>𝐢𝐧</m:t>
                      </m:r>
                      <m:r>
                        <a:rPr lang="en-US" altLang="zh-CN" sz="32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j-ea"/>
                        </a:rPr>
                        <m:t> </m:t>
                      </m:r>
                      <m:r>
                        <a:rPr lang="en-US" altLang="zh-CN" sz="32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j-ea"/>
                        </a:rPr>
                        <m:t>𝐚</m:t>
                      </m:r>
                      <m:r>
                        <a:rPr lang="en-US" altLang="zh-CN" sz="32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j-ea"/>
                        </a:rPr>
                        <m:t> </m:t>
                      </m:r>
                    </m:oMath>
                  </m:oMathPara>
                </a14:m>
                <a:endParaRPr lang="en-US" altLang="zh-CN" sz="3200" dirty="0">
                  <a:solidFill>
                    <a:schemeClr val="tx1"/>
                  </a:solidFill>
                  <a:ea typeface="+mj-ea"/>
                  <a:cs typeface="Times New Roman" panose="02020603050405020304" pitchFamily="18" charset="0"/>
                </a:endParaRPr>
              </a:p>
              <a:p>
                <a:pPr algn="l"/>
                <a14:m>
                  <m:oMath xmlns:m="http://schemas.openxmlformats.org/officeDocument/2006/math">
                    <m:r>
                      <a:rPr lang="en-US" altLang="zh-CN" sz="32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j-ea"/>
                      </a:rPr>
                      <m:t>𝐠</m:t>
                    </m:r>
                    <m:r>
                      <a:rPr lang="en-US" altLang="zh-CN" sz="3200" b="1" i="0">
                        <a:latin typeface="Cambria Math" panose="02040503050406030204" pitchFamily="18" charset="0"/>
                      </a:rPr>
                      <m:t>𝐫𝐚𝐯𝐢𝐭𝐚𝐭𝐢𝐨𝐧</m:t>
                    </m:r>
                    <m:r>
                      <a:rPr lang="en-US" altLang="zh-CN" sz="3200" b="1" i="0" smtClean="0">
                        <a:latin typeface="Cambria Math" panose="02040503050406030204" pitchFamily="18" charset="0"/>
                      </a:rPr>
                      <m:t>𝐚𝐥</m:t>
                    </m:r>
                  </m:oMath>
                </a14:m>
                <a:r>
                  <a:rPr lang="zh-CN" altLang="en-US" sz="3200" dirty="0">
                    <a:solidFill>
                      <a:schemeClr val="tx1"/>
                    </a:solidFill>
                    <a:ea typeface="+mj-ea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>
                    <a:solidFill>
                      <a:schemeClr val="tx1"/>
                    </a:solidFill>
                    <a:ea typeface="+mj-ea"/>
                    <a:cs typeface="Times New Roman" panose="02020603050405020304" pitchFamily="18" charset="0"/>
                  </a:rPr>
                  <a:t>field is the geodesic equation.</a:t>
                </a:r>
                <a:endParaRPr lang="zh-CN" altLang="en-US" sz="3200" dirty="0">
                  <a:solidFill>
                    <a:schemeClr val="tx1"/>
                  </a:solidFill>
                  <a:ea typeface="+mj-ea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30" y="5459730"/>
                <a:ext cx="8736965" cy="1062990"/>
              </a:xfrm>
              <a:prstGeom prst="rect">
                <a:avLst/>
              </a:prstGeom>
              <a:blipFill rotWithShape="1">
                <a:blip r:embed="rId2"/>
                <a:stretch>
                  <a:fillRect l="-80" t="-597" r="-73" b="-597"/>
                </a:stretch>
              </a:blip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88340" y="154940"/>
            <a:ext cx="7922895" cy="791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0" lang="en-US" altLang="en-GB" b="1" dirty="0">
                <a:latin typeface="Arial Black" panose="020B0A04020102020204" pitchFamily="34" charset="0"/>
              </a:rPr>
              <a:t>GR: </a:t>
            </a:r>
            <a:r>
              <a:rPr kumimoji="0" lang="en-GB" altLang="zh-CN" b="1" dirty="0">
                <a:latin typeface="Arial Black" panose="020B0A04020102020204" pitchFamily="34" charset="0"/>
              </a:rPr>
              <a:t>matter      curvature</a:t>
            </a:r>
            <a:endParaRPr kumimoji="0" lang="zh-CN" altLang="en-US" b="1" dirty="0">
              <a:latin typeface="Arial Black" panose="020B0A04020102020204" pitchFamily="34" charset="0"/>
              <a:ea typeface="黑体" panose="02010609060101010101" pitchFamily="49" charset="-122"/>
            </a:endParaRPr>
          </a:p>
        </p:txBody>
      </p:sp>
      <p:sp>
        <p:nvSpPr>
          <p:cNvPr id="8" name="箭头: 右 1"/>
          <p:cNvSpPr/>
          <p:nvPr/>
        </p:nvSpPr>
        <p:spPr bwMode="auto">
          <a:xfrm>
            <a:off x="4356065" y="308843"/>
            <a:ext cx="978408" cy="484632"/>
          </a:xfrm>
          <a:prstGeom prst="right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8915" y="703580"/>
            <a:ext cx="8625205" cy="51987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l">
              <a:spcAft>
                <a:spcPts val="900"/>
              </a:spcAft>
            </a:pPr>
            <a:r>
              <a:rPr lang="en-GB" sz="2800" dirty="0"/>
              <a:t>1</a:t>
            </a:r>
            <a:r>
              <a:rPr lang="en-GB" dirty="0"/>
              <a:t>. </a:t>
            </a:r>
            <a:r>
              <a:rPr lang="en-US" dirty="0"/>
              <a:t>The Einstein's field equations are valid in all reference frames is a fundamental assumption</a:t>
            </a:r>
            <a:r>
              <a:rPr lang="en-GB" dirty="0"/>
              <a:t>;</a:t>
            </a:r>
            <a:r>
              <a:rPr lang="en-US" altLang="en-GB" dirty="0"/>
              <a:t> R. P. Feynman once said: “What I cannot create, I do not understand.”</a:t>
            </a:r>
            <a:endParaRPr lang="en-US" altLang="en-GB" dirty="0"/>
          </a:p>
          <a:p>
            <a:pPr algn="l">
              <a:spcAft>
                <a:spcPts val="900"/>
              </a:spcAft>
            </a:pPr>
            <a:r>
              <a:rPr lang="en-GB" dirty="0"/>
              <a:t>2. </a:t>
            </a:r>
            <a:r>
              <a:rPr lang="en-US" dirty="0"/>
              <a:t>Many attempts to reconcile GR and quantum mechanics by using the techniques in quantum electrodynamics meet some mathematical difficulties</a:t>
            </a:r>
            <a:r>
              <a:rPr lang="en-GB" dirty="0"/>
              <a:t>;</a:t>
            </a:r>
            <a:endParaRPr lang="en-GB" dirty="0"/>
          </a:p>
          <a:p>
            <a:pPr algn="l">
              <a:spcAft>
                <a:spcPts val="900"/>
              </a:spcAft>
            </a:pPr>
            <a:r>
              <a:rPr lang="en-GB" dirty="0"/>
              <a:t>3. </a:t>
            </a:r>
            <a:r>
              <a:rPr lang="en-US" dirty="0"/>
              <a:t>Quantum field theory predicted a value of the cosmological constant that was 46 orders of  </a:t>
            </a:r>
            <a:r>
              <a:rPr lang="en-US" dirty="0" smtClean="0"/>
              <a:t>magnitude </a:t>
            </a:r>
            <a:r>
              <a:rPr lang="en-US" dirty="0"/>
              <a:t>larger than that observed. This is called the cosmological </a:t>
            </a:r>
            <a:r>
              <a:rPr lang="en-US" dirty="0" smtClean="0"/>
              <a:t>constant problem</a:t>
            </a:r>
            <a:r>
              <a:rPr lang="en-GB" dirty="0" smtClean="0"/>
              <a:t>;</a:t>
            </a:r>
            <a:endParaRPr lang="en-GB" dirty="0"/>
          </a:p>
          <a:p>
            <a:pPr algn="l">
              <a:spcAft>
                <a:spcPts val="900"/>
              </a:spcAft>
            </a:pPr>
            <a:r>
              <a:rPr lang="en-GB" dirty="0"/>
              <a:t>4. </a:t>
            </a:r>
            <a:r>
              <a:rPr lang="en-US" dirty="0"/>
              <a:t>Because there is no continuum which acts as a medium of gravity in GR, GR may be regarded as a phenomenological theory.</a:t>
            </a:r>
            <a:endParaRPr lang="en-CA" dirty="0"/>
          </a:p>
        </p:txBody>
      </p:sp>
      <p:sp>
        <p:nvSpPr>
          <p:cNvPr id="6" name="TextBox 5"/>
          <p:cNvSpPr txBox="1"/>
          <p:nvPr/>
        </p:nvSpPr>
        <p:spPr>
          <a:xfrm>
            <a:off x="2195830" y="124460"/>
            <a:ext cx="4468495" cy="581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r>
              <a:rPr lang="en-US" sz="3600" dirty="0" smtClean="0"/>
              <a:t>Problems of </a:t>
            </a:r>
            <a:r>
              <a:rPr lang="en-US" sz="3600" dirty="0"/>
              <a:t>GR</a:t>
            </a:r>
            <a:endParaRPr lang="en-CA" sz="3600" dirty="0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08915" y="5949315"/>
            <a:ext cx="8552815" cy="83947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1600" dirty="0"/>
              <a:t>Xiao-Song Wang. Derivation of </a:t>
            </a:r>
            <a:r>
              <a:rPr lang="en-US" altLang="zh-CN" sz="1600"/>
              <a:t>generalized </a:t>
            </a:r>
            <a:r>
              <a:rPr lang="en-US" altLang="zh-CN" sz="1600" smtClean="0"/>
              <a:t>Einstein's </a:t>
            </a:r>
            <a:r>
              <a:rPr lang="en-US" altLang="zh-CN" sz="1600" dirty="0"/>
              <a:t>equations of gravitation in some non-inertial reference frames based on the theory of vacuum mechanics. Reports on Mathematical Physics, 87(2):183-207, 2021.</a:t>
            </a:r>
            <a:endParaRPr lang="en-US" altLang="zh-CN" sz="160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54"/>
    </mc:Choice>
    <mc:Fallback>
      <p:transition spd="slow" advTm="16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976005" y="628191"/>
            <a:ext cx="7476497" cy="938011"/>
          </a:xfrm>
          <a:solidFill>
            <a:schemeClr val="accent1"/>
          </a:solidFill>
        </p:spPr>
        <p:txBody>
          <a:bodyPr/>
          <a:lstStyle/>
          <a:p>
            <a:pPr algn="l"/>
            <a:r>
              <a:rPr lang="en-GB" altLang="zh-CN" sz="4800" b="1" dirty="0"/>
              <a:t>Maxwell’s </a:t>
            </a:r>
            <a:r>
              <a:rPr lang="en-US" altLang="zh-CN" sz="4800" b="1" dirty="0"/>
              <a:t>source or sink</a:t>
            </a:r>
            <a:endParaRPr lang="zh-CN" altLang="en-US" sz="4800" b="1" dirty="0">
              <a:ea typeface="黑体" panose="02010609060101010101" pitchFamily="49" charset="-122"/>
            </a:endParaRPr>
          </a:p>
        </p:txBody>
      </p:sp>
      <p:sp>
        <p:nvSpPr>
          <p:cNvPr id="806919" name="Text Box 7"/>
          <p:cNvSpPr txBox="1">
            <a:spLocks noChangeArrowheads="1"/>
          </p:cNvSpPr>
          <p:nvPr/>
        </p:nvSpPr>
        <p:spPr bwMode="auto">
          <a:xfrm>
            <a:off x="614177" y="2133115"/>
            <a:ext cx="7915672" cy="14465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altLang="zh-CN" sz="4400" b="0" dirty="0">
                <a:latin typeface="+mn-lt"/>
              </a:rPr>
              <a:t>An analogy between source or sink flows and electric charges.</a:t>
            </a:r>
            <a:endParaRPr lang="en-US" altLang="zh-CN" sz="4400" b="0" dirty="0">
              <a:latin typeface="+mn-lt"/>
            </a:endParaRPr>
          </a:p>
        </p:txBody>
      </p:sp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026795" y="4509135"/>
            <a:ext cx="7374890" cy="18249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algn="l"/>
            <a:r>
              <a:rPr lang="en-US" altLang="zh-CN" sz="3600" b="0" dirty="0">
                <a:latin typeface="+mn-lt"/>
              </a:rPr>
              <a:t>E. Whittaker. </a:t>
            </a:r>
            <a:r>
              <a:rPr lang="en-US" altLang="zh-CN" sz="3600" b="0" i="1" dirty="0">
                <a:latin typeface="+mn-lt"/>
              </a:rPr>
              <a:t>A History of the Theories of </a:t>
            </a:r>
            <a:r>
              <a:rPr lang="en-US" altLang="zh-CN" sz="3600" b="0" i="1" dirty="0" err="1">
                <a:latin typeface="+mn-lt"/>
              </a:rPr>
              <a:t>Aether</a:t>
            </a:r>
            <a:r>
              <a:rPr lang="en-US" altLang="zh-CN" sz="3600" b="0" i="1" dirty="0">
                <a:latin typeface="+mn-lt"/>
              </a:rPr>
              <a:t> and</a:t>
            </a:r>
            <a:endParaRPr lang="en-US" altLang="zh-CN" sz="3600" b="0" i="1" dirty="0">
              <a:latin typeface="+mn-lt"/>
            </a:endParaRPr>
          </a:p>
          <a:p>
            <a:pPr algn="l"/>
            <a:r>
              <a:rPr lang="en-US" altLang="zh-CN" sz="3600" b="0" i="1" dirty="0">
                <a:latin typeface="+mn-lt"/>
              </a:rPr>
              <a:t>Electricity, v. 1</a:t>
            </a:r>
            <a:r>
              <a:rPr lang="en-US" altLang="zh-CN" sz="3600" b="0" dirty="0">
                <a:latin typeface="+mn-lt"/>
              </a:rPr>
              <a:t>. 1951.</a:t>
            </a:r>
            <a:endParaRPr lang="en-US" altLang="zh-CN" sz="3600" b="0" dirty="0">
              <a:latin typeface="+mn-lt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11737" y="6263148"/>
            <a:ext cx="8720525" cy="457055"/>
            <a:chOff x="0" y="3295"/>
            <a:chExt cx="19200" cy="9553"/>
          </a:xfrm>
        </p:grpSpPr>
        <p:pic>
          <p:nvPicPr>
            <p:cNvPr id="5" name="图片 4" descr="wave_colorf_spect13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0" y="3295"/>
              <a:ext cx="19200" cy="9553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11906" y="7112"/>
              <a:ext cx="6023" cy="5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548680"/>
            <a:ext cx="7560840" cy="1080121"/>
          </a:xfrm>
          <a:solidFill>
            <a:schemeClr val="accent1"/>
          </a:solidFill>
        </p:spPr>
        <p:txBody>
          <a:bodyPr/>
          <a:lstStyle/>
          <a:p>
            <a:pPr algn="l"/>
            <a:r>
              <a:rPr lang="en-GB" altLang="zh-CN" sz="4800" b="1" dirty="0">
                <a:latin typeface="Arial Black" panose="020B0A04020102020204" pitchFamily="34" charset="0"/>
              </a:rPr>
              <a:t>Poincar</a:t>
            </a:r>
            <a:r>
              <a:rPr lang="en-GB" altLang="zh-CN" sz="4800" b="1" i="1" dirty="0">
                <a:latin typeface="Arial Black" panose="020B0A04020102020204" pitchFamily="34" charset="0"/>
              </a:rPr>
              <a:t>e</a:t>
            </a:r>
            <a:r>
              <a:rPr lang="en-GB" altLang="zh-CN" sz="4800" b="1" dirty="0">
                <a:latin typeface="Arial Black" panose="020B0A04020102020204" pitchFamily="34" charset="0"/>
              </a:rPr>
              <a:t>’s </a:t>
            </a:r>
            <a:r>
              <a:rPr lang="en-US" altLang="zh-CN" sz="4800" b="1" dirty="0">
                <a:latin typeface="Arial Black" panose="020B0A04020102020204" pitchFamily="34" charset="0"/>
              </a:rPr>
              <a:t>sink model</a:t>
            </a:r>
            <a:endParaRPr lang="zh-CN" altLang="en-US" sz="4800" b="1" dirty="0">
              <a:latin typeface="Arial Black" panose="020B0A04020102020204" pitchFamily="34" charset="0"/>
              <a:ea typeface="黑体" panose="02010609060101010101" pitchFamily="49" charset="-122"/>
            </a:endParaRPr>
          </a:p>
        </p:txBody>
      </p:sp>
      <p:sp>
        <p:nvSpPr>
          <p:cNvPr id="806919" name="Text Box 7"/>
          <p:cNvSpPr txBox="1">
            <a:spLocks noChangeArrowheads="1"/>
          </p:cNvSpPr>
          <p:nvPr/>
        </p:nvSpPr>
        <p:spPr bwMode="auto">
          <a:xfrm>
            <a:off x="612140" y="1916430"/>
            <a:ext cx="7856855" cy="14439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algn="l"/>
            <a:r>
              <a:rPr lang="en-US" altLang="zh-CN" sz="4000" dirty="0">
                <a:latin typeface="+mn-lt"/>
              </a:rPr>
              <a:t>Matters may be holes in fluidic </a:t>
            </a:r>
            <a:r>
              <a:rPr lang="en-GB" altLang="zh-CN" sz="4000" dirty="0">
                <a:latin typeface="+mn-lt"/>
              </a:rPr>
              <a:t>aether ([22], p. 171). </a:t>
            </a:r>
            <a:endParaRPr lang="en-GB" altLang="zh-CN" sz="4000" dirty="0">
              <a:latin typeface="+mn-lt"/>
            </a:endParaRPr>
          </a:p>
          <a:p>
            <a:pPr algn="l"/>
            <a:endParaRPr lang="en-GB" altLang="zh-CN" sz="4000" dirty="0">
              <a:latin typeface="+mn-lt"/>
            </a:endParaRPr>
          </a:p>
          <a:p>
            <a:pPr algn="l"/>
            <a:endParaRPr lang="en-US" altLang="zh-CN" sz="4000" b="0" i="1" dirty="0"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11737" y="6093296"/>
            <a:ext cx="8720525" cy="626907"/>
            <a:chOff x="0" y="3295"/>
            <a:chExt cx="19200" cy="9553"/>
          </a:xfrm>
        </p:grpSpPr>
        <p:pic>
          <p:nvPicPr>
            <p:cNvPr id="3" name="图片 2" descr="wave_colorf_spect13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0" y="3295"/>
              <a:ext cx="19200" cy="9553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11906" y="7112"/>
              <a:ext cx="6023" cy="5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91185" y="4364990"/>
            <a:ext cx="7941310" cy="18249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algn="l"/>
            <a:r>
              <a:rPr lang="en-US" altLang="zh-CN" sz="3600" b="0" i="1" dirty="0">
                <a:sym typeface="+mn-ea"/>
              </a:rPr>
              <a:t>[22] H. Poincare. The science and hypothesis, </a:t>
            </a:r>
            <a:r>
              <a:rPr lang="en-US" altLang="zh-CN" sz="3600" b="0" i="1" dirty="0">
                <a:cs typeface="Times New Roman" panose="02020603050405020304" pitchFamily="18" charset="0"/>
                <a:sym typeface="+mn-ea"/>
              </a:rPr>
              <a:t>in </a:t>
            </a:r>
            <a:r>
              <a:rPr lang="en-US" altLang="zh-CN" sz="3600" b="0" i="1" dirty="0" err="1">
                <a:cs typeface="Times New Roman" panose="02020603050405020304" pitchFamily="18" charset="0"/>
                <a:sym typeface="+mn-ea"/>
              </a:rPr>
              <a:t>Chinese,translated</a:t>
            </a:r>
            <a:r>
              <a:rPr lang="en-US" altLang="zh-CN" sz="3600" b="0" i="1" dirty="0">
                <a:cs typeface="Times New Roman" panose="02020603050405020304" pitchFamily="18" charset="0"/>
                <a:sym typeface="+mn-ea"/>
              </a:rPr>
              <a:t> from the French </a:t>
            </a:r>
            <a:r>
              <a:rPr lang="en-US" altLang="zh-CN" sz="3600" b="0" i="1" dirty="0" err="1">
                <a:cs typeface="Times New Roman" panose="02020603050405020304" pitchFamily="18" charset="0"/>
                <a:sym typeface="+mn-ea"/>
              </a:rPr>
              <a:t>edtion</a:t>
            </a:r>
            <a:r>
              <a:rPr lang="en-US" altLang="zh-CN" sz="3600" b="0" i="1" dirty="0">
                <a:cs typeface="Times New Roman" panose="02020603050405020304" pitchFamily="18" charset="0"/>
                <a:sym typeface="+mn-ea"/>
              </a:rPr>
              <a:t>, Beijing,1997.</a:t>
            </a:r>
            <a:endParaRPr lang="en-US" altLang="zh-CN" sz="3600" dirty="0">
              <a:latin typeface="+mn-lt"/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111885" y="188595"/>
            <a:ext cx="6919595" cy="124714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l"/>
            <a:r>
              <a:rPr lang="en-GB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Wang’s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mechanical model</a:t>
            </a:r>
            <a:b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vacuum and particles</a:t>
            </a:r>
            <a:endParaRPr lang="en-US" altLang="zh-CN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06919" name="Text Box 7"/>
          <p:cNvSpPr txBox="1">
            <a:spLocks noChangeArrowheads="1"/>
          </p:cNvSpPr>
          <p:nvPr/>
        </p:nvSpPr>
        <p:spPr bwMode="auto">
          <a:xfrm>
            <a:off x="539750" y="1628775"/>
            <a:ext cx="8072755" cy="329628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algn="l"/>
            <a:r>
              <a:rPr lang="en-US" altLang="zh-CN" sz="4000" b="0" dirty="0">
                <a:cs typeface="Times New Roman" panose="02020603050405020304" pitchFamily="18" charset="0"/>
              </a:rPr>
              <a:t>1.The universe is filled by a ideal fluid which may be called Ω(0) substratum or gravitational ether.</a:t>
            </a:r>
            <a:endParaRPr lang="en-US" altLang="zh-CN" sz="4000" b="0" dirty="0">
              <a:cs typeface="Times New Roman" panose="02020603050405020304" pitchFamily="18" charset="0"/>
            </a:endParaRPr>
          </a:p>
          <a:p>
            <a:pPr algn="l"/>
            <a:r>
              <a:rPr lang="en-US" altLang="zh-CN" sz="4000" b="0" dirty="0">
                <a:cs typeface="Times New Roman" panose="02020603050405020304" pitchFamily="18" charset="0"/>
                <a:sym typeface="+mn-ea"/>
              </a:rPr>
              <a:t>2. All the microscopic particles </a:t>
            </a:r>
            <a:r>
              <a:rPr lang="en-US" sz="4000" b="0" dirty="0">
                <a:cs typeface="Times New Roman" panose="02020603050405020304" pitchFamily="18" charset="0"/>
                <a:sym typeface="+mn-ea"/>
              </a:rPr>
              <a:t>are</a:t>
            </a:r>
            <a:r>
              <a:rPr lang="en-GB" altLang="zh-CN" sz="4000" b="0" dirty="0">
                <a:cs typeface="Times New Roman" panose="02020603050405020304" pitchFamily="18" charset="0"/>
                <a:sym typeface="+mn-ea"/>
              </a:rPr>
              <a:t> sinks</a:t>
            </a:r>
            <a:r>
              <a:rPr lang="en-US" altLang="en-GB" sz="4000" b="0" dirty="0">
                <a:cs typeface="Times New Roman" panose="02020603050405020304" pitchFamily="18" charset="0"/>
                <a:sym typeface="+mn-ea"/>
              </a:rPr>
              <a:t> in the </a:t>
            </a:r>
            <a:r>
              <a:rPr lang="en-US" altLang="zh-CN" sz="4000" b="0" dirty="0">
                <a:cs typeface="Times New Roman" panose="02020603050405020304" pitchFamily="18" charset="0"/>
                <a:sym typeface="+mn-ea"/>
              </a:rPr>
              <a:t>Ω(0) substratum</a:t>
            </a:r>
            <a:r>
              <a:rPr lang="en-GB" altLang="zh-CN" sz="4000" b="0" dirty="0">
                <a:cs typeface="Times New Roman" panose="02020603050405020304" pitchFamily="18" charset="0"/>
                <a:sym typeface="+mn-ea"/>
              </a:rPr>
              <a:t>.</a:t>
            </a:r>
            <a:endParaRPr lang="en-GB" altLang="zh-CN" sz="4400" b="0" dirty="0">
              <a:cs typeface="Times New Roman" panose="02020603050405020304" pitchFamily="18" charset="0"/>
            </a:endParaRPr>
          </a:p>
          <a:p>
            <a:pPr algn="l"/>
            <a:endParaRPr lang="en-US" altLang="zh-CN" sz="4400" b="0" dirty="0">
              <a:cs typeface="Times New Roman" panose="02020603050405020304" pitchFamily="18" charset="0"/>
            </a:endParaRPr>
          </a:p>
          <a:p>
            <a:pPr algn="l"/>
            <a:endParaRPr lang="en-US" altLang="zh-CN" sz="4400" b="0" dirty="0">
              <a:cs typeface="Times New Roman" panose="02020603050405020304" pitchFamily="18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11737" y="6381328"/>
            <a:ext cx="8720525" cy="338875"/>
            <a:chOff x="0" y="3295"/>
            <a:chExt cx="19200" cy="9553"/>
          </a:xfrm>
        </p:grpSpPr>
        <p:pic>
          <p:nvPicPr>
            <p:cNvPr id="4" name="图片 3" descr="wave_colorf_spect13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0" y="3295"/>
              <a:ext cx="19200" cy="9553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11906" y="7112"/>
              <a:ext cx="6023" cy="5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67995" y="5372735"/>
            <a:ext cx="8222615" cy="5835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l">
              <a:spcBef>
                <a:spcPct val="50000"/>
              </a:spcBef>
            </a:pPr>
            <a:r>
              <a:rPr lang="en-US" altLang="zh-CN" sz="1600" dirty="0"/>
              <a:t>Xiao-Song Wang, Derivation of the Newton’s law of gravitation based on a fluid mechanical singularity model of particles, Prog. Phys. 4, 25 (2008).</a:t>
            </a:r>
            <a:endParaRPr lang="en-US" altLang="zh-CN" sz="1600" dirty="0"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78441" y="219731"/>
            <a:ext cx="5904656" cy="936105"/>
          </a:xfrm>
          <a:noFill/>
        </p:spPr>
        <p:txBody>
          <a:bodyPr/>
          <a:lstStyle/>
          <a:p>
            <a:r>
              <a:rPr lang="en-GB" altLang="zh-CN" sz="5400" b="1" dirty="0">
                <a:latin typeface="Arial Black" panose="020B0A04020102020204" pitchFamily="34" charset="0"/>
              </a:rPr>
              <a:t>sink flow:</a:t>
            </a:r>
            <a:r>
              <a:rPr lang="en-US" altLang="en-GB" sz="5400" b="1" dirty="0">
                <a:latin typeface="Arial Black" panose="020B0A04020102020204" pitchFamily="34" charset="0"/>
              </a:rPr>
              <a:t> </a:t>
            </a:r>
            <a:r>
              <a:rPr lang="en-GB" altLang="zh-CN" sz="5400" b="1" dirty="0">
                <a:latin typeface="Arial Black" panose="020B0A04020102020204" pitchFamily="34" charset="0"/>
              </a:rPr>
              <a:t>2D</a:t>
            </a:r>
            <a:endParaRPr lang="zh-CN" altLang="en-US" sz="5400" b="1" dirty="0">
              <a:latin typeface="Arial Black" panose="020B0A04020102020204" pitchFamily="34" charset="0"/>
              <a:ea typeface="黑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407" y="1105609"/>
            <a:ext cx="5582840" cy="558284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60350"/>
            <a:ext cx="8388350" cy="1246505"/>
          </a:xfrm>
          <a:noFill/>
        </p:spPr>
        <p:txBody>
          <a:bodyPr/>
          <a:lstStyle/>
          <a:p>
            <a:r>
              <a:rPr lang="en-GB" altLang="zh-CN" sz="4000" b="1" dirty="0">
                <a:latin typeface="Arial Black" panose="020B0A04020102020204" pitchFamily="34" charset="0"/>
              </a:rPr>
              <a:t>Example: two sinks model of two stars system</a:t>
            </a:r>
            <a:endParaRPr lang="en-GB" altLang="zh-CN" sz="4000" b="1" dirty="0">
              <a:latin typeface="Arial Black" panose="020B0A04020102020204" pitchFamily="34" charset="0"/>
              <a:ea typeface="黑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74" y="1484908"/>
            <a:ext cx="7677844" cy="5157192"/>
          </a:xfrm>
          <a:prstGeom prst="rect">
            <a:avLst/>
          </a:prstGeom>
        </p:spPr>
      </p:pic>
    </p:spTree>
  </p:cSld>
  <p:clrMapOvr>
    <a:masterClrMapping/>
  </p:clrMapOvr>
  <p:transition/>
</p:sld>
</file>

<file path=ppt/tags/tag1.xml><?xml version="1.0" encoding="utf-8"?>
<p:tagLst xmlns:p="http://schemas.openxmlformats.org/presentationml/2006/main">
  <p:tag name="TIMING" val="|5.4|1.6|1.1|1.8|2.2"/>
</p:tagLst>
</file>

<file path=ppt/tags/tag2.xml><?xml version="1.0" encoding="utf-8"?>
<p:tagLst xmlns:p="http://schemas.openxmlformats.org/presentationml/2006/main">
  <p:tag name="TIMING" val="|5.7|1.7|9.2|3.1|11.9"/>
</p:tagLst>
</file>

<file path=ppt/tags/tag3.xml><?xml version="1.0" encoding="utf-8"?>
<p:tagLst xmlns:p="http://schemas.openxmlformats.org/presentationml/2006/main">
  <p:tag name="TIMING" val="|1.3|2.7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5.xml><?xml version="1.0" encoding="utf-8"?>
<p:tagLst xmlns:p="http://schemas.openxmlformats.org/presentationml/2006/main">
  <p:tag name="TIMING" val="|5.4|1.6|1.1|1.8|2.2"/>
</p:tagLst>
</file>

<file path=ppt/tags/tag6.xml><?xml version="1.0" encoding="utf-8"?>
<p:tagLst xmlns:p="http://schemas.openxmlformats.org/presentationml/2006/main">
  <p:tag name="COMMONDATA" val="eyJoZGlkIjoiMGRlOTc4NzUzODNiN2JhNTEzNGIwMzgyOGExODdjNDQifQ=="/>
</p:tagLst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4814</Words>
  <Application>WPS 演示</Application>
  <PresentationFormat>全屏显示(4:3)</PresentationFormat>
  <Paragraphs>157</Paragraphs>
  <Slides>23</Slides>
  <Notes>53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8" baseType="lpstr">
      <vt:lpstr>Arial</vt:lpstr>
      <vt:lpstr>宋体</vt:lpstr>
      <vt:lpstr>Wingdings</vt:lpstr>
      <vt:lpstr>Times New Roman</vt:lpstr>
      <vt:lpstr>黑体</vt:lpstr>
      <vt:lpstr>Cambria Math</vt:lpstr>
      <vt:lpstr>Arial Black</vt:lpstr>
      <vt:lpstr>微软雅黑</vt:lpstr>
      <vt:lpstr>Arial Unicode MS</vt:lpstr>
      <vt:lpstr>Meiryo UI</vt:lpstr>
      <vt:lpstr>Trebuchet MS</vt:lpstr>
      <vt:lpstr>hakuyoxingshu7000</vt:lpstr>
      <vt:lpstr>Andalus</vt:lpstr>
      <vt:lpstr>Traditional Arabic</vt:lpstr>
      <vt:lpstr>默认设计模板</vt:lpstr>
      <vt:lpstr>Ether is alive! New derivation of the cosmological constant</vt:lpstr>
      <vt:lpstr>Contents</vt:lpstr>
      <vt:lpstr>PowerPoint 演示文稿</vt:lpstr>
      <vt:lpstr>PowerPoint 演示文稿</vt:lpstr>
      <vt:lpstr>Maxwell’s source or sink</vt:lpstr>
      <vt:lpstr>Poincare’s sink model</vt:lpstr>
      <vt:lpstr>Wang’s mechanical model: part 1</vt:lpstr>
      <vt:lpstr>sink flow:2D</vt:lpstr>
      <vt:lpstr>Example 1: two sinks model of two stars system</vt:lpstr>
      <vt:lpstr>2019-2021:  Theory of vacuum mechanics (VM): generalized Einstein Equations</vt:lpstr>
      <vt:lpstr>Accelerated expansion      dark energy?</vt:lpstr>
      <vt:lpstr>PowerPoint 演示文稿</vt:lpstr>
      <vt:lpstr>PowerPoint 演示文稿</vt:lpstr>
      <vt:lpstr>Lord Kelvin’s  ether</vt:lpstr>
      <vt:lpstr>Assumption:  the Ω(2) substratum</vt:lpstr>
      <vt:lpstr>Liquid droplet model  of elementary particles</vt:lpstr>
      <vt:lpstr>Derivation of CC</vt:lpstr>
      <vt:lpstr>Derivation of CC</vt:lpstr>
      <vt:lpstr>Derivation of CC</vt:lpstr>
      <vt:lpstr>calcution of CC</vt:lpstr>
      <vt:lpstr>The cosmological  constant problem</vt:lpstr>
      <vt:lpstr>PowerPoint 演示文稿</vt:lpstr>
      <vt:lpstr>Thank you!</vt:lpstr>
    </vt:vector>
  </TitlesOfParts>
  <Company>MC SYSTEM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中国科学院力学研究所 2009年度博士生进展报告  纳米尺度液体表面张力 和接触角的尺度效应研究</dc:title>
  <dc:creator>Terry</dc:creator>
  <cp:lastModifiedBy>Administrator</cp:lastModifiedBy>
  <cp:revision>1540</cp:revision>
  <dcterms:created xsi:type="dcterms:W3CDTF">2009-04-08T07:57:00Z</dcterms:created>
  <dcterms:modified xsi:type="dcterms:W3CDTF">2022-11-24T06:06:17Z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F5D9D52F324944DD8AEE8FD7D90C6B32</vt:lpwstr>
  </property>
  <property fmtid="{D5CDD505-2E9C-101B-9397-08002B2CF9AE}" pid="3" name="KSOProductBuildVer">
    <vt:lpwstr>2052-11.1.0.12763</vt:lpwstr>
  </property>
</Properties>
</file>