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29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B65A-9E85-4035-BD2A-4D1D4B61120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AC50-93BE-4599-BC5E-139B7DB4F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2446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B65A-9E85-4035-BD2A-4D1D4B61120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AC50-93BE-4599-BC5E-139B7DB4F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9969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B65A-9E85-4035-BD2A-4D1D4B61120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AC50-93BE-4599-BC5E-139B7DB4F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2866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B65A-9E85-4035-BD2A-4D1D4B61120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AC50-93BE-4599-BC5E-139B7DB4F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7033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B65A-9E85-4035-BD2A-4D1D4B61120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AC50-93BE-4599-BC5E-139B7DB4F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652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B65A-9E85-4035-BD2A-4D1D4B61120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AC50-93BE-4599-BC5E-139B7DB4F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5082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B65A-9E85-4035-BD2A-4D1D4B61120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AC50-93BE-4599-BC5E-139B7DB4F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835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B65A-9E85-4035-BD2A-4D1D4B61120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AC50-93BE-4599-BC5E-139B7DB4F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462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B65A-9E85-4035-BD2A-4D1D4B61120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AC50-93BE-4599-BC5E-139B7DB4F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058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B65A-9E85-4035-BD2A-4D1D4B61120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AC50-93BE-4599-BC5E-139B7DB4F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186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1CB65A-9E85-4035-BD2A-4D1D4B61120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AC50-93BE-4599-BC5E-139B7DB4F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985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1CB65A-9E85-4035-BD2A-4D1D4B611203}" type="datetimeFigureOut">
              <a:rPr lang="ru-RU" smtClean="0"/>
              <a:t>12.11.2021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6AC50-93BE-4599-BC5E-139B7DB4FBE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0081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00808"/>
            <a:ext cx="8496944" cy="50405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Лента лицом вверх 3"/>
          <p:cNvSpPr/>
          <p:nvPr/>
        </p:nvSpPr>
        <p:spPr>
          <a:xfrm>
            <a:off x="1063583" y="188640"/>
            <a:ext cx="6984776" cy="1368152"/>
          </a:xfrm>
          <a:prstGeom prst="ribbon2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Closing Address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11960" y="546386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Vladimir A. </a:t>
            </a:r>
            <a:r>
              <a:rPr lang="en-US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Petrov</a:t>
            </a:r>
            <a:endParaRPr lang="en-US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b="1" dirty="0" err="1">
                <a:solidFill>
                  <a:srgbClr val="F729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Logunov</a:t>
            </a:r>
            <a:r>
              <a:rPr lang="en-US" b="1" dirty="0">
                <a:solidFill>
                  <a:srgbClr val="F729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Institute for High Energy Physics , NRC KI,</a:t>
            </a:r>
          </a:p>
          <a:p>
            <a:pPr algn="ctr"/>
            <a:r>
              <a:rPr lang="en-US" b="1" dirty="0" err="1">
                <a:solidFill>
                  <a:srgbClr val="F729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Protvino</a:t>
            </a:r>
            <a:r>
              <a:rPr lang="en-US" b="1" dirty="0">
                <a:solidFill>
                  <a:srgbClr val="F7299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RF</a:t>
            </a:r>
            <a:endParaRPr lang="ru-RU" b="1" dirty="0">
              <a:solidFill>
                <a:srgbClr val="F7299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49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90266"/>
          </a:xfrm>
        </p:spPr>
        <p:txBody>
          <a:bodyPr>
            <a:normAutofit/>
          </a:bodyPr>
          <a:lstStyle/>
          <a:p>
            <a:r>
              <a:rPr lang="en-US" sz="2700" b="1" dirty="0" err="1" smtClean="0">
                <a:solidFill>
                  <a:srgbClr val="000000"/>
                </a:solidFill>
                <a:latin typeface="Cambria"/>
              </a:rPr>
              <a:t>XXXIIIth</a:t>
            </a:r>
            <a:r>
              <a:rPr lang="en-US" sz="2700" b="1" dirty="0" smtClean="0">
                <a:solidFill>
                  <a:srgbClr val="000000"/>
                </a:solidFill>
                <a:latin typeface="Cambria"/>
              </a:rPr>
              <a:t> </a:t>
            </a:r>
            <a:r>
              <a:rPr lang="en-US" sz="2700" b="1" dirty="0">
                <a:solidFill>
                  <a:srgbClr val="000000"/>
                </a:solidFill>
                <a:latin typeface="Cambria"/>
              </a:rPr>
              <a:t>International Workshop </a:t>
            </a:r>
            <a:r>
              <a:rPr lang="en-US" sz="27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2700" dirty="0">
                <a:solidFill>
                  <a:srgbClr val="000000"/>
                </a:solidFill>
                <a:latin typeface="Cambria"/>
              </a:rPr>
            </a:br>
            <a:r>
              <a:rPr lang="en-US" sz="2700" b="1" dirty="0">
                <a:solidFill>
                  <a:srgbClr val="000000"/>
                </a:solidFill>
                <a:latin typeface="Cambria"/>
              </a:rPr>
              <a:t>on High Energy Physics </a:t>
            </a:r>
            <a:r>
              <a:rPr lang="en-US" sz="2700" dirty="0">
                <a:solidFill>
                  <a:srgbClr val="000000"/>
                </a:solidFill>
                <a:latin typeface="Cambria"/>
              </a:rPr>
              <a:t/>
            </a:r>
            <a:br>
              <a:rPr lang="en-US" sz="2700" dirty="0">
                <a:solidFill>
                  <a:srgbClr val="000000"/>
                </a:solidFill>
                <a:latin typeface="Cambria"/>
              </a:rPr>
            </a:b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Hard Problems of Hadron Physics: </a:t>
            </a:r>
            <a:b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</a:br>
            <a: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  <a:t>Non-Perturbative QCD &amp; Related Quests </a:t>
            </a:r>
            <a:br>
              <a:rPr lang="en-US" sz="27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/>
              </a:rPr>
            </a:br>
            <a:r>
              <a:rPr lang="en-US" sz="2700" b="1" dirty="0">
                <a:solidFill>
                  <a:srgbClr val="000000"/>
                </a:solidFill>
                <a:latin typeface="Cambria"/>
              </a:rPr>
              <a:t>08-12 November </a:t>
            </a:r>
            <a:r>
              <a:rPr lang="en-US" sz="2700" b="1" dirty="0" smtClean="0">
                <a:solidFill>
                  <a:srgbClr val="000000"/>
                </a:solidFill>
                <a:latin typeface="Cambria"/>
              </a:rPr>
              <a:t>2021</a:t>
            </a:r>
            <a:endParaRPr lang="ru-RU" sz="27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564904"/>
            <a:ext cx="8712968" cy="374441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dirty="0"/>
          </a:p>
          <a:p>
            <a:r>
              <a:rPr lang="en-US" sz="2800" b="1" dirty="0"/>
              <a:t>New Results in Hadron </a:t>
            </a:r>
            <a:r>
              <a:rPr lang="en-US" sz="2800" b="1" dirty="0" smtClean="0"/>
              <a:t>Spectroscopy  </a:t>
            </a:r>
            <a:endParaRPr lang="en-US" sz="2800" dirty="0"/>
          </a:p>
          <a:p>
            <a:r>
              <a:rPr lang="en-US" sz="2800" b="1" dirty="0" smtClean="0"/>
              <a:t>Non-perturbative </a:t>
            </a:r>
            <a:r>
              <a:rPr lang="en-US" sz="2800" b="1" dirty="0"/>
              <a:t>Methods for Soft Hadron Scattering </a:t>
            </a:r>
            <a:endParaRPr lang="en-US" sz="2800" dirty="0"/>
          </a:p>
          <a:p>
            <a:r>
              <a:rPr lang="en-US" sz="2800" b="1" dirty="0" smtClean="0"/>
              <a:t>Quark-Gluon </a:t>
            </a:r>
            <a:r>
              <a:rPr lang="en-US" sz="2800" b="1" dirty="0"/>
              <a:t>Matter at Finite Temperatures and Densities </a:t>
            </a:r>
            <a:endParaRPr lang="en-US" sz="2800" dirty="0"/>
          </a:p>
          <a:p>
            <a:r>
              <a:rPr lang="en-US" sz="2800" b="1" dirty="0" smtClean="0"/>
              <a:t>Lattice </a:t>
            </a:r>
            <a:r>
              <a:rPr lang="en-US" sz="2800" b="1" dirty="0"/>
              <a:t>simulations for hadron phenomenology </a:t>
            </a:r>
            <a:endParaRPr lang="en-US" sz="2800" dirty="0"/>
          </a:p>
          <a:p>
            <a:r>
              <a:rPr lang="en-US" sz="2800" b="1" dirty="0" smtClean="0"/>
              <a:t>Chiral </a:t>
            </a:r>
            <a:r>
              <a:rPr lang="en-US" sz="2800" b="1" dirty="0"/>
              <a:t>symmetry breaking in phenomenology and on the lattice </a:t>
            </a:r>
            <a:endParaRPr lang="en-US" sz="2800" dirty="0"/>
          </a:p>
          <a:p>
            <a:r>
              <a:rPr lang="en-US" sz="2800" b="1" dirty="0" smtClean="0"/>
              <a:t>Progress </a:t>
            </a:r>
            <a:r>
              <a:rPr lang="en-US" sz="2800" b="1" dirty="0"/>
              <a:t>in Confinement Problem </a:t>
            </a:r>
            <a:endParaRPr lang="en-US" sz="2800" dirty="0"/>
          </a:p>
          <a:p>
            <a:r>
              <a:rPr lang="en-US" sz="2800" b="1" dirty="0" smtClean="0"/>
              <a:t>Rigorous </a:t>
            </a:r>
            <a:r>
              <a:rPr lang="en-US" sz="2800" b="1" dirty="0"/>
              <a:t>Results in Gauge QFT </a:t>
            </a:r>
            <a:endParaRPr lang="en-US" sz="2800" dirty="0"/>
          </a:p>
          <a:p>
            <a:endParaRPr lang="ru-RU" dirty="0"/>
          </a:p>
        </p:txBody>
      </p:sp>
      <p:sp>
        <p:nvSpPr>
          <p:cNvPr id="5" name="5-конечная звезда 4"/>
          <p:cNvSpPr>
            <a:spLocks noChangeAspect="1"/>
          </p:cNvSpPr>
          <p:nvPr/>
        </p:nvSpPr>
        <p:spPr>
          <a:xfrm>
            <a:off x="5940136" y="3053516"/>
            <a:ext cx="288000" cy="288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>
            <a:spLocks noChangeAspect="1"/>
          </p:cNvSpPr>
          <p:nvPr/>
        </p:nvSpPr>
        <p:spPr>
          <a:xfrm>
            <a:off x="8392805" y="3309560"/>
            <a:ext cx="288000" cy="288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5-конечная звезда 6"/>
          <p:cNvSpPr>
            <a:spLocks noChangeAspect="1"/>
          </p:cNvSpPr>
          <p:nvPr/>
        </p:nvSpPr>
        <p:spPr>
          <a:xfrm>
            <a:off x="8680805" y="3798314"/>
            <a:ext cx="288000" cy="288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5-конечная звезда 7"/>
          <p:cNvSpPr>
            <a:spLocks noChangeAspect="1"/>
          </p:cNvSpPr>
          <p:nvPr/>
        </p:nvSpPr>
        <p:spPr>
          <a:xfrm>
            <a:off x="7344288" y="4149040"/>
            <a:ext cx="288000" cy="288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>
            <a:spLocks noChangeAspect="1"/>
          </p:cNvSpPr>
          <p:nvPr/>
        </p:nvSpPr>
        <p:spPr>
          <a:xfrm>
            <a:off x="1763688" y="4973622"/>
            <a:ext cx="288000" cy="288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>
            <a:spLocks noChangeAspect="1"/>
          </p:cNvSpPr>
          <p:nvPr/>
        </p:nvSpPr>
        <p:spPr>
          <a:xfrm>
            <a:off x="5509035" y="5281935"/>
            <a:ext cx="288000" cy="288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>
            <a:spLocks noChangeAspect="1"/>
          </p:cNvSpPr>
          <p:nvPr/>
        </p:nvSpPr>
        <p:spPr>
          <a:xfrm>
            <a:off x="5112080" y="5701138"/>
            <a:ext cx="288000" cy="288000"/>
          </a:xfrm>
          <a:prstGeom prst="star5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7280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496" y="0"/>
            <a:ext cx="9108504" cy="1417638"/>
          </a:xfr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Thank 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ou and Farewell !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Petrov\Pictures\сгкефшт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144000" cy="5373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2014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68</Words>
  <Application>Microsoft Office PowerPoint</Application>
  <PresentationFormat>Экран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XXXIIIth International Workshop  on High Energy Physics  Hard Problems of Hadron Physics:  Non-Perturbative QCD &amp; Related Quests  08-12 November 2021</vt:lpstr>
      <vt:lpstr>Thank You and Farewell 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Opening Address</dc:title>
  <dc:creator>Petrov</dc:creator>
  <cp:lastModifiedBy>Petrov</cp:lastModifiedBy>
  <cp:revision>8</cp:revision>
  <dcterms:created xsi:type="dcterms:W3CDTF">2021-11-07T10:16:45Z</dcterms:created>
  <dcterms:modified xsi:type="dcterms:W3CDTF">2021-11-12T09:29:53Z</dcterms:modified>
</cp:coreProperties>
</file>