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09" r:id="rId6"/>
    <p:sldMasterId id="2147483721" r:id="rId7"/>
  </p:sldMasterIdLst>
  <p:sldIdLst>
    <p:sldId id="256" r:id="rId8"/>
    <p:sldId id="272" r:id="rId9"/>
    <p:sldId id="268" r:id="rId10"/>
    <p:sldId id="270" r:id="rId11"/>
    <p:sldId id="274" r:id="rId12"/>
    <p:sldId id="273" r:id="rId13"/>
    <p:sldId id="271" r:id="rId14"/>
    <p:sldId id="258" r:id="rId15"/>
    <p:sldId id="257" r:id="rId16"/>
    <p:sldId id="264" r:id="rId17"/>
    <p:sldId id="259" r:id="rId18"/>
    <p:sldId id="260" r:id="rId19"/>
    <p:sldId id="261" r:id="rId20"/>
    <p:sldId id="269" r:id="rId21"/>
    <p:sldId id="262" r:id="rId22"/>
    <p:sldId id="263" r:id="rId23"/>
    <p:sldId id="265" r:id="rId24"/>
    <p:sldId id="267" r:id="rId25"/>
    <p:sldId id="26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71DA-6C70-4247-9C5F-C27F081C2453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E25-7FB2-4555-A1E7-AE823A5C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2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71DA-6C70-4247-9C5F-C27F081C2453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E25-7FB2-4555-A1E7-AE823A5C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71DA-6C70-4247-9C5F-C27F081C2453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E25-7FB2-4555-A1E7-AE823A5C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8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57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5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2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6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0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3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07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9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71DA-6C70-4247-9C5F-C27F081C2453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E25-7FB2-4555-A1E7-AE823A5C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67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45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36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4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505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04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12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04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335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04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471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04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98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600" y="274680"/>
            <a:ext cx="10970400" cy="529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45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04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25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71DA-6C70-4247-9C5F-C27F081C2453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E25-7FB2-4555-A1E7-AE823A5C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90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04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124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04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505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04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426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04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611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04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H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910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09D-7912-4C5B-B00B-975D44C7CA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63A-DA27-4D7D-BBEE-3BC635783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51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09D-7912-4C5B-B00B-975D44C7CA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63A-DA27-4D7D-BBEE-3BC635783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09D-7912-4C5B-B00B-975D44C7CA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63A-DA27-4D7D-BBEE-3BC635783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20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09D-7912-4C5B-B00B-975D44C7CA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63A-DA27-4D7D-BBEE-3BC635783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49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09D-7912-4C5B-B00B-975D44C7CA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63A-DA27-4D7D-BBEE-3BC635783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3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71DA-6C70-4247-9C5F-C27F081C2453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E25-7FB2-4555-A1E7-AE823A5C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91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09D-7912-4C5B-B00B-975D44C7CA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63A-DA27-4D7D-BBEE-3BC635783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8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09D-7912-4C5B-B00B-975D44C7CA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63A-DA27-4D7D-BBEE-3BC635783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78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09D-7912-4C5B-B00B-975D44C7CA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63A-DA27-4D7D-BBEE-3BC635783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56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09D-7912-4C5B-B00B-975D44C7CA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63A-DA27-4D7D-BBEE-3BC635783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71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09D-7912-4C5B-B00B-975D44C7CA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63A-DA27-4D7D-BBEE-3BC635783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07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709D-7912-4C5B-B00B-975D44C7CA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63A-DA27-4D7D-BBEE-3BC635783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9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8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85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49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2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71DA-6C70-4247-9C5F-C27F081C2453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E25-7FB2-4555-A1E7-AE823A5C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405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09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00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5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96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88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66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97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04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3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71DA-6C70-4247-9C5F-C27F081C2453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E25-7FB2-4555-A1E7-AE823A5C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15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26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615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39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63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45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371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694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033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8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71DA-6C70-4247-9C5F-C27F081C2453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E25-7FB2-4555-A1E7-AE823A5C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60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234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67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1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220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952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581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27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05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2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71DA-6C70-4247-9C5F-C27F081C2453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E25-7FB2-4555-A1E7-AE823A5C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5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71DA-6C70-4247-9C5F-C27F081C2453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FE25-7FB2-4555-A1E7-AE823A5C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1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571DA-6C70-4247-9C5F-C27F081C2453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FE25-7FB2-4555-A1E7-AE823A5C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CH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CH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CH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H" sz="2000" b="0" strike="noStrike" spc="-1">
                <a:latin typeface="Arial"/>
              </a:rPr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241059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709D-7912-4C5B-B00B-975D44C7CA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4D63A-DA27-4D7D-BBEE-3BC635783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2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3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6105-16DD-4761-9E54-0C999C98A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8099-2A68-4516-95B5-DA4D900B9C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2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6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848" y="1524021"/>
            <a:ext cx="9144000" cy="1621099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TWENTIETH LOMONOSOV CONFERENCE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ON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ELEMENTARY PARTICLE PHYSICS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Moscow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State University, Moscow, 19-25 August, 2021</a:t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New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features of strong interactions revealed 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LHC</a:t>
            </a:r>
            <a:endParaRPr lang="ru-RU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6255" y="3673928"/>
            <a:ext cx="6882495" cy="1771650"/>
          </a:xfrm>
          <a:solidFill>
            <a:schemeClr val="accent1"/>
          </a:solidFill>
          <a:ln w="38100"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Vladimir A.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Petrov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Logunov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Institute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for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High Energy Physics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NRC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KI,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Prautvinault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, RF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9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228" y="1426029"/>
            <a:ext cx="11149693" cy="5363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7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New Era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(1973-…)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65" y="1825625"/>
            <a:ext cx="593347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8474531" y="2432957"/>
            <a:ext cx="816428" cy="81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21" y="528185"/>
            <a:ext cx="1314451" cy="1341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8025493" y="2457098"/>
            <a:ext cx="473528" cy="416751"/>
          </a:xfrm>
          <a:custGeom>
            <a:avLst/>
            <a:gdLst>
              <a:gd name="connsiteX0" fmla="*/ 0 w 473528"/>
              <a:gd name="connsiteY0" fmla="*/ 416751 h 416751"/>
              <a:gd name="connsiteX1" fmla="*/ 40821 w 473528"/>
              <a:gd name="connsiteY1" fmla="*/ 408586 h 416751"/>
              <a:gd name="connsiteX2" fmla="*/ 89807 w 473528"/>
              <a:gd name="connsiteY2" fmla="*/ 392258 h 416751"/>
              <a:gd name="connsiteX3" fmla="*/ 130628 w 473528"/>
              <a:gd name="connsiteY3" fmla="*/ 351436 h 416751"/>
              <a:gd name="connsiteX4" fmla="*/ 155121 w 473528"/>
              <a:gd name="connsiteY4" fmla="*/ 335108 h 416751"/>
              <a:gd name="connsiteX5" fmla="*/ 179614 w 473528"/>
              <a:gd name="connsiteY5" fmla="*/ 310615 h 416751"/>
              <a:gd name="connsiteX6" fmla="*/ 212271 w 473528"/>
              <a:gd name="connsiteY6" fmla="*/ 212643 h 416751"/>
              <a:gd name="connsiteX7" fmla="*/ 228600 w 473528"/>
              <a:gd name="connsiteY7" fmla="*/ 163658 h 416751"/>
              <a:gd name="connsiteX8" fmla="*/ 236764 w 473528"/>
              <a:gd name="connsiteY8" fmla="*/ 139165 h 416751"/>
              <a:gd name="connsiteX9" fmla="*/ 253093 w 473528"/>
              <a:gd name="connsiteY9" fmla="*/ 114672 h 416751"/>
              <a:gd name="connsiteX10" fmla="*/ 293914 w 473528"/>
              <a:gd name="connsiteY10" fmla="*/ 57522 h 416751"/>
              <a:gd name="connsiteX11" fmla="*/ 310243 w 473528"/>
              <a:gd name="connsiteY11" fmla="*/ 33029 h 416751"/>
              <a:gd name="connsiteX12" fmla="*/ 383721 w 473528"/>
              <a:gd name="connsiteY12" fmla="*/ 16701 h 416751"/>
              <a:gd name="connsiteX13" fmla="*/ 473528 w 473528"/>
              <a:gd name="connsiteY13" fmla="*/ 372 h 4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3528" h="416751">
                <a:moveTo>
                  <a:pt x="0" y="416751"/>
                </a:moveTo>
                <a:cubicBezTo>
                  <a:pt x="13607" y="414029"/>
                  <a:pt x="27433" y="412237"/>
                  <a:pt x="40821" y="408586"/>
                </a:cubicBezTo>
                <a:cubicBezTo>
                  <a:pt x="57426" y="404057"/>
                  <a:pt x="89807" y="392258"/>
                  <a:pt x="89807" y="392258"/>
                </a:cubicBezTo>
                <a:cubicBezTo>
                  <a:pt x="155126" y="348711"/>
                  <a:pt x="76196" y="405868"/>
                  <a:pt x="130628" y="351436"/>
                </a:cubicBezTo>
                <a:cubicBezTo>
                  <a:pt x="137566" y="344498"/>
                  <a:pt x="147583" y="341390"/>
                  <a:pt x="155121" y="335108"/>
                </a:cubicBezTo>
                <a:cubicBezTo>
                  <a:pt x="163991" y="327716"/>
                  <a:pt x="171450" y="318779"/>
                  <a:pt x="179614" y="310615"/>
                </a:cubicBezTo>
                <a:lnTo>
                  <a:pt x="212271" y="212643"/>
                </a:lnTo>
                <a:lnTo>
                  <a:pt x="228600" y="163658"/>
                </a:lnTo>
                <a:cubicBezTo>
                  <a:pt x="231321" y="155494"/>
                  <a:pt x="231990" y="146326"/>
                  <a:pt x="236764" y="139165"/>
                </a:cubicBezTo>
                <a:lnTo>
                  <a:pt x="253093" y="114672"/>
                </a:lnTo>
                <a:cubicBezTo>
                  <a:pt x="272142" y="57522"/>
                  <a:pt x="253092" y="71129"/>
                  <a:pt x="293914" y="57522"/>
                </a:cubicBezTo>
                <a:cubicBezTo>
                  <a:pt x="299357" y="49358"/>
                  <a:pt x="302581" y="39159"/>
                  <a:pt x="310243" y="33029"/>
                </a:cubicBezTo>
                <a:cubicBezTo>
                  <a:pt x="320821" y="24567"/>
                  <a:pt x="383220" y="16784"/>
                  <a:pt x="383721" y="16701"/>
                </a:cubicBezTo>
                <a:cubicBezTo>
                  <a:pt x="445616" y="-3931"/>
                  <a:pt x="415495" y="372"/>
                  <a:pt x="473528" y="3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533">
            <a:off x="8443033" y="2710021"/>
            <a:ext cx="10296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8980">
            <a:off x="8468632" y="2275806"/>
            <a:ext cx="82232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3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957" y="2351517"/>
            <a:ext cx="69818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85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45" y="1825625"/>
            <a:ext cx="587891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9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34" y="-19050"/>
            <a:ext cx="932497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8278594" y="1673681"/>
            <a:ext cx="1902279" cy="383721"/>
          </a:xfrm>
          <a:custGeom>
            <a:avLst/>
            <a:gdLst>
              <a:gd name="connsiteX0" fmla="*/ 0 w 1902278"/>
              <a:gd name="connsiteY0" fmla="*/ 97971 h 383721"/>
              <a:gd name="connsiteX1" fmla="*/ 48985 w 1902278"/>
              <a:gd name="connsiteY1" fmla="*/ 73478 h 383721"/>
              <a:gd name="connsiteX2" fmla="*/ 81643 w 1902278"/>
              <a:gd name="connsiteY2" fmla="*/ 65314 h 383721"/>
              <a:gd name="connsiteX3" fmla="*/ 106135 w 1902278"/>
              <a:gd name="connsiteY3" fmla="*/ 57150 h 383721"/>
              <a:gd name="connsiteX4" fmla="*/ 179614 w 1902278"/>
              <a:gd name="connsiteY4" fmla="*/ 40821 h 383721"/>
              <a:gd name="connsiteX5" fmla="*/ 293914 w 1902278"/>
              <a:gd name="connsiteY5" fmla="*/ 8164 h 383721"/>
              <a:gd name="connsiteX6" fmla="*/ 318407 w 1902278"/>
              <a:gd name="connsiteY6" fmla="*/ 0 h 383721"/>
              <a:gd name="connsiteX7" fmla="*/ 571500 w 1902278"/>
              <a:gd name="connsiteY7" fmla="*/ 16328 h 383721"/>
              <a:gd name="connsiteX8" fmla="*/ 620485 w 1902278"/>
              <a:gd name="connsiteY8" fmla="*/ 32657 h 383721"/>
              <a:gd name="connsiteX9" fmla="*/ 685800 w 1902278"/>
              <a:gd name="connsiteY9" fmla="*/ 40821 h 383721"/>
              <a:gd name="connsiteX10" fmla="*/ 759278 w 1902278"/>
              <a:gd name="connsiteY10" fmla="*/ 57150 h 383721"/>
              <a:gd name="connsiteX11" fmla="*/ 808264 w 1902278"/>
              <a:gd name="connsiteY11" fmla="*/ 65314 h 383721"/>
              <a:gd name="connsiteX12" fmla="*/ 865414 w 1902278"/>
              <a:gd name="connsiteY12" fmla="*/ 81642 h 383721"/>
              <a:gd name="connsiteX13" fmla="*/ 889907 w 1902278"/>
              <a:gd name="connsiteY13" fmla="*/ 97971 h 383721"/>
              <a:gd name="connsiteX14" fmla="*/ 914400 w 1902278"/>
              <a:gd name="connsiteY14" fmla="*/ 106135 h 383721"/>
              <a:gd name="connsiteX15" fmla="*/ 979714 w 1902278"/>
              <a:gd name="connsiteY15" fmla="*/ 122464 h 383721"/>
              <a:gd name="connsiteX16" fmla="*/ 1020535 w 1902278"/>
              <a:gd name="connsiteY16" fmla="*/ 130628 h 383721"/>
              <a:gd name="connsiteX17" fmla="*/ 1045028 w 1902278"/>
              <a:gd name="connsiteY17" fmla="*/ 138792 h 383721"/>
              <a:gd name="connsiteX18" fmla="*/ 1085850 w 1902278"/>
              <a:gd name="connsiteY18" fmla="*/ 146957 h 383721"/>
              <a:gd name="connsiteX19" fmla="*/ 1118507 w 1902278"/>
              <a:gd name="connsiteY19" fmla="*/ 155121 h 383721"/>
              <a:gd name="connsiteX20" fmla="*/ 1191985 w 1902278"/>
              <a:gd name="connsiteY20" fmla="*/ 179614 h 383721"/>
              <a:gd name="connsiteX21" fmla="*/ 1265464 w 1902278"/>
              <a:gd name="connsiteY21" fmla="*/ 204107 h 383721"/>
              <a:gd name="connsiteX22" fmla="*/ 1314450 w 1902278"/>
              <a:gd name="connsiteY22" fmla="*/ 220435 h 383721"/>
              <a:gd name="connsiteX23" fmla="*/ 1338943 w 1902278"/>
              <a:gd name="connsiteY23" fmla="*/ 228600 h 383721"/>
              <a:gd name="connsiteX24" fmla="*/ 1387928 w 1902278"/>
              <a:gd name="connsiteY24" fmla="*/ 236764 h 383721"/>
              <a:gd name="connsiteX25" fmla="*/ 1436914 w 1902278"/>
              <a:gd name="connsiteY25" fmla="*/ 253092 h 383721"/>
              <a:gd name="connsiteX26" fmla="*/ 1461407 w 1902278"/>
              <a:gd name="connsiteY26" fmla="*/ 261257 h 383721"/>
              <a:gd name="connsiteX27" fmla="*/ 1551214 w 1902278"/>
              <a:gd name="connsiteY27" fmla="*/ 277585 h 383721"/>
              <a:gd name="connsiteX28" fmla="*/ 1575707 w 1902278"/>
              <a:gd name="connsiteY28" fmla="*/ 285750 h 383721"/>
              <a:gd name="connsiteX29" fmla="*/ 1665514 w 1902278"/>
              <a:gd name="connsiteY29" fmla="*/ 302078 h 383721"/>
              <a:gd name="connsiteX30" fmla="*/ 1722664 w 1902278"/>
              <a:gd name="connsiteY30" fmla="*/ 326571 h 383721"/>
              <a:gd name="connsiteX31" fmla="*/ 1747157 w 1902278"/>
              <a:gd name="connsiteY31" fmla="*/ 351064 h 383721"/>
              <a:gd name="connsiteX32" fmla="*/ 1820635 w 1902278"/>
              <a:gd name="connsiteY32" fmla="*/ 359228 h 383721"/>
              <a:gd name="connsiteX33" fmla="*/ 1869621 w 1902278"/>
              <a:gd name="connsiteY33" fmla="*/ 375557 h 383721"/>
              <a:gd name="connsiteX34" fmla="*/ 1902278 w 1902278"/>
              <a:gd name="connsiteY34" fmla="*/ 383721 h 38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02278" h="383721">
                <a:moveTo>
                  <a:pt x="0" y="97971"/>
                </a:moveTo>
                <a:cubicBezTo>
                  <a:pt x="16328" y="89807"/>
                  <a:pt x="32035" y="80258"/>
                  <a:pt x="48985" y="73478"/>
                </a:cubicBezTo>
                <a:cubicBezTo>
                  <a:pt x="59403" y="69311"/>
                  <a:pt x="70854" y="68397"/>
                  <a:pt x="81643" y="65314"/>
                </a:cubicBezTo>
                <a:cubicBezTo>
                  <a:pt x="89918" y="62950"/>
                  <a:pt x="97861" y="59514"/>
                  <a:pt x="106135" y="57150"/>
                </a:cubicBezTo>
                <a:cubicBezTo>
                  <a:pt x="145758" y="45829"/>
                  <a:pt x="135824" y="50926"/>
                  <a:pt x="179614" y="40821"/>
                </a:cubicBezTo>
                <a:cubicBezTo>
                  <a:pt x="246242" y="25445"/>
                  <a:pt x="235437" y="27656"/>
                  <a:pt x="293914" y="8164"/>
                </a:cubicBezTo>
                <a:lnTo>
                  <a:pt x="318407" y="0"/>
                </a:lnTo>
                <a:lnTo>
                  <a:pt x="571500" y="16328"/>
                </a:lnTo>
                <a:cubicBezTo>
                  <a:pt x="588521" y="18881"/>
                  <a:pt x="604157" y="27214"/>
                  <a:pt x="620485" y="32657"/>
                </a:cubicBezTo>
                <a:cubicBezTo>
                  <a:pt x="641300" y="39596"/>
                  <a:pt x="664028" y="38100"/>
                  <a:pt x="685800" y="40821"/>
                </a:cubicBezTo>
                <a:cubicBezTo>
                  <a:pt x="720734" y="49554"/>
                  <a:pt x="721288" y="50242"/>
                  <a:pt x="759278" y="57150"/>
                </a:cubicBezTo>
                <a:cubicBezTo>
                  <a:pt x="775565" y="60111"/>
                  <a:pt x="792032" y="62068"/>
                  <a:pt x="808264" y="65314"/>
                </a:cubicBezTo>
                <a:cubicBezTo>
                  <a:pt x="833892" y="70439"/>
                  <a:pt x="842070" y="73861"/>
                  <a:pt x="865414" y="81642"/>
                </a:cubicBezTo>
                <a:cubicBezTo>
                  <a:pt x="873578" y="87085"/>
                  <a:pt x="881131" y="93583"/>
                  <a:pt x="889907" y="97971"/>
                </a:cubicBezTo>
                <a:cubicBezTo>
                  <a:pt x="897604" y="101820"/>
                  <a:pt x="906097" y="103871"/>
                  <a:pt x="914400" y="106135"/>
                </a:cubicBezTo>
                <a:cubicBezTo>
                  <a:pt x="936051" y="112040"/>
                  <a:pt x="957708" y="118063"/>
                  <a:pt x="979714" y="122464"/>
                </a:cubicBezTo>
                <a:cubicBezTo>
                  <a:pt x="993321" y="125185"/>
                  <a:pt x="1007073" y="127263"/>
                  <a:pt x="1020535" y="130628"/>
                </a:cubicBezTo>
                <a:cubicBezTo>
                  <a:pt x="1028884" y="132715"/>
                  <a:pt x="1036679" y="136705"/>
                  <a:pt x="1045028" y="138792"/>
                </a:cubicBezTo>
                <a:cubicBezTo>
                  <a:pt x="1058491" y="142158"/>
                  <a:pt x="1072304" y="143947"/>
                  <a:pt x="1085850" y="146957"/>
                </a:cubicBezTo>
                <a:cubicBezTo>
                  <a:pt x="1096803" y="149391"/>
                  <a:pt x="1107621" y="152400"/>
                  <a:pt x="1118507" y="155121"/>
                </a:cubicBezTo>
                <a:cubicBezTo>
                  <a:pt x="1163727" y="185269"/>
                  <a:pt x="1121590" y="162016"/>
                  <a:pt x="1191985" y="179614"/>
                </a:cubicBezTo>
                <a:cubicBezTo>
                  <a:pt x="1192019" y="179622"/>
                  <a:pt x="1253201" y="200019"/>
                  <a:pt x="1265464" y="204107"/>
                </a:cubicBezTo>
                <a:lnTo>
                  <a:pt x="1314450" y="220435"/>
                </a:lnTo>
                <a:cubicBezTo>
                  <a:pt x="1322614" y="223157"/>
                  <a:pt x="1330454" y="227185"/>
                  <a:pt x="1338943" y="228600"/>
                </a:cubicBezTo>
                <a:cubicBezTo>
                  <a:pt x="1355271" y="231321"/>
                  <a:pt x="1371869" y="232749"/>
                  <a:pt x="1387928" y="236764"/>
                </a:cubicBezTo>
                <a:cubicBezTo>
                  <a:pt x="1404626" y="240938"/>
                  <a:pt x="1420585" y="247649"/>
                  <a:pt x="1436914" y="253092"/>
                </a:cubicBezTo>
                <a:cubicBezTo>
                  <a:pt x="1445078" y="255813"/>
                  <a:pt x="1452918" y="259842"/>
                  <a:pt x="1461407" y="261257"/>
                </a:cubicBezTo>
                <a:cubicBezTo>
                  <a:pt x="1483240" y="264896"/>
                  <a:pt x="1528395" y="271880"/>
                  <a:pt x="1551214" y="277585"/>
                </a:cubicBezTo>
                <a:cubicBezTo>
                  <a:pt x="1559563" y="279672"/>
                  <a:pt x="1567358" y="283663"/>
                  <a:pt x="1575707" y="285750"/>
                </a:cubicBezTo>
                <a:cubicBezTo>
                  <a:pt x="1635106" y="300600"/>
                  <a:pt x="1600042" y="287529"/>
                  <a:pt x="1665514" y="302078"/>
                </a:cubicBezTo>
                <a:cubicBezTo>
                  <a:pt x="1680990" y="305517"/>
                  <a:pt x="1711390" y="318518"/>
                  <a:pt x="1722664" y="326571"/>
                </a:cubicBezTo>
                <a:cubicBezTo>
                  <a:pt x="1732059" y="333282"/>
                  <a:pt x="1736203" y="347413"/>
                  <a:pt x="1747157" y="351064"/>
                </a:cubicBezTo>
                <a:cubicBezTo>
                  <a:pt x="1770536" y="358857"/>
                  <a:pt x="1796142" y="356507"/>
                  <a:pt x="1820635" y="359228"/>
                </a:cubicBezTo>
                <a:cubicBezTo>
                  <a:pt x="1836964" y="364671"/>
                  <a:pt x="1852923" y="371383"/>
                  <a:pt x="1869621" y="375557"/>
                </a:cubicBezTo>
                <a:lnTo>
                  <a:pt x="1902278" y="38372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8213279" y="824607"/>
            <a:ext cx="1885951" cy="955221"/>
          </a:xfrm>
          <a:custGeom>
            <a:avLst/>
            <a:gdLst>
              <a:gd name="connsiteX0" fmla="*/ 0 w 1885950"/>
              <a:gd name="connsiteY0" fmla="*/ 955221 h 955221"/>
              <a:gd name="connsiteX1" fmla="*/ 40822 w 1885950"/>
              <a:gd name="connsiteY1" fmla="*/ 930728 h 955221"/>
              <a:gd name="connsiteX2" fmla="*/ 65315 w 1885950"/>
              <a:gd name="connsiteY2" fmla="*/ 922564 h 955221"/>
              <a:gd name="connsiteX3" fmla="*/ 114300 w 1885950"/>
              <a:gd name="connsiteY3" fmla="*/ 889907 h 955221"/>
              <a:gd name="connsiteX4" fmla="*/ 138793 w 1885950"/>
              <a:gd name="connsiteY4" fmla="*/ 873578 h 955221"/>
              <a:gd name="connsiteX5" fmla="*/ 204108 w 1885950"/>
              <a:gd name="connsiteY5" fmla="*/ 865414 h 955221"/>
              <a:gd name="connsiteX6" fmla="*/ 285750 w 1885950"/>
              <a:gd name="connsiteY6" fmla="*/ 840921 h 955221"/>
              <a:gd name="connsiteX7" fmla="*/ 310243 w 1885950"/>
              <a:gd name="connsiteY7" fmla="*/ 824593 h 955221"/>
              <a:gd name="connsiteX8" fmla="*/ 334736 w 1885950"/>
              <a:gd name="connsiteY8" fmla="*/ 816428 h 955221"/>
              <a:gd name="connsiteX9" fmla="*/ 383722 w 1885950"/>
              <a:gd name="connsiteY9" fmla="*/ 775607 h 955221"/>
              <a:gd name="connsiteX10" fmla="*/ 408215 w 1885950"/>
              <a:gd name="connsiteY10" fmla="*/ 767443 h 955221"/>
              <a:gd name="connsiteX11" fmla="*/ 457200 w 1885950"/>
              <a:gd name="connsiteY11" fmla="*/ 742950 h 955221"/>
              <a:gd name="connsiteX12" fmla="*/ 506186 w 1885950"/>
              <a:gd name="connsiteY12" fmla="*/ 718457 h 955221"/>
              <a:gd name="connsiteX13" fmla="*/ 563336 w 1885950"/>
              <a:gd name="connsiteY13" fmla="*/ 677636 h 955221"/>
              <a:gd name="connsiteX14" fmla="*/ 587829 w 1885950"/>
              <a:gd name="connsiteY14" fmla="*/ 669471 h 955221"/>
              <a:gd name="connsiteX15" fmla="*/ 636815 w 1885950"/>
              <a:gd name="connsiteY15" fmla="*/ 636814 h 955221"/>
              <a:gd name="connsiteX16" fmla="*/ 661308 w 1885950"/>
              <a:gd name="connsiteY16" fmla="*/ 620486 h 955221"/>
              <a:gd name="connsiteX17" fmla="*/ 710293 w 1885950"/>
              <a:gd name="connsiteY17" fmla="*/ 587828 h 955221"/>
              <a:gd name="connsiteX18" fmla="*/ 759279 w 1885950"/>
              <a:gd name="connsiteY18" fmla="*/ 555171 h 955221"/>
              <a:gd name="connsiteX19" fmla="*/ 783772 w 1885950"/>
              <a:gd name="connsiteY19" fmla="*/ 538843 h 955221"/>
              <a:gd name="connsiteX20" fmla="*/ 840922 w 1885950"/>
              <a:gd name="connsiteY20" fmla="*/ 514350 h 955221"/>
              <a:gd name="connsiteX21" fmla="*/ 898072 w 1885950"/>
              <a:gd name="connsiteY21" fmla="*/ 481693 h 955221"/>
              <a:gd name="connsiteX22" fmla="*/ 922565 w 1885950"/>
              <a:gd name="connsiteY22" fmla="*/ 465364 h 955221"/>
              <a:gd name="connsiteX23" fmla="*/ 971550 w 1885950"/>
              <a:gd name="connsiteY23" fmla="*/ 449036 h 955221"/>
              <a:gd name="connsiteX24" fmla="*/ 1045029 w 1885950"/>
              <a:gd name="connsiteY24" fmla="*/ 400050 h 955221"/>
              <a:gd name="connsiteX25" fmla="*/ 1069522 w 1885950"/>
              <a:gd name="connsiteY25" fmla="*/ 383721 h 955221"/>
              <a:gd name="connsiteX26" fmla="*/ 1134836 w 1885950"/>
              <a:gd name="connsiteY26" fmla="*/ 367393 h 955221"/>
              <a:gd name="connsiteX27" fmla="*/ 1208315 w 1885950"/>
              <a:gd name="connsiteY27" fmla="*/ 351064 h 955221"/>
              <a:gd name="connsiteX28" fmla="*/ 1265465 w 1885950"/>
              <a:gd name="connsiteY28" fmla="*/ 318407 h 955221"/>
              <a:gd name="connsiteX29" fmla="*/ 1289958 w 1885950"/>
              <a:gd name="connsiteY29" fmla="*/ 302078 h 955221"/>
              <a:gd name="connsiteX30" fmla="*/ 1314450 w 1885950"/>
              <a:gd name="connsiteY30" fmla="*/ 293914 h 955221"/>
              <a:gd name="connsiteX31" fmla="*/ 1387929 w 1885950"/>
              <a:gd name="connsiteY31" fmla="*/ 261257 h 955221"/>
              <a:gd name="connsiteX32" fmla="*/ 1477736 w 1885950"/>
              <a:gd name="connsiteY32" fmla="*/ 244928 h 955221"/>
              <a:gd name="connsiteX33" fmla="*/ 1502229 w 1885950"/>
              <a:gd name="connsiteY33" fmla="*/ 236764 h 955221"/>
              <a:gd name="connsiteX34" fmla="*/ 1551215 w 1885950"/>
              <a:gd name="connsiteY34" fmla="*/ 204107 h 955221"/>
              <a:gd name="connsiteX35" fmla="*/ 1575708 w 1885950"/>
              <a:gd name="connsiteY35" fmla="*/ 179614 h 955221"/>
              <a:gd name="connsiteX36" fmla="*/ 1608365 w 1885950"/>
              <a:gd name="connsiteY36" fmla="*/ 171450 h 955221"/>
              <a:gd name="connsiteX37" fmla="*/ 1632858 w 1885950"/>
              <a:gd name="connsiteY37" fmla="*/ 155121 h 955221"/>
              <a:gd name="connsiteX38" fmla="*/ 1681843 w 1885950"/>
              <a:gd name="connsiteY38" fmla="*/ 138793 h 955221"/>
              <a:gd name="connsiteX39" fmla="*/ 1706336 w 1885950"/>
              <a:gd name="connsiteY39" fmla="*/ 122464 h 955221"/>
              <a:gd name="connsiteX40" fmla="*/ 1730829 w 1885950"/>
              <a:gd name="connsiteY40" fmla="*/ 114300 h 955221"/>
              <a:gd name="connsiteX41" fmla="*/ 1779815 w 1885950"/>
              <a:gd name="connsiteY41" fmla="*/ 81643 h 955221"/>
              <a:gd name="connsiteX42" fmla="*/ 1804308 w 1885950"/>
              <a:gd name="connsiteY42" fmla="*/ 65314 h 955221"/>
              <a:gd name="connsiteX43" fmla="*/ 1828800 w 1885950"/>
              <a:gd name="connsiteY43" fmla="*/ 40821 h 955221"/>
              <a:gd name="connsiteX44" fmla="*/ 1853293 w 1885950"/>
              <a:gd name="connsiteY44" fmla="*/ 32657 h 955221"/>
              <a:gd name="connsiteX45" fmla="*/ 1885950 w 1885950"/>
              <a:gd name="connsiteY45" fmla="*/ 0 h 9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885950" h="955221">
                <a:moveTo>
                  <a:pt x="0" y="955221"/>
                </a:moveTo>
                <a:cubicBezTo>
                  <a:pt x="13607" y="947057"/>
                  <a:pt x="26629" y="937825"/>
                  <a:pt x="40822" y="930728"/>
                </a:cubicBezTo>
                <a:cubicBezTo>
                  <a:pt x="48519" y="926879"/>
                  <a:pt x="57792" y="926743"/>
                  <a:pt x="65315" y="922564"/>
                </a:cubicBezTo>
                <a:cubicBezTo>
                  <a:pt x="82470" y="913034"/>
                  <a:pt x="97972" y="900793"/>
                  <a:pt x="114300" y="889907"/>
                </a:cubicBezTo>
                <a:cubicBezTo>
                  <a:pt x="122464" y="884464"/>
                  <a:pt x="129056" y="874795"/>
                  <a:pt x="138793" y="873578"/>
                </a:cubicBezTo>
                <a:lnTo>
                  <a:pt x="204108" y="865414"/>
                </a:lnTo>
                <a:cubicBezTo>
                  <a:pt x="222366" y="860850"/>
                  <a:pt x="273820" y="848874"/>
                  <a:pt x="285750" y="840921"/>
                </a:cubicBezTo>
                <a:cubicBezTo>
                  <a:pt x="293914" y="835478"/>
                  <a:pt x="301467" y="828981"/>
                  <a:pt x="310243" y="824593"/>
                </a:cubicBezTo>
                <a:cubicBezTo>
                  <a:pt x="317940" y="820744"/>
                  <a:pt x="327039" y="820277"/>
                  <a:pt x="334736" y="816428"/>
                </a:cubicBezTo>
                <a:cubicBezTo>
                  <a:pt x="388166" y="789713"/>
                  <a:pt x="329545" y="811724"/>
                  <a:pt x="383722" y="775607"/>
                </a:cubicBezTo>
                <a:cubicBezTo>
                  <a:pt x="390883" y="770833"/>
                  <a:pt x="400051" y="770164"/>
                  <a:pt x="408215" y="767443"/>
                </a:cubicBezTo>
                <a:cubicBezTo>
                  <a:pt x="478411" y="720645"/>
                  <a:pt x="389597" y="776752"/>
                  <a:pt x="457200" y="742950"/>
                </a:cubicBezTo>
                <a:cubicBezTo>
                  <a:pt x="520503" y="711298"/>
                  <a:pt x="444626" y="738976"/>
                  <a:pt x="506186" y="718457"/>
                </a:cubicBezTo>
                <a:cubicBezTo>
                  <a:pt x="513588" y="712905"/>
                  <a:pt x="551393" y="683607"/>
                  <a:pt x="563336" y="677636"/>
                </a:cubicBezTo>
                <a:cubicBezTo>
                  <a:pt x="571033" y="673787"/>
                  <a:pt x="580306" y="673650"/>
                  <a:pt x="587829" y="669471"/>
                </a:cubicBezTo>
                <a:cubicBezTo>
                  <a:pt x="604984" y="659940"/>
                  <a:pt x="620486" y="647700"/>
                  <a:pt x="636815" y="636814"/>
                </a:cubicBezTo>
                <a:cubicBezTo>
                  <a:pt x="644979" y="631371"/>
                  <a:pt x="654370" y="627424"/>
                  <a:pt x="661308" y="620486"/>
                </a:cubicBezTo>
                <a:cubicBezTo>
                  <a:pt x="715658" y="566133"/>
                  <a:pt x="657127" y="617365"/>
                  <a:pt x="710293" y="587828"/>
                </a:cubicBezTo>
                <a:cubicBezTo>
                  <a:pt x="727448" y="578297"/>
                  <a:pt x="742950" y="566057"/>
                  <a:pt x="759279" y="555171"/>
                </a:cubicBezTo>
                <a:cubicBezTo>
                  <a:pt x="767443" y="549728"/>
                  <a:pt x="774996" y="543231"/>
                  <a:pt x="783772" y="538843"/>
                </a:cubicBezTo>
                <a:cubicBezTo>
                  <a:pt x="824126" y="518665"/>
                  <a:pt x="804883" y="526363"/>
                  <a:pt x="840922" y="514350"/>
                </a:cubicBezTo>
                <a:cubicBezTo>
                  <a:pt x="900596" y="474567"/>
                  <a:pt x="825563" y="523127"/>
                  <a:pt x="898072" y="481693"/>
                </a:cubicBezTo>
                <a:cubicBezTo>
                  <a:pt x="906592" y="476825"/>
                  <a:pt x="913598" y="469349"/>
                  <a:pt x="922565" y="465364"/>
                </a:cubicBezTo>
                <a:cubicBezTo>
                  <a:pt x="938293" y="458374"/>
                  <a:pt x="971550" y="449036"/>
                  <a:pt x="971550" y="449036"/>
                </a:cubicBezTo>
                <a:lnTo>
                  <a:pt x="1045029" y="400050"/>
                </a:lnTo>
                <a:cubicBezTo>
                  <a:pt x="1053193" y="394607"/>
                  <a:pt x="1060213" y="386824"/>
                  <a:pt x="1069522" y="383721"/>
                </a:cubicBezTo>
                <a:cubicBezTo>
                  <a:pt x="1113294" y="369131"/>
                  <a:pt x="1075717" y="380531"/>
                  <a:pt x="1134836" y="367393"/>
                </a:cubicBezTo>
                <a:cubicBezTo>
                  <a:pt x="1238592" y="344335"/>
                  <a:pt x="1085211" y="375684"/>
                  <a:pt x="1208315" y="351064"/>
                </a:cubicBezTo>
                <a:cubicBezTo>
                  <a:pt x="1287284" y="291837"/>
                  <a:pt x="1203127" y="349576"/>
                  <a:pt x="1265465" y="318407"/>
                </a:cubicBezTo>
                <a:cubicBezTo>
                  <a:pt x="1274241" y="314019"/>
                  <a:pt x="1281182" y="306466"/>
                  <a:pt x="1289958" y="302078"/>
                </a:cubicBezTo>
                <a:cubicBezTo>
                  <a:pt x="1297655" y="298229"/>
                  <a:pt x="1306753" y="297762"/>
                  <a:pt x="1314450" y="293914"/>
                </a:cubicBezTo>
                <a:cubicBezTo>
                  <a:pt x="1356052" y="273113"/>
                  <a:pt x="1324745" y="271787"/>
                  <a:pt x="1387929" y="261257"/>
                </a:cubicBezTo>
                <a:cubicBezTo>
                  <a:pt x="1409783" y="257615"/>
                  <a:pt x="1454901" y="250637"/>
                  <a:pt x="1477736" y="244928"/>
                </a:cubicBezTo>
                <a:cubicBezTo>
                  <a:pt x="1486085" y="242841"/>
                  <a:pt x="1494706" y="240943"/>
                  <a:pt x="1502229" y="236764"/>
                </a:cubicBezTo>
                <a:cubicBezTo>
                  <a:pt x="1519384" y="227234"/>
                  <a:pt x="1537338" y="217984"/>
                  <a:pt x="1551215" y="204107"/>
                </a:cubicBezTo>
                <a:cubicBezTo>
                  <a:pt x="1559379" y="195943"/>
                  <a:pt x="1565683" y="185342"/>
                  <a:pt x="1575708" y="179614"/>
                </a:cubicBezTo>
                <a:cubicBezTo>
                  <a:pt x="1585450" y="174047"/>
                  <a:pt x="1597479" y="174171"/>
                  <a:pt x="1608365" y="171450"/>
                </a:cubicBezTo>
                <a:cubicBezTo>
                  <a:pt x="1616529" y="166007"/>
                  <a:pt x="1623891" y="159106"/>
                  <a:pt x="1632858" y="155121"/>
                </a:cubicBezTo>
                <a:cubicBezTo>
                  <a:pt x="1648586" y="148131"/>
                  <a:pt x="1681843" y="138793"/>
                  <a:pt x="1681843" y="138793"/>
                </a:cubicBezTo>
                <a:cubicBezTo>
                  <a:pt x="1690007" y="133350"/>
                  <a:pt x="1697560" y="126852"/>
                  <a:pt x="1706336" y="122464"/>
                </a:cubicBezTo>
                <a:cubicBezTo>
                  <a:pt x="1714033" y="118615"/>
                  <a:pt x="1723306" y="118479"/>
                  <a:pt x="1730829" y="114300"/>
                </a:cubicBezTo>
                <a:cubicBezTo>
                  <a:pt x="1747984" y="104770"/>
                  <a:pt x="1763486" y="92529"/>
                  <a:pt x="1779815" y="81643"/>
                </a:cubicBezTo>
                <a:cubicBezTo>
                  <a:pt x="1787979" y="76200"/>
                  <a:pt x="1797370" y="72253"/>
                  <a:pt x="1804308" y="65314"/>
                </a:cubicBezTo>
                <a:cubicBezTo>
                  <a:pt x="1812472" y="57150"/>
                  <a:pt x="1819193" y="47226"/>
                  <a:pt x="1828800" y="40821"/>
                </a:cubicBezTo>
                <a:cubicBezTo>
                  <a:pt x="1835961" y="36047"/>
                  <a:pt x="1845129" y="35378"/>
                  <a:pt x="1853293" y="32657"/>
                </a:cubicBezTo>
                <a:lnTo>
                  <a:pt x="18859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84074" y="2122715"/>
            <a:ext cx="15985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Without</a:t>
            </a:r>
            <a:r>
              <a:rPr lang="en-US" i="1" dirty="0" smtClean="0"/>
              <a:t> 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Higgs</a:t>
            </a:r>
            <a:endParaRPr lang="ru-RU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02420" y="443014"/>
                <a:ext cx="144212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𝑊𝑖𝑡h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𝐻𝑖𝑔𝑔𝑠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420" y="443014"/>
                <a:ext cx="144212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28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5ED72D-F7F4-45F3-9420-030792757523}"/>
              </a:ext>
            </a:extLst>
          </p:cNvPr>
          <p:cNvSpPr txBox="1"/>
          <p:nvPr/>
        </p:nvSpPr>
        <p:spPr>
          <a:xfrm>
            <a:off x="3137943" y="-70339"/>
            <a:ext cx="491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CERN COURRIER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D0C947-77C7-4A08-819B-3DFE307ABC6A}"/>
              </a:ext>
            </a:extLst>
          </p:cNvPr>
          <p:cNvSpPr txBox="1"/>
          <p:nvPr/>
        </p:nvSpPr>
        <p:spPr>
          <a:xfrm>
            <a:off x="947456" y="452904"/>
            <a:ext cx="9733613" cy="13726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STRONG </a:t>
            </a:r>
            <a:r>
              <a:rPr lang="en-US" sz="3600" b="1" dirty="0" smtClean="0">
                <a:solidFill>
                  <a:srgbClr val="0070C0"/>
                </a:solidFill>
              </a:rPr>
              <a:t>INTERACTIONS </a:t>
            </a:r>
            <a:r>
              <a:rPr lang="en-US" sz="3600" b="1" dirty="0">
                <a:solidFill>
                  <a:srgbClr val="0070C0"/>
                </a:solidFill>
              </a:rPr>
              <a:t>NEWS</a:t>
            </a:r>
          </a:p>
          <a:p>
            <a:pPr algn="ctr">
              <a:lnSpc>
                <a:spcPct val="80000"/>
              </a:lnSpc>
            </a:pPr>
            <a:endParaRPr lang="en-US" sz="800" b="1" dirty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prstClr val="black"/>
                </a:solidFill>
              </a:rPr>
              <a:t>Oddball antics in pp collisions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23 March 2018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62FAC1-AEEE-481B-9132-27DB91F51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" y="4029477"/>
            <a:ext cx="5025125" cy="28285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3A1DBF5-6183-4821-9F38-A130E1DDF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17" y="2028694"/>
            <a:ext cx="6539011" cy="464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02835" y="3249386"/>
                <a:ext cx="20276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cot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,0)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35" y="3249386"/>
                <a:ext cx="20276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2844" y="2286000"/>
                <a:ext cx="2637389" cy="3808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44" y="2286000"/>
                <a:ext cx="2637389" cy="3808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20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338954" y="1335014"/>
            <a:ext cx="9880999" cy="450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Repetitio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est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matur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studiorum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96" y="1519199"/>
            <a:ext cx="5690317" cy="471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3" y="1578982"/>
            <a:ext cx="4981575" cy="414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06059" y="1861457"/>
                <a:ext cx="2602123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=0.053 </m:t>
                      </m:r>
                      <m:r>
                        <a:rPr lang="en-US" b="0" i="1" smtClean="0">
                          <a:latin typeface="Cambria Math"/>
                        </a:rPr>
                        <m:t>𝑇𝑒𝑉</m:t>
                      </m:r>
                      <m:r>
                        <a:rPr lang="en-US" b="0" i="1" smtClean="0">
                          <a:latin typeface="Cambria Math"/>
                        </a:rPr>
                        <m:t>        </m:t>
                      </m:r>
                      <m:r>
                        <a:rPr lang="en-US" b="1" i="0" smtClean="0">
                          <a:latin typeface="Cambria Math"/>
                        </a:rPr>
                        <m:t>𝐈𝐒𝐑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059" y="1861457"/>
                <a:ext cx="2602123" cy="3723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87964" y="6339773"/>
                <a:ext cx="3000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</a:rPr>
                        <m:t>𝐵𝑟𝑒𝑎𝑘𝑠𝑡𝑜𝑛𝑒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𝑎𝑙</m:t>
                      </m:r>
                      <m:r>
                        <a:rPr lang="en-US" b="0" i="1" smtClean="0">
                          <a:latin typeface="Cambria Math"/>
                        </a:rPr>
                        <m:t>. (1985)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964" y="6339773"/>
                <a:ext cx="300056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65401" y="6309054"/>
                <a:ext cx="2855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</a:rPr>
                        <m:t>𝐴𝑏𝑎𝑧𝑜𝑣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𝑎𝑙</m:t>
                      </m:r>
                      <m:r>
                        <a:rPr lang="en-US" b="0" i="1" smtClean="0">
                          <a:latin typeface="Cambria Math"/>
                        </a:rPr>
                        <m:t>. (2021)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401" y="6309054"/>
                <a:ext cx="285584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9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13" y="1624693"/>
            <a:ext cx="76104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2124" y="236764"/>
                <a:ext cx="5236177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=2.76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TeV</m:t>
                        </m:r>
                      </m:e>
                    </m:d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=17.10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±0.26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GeV</m:t>
                        </m:r>
                      </m:e>
                      <m:sup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24" y="236764"/>
                <a:ext cx="5236177" cy="372346"/>
              </a:xfrm>
              <a:prstGeom prst="rect">
                <a:avLst/>
              </a:prstGeom>
              <a:blipFill rotWithShape="1">
                <a:blip r:embed="rId3"/>
                <a:stretch>
                  <a:fillRect t="-113115" b="-178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9328" y="804773"/>
                <a:ext cx="33393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=51.3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0.78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GeV</m:t>
                        </m:r>
                      </m:e>
                      <m:sup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ru-RU" dirty="0">
                  <a:solidFill>
                    <a:prstClr val="black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28" y="804773"/>
                <a:ext cx="333937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4165469" y="1039567"/>
            <a:ext cx="6840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77749" y="620093"/>
                <a:ext cx="3047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= </m:t>
                          </m:r>
                          <m:r>
                            <a:rPr lang="en-US" i="1">
                              <a:latin typeface="Cambria Math"/>
                            </a:rPr>
                            <m:t>54,88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GeV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749" y="620093"/>
                <a:ext cx="304718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000" t="-116667" b="-18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048886" y="1032963"/>
                <a:ext cx="3076034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±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 5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33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GeV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886" y="1032963"/>
                <a:ext cx="3076034" cy="372731"/>
              </a:xfrm>
              <a:prstGeom prst="rect">
                <a:avLst/>
              </a:prstGeom>
              <a:blipFill rotWithShape="1">
                <a:blip r:embed="rId6"/>
                <a:stretch>
                  <a:fillRect l="-4752" t="-111290" b="-174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72485" y="854901"/>
                <a:ext cx="34724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ld English Text MT" panose="03040902040508030806" pitchFamily="66" charset="0"/>
                      </a:rPr>
                      <m:t>Accidental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ld English Text MT" panose="03040902040508030806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ld English Text MT" panose="03040902040508030806" pitchFamily="66" charset="0"/>
                      </a:rPr>
                      <m:t>coincidence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Old English Text MT" panose="03040902040508030806" pitchFamily="66" charset="0"/>
                  </a:rPr>
                  <a:t> ?</a:t>
                </a:r>
                <a:endParaRPr lang="ru-RU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485" y="854901"/>
                <a:ext cx="3472425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2791" r="-3860" b="-38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87953" y="218104"/>
                <a:ext cx="160364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~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953" y="218104"/>
                <a:ext cx="1603644" cy="380810"/>
              </a:xfrm>
              <a:prstGeom prst="rect">
                <a:avLst/>
              </a:prstGeom>
              <a:blipFill rotWithShape="1">
                <a:blip r:embed="rId8"/>
                <a:stretch>
                  <a:fillRect l="-1136" t="-109677" b="-175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74653" y="6247822"/>
                <a:ext cx="2654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</a:rPr>
                        <m:t>𝐴𝑛𝑡𝑐h𝑒𝑣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𝑎𝑙</m:t>
                      </m:r>
                      <m:r>
                        <a:rPr lang="en-US" b="0" i="1" smtClean="0">
                          <a:latin typeface="Cambria Math"/>
                        </a:rPr>
                        <m:t>. (2019)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653" y="6247822"/>
                <a:ext cx="265425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7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81" y="184830"/>
            <a:ext cx="7046591" cy="1143000"/>
          </a:xfr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QUO VADIS 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26872" y="1600200"/>
            <a:ext cx="6653893" cy="499715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3503712" y="1796149"/>
            <a:ext cx="5280000" cy="4669971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2583742">
            <a:off x="3815729" y="3143978"/>
            <a:ext cx="144016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3425973">
            <a:off x="4248330" y="4069945"/>
            <a:ext cx="528164" cy="14897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590996" y="5158140"/>
            <a:ext cx="1080120" cy="6461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5635007" y="2435816"/>
            <a:ext cx="1080120" cy="6461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721480">
            <a:off x="7023129" y="3170300"/>
            <a:ext cx="144016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85470">
            <a:off x="7123417" y="4518853"/>
            <a:ext cx="144016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право 13"/>
          <p:cNvSpPr>
            <a:spLocks noChangeAspect="1"/>
          </p:cNvSpPr>
          <p:nvPr/>
        </p:nvSpPr>
        <p:spPr>
          <a:xfrm rot="1918064">
            <a:off x="5437112" y="3816512"/>
            <a:ext cx="534897" cy="18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>
            <a:spLocks noChangeAspect="1"/>
          </p:cNvSpPr>
          <p:nvPr/>
        </p:nvSpPr>
        <p:spPr>
          <a:xfrm rot="5400000">
            <a:off x="5966333" y="3666687"/>
            <a:ext cx="401173" cy="2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>
            <a:spLocks noChangeAspect="1"/>
          </p:cNvSpPr>
          <p:nvPr/>
        </p:nvSpPr>
        <p:spPr>
          <a:xfrm rot="8703767">
            <a:off x="6404555" y="3887692"/>
            <a:ext cx="534897" cy="18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>
            <a:spLocks noChangeAspect="1"/>
          </p:cNvSpPr>
          <p:nvPr/>
        </p:nvSpPr>
        <p:spPr>
          <a:xfrm rot="19962876">
            <a:off x="5428129" y="4275966"/>
            <a:ext cx="534897" cy="18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>
            <a:spLocks noChangeAspect="1"/>
          </p:cNvSpPr>
          <p:nvPr/>
        </p:nvSpPr>
        <p:spPr>
          <a:xfrm rot="16200000">
            <a:off x="5974491" y="4440582"/>
            <a:ext cx="401173" cy="2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>
            <a:spLocks noChangeAspect="1"/>
          </p:cNvSpPr>
          <p:nvPr/>
        </p:nvSpPr>
        <p:spPr>
          <a:xfrm rot="12564351">
            <a:off x="6408505" y="4307980"/>
            <a:ext cx="534897" cy="18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413" y="1700814"/>
            <a:ext cx="10972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en-US" sz="4600" dirty="0" smtClean="0">
              <a:latin typeface="Cloister Black" panose="00000400000000000000" pitchFamily="2" charset="0"/>
            </a:endParaRPr>
          </a:p>
          <a:p>
            <a:pPr algn="ctr"/>
            <a:r>
              <a:rPr lang="en-US" sz="6700" dirty="0" smtClean="0">
                <a:solidFill>
                  <a:srgbClr val="0070C0"/>
                </a:solidFill>
                <a:latin typeface="Cloister Black" panose="00000400000000000000" pitchFamily="2" charset="0"/>
              </a:rPr>
              <a:t>“</a:t>
            </a:r>
            <a:r>
              <a:rPr lang="en-US" sz="6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oister Black" panose="00000400000000000000" pitchFamily="2" charset="0"/>
              </a:rPr>
              <a:t>Old Physics</a:t>
            </a:r>
            <a:r>
              <a:rPr lang="en-US" sz="6700" dirty="0" smtClean="0">
                <a:solidFill>
                  <a:srgbClr val="0070C0"/>
                </a:solidFill>
                <a:latin typeface="Cloister Black" panose="00000400000000000000" pitchFamily="2" charset="0"/>
              </a:rPr>
              <a:t>”</a:t>
            </a:r>
            <a:r>
              <a:rPr lang="en-US" sz="6700" dirty="0" smtClean="0">
                <a:latin typeface="Cloister Black" panose="000004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5100" dirty="0" smtClean="0">
                <a:latin typeface="Cloister Black" panose="00000400000000000000" pitchFamily="2" charset="0"/>
              </a:rPr>
              <a:t> </a:t>
            </a:r>
            <a:r>
              <a:rPr lang="en-US" sz="5100" b="1" dirty="0">
                <a:latin typeface="Cloister Black" panose="00000400000000000000" pitchFamily="2" charset="0"/>
              </a:rPr>
              <a:t>-</a:t>
            </a:r>
            <a:r>
              <a:rPr lang="en-US" sz="5100" b="1" dirty="0" smtClean="0">
                <a:latin typeface="Cloister Black" panose="00000400000000000000" pitchFamily="2" charset="0"/>
              </a:rPr>
              <a:t> </a:t>
            </a:r>
            <a:r>
              <a:rPr lang="en-US" sz="4900" b="1" dirty="0" smtClean="0">
                <a:latin typeface="Comic Sans MS" pitchFamily="66" charset="0"/>
              </a:rPr>
              <a:t>Completion of the SM with Higgs </a:t>
            </a:r>
          </a:p>
          <a:p>
            <a:pPr marL="0" indent="0">
              <a:buNone/>
            </a:pPr>
            <a:endParaRPr lang="en-US" sz="5100" b="1" dirty="0" smtClean="0">
              <a:latin typeface="Cloister Black" panose="00000400000000000000" pitchFamily="2" charset="0"/>
            </a:endParaRPr>
          </a:p>
          <a:p>
            <a:pPr marL="0" indent="0">
              <a:buNone/>
            </a:pPr>
            <a:endParaRPr lang="en-US" sz="5100" b="1" dirty="0" smtClean="0">
              <a:latin typeface="Cloister Black" panose="00000400000000000000" pitchFamily="2" charset="0"/>
            </a:endParaRPr>
          </a:p>
          <a:p>
            <a:pPr marL="0" indent="0">
              <a:buNone/>
            </a:pPr>
            <a:endParaRPr lang="en-US" sz="5100" b="1" dirty="0" smtClean="0">
              <a:latin typeface="Cloister Black" panose="00000400000000000000" pitchFamily="2" charset="0"/>
            </a:endParaRPr>
          </a:p>
          <a:p>
            <a:pPr marL="0" indent="0">
              <a:buNone/>
            </a:pPr>
            <a:r>
              <a:rPr lang="en-US" sz="5100" b="1" dirty="0" smtClean="0">
                <a:latin typeface="Cloister Black" panose="00000400000000000000" pitchFamily="2" charset="0"/>
              </a:rPr>
              <a:t>- </a:t>
            </a:r>
            <a:r>
              <a:rPr lang="en-US" sz="5100" b="1" dirty="0" smtClean="0">
                <a:latin typeface="Comic Sans MS" pitchFamily="66" charset="0"/>
              </a:rPr>
              <a:t>“Routine “measurements of cross-sections, life-times, masses, correlations…           </a:t>
            </a:r>
            <a:r>
              <a:rPr lang="en-US" sz="5100" b="1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endParaRPr lang="en-US" sz="46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4600" b="1" dirty="0" smtClean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6700" dirty="0" smtClean="0">
                <a:latin typeface="Cloister Black" panose="00000400000000000000" pitchFamily="2" charset="0"/>
              </a:rPr>
              <a:t>“</a:t>
            </a:r>
            <a:r>
              <a:rPr lang="en-US" sz="6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oister Black" panose="00000400000000000000" pitchFamily="2" charset="0"/>
              </a:rPr>
              <a:t>New Physics</a:t>
            </a:r>
            <a:r>
              <a:rPr lang="en-US" sz="6700" dirty="0" smtClean="0">
                <a:latin typeface="Cloister Black" panose="00000400000000000000" pitchFamily="2" charset="0"/>
              </a:rPr>
              <a:t>”:</a:t>
            </a:r>
          </a:p>
          <a:p>
            <a:pPr marL="0" indent="0">
              <a:buNone/>
            </a:pPr>
            <a:r>
              <a:rPr lang="en-US" sz="4600" dirty="0" smtClean="0">
                <a:latin typeface="Comic Sans MS" pitchFamily="66" charset="0"/>
              </a:rPr>
              <a:t> - </a:t>
            </a:r>
            <a:r>
              <a:rPr lang="en-US" sz="4600" b="1" dirty="0" smtClean="0">
                <a:latin typeface="Comic Sans MS" pitchFamily="66" charset="0"/>
              </a:rPr>
              <a:t>Supersymmetry:                                            </a:t>
            </a:r>
          </a:p>
          <a:p>
            <a:pPr marL="0" indent="0">
              <a:buNone/>
            </a:pPr>
            <a:r>
              <a:rPr lang="en-US" sz="4600" b="1" dirty="0" smtClean="0">
                <a:latin typeface="Comic Sans MS" pitchFamily="66" charset="0"/>
              </a:rPr>
              <a:t>- “Stringy effects”                                    </a:t>
            </a:r>
            <a:endParaRPr lang="en-US" sz="4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600" b="1" dirty="0">
                <a:latin typeface="Comic Sans MS" pitchFamily="66" charset="0"/>
              </a:rPr>
              <a:t> </a:t>
            </a:r>
            <a:r>
              <a:rPr lang="en-US" sz="4600" b="1" dirty="0" smtClean="0">
                <a:latin typeface="Comic Sans MS" pitchFamily="66" charset="0"/>
              </a:rPr>
              <a:t>- Dark matter (“dark photons”)                       </a:t>
            </a:r>
            <a:endParaRPr lang="en-US" sz="4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600" b="1" dirty="0">
                <a:latin typeface="Comic Sans MS" pitchFamily="66" charset="0"/>
              </a:rPr>
              <a:t> </a:t>
            </a:r>
            <a:r>
              <a:rPr lang="en-US" sz="4600" b="1" dirty="0" smtClean="0">
                <a:latin typeface="Comic Sans MS" pitchFamily="66" charset="0"/>
              </a:rPr>
              <a:t>- </a:t>
            </a:r>
            <a:r>
              <a:rPr lang="en-US" sz="4600" b="1" dirty="0" err="1" smtClean="0">
                <a:latin typeface="Comic Sans MS" pitchFamily="66" charset="0"/>
              </a:rPr>
              <a:t>Lepto</a:t>
            </a:r>
            <a:r>
              <a:rPr lang="en-US" sz="4600" b="1" dirty="0" smtClean="0">
                <a:latin typeface="Comic Sans MS" pitchFamily="66" charset="0"/>
              </a:rPr>
              <a:t>-quarks                                                       </a:t>
            </a:r>
            <a:endParaRPr lang="en-US" sz="4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600" b="1" dirty="0">
                <a:latin typeface="Comic Sans MS" pitchFamily="66" charset="0"/>
              </a:rPr>
              <a:t> </a:t>
            </a:r>
            <a:r>
              <a:rPr lang="en-US" sz="4600" b="1" dirty="0" smtClean="0">
                <a:latin typeface="Comic Sans MS" pitchFamily="66" charset="0"/>
              </a:rPr>
              <a:t>- Compositeness                                             </a:t>
            </a:r>
            <a:endParaRPr lang="en-US" sz="4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600" b="1" dirty="0" smtClean="0">
                <a:latin typeface="Comic Sans MS" pitchFamily="66" charset="0"/>
              </a:rPr>
              <a:t> - Extra dimensions                                    </a:t>
            </a:r>
            <a:endParaRPr lang="en-US" sz="4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en-US" sz="4600" b="1" dirty="0">
                <a:latin typeface="Comic Sans MS" pitchFamily="66" charset="0"/>
              </a:rPr>
              <a:t> </a:t>
            </a:r>
            <a:r>
              <a:rPr lang="en-US" sz="4600" b="1" dirty="0" smtClean="0">
                <a:latin typeface="Comic Sans MS" pitchFamily="66" charset="0"/>
              </a:rPr>
              <a:t>- Micro Black holes</a:t>
            </a:r>
            <a:endParaRPr lang="en-US" sz="4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Горизонтальный свиток 3"/>
          <p:cNvSpPr>
            <a:spLocks/>
          </p:cNvSpPr>
          <p:nvPr/>
        </p:nvSpPr>
        <p:spPr>
          <a:xfrm>
            <a:off x="1679509" y="116632"/>
            <a:ext cx="8352000" cy="1296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Quickie history of the LHC: 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2009 - 2021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>
            <a:spLocks noChangeAspect="1"/>
          </p:cNvSpPr>
          <p:nvPr/>
        </p:nvSpPr>
        <p:spPr>
          <a:xfrm rot="20716287" flipH="1">
            <a:off x="4997409" y="4645442"/>
            <a:ext cx="3414495" cy="1275457"/>
          </a:xfrm>
          <a:prstGeom prst="flowChartPunchedTape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 !</a:t>
            </a:r>
            <a:endParaRPr lang="ru-RU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6480" y="2276872"/>
            <a:ext cx="1155280" cy="57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thumb 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0311" y="4869160"/>
            <a:ext cx="732244" cy="82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Блок-схема: перфолента 10"/>
          <p:cNvSpPr/>
          <p:nvPr/>
        </p:nvSpPr>
        <p:spPr>
          <a:xfrm>
            <a:off x="5982431" y="2348928"/>
            <a:ext cx="3264000" cy="8640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 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016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arison of cross-sections and rates for &amp;quot;known&amp;quot; and &amp;quot;rare&amp;quot; events in... 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73" y="139020"/>
            <a:ext cx="7493311" cy="6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2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85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atin typeface="Old English Text MT" panose="03040902040508030806" pitchFamily="66" charset="0"/>
              </a:rPr>
              <a:t>R</a:t>
            </a:r>
            <a:r>
              <a:rPr lang="en-US" dirty="0" smtClean="0">
                <a:latin typeface="Old English Text MT" panose="03040902040508030806" pitchFamily="66" charset="0"/>
              </a:rPr>
              <a:t>eminder : </a:t>
            </a:r>
            <a:br>
              <a:rPr lang="en-US" dirty="0" smtClean="0">
                <a:latin typeface="Old English Text MT" panose="03040902040508030806" pitchFamily="66" charset="0"/>
              </a:rPr>
            </a:br>
            <a:r>
              <a:rPr lang="en-US" dirty="0" smtClean="0">
                <a:latin typeface="Old English Text MT" panose="03040902040508030806" pitchFamily="66" charset="0"/>
              </a:rPr>
              <a:t>Strong Forces at Low and High Energies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12271" y="1825625"/>
                <a:ext cx="11979729" cy="53426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mbria" panose="02040503050406030204" pitchFamily="18" charset="0"/>
                  </a:rPr>
                  <a:t>Low energy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             </a:t>
                </a:r>
                <a:endParaRPr lang="en-US" sz="2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High energy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𝑱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71" y="1825625"/>
                <a:ext cx="11979729" cy="5342618"/>
              </a:xfrm>
              <a:blipFill rotWithShape="1">
                <a:blip r:embed="rId2"/>
                <a:stretch>
                  <a:fillRect l="-1069" t="-1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>
            <a:spLocks noChangeAspect="1"/>
          </p:cNvSpPr>
          <p:nvPr/>
        </p:nvSpPr>
        <p:spPr>
          <a:xfrm>
            <a:off x="1218111" y="272891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831016" y="2424328"/>
            <a:ext cx="421104" cy="38893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50464">
            <a:off x="1837371" y="3294153"/>
            <a:ext cx="667693" cy="6317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51715">
            <a:off x="733136" y="2315499"/>
            <a:ext cx="802029" cy="7589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74" y="3098994"/>
            <a:ext cx="739597" cy="699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608999">
            <a:off x="2435731" y="2633372"/>
            <a:ext cx="922195" cy="872614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3937648" y="2325645"/>
            <a:ext cx="964978" cy="35920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58427" y="2356376"/>
            <a:ext cx="966219" cy="33857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111172" y="3559014"/>
            <a:ext cx="913474" cy="30847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978826" y="3588118"/>
            <a:ext cx="907101" cy="24766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10268908" y="5382989"/>
            <a:ext cx="242249" cy="704642"/>
          </a:xfrm>
          <a:custGeom>
            <a:avLst/>
            <a:gdLst>
              <a:gd name="connsiteX0" fmla="*/ 153291 w 251263"/>
              <a:gd name="connsiteY0" fmla="*/ 0 h 898412"/>
              <a:gd name="connsiteX1" fmla="*/ 71649 w 251263"/>
              <a:gd name="connsiteY1" fmla="*/ 65314 h 898412"/>
              <a:gd name="connsiteX2" fmla="*/ 87977 w 251263"/>
              <a:gd name="connsiteY2" fmla="*/ 212271 h 898412"/>
              <a:gd name="connsiteX3" fmla="*/ 136963 w 251263"/>
              <a:gd name="connsiteY3" fmla="*/ 244928 h 898412"/>
              <a:gd name="connsiteX4" fmla="*/ 120634 w 251263"/>
              <a:gd name="connsiteY4" fmla="*/ 326571 h 898412"/>
              <a:gd name="connsiteX5" fmla="*/ 71649 w 251263"/>
              <a:gd name="connsiteY5" fmla="*/ 342900 h 898412"/>
              <a:gd name="connsiteX6" fmla="*/ 22663 w 251263"/>
              <a:gd name="connsiteY6" fmla="*/ 375557 h 898412"/>
              <a:gd name="connsiteX7" fmla="*/ 38991 w 251263"/>
              <a:gd name="connsiteY7" fmla="*/ 522514 h 898412"/>
              <a:gd name="connsiteX8" fmla="*/ 136963 w 251263"/>
              <a:gd name="connsiteY8" fmla="*/ 555171 h 898412"/>
              <a:gd name="connsiteX9" fmla="*/ 185949 w 251263"/>
              <a:gd name="connsiteY9" fmla="*/ 587828 h 898412"/>
              <a:gd name="connsiteX10" fmla="*/ 87977 w 251263"/>
              <a:gd name="connsiteY10" fmla="*/ 653143 h 898412"/>
              <a:gd name="connsiteX11" fmla="*/ 55320 w 251263"/>
              <a:gd name="connsiteY11" fmla="*/ 702128 h 898412"/>
              <a:gd name="connsiteX12" fmla="*/ 120634 w 251263"/>
              <a:gd name="connsiteY12" fmla="*/ 849085 h 898412"/>
              <a:gd name="connsiteX13" fmla="*/ 169620 w 251263"/>
              <a:gd name="connsiteY13" fmla="*/ 865414 h 898412"/>
              <a:gd name="connsiteX14" fmla="*/ 251263 w 251263"/>
              <a:gd name="connsiteY14" fmla="*/ 898071 h 89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263" h="898412">
                <a:moveTo>
                  <a:pt x="153291" y="0"/>
                </a:moveTo>
                <a:cubicBezTo>
                  <a:pt x="126077" y="21771"/>
                  <a:pt x="94330" y="38853"/>
                  <a:pt x="71649" y="65314"/>
                </a:cubicBezTo>
                <a:cubicBezTo>
                  <a:pt x="36041" y="106857"/>
                  <a:pt x="66664" y="178170"/>
                  <a:pt x="87977" y="212271"/>
                </a:cubicBezTo>
                <a:cubicBezTo>
                  <a:pt x="98378" y="228913"/>
                  <a:pt x="120634" y="234042"/>
                  <a:pt x="136963" y="244928"/>
                </a:cubicBezTo>
                <a:cubicBezTo>
                  <a:pt x="131520" y="272142"/>
                  <a:pt x="136029" y="303479"/>
                  <a:pt x="120634" y="326571"/>
                </a:cubicBezTo>
                <a:cubicBezTo>
                  <a:pt x="111087" y="340892"/>
                  <a:pt x="87044" y="335203"/>
                  <a:pt x="71649" y="342900"/>
                </a:cubicBezTo>
                <a:cubicBezTo>
                  <a:pt x="54096" y="351676"/>
                  <a:pt x="38992" y="364671"/>
                  <a:pt x="22663" y="375557"/>
                </a:cubicBezTo>
                <a:cubicBezTo>
                  <a:pt x="10689" y="411479"/>
                  <a:pt x="-29589" y="499654"/>
                  <a:pt x="38991" y="522514"/>
                </a:cubicBezTo>
                <a:lnTo>
                  <a:pt x="136963" y="555171"/>
                </a:lnTo>
                <a:cubicBezTo>
                  <a:pt x="153292" y="566057"/>
                  <a:pt x="178661" y="569607"/>
                  <a:pt x="185949" y="587828"/>
                </a:cubicBezTo>
                <a:cubicBezTo>
                  <a:pt x="211984" y="652915"/>
                  <a:pt x="104037" y="649931"/>
                  <a:pt x="87977" y="653143"/>
                </a:cubicBezTo>
                <a:cubicBezTo>
                  <a:pt x="77091" y="669471"/>
                  <a:pt x="57487" y="682624"/>
                  <a:pt x="55320" y="702128"/>
                </a:cubicBezTo>
                <a:cubicBezTo>
                  <a:pt x="47796" y="769846"/>
                  <a:pt x="67523" y="813678"/>
                  <a:pt x="120634" y="849085"/>
                </a:cubicBezTo>
                <a:cubicBezTo>
                  <a:pt x="134955" y="858632"/>
                  <a:pt x="154225" y="857717"/>
                  <a:pt x="169620" y="865414"/>
                </a:cubicBezTo>
                <a:cubicBezTo>
                  <a:pt x="247010" y="904109"/>
                  <a:pt x="188250" y="898071"/>
                  <a:pt x="251263" y="898071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41256" y="2854235"/>
                <a:ext cx="27733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,….</m:t>
                      </m:r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256" y="2854235"/>
                <a:ext cx="277332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34029" y="2602297"/>
                <a:ext cx="4177875" cy="2350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457200"/>
                <a:endParaRPr lang="en-US" sz="2800" b="1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 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𝑱</m:t>
                                  </m:r>
                                  <m: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𝑱</m:t>
                                  </m:r>
                                  <m: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029" y="2602297"/>
                <a:ext cx="4177875" cy="23507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243" y="5516580"/>
            <a:ext cx="731583" cy="7315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60512">
            <a:off x="1870964" y="6033351"/>
            <a:ext cx="703034" cy="6652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1922">
            <a:off x="1970617" y="5137286"/>
            <a:ext cx="694867" cy="65750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04916">
            <a:off x="733979" y="5132660"/>
            <a:ext cx="756073" cy="78693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3840">
            <a:off x="704371" y="5828406"/>
            <a:ext cx="763672" cy="72261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9724" y="5245285"/>
            <a:ext cx="1274174" cy="1274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15608" y="5176941"/>
                <a:ext cx="4508798" cy="1556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l-GR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nary>
                      <m:r>
                        <a:rPr lang="el-GR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l-GR" sz="4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sSub>
                            <m:sSubPr>
                              <m:ctrlPr>
                                <a:rPr lang="el-GR" sz="40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4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l-GR" sz="4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08" y="5176941"/>
                <a:ext cx="4508798" cy="15569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7566" y="5124353"/>
            <a:ext cx="1274174" cy="1274174"/>
          </a:xfrm>
          <a:prstGeom prst="rect">
            <a:avLst/>
          </a:prstGeom>
        </p:spPr>
      </p:pic>
      <p:cxnSp>
        <p:nvCxnSpPr>
          <p:cNvPr id="35" name="Прямая со стрелкой 34"/>
          <p:cNvCxnSpPr/>
          <p:nvPr/>
        </p:nvCxnSpPr>
        <p:spPr>
          <a:xfrm>
            <a:off x="9488695" y="5096672"/>
            <a:ext cx="966219" cy="33857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9488695" y="6087631"/>
            <a:ext cx="973422" cy="45000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0468469" y="4986281"/>
            <a:ext cx="1038137" cy="43582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0468469" y="6113308"/>
            <a:ext cx="966219" cy="33857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975252" y="2646998"/>
            <a:ext cx="3574" cy="1022119"/>
          </a:xfrm>
          <a:prstGeom prst="line">
            <a:avLst/>
          </a:prstGeom>
          <a:ln w="412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уга 4"/>
          <p:cNvSpPr/>
          <p:nvPr/>
        </p:nvSpPr>
        <p:spPr>
          <a:xfrm rot="19089816">
            <a:off x="1063395" y="2546951"/>
            <a:ext cx="917834" cy="906274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5844" y="2951765"/>
            <a:ext cx="6651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347" y="2837435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i="1" dirty="0" smtClean="0">
                <a:solidFill>
                  <a:prstClr val="black"/>
                </a:solidFill>
              </a:rPr>
              <a:t>   </a:t>
            </a:r>
            <a:r>
              <a:rPr lang="en-US" sz="2000" b="1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ru-RU" sz="2000" b="1" i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8894" y="2171710"/>
            <a:ext cx="271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b="1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endParaRPr lang="ru-RU" sz="2000" b="1" i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51083" y="5576774"/>
                <a:ext cx="817788" cy="375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</m:sub>
                      </m:sSub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083" y="5576774"/>
                <a:ext cx="817788" cy="375616"/>
              </a:xfrm>
              <a:prstGeom prst="rect">
                <a:avLst/>
              </a:prstGeom>
              <a:blipFill rotWithShape="1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0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7" y="548680"/>
            <a:ext cx="10358444" cy="58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712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85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Prehistory (1953-70)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566" y="1825625"/>
            <a:ext cx="653889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327073" y="2955472"/>
            <a:ext cx="6449787" cy="5715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023696" y="2065565"/>
            <a:ext cx="740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92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Middle Age (1971-73)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92" y="1825625"/>
            <a:ext cx="5145416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2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409</Words>
  <Application>Microsoft Office PowerPoint</Application>
  <PresentationFormat>Произвольный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Тема Office</vt:lpstr>
      <vt:lpstr>1_Тема Office</vt:lpstr>
      <vt:lpstr>Office Theme</vt:lpstr>
      <vt:lpstr>2_Тема Office</vt:lpstr>
      <vt:lpstr>3_Тема Office</vt:lpstr>
      <vt:lpstr>4_Тема Office</vt:lpstr>
      <vt:lpstr>5_Тема Office</vt:lpstr>
      <vt:lpstr>         TWENTIETH LOMONOSOV CONFERENCE  ON ELEMENTARY PARTICLE PHYSICS  Moscow State University, Moscow, 19-25 August, 2021  New features of strong interactions revealed at the LHC</vt:lpstr>
      <vt:lpstr>Презентация PowerPoint</vt:lpstr>
      <vt:lpstr>Презентация PowerPoint</vt:lpstr>
      <vt:lpstr>Презентация PowerPoint</vt:lpstr>
      <vt:lpstr>Reminder :  Strong Forces at Low and High Energies</vt:lpstr>
      <vt:lpstr>Презентация PowerPoint</vt:lpstr>
      <vt:lpstr>Презентация PowerPoint</vt:lpstr>
      <vt:lpstr> Prehistory (1953-70)</vt:lpstr>
      <vt:lpstr>Middle Age (1971-73)</vt:lpstr>
      <vt:lpstr>Презентация PowerPoint</vt:lpstr>
      <vt:lpstr>New Era (1973-…)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Repetitio est matur studiorum</vt:lpstr>
      <vt:lpstr>Презентация PowerPoint</vt:lpstr>
      <vt:lpstr>QUO VADIS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Populus Romanum</dc:title>
  <dc:creator>владимир петров</dc:creator>
  <cp:lastModifiedBy>Petrov</cp:lastModifiedBy>
  <cp:revision>19</cp:revision>
  <dcterms:created xsi:type="dcterms:W3CDTF">2020-05-19T20:36:02Z</dcterms:created>
  <dcterms:modified xsi:type="dcterms:W3CDTF">2021-08-21T12:17:11Z</dcterms:modified>
</cp:coreProperties>
</file>