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notesSlides/notesSlide14.xml" ContentType="application/vnd.openxmlformats-officedocument.presentationml.notesSlide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9" r:id="rId5"/>
    <p:sldMasterId id="2147483712" r:id="rId6"/>
    <p:sldMasterId id="2147483725" r:id="rId7"/>
    <p:sldMasterId id="2147483751" r:id="rId8"/>
    <p:sldMasterId id="2147483790" r:id="rId9"/>
    <p:sldMasterId id="2147483829" r:id="rId10"/>
    <p:sldMasterId id="2147483854" r:id="rId11"/>
  </p:sldMasterIdLst>
  <p:notesMasterIdLst>
    <p:notesMasterId r:id="rId60"/>
  </p:notesMasterIdLst>
  <p:sldIdLst>
    <p:sldId id="689" r:id="rId12"/>
    <p:sldId id="734" r:id="rId13"/>
    <p:sldId id="735" r:id="rId14"/>
    <p:sldId id="736" r:id="rId15"/>
    <p:sldId id="737" r:id="rId16"/>
    <p:sldId id="738" r:id="rId17"/>
    <p:sldId id="739" r:id="rId18"/>
    <p:sldId id="740" r:id="rId19"/>
    <p:sldId id="822" r:id="rId20"/>
    <p:sldId id="678" r:id="rId21"/>
    <p:sldId id="654" r:id="rId22"/>
    <p:sldId id="732" r:id="rId23"/>
    <p:sldId id="743" r:id="rId24"/>
    <p:sldId id="852" r:id="rId25"/>
    <p:sldId id="853" r:id="rId26"/>
    <p:sldId id="744" r:id="rId27"/>
    <p:sldId id="745" r:id="rId28"/>
    <p:sldId id="747" r:id="rId29"/>
    <p:sldId id="751" r:id="rId30"/>
    <p:sldId id="752" r:id="rId31"/>
    <p:sldId id="753" r:id="rId32"/>
    <p:sldId id="826" r:id="rId33"/>
    <p:sldId id="825" r:id="rId34"/>
    <p:sldId id="828" r:id="rId35"/>
    <p:sldId id="830" r:id="rId36"/>
    <p:sldId id="832" r:id="rId37"/>
    <p:sldId id="833" r:id="rId38"/>
    <p:sldId id="829" r:id="rId39"/>
    <p:sldId id="835" r:id="rId40"/>
    <p:sldId id="836" r:id="rId41"/>
    <p:sldId id="837" r:id="rId42"/>
    <p:sldId id="838" r:id="rId43"/>
    <p:sldId id="839" r:id="rId44"/>
    <p:sldId id="840" r:id="rId45"/>
    <p:sldId id="841" r:id="rId46"/>
    <p:sldId id="842" r:id="rId47"/>
    <p:sldId id="844" r:id="rId48"/>
    <p:sldId id="780" r:id="rId49"/>
    <p:sldId id="846" r:id="rId50"/>
    <p:sldId id="845" r:id="rId51"/>
    <p:sldId id="792" r:id="rId52"/>
    <p:sldId id="793" r:id="rId53"/>
    <p:sldId id="847" r:id="rId54"/>
    <p:sldId id="848" r:id="rId55"/>
    <p:sldId id="849" r:id="rId56"/>
    <p:sldId id="850" r:id="rId57"/>
    <p:sldId id="854" r:id="rId58"/>
    <p:sldId id="851" r:id="rId59"/>
  </p:sldIdLst>
  <p:sldSz cx="10693400" cy="7561263"/>
  <p:notesSz cx="7099300" cy="102346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00"/>
    <a:srgbClr val="FF0000"/>
    <a:srgbClr val="0000FF"/>
    <a:srgbClr val="333333"/>
    <a:srgbClr val="0000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4552" autoAdjust="0"/>
  </p:normalViewPr>
  <p:slideViewPr>
    <p:cSldViewPr>
      <p:cViewPr varScale="1">
        <p:scale>
          <a:sx n="83" d="100"/>
          <a:sy n="83" d="100"/>
        </p:scale>
        <p:origin x="77" y="547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-3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Relationship Id="rId9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8350"/>
            <a:ext cx="54260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CD83DC8-C53E-4D9A-A92A-C434BFF03A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5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EDAB3-1711-4560-AC95-8EC195821389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53918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6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2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86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15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2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2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83DC8-C53E-4D9A-A92A-C434BFF03AB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8668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33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6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>
                <a:solidFill>
                  <a:prstClr val="black"/>
                </a:solidFill>
              </a:rPr>
              <a:pPr/>
              <a:t>26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2391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29FD9-F8C9-4538-B7AE-B8D6935BFDB4}" type="slidenum">
              <a:rPr lang="es-ES" smtClean="0">
                <a:solidFill>
                  <a:prstClr val="black"/>
                </a:solidFill>
              </a:rPr>
              <a:pPr/>
              <a:t>27</a:t>
            </a:fld>
            <a:endParaRPr lang="es-ES" smtClean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9659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ECDC3-27EE-4B44-B05A-CDA51A5114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4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1025" indent="0">
              <a:buNone/>
              <a:defRPr sz="1885" b="1"/>
            </a:lvl2pPr>
            <a:lvl3pPr marL="862048" indent="0">
              <a:buNone/>
              <a:defRPr sz="1697" b="1"/>
            </a:lvl3pPr>
            <a:lvl4pPr marL="1293073" indent="0">
              <a:buNone/>
              <a:defRPr sz="1508" b="1"/>
            </a:lvl4pPr>
            <a:lvl5pPr marL="1724097" indent="0">
              <a:buNone/>
              <a:defRPr sz="1508" b="1"/>
            </a:lvl5pPr>
            <a:lvl6pPr marL="2155122" indent="0">
              <a:buNone/>
              <a:defRPr sz="1508" b="1"/>
            </a:lvl6pPr>
            <a:lvl7pPr marL="2586145" indent="0">
              <a:buNone/>
              <a:defRPr sz="1508" b="1"/>
            </a:lvl7pPr>
            <a:lvl8pPr marL="3017170" indent="0">
              <a:buNone/>
              <a:defRPr sz="1508" b="1"/>
            </a:lvl8pPr>
            <a:lvl9pPr marL="3448194" indent="0">
              <a:buNone/>
              <a:defRPr sz="15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262"/>
            </a:lvl1pPr>
            <a:lvl2pPr>
              <a:defRPr sz="1885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262" b="1"/>
            </a:lvl1pPr>
            <a:lvl2pPr marL="431025" indent="0">
              <a:buNone/>
              <a:defRPr sz="1885" b="1"/>
            </a:lvl2pPr>
            <a:lvl3pPr marL="862048" indent="0">
              <a:buNone/>
              <a:defRPr sz="1697" b="1"/>
            </a:lvl3pPr>
            <a:lvl4pPr marL="1293073" indent="0">
              <a:buNone/>
              <a:defRPr sz="1508" b="1"/>
            </a:lvl4pPr>
            <a:lvl5pPr marL="1724097" indent="0">
              <a:buNone/>
              <a:defRPr sz="1508" b="1"/>
            </a:lvl5pPr>
            <a:lvl6pPr marL="2155122" indent="0">
              <a:buNone/>
              <a:defRPr sz="1508" b="1"/>
            </a:lvl6pPr>
            <a:lvl7pPr marL="2586145" indent="0">
              <a:buNone/>
              <a:defRPr sz="1508" b="1"/>
            </a:lvl7pPr>
            <a:lvl8pPr marL="3017170" indent="0">
              <a:buNone/>
              <a:defRPr sz="1508" b="1"/>
            </a:lvl8pPr>
            <a:lvl9pPr marL="3448194" indent="0">
              <a:buNone/>
              <a:defRPr sz="1508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262"/>
            </a:lvl1pPr>
            <a:lvl2pPr>
              <a:defRPr sz="1885"/>
            </a:lvl2pPr>
            <a:lvl3pPr>
              <a:defRPr sz="1697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0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18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2"/>
            </a:lvl3pPr>
            <a:lvl4pPr>
              <a:defRPr sz="1885"/>
            </a:lvl4pPr>
            <a:lvl5pPr>
              <a:defRPr sz="1885"/>
            </a:lvl5pPr>
            <a:lvl6pPr>
              <a:defRPr sz="1885"/>
            </a:lvl6pPr>
            <a:lvl7pPr>
              <a:defRPr sz="1885"/>
            </a:lvl7pPr>
            <a:lvl8pPr>
              <a:defRPr sz="1885"/>
            </a:lvl8pPr>
            <a:lvl9pPr>
              <a:defRPr sz="18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320"/>
            </a:lvl1pPr>
            <a:lvl2pPr marL="431025" indent="0">
              <a:buNone/>
              <a:defRPr sz="1131"/>
            </a:lvl2pPr>
            <a:lvl3pPr marL="862048" indent="0">
              <a:buNone/>
              <a:defRPr sz="943"/>
            </a:lvl3pPr>
            <a:lvl4pPr marL="1293073" indent="0">
              <a:buNone/>
              <a:defRPr sz="849"/>
            </a:lvl4pPr>
            <a:lvl5pPr marL="1724097" indent="0">
              <a:buNone/>
              <a:defRPr sz="849"/>
            </a:lvl5pPr>
            <a:lvl6pPr marL="2155122" indent="0">
              <a:buNone/>
              <a:defRPr sz="849"/>
            </a:lvl6pPr>
            <a:lvl7pPr marL="2586145" indent="0">
              <a:buNone/>
              <a:defRPr sz="849"/>
            </a:lvl7pPr>
            <a:lvl8pPr marL="3017170" indent="0">
              <a:buNone/>
              <a:defRPr sz="849"/>
            </a:lvl8pPr>
            <a:lvl9pPr marL="3448194" indent="0">
              <a:buNone/>
              <a:defRPr sz="84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18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016"/>
            </a:lvl1pPr>
            <a:lvl2pPr marL="431025" indent="0">
              <a:buNone/>
              <a:defRPr sz="2639"/>
            </a:lvl2pPr>
            <a:lvl3pPr marL="862048" indent="0">
              <a:buNone/>
              <a:defRPr sz="2262"/>
            </a:lvl3pPr>
            <a:lvl4pPr marL="1293073" indent="0">
              <a:buNone/>
              <a:defRPr sz="1885"/>
            </a:lvl4pPr>
            <a:lvl5pPr marL="1724097" indent="0">
              <a:buNone/>
              <a:defRPr sz="1885"/>
            </a:lvl5pPr>
            <a:lvl6pPr marL="2155122" indent="0">
              <a:buNone/>
              <a:defRPr sz="1885"/>
            </a:lvl6pPr>
            <a:lvl7pPr marL="2586145" indent="0">
              <a:buNone/>
              <a:defRPr sz="1885"/>
            </a:lvl7pPr>
            <a:lvl8pPr marL="3017170" indent="0">
              <a:buNone/>
              <a:defRPr sz="1885"/>
            </a:lvl8pPr>
            <a:lvl9pPr marL="3448194" indent="0">
              <a:buNone/>
              <a:defRPr sz="18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320"/>
            </a:lvl1pPr>
            <a:lvl2pPr marL="431025" indent="0">
              <a:buNone/>
              <a:defRPr sz="1131"/>
            </a:lvl2pPr>
            <a:lvl3pPr marL="862048" indent="0">
              <a:buNone/>
              <a:defRPr sz="943"/>
            </a:lvl3pPr>
            <a:lvl4pPr marL="1293073" indent="0">
              <a:buNone/>
              <a:defRPr sz="849"/>
            </a:lvl4pPr>
            <a:lvl5pPr marL="1724097" indent="0">
              <a:buNone/>
              <a:defRPr sz="849"/>
            </a:lvl5pPr>
            <a:lvl6pPr marL="2155122" indent="0">
              <a:buNone/>
              <a:defRPr sz="849"/>
            </a:lvl6pPr>
            <a:lvl7pPr marL="2586145" indent="0">
              <a:buNone/>
              <a:defRPr sz="849"/>
            </a:lvl7pPr>
            <a:lvl8pPr marL="3017170" indent="0">
              <a:buNone/>
              <a:defRPr sz="849"/>
            </a:lvl8pPr>
            <a:lvl9pPr marL="3448194" indent="0">
              <a:buNone/>
              <a:defRPr sz="84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6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9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0" y="671513"/>
            <a:ext cx="2271713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8" y="671513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7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8" y="671513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1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2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0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0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1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06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5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8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675" y="1237457"/>
            <a:ext cx="8020050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675" y="3971414"/>
            <a:ext cx="8020050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59803-5D89-46F3-8F4F-A22A565D7B37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6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BB6CE-EAE5-49A5-8CF4-959F7846C074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602" y="1885066"/>
            <a:ext cx="9223058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9602" y="5060096"/>
            <a:ext cx="9223058" cy="1654026"/>
          </a:xfrm>
        </p:spPr>
        <p:txBody>
          <a:bodyPr/>
          <a:lstStyle>
            <a:lvl1pPr marL="0" indent="0">
              <a:buNone/>
              <a:defRPr sz="2646"/>
            </a:lvl1pPr>
            <a:lvl2pPr marL="504063" indent="0">
              <a:buNone/>
              <a:defRPr sz="2205"/>
            </a:lvl2pPr>
            <a:lvl3pPr marL="1008126" indent="0">
              <a:buNone/>
              <a:defRPr sz="1985"/>
            </a:lvl3pPr>
            <a:lvl4pPr marL="1512189" indent="0">
              <a:buNone/>
              <a:defRPr sz="1764"/>
            </a:lvl4pPr>
            <a:lvl5pPr marL="2016252" indent="0">
              <a:buNone/>
              <a:defRPr sz="1764"/>
            </a:lvl5pPr>
            <a:lvl6pPr marL="2520315" indent="0">
              <a:buNone/>
              <a:defRPr sz="1764"/>
            </a:lvl6pPr>
            <a:lvl7pPr marL="3024378" indent="0">
              <a:buNone/>
              <a:defRPr sz="1764"/>
            </a:lvl7pPr>
            <a:lvl8pPr marL="3528441" indent="0">
              <a:buNone/>
              <a:defRPr sz="1764"/>
            </a:lvl8pPr>
            <a:lvl9pPr marL="4032504" indent="0">
              <a:buNone/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CD781-BD6C-41E8-86C9-4E59E04C4E9D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02005" y="2184365"/>
            <a:ext cx="4455583" cy="453675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35812" y="2184365"/>
            <a:ext cx="4455583" cy="453675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99156-CD63-45D8-AD02-AC417693D230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5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028" y="402568"/>
            <a:ext cx="9223058" cy="146149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7029" y="1853560"/>
            <a:ext cx="4524273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37029" y="2761961"/>
            <a:ext cx="4524273" cy="40624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413534" y="1853560"/>
            <a:ext cx="4546552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413534" y="2761961"/>
            <a:ext cx="4546552" cy="406242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9368-407C-4F3D-AF55-93CA94A0656F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07AD3-1C5E-4D29-BB4E-AED975D8B8CF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9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91029-C786-429D-8D86-9DE498CA72FE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029" y="504084"/>
            <a:ext cx="3449364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6552" y="1088682"/>
            <a:ext cx="5413534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37029" y="2268379"/>
            <a:ext cx="3449364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0398-892E-4996-AF2A-152B8F285584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7029" y="504084"/>
            <a:ext cx="3449364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46552" y="1088682"/>
            <a:ext cx="5413534" cy="537339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37029" y="2268379"/>
            <a:ext cx="3449364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8273D-9289-40C3-ACFD-6108F6DD082A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BB80-0128-4EF8-B870-140FE17758E2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19047" y="672112"/>
            <a:ext cx="2272348" cy="604901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02005" y="672112"/>
            <a:ext cx="6638819" cy="604901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1A281-DF5C-4577-AAE8-9C1CFFF6618C}" type="slidenum">
              <a:rPr lang="en-GB" altLang="en-US">
                <a:solidFill>
                  <a:srgbClr val="000000"/>
                </a:solidFill>
              </a:rPr>
              <a:pPr/>
              <a:t>‹Nº›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5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8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2184400"/>
            <a:ext cx="446881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1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6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9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2005" y="2348972"/>
            <a:ext cx="9089390" cy="162077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4010" y="4284720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0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3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1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1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705" y="4858891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49770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995397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493094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1990803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4884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298619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483898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3981596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184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497702" indent="0">
              <a:buNone/>
              <a:defRPr sz="2205" b="1"/>
            </a:lvl2pPr>
            <a:lvl3pPr marL="995397" indent="0">
              <a:buNone/>
              <a:defRPr sz="1985" b="1"/>
            </a:lvl3pPr>
            <a:lvl4pPr marL="1493094" indent="0">
              <a:buNone/>
              <a:defRPr sz="1764" b="1"/>
            </a:lvl4pPr>
            <a:lvl5pPr marL="1990803" indent="0">
              <a:buNone/>
              <a:defRPr sz="1764" b="1"/>
            </a:lvl5pPr>
            <a:lvl6pPr marL="2488498" indent="0">
              <a:buNone/>
              <a:defRPr sz="1764" b="1"/>
            </a:lvl6pPr>
            <a:lvl7pPr marL="2986191" indent="0">
              <a:buNone/>
              <a:defRPr sz="1764" b="1"/>
            </a:lvl7pPr>
            <a:lvl8pPr marL="3483898" indent="0">
              <a:buNone/>
              <a:defRPr sz="1764" b="1"/>
            </a:lvl8pPr>
            <a:lvl9pPr marL="3981596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184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755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755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497702" indent="0">
              <a:buNone/>
              <a:defRPr sz="3087"/>
            </a:lvl2pPr>
            <a:lvl3pPr marL="995397" indent="0">
              <a:buNone/>
              <a:defRPr sz="2646"/>
            </a:lvl3pPr>
            <a:lvl4pPr marL="1493094" indent="0">
              <a:buNone/>
              <a:defRPr sz="2205"/>
            </a:lvl4pPr>
            <a:lvl5pPr marL="1990803" indent="0">
              <a:buNone/>
              <a:defRPr sz="2205"/>
            </a:lvl5pPr>
            <a:lvl6pPr marL="2488498" indent="0">
              <a:buNone/>
              <a:defRPr sz="2205"/>
            </a:lvl6pPr>
            <a:lvl7pPr marL="2986191" indent="0">
              <a:buNone/>
              <a:defRPr sz="2205"/>
            </a:lvl7pPr>
            <a:lvl8pPr marL="3483898" indent="0">
              <a:buNone/>
              <a:defRPr sz="2205"/>
            </a:lvl8pPr>
            <a:lvl9pPr marL="3981596" indent="0">
              <a:buNone/>
              <a:defRPr sz="2205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497702" indent="0">
              <a:buNone/>
              <a:defRPr sz="1323"/>
            </a:lvl2pPr>
            <a:lvl3pPr marL="995397" indent="0">
              <a:buNone/>
              <a:defRPr sz="1103"/>
            </a:lvl3pPr>
            <a:lvl4pPr marL="1493094" indent="0">
              <a:buNone/>
              <a:defRPr sz="992"/>
            </a:lvl4pPr>
            <a:lvl5pPr marL="1990803" indent="0">
              <a:buNone/>
              <a:defRPr sz="992"/>
            </a:lvl5pPr>
            <a:lvl6pPr marL="2488498" indent="0">
              <a:buNone/>
              <a:defRPr sz="992"/>
            </a:lvl6pPr>
            <a:lvl7pPr marL="2986191" indent="0">
              <a:buNone/>
              <a:defRPr sz="992"/>
            </a:lvl7pPr>
            <a:lvl8pPr marL="3483898" indent="0">
              <a:buNone/>
              <a:defRPr sz="992"/>
            </a:lvl8pPr>
            <a:lvl9pPr marL="3981596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2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2715" y="302807"/>
            <a:ext cx="2406015" cy="645157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670" y="302807"/>
            <a:ext cx="7039822" cy="645157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772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36279" indent="0" algn="ctr">
              <a:buNone/>
              <a:defRPr/>
            </a:lvl2pPr>
            <a:lvl3pPr marL="872608" indent="0" algn="ctr">
              <a:buNone/>
              <a:defRPr/>
            </a:lvl3pPr>
            <a:lvl4pPr marL="1308930" indent="0" algn="ctr">
              <a:buNone/>
              <a:defRPr/>
            </a:lvl4pPr>
            <a:lvl5pPr marL="1745241" indent="0" algn="ctr">
              <a:buNone/>
              <a:defRPr/>
            </a:lvl5pPr>
            <a:lvl6pPr marL="2181556" indent="0" algn="ctr">
              <a:buNone/>
              <a:defRPr/>
            </a:lvl6pPr>
            <a:lvl7pPr marL="2617870" indent="0" algn="ctr">
              <a:buNone/>
              <a:defRPr/>
            </a:lvl7pPr>
            <a:lvl8pPr marL="3054175" indent="0" algn="ctr">
              <a:buNone/>
              <a:defRPr/>
            </a:lvl8pPr>
            <a:lvl9pPr marL="3490485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1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9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634" y="4859417"/>
            <a:ext cx="9090025" cy="1501775"/>
          </a:xfrm>
        </p:spPr>
        <p:txBody>
          <a:bodyPr anchor="t"/>
          <a:lstStyle>
            <a:lvl1pPr algn="l">
              <a:defRPr sz="385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634" y="3205166"/>
            <a:ext cx="9090025" cy="1654175"/>
          </a:xfrm>
        </p:spPr>
        <p:txBody>
          <a:bodyPr anchor="b"/>
          <a:lstStyle>
            <a:lvl1pPr marL="0" indent="0">
              <a:buNone/>
              <a:defRPr sz="1985"/>
            </a:lvl1pPr>
            <a:lvl2pPr marL="436279" indent="0">
              <a:buNone/>
              <a:defRPr sz="1764"/>
            </a:lvl2pPr>
            <a:lvl3pPr marL="872608" indent="0">
              <a:buNone/>
              <a:defRPr sz="1544"/>
            </a:lvl3pPr>
            <a:lvl4pPr marL="1308930" indent="0">
              <a:buNone/>
              <a:defRPr sz="1323"/>
            </a:lvl4pPr>
            <a:lvl5pPr marL="1745241" indent="0">
              <a:buNone/>
              <a:defRPr sz="1323"/>
            </a:lvl5pPr>
            <a:lvl6pPr marL="2181556" indent="0">
              <a:buNone/>
              <a:defRPr sz="1323"/>
            </a:lvl6pPr>
            <a:lvl7pPr marL="2617870" indent="0">
              <a:buNone/>
              <a:defRPr sz="1323"/>
            </a:lvl7pPr>
            <a:lvl8pPr marL="3054175" indent="0">
              <a:buNone/>
              <a:defRPr sz="1323"/>
            </a:lvl8pPr>
            <a:lvl9pPr marL="3490485" indent="0">
              <a:buNone/>
              <a:defRPr sz="13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8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84" y="2184400"/>
            <a:ext cx="4468813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72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6279" indent="0">
              <a:buNone/>
              <a:defRPr sz="1985" b="1"/>
            </a:lvl2pPr>
            <a:lvl3pPr marL="872608" indent="0">
              <a:buNone/>
              <a:defRPr sz="1764" b="1"/>
            </a:lvl3pPr>
            <a:lvl4pPr marL="1308930" indent="0">
              <a:buNone/>
              <a:defRPr sz="1544" b="1"/>
            </a:lvl4pPr>
            <a:lvl5pPr marL="1745241" indent="0">
              <a:buNone/>
              <a:defRPr sz="1544" b="1"/>
            </a:lvl5pPr>
            <a:lvl6pPr marL="2181556" indent="0">
              <a:buNone/>
              <a:defRPr sz="1544" b="1"/>
            </a:lvl6pPr>
            <a:lvl7pPr marL="2617870" indent="0">
              <a:buNone/>
              <a:defRPr sz="1544" b="1"/>
            </a:lvl7pPr>
            <a:lvl8pPr marL="3054175" indent="0">
              <a:buNone/>
              <a:defRPr sz="1544" b="1"/>
            </a:lvl8pPr>
            <a:lvl9pPr marL="3490485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6279" indent="0">
              <a:buNone/>
              <a:defRPr sz="1985" b="1"/>
            </a:lvl2pPr>
            <a:lvl3pPr marL="872608" indent="0">
              <a:buNone/>
              <a:defRPr sz="1764" b="1"/>
            </a:lvl3pPr>
            <a:lvl4pPr marL="1308930" indent="0">
              <a:buNone/>
              <a:defRPr sz="1544" b="1"/>
            </a:lvl4pPr>
            <a:lvl5pPr marL="1745241" indent="0">
              <a:buNone/>
              <a:defRPr sz="1544" b="1"/>
            </a:lvl5pPr>
            <a:lvl6pPr marL="2181556" indent="0">
              <a:buNone/>
              <a:defRPr sz="1544" b="1"/>
            </a:lvl6pPr>
            <a:lvl7pPr marL="2617870" indent="0">
              <a:buNone/>
              <a:defRPr sz="1544" b="1"/>
            </a:lvl7pPr>
            <a:lvl8pPr marL="3054175" indent="0">
              <a:buNone/>
              <a:defRPr sz="1544" b="1"/>
            </a:lvl8pPr>
            <a:lvl9pPr marL="3490485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71" y="301630"/>
            <a:ext cx="3517901" cy="1281113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087"/>
            </a:lvl1pPr>
            <a:lvl2pPr>
              <a:defRPr sz="2756"/>
            </a:lvl2pPr>
            <a:lvl3pPr>
              <a:defRPr sz="231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5071" y="1582817"/>
            <a:ext cx="3517901" cy="5172075"/>
          </a:xfrm>
        </p:spPr>
        <p:txBody>
          <a:bodyPr/>
          <a:lstStyle>
            <a:lvl1pPr marL="0" indent="0">
              <a:buNone/>
              <a:defRPr sz="1323"/>
            </a:lvl1pPr>
            <a:lvl2pPr marL="436279" indent="0">
              <a:buNone/>
              <a:defRPr sz="1213"/>
            </a:lvl2pPr>
            <a:lvl3pPr marL="872608" indent="0">
              <a:buNone/>
              <a:defRPr sz="992"/>
            </a:lvl3pPr>
            <a:lvl4pPr marL="1308930" indent="0">
              <a:buNone/>
              <a:defRPr sz="882"/>
            </a:lvl4pPr>
            <a:lvl5pPr marL="1745241" indent="0">
              <a:buNone/>
              <a:defRPr sz="882"/>
            </a:lvl5pPr>
            <a:lvl6pPr marL="2181556" indent="0">
              <a:buNone/>
              <a:defRPr sz="882"/>
            </a:lvl6pPr>
            <a:lvl7pPr marL="2617870" indent="0">
              <a:buNone/>
              <a:defRPr sz="882"/>
            </a:lvl7pPr>
            <a:lvl8pPr marL="3054175" indent="0">
              <a:buNone/>
              <a:defRPr sz="882"/>
            </a:lvl8pPr>
            <a:lvl9pPr marL="3490485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84" y="5292725"/>
            <a:ext cx="6416675" cy="625475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84" y="676275"/>
            <a:ext cx="6416675" cy="4535488"/>
          </a:xfrm>
        </p:spPr>
        <p:txBody>
          <a:bodyPr/>
          <a:lstStyle>
            <a:lvl1pPr marL="0" indent="0">
              <a:buNone/>
              <a:defRPr sz="3087"/>
            </a:lvl1pPr>
            <a:lvl2pPr marL="436279" indent="0">
              <a:buNone/>
              <a:defRPr sz="2756"/>
            </a:lvl2pPr>
            <a:lvl3pPr marL="872608" indent="0">
              <a:buNone/>
              <a:defRPr sz="2315"/>
            </a:lvl3pPr>
            <a:lvl4pPr marL="1308930" indent="0">
              <a:buNone/>
              <a:defRPr sz="1985"/>
            </a:lvl4pPr>
            <a:lvl5pPr marL="1745241" indent="0">
              <a:buNone/>
              <a:defRPr sz="1985"/>
            </a:lvl5pPr>
            <a:lvl6pPr marL="2181556" indent="0">
              <a:buNone/>
              <a:defRPr sz="1985"/>
            </a:lvl6pPr>
            <a:lvl7pPr marL="2617870" indent="0">
              <a:buNone/>
              <a:defRPr sz="1985"/>
            </a:lvl7pPr>
            <a:lvl8pPr marL="3054175" indent="0">
              <a:buNone/>
              <a:defRPr sz="1985"/>
            </a:lvl8pPr>
            <a:lvl9pPr marL="3490485" indent="0">
              <a:buNone/>
              <a:defRPr sz="19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84" y="5918201"/>
            <a:ext cx="6416675" cy="887413"/>
          </a:xfrm>
        </p:spPr>
        <p:txBody>
          <a:bodyPr/>
          <a:lstStyle>
            <a:lvl1pPr marL="0" indent="0">
              <a:buNone/>
              <a:defRPr sz="1323"/>
            </a:lvl1pPr>
            <a:lvl2pPr marL="436279" indent="0">
              <a:buNone/>
              <a:defRPr sz="1213"/>
            </a:lvl2pPr>
            <a:lvl3pPr marL="872608" indent="0">
              <a:buNone/>
              <a:defRPr sz="992"/>
            </a:lvl3pPr>
            <a:lvl4pPr marL="1308930" indent="0">
              <a:buNone/>
              <a:defRPr sz="882"/>
            </a:lvl4pPr>
            <a:lvl5pPr marL="1745241" indent="0">
              <a:buNone/>
              <a:defRPr sz="882"/>
            </a:lvl5pPr>
            <a:lvl6pPr marL="2181556" indent="0">
              <a:buNone/>
              <a:defRPr sz="882"/>
            </a:lvl6pPr>
            <a:lvl7pPr marL="2617870" indent="0">
              <a:buNone/>
              <a:defRPr sz="882"/>
            </a:lvl7pPr>
            <a:lvl8pPr marL="3054175" indent="0">
              <a:buNone/>
              <a:defRPr sz="882"/>
            </a:lvl8pPr>
            <a:lvl9pPr marL="3490485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6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92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5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772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9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5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41811" indent="0" algn="ctr">
              <a:buNone/>
              <a:defRPr/>
            </a:lvl2pPr>
            <a:lvl3pPr marL="883623" indent="0" algn="ctr">
              <a:buNone/>
              <a:defRPr/>
            </a:lvl3pPr>
            <a:lvl4pPr marL="1325433" indent="0" algn="ctr">
              <a:buNone/>
              <a:defRPr/>
            </a:lvl4pPr>
            <a:lvl5pPr marL="1767245" indent="0" algn="ctr">
              <a:buNone/>
              <a:defRPr/>
            </a:lvl5pPr>
            <a:lvl6pPr marL="2209056" indent="0" algn="ctr">
              <a:buNone/>
              <a:defRPr/>
            </a:lvl6pPr>
            <a:lvl7pPr marL="2650868" indent="0" algn="ctr">
              <a:buNone/>
              <a:defRPr/>
            </a:lvl7pPr>
            <a:lvl8pPr marL="3092679" indent="0" algn="ctr">
              <a:buNone/>
              <a:defRPr/>
            </a:lvl8pPr>
            <a:lvl9pPr marL="3534489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57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 anchor="t"/>
          <a:lstStyle>
            <a:lvl1pPr algn="l">
              <a:defRPr sz="385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1985"/>
            </a:lvl1pPr>
            <a:lvl2pPr marL="441811" indent="0">
              <a:buNone/>
              <a:defRPr sz="1764"/>
            </a:lvl2pPr>
            <a:lvl3pPr marL="883623" indent="0">
              <a:buNone/>
              <a:defRPr sz="1544"/>
            </a:lvl3pPr>
            <a:lvl4pPr marL="1325433" indent="0">
              <a:buNone/>
              <a:defRPr sz="1323"/>
            </a:lvl4pPr>
            <a:lvl5pPr marL="1767245" indent="0">
              <a:buNone/>
              <a:defRPr sz="1323"/>
            </a:lvl5pPr>
            <a:lvl6pPr marL="2209056" indent="0">
              <a:buNone/>
              <a:defRPr sz="1323"/>
            </a:lvl6pPr>
            <a:lvl7pPr marL="2650868" indent="0">
              <a:buNone/>
              <a:defRPr sz="1323"/>
            </a:lvl7pPr>
            <a:lvl8pPr marL="3092679" indent="0">
              <a:buNone/>
              <a:defRPr sz="1323"/>
            </a:lvl8pPr>
            <a:lvl9pPr marL="3534489" indent="0">
              <a:buNone/>
              <a:defRPr sz="13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1" y="2184400"/>
            <a:ext cx="4468813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9" y="303214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9" y="1692276"/>
            <a:ext cx="4724400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41811" indent="0">
              <a:buNone/>
              <a:defRPr sz="1985" b="1"/>
            </a:lvl2pPr>
            <a:lvl3pPr marL="883623" indent="0">
              <a:buNone/>
              <a:defRPr sz="1764" b="1"/>
            </a:lvl3pPr>
            <a:lvl4pPr marL="1325433" indent="0">
              <a:buNone/>
              <a:defRPr sz="1544" b="1"/>
            </a:lvl4pPr>
            <a:lvl5pPr marL="1767245" indent="0">
              <a:buNone/>
              <a:defRPr sz="1544" b="1"/>
            </a:lvl5pPr>
            <a:lvl6pPr marL="2209056" indent="0">
              <a:buNone/>
              <a:defRPr sz="1544" b="1"/>
            </a:lvl6pPr>
            <a:lvl7pPr marL="2650868" indent="0">
              <a:buNone/>
              <a:defRPr sz="1544" b="1"/>
            </a:lvl7pPr>
            <a:lvl8pPr marL="3092679" indent="0">
              <a:buNone/>
              <a:defRPr sz="1544" b="1"/>
            </a:lvl8pPr>
            <a:lvl9pPr marL="3534489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9" y="2397126"/>
            <a:ext cx="4724400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6" y="1692276"/>
            <a:ext cx="4725988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41811" indent="0">
              <a:buNone/>
              <a:defRPr sz="1985" b="1"/>
            </a:lvl2pPr>
            <a:lvl3pPr marL="883623" indent="0">
              <a:buNone/>
              <a:defRPr sz="1764" b="1"/>
            </a:lvl3pPr>
            <a:lvl4pPr marL="1325433" indent="0">
              <a:buNone/>
              <a:defRPr sz="1544" b="1"/>
            </a:lvl4pPr>
            <a:lvl5pPr marL="1767245" indent="0">
              <a:buNone/>
              <a:defRPr sz="1544" b="1"/>
            </a:lvl5pPr>
            <a:lvl6pPr marL="2209056" indent="0">
              <a:buNone/>
              <a:defRPr sz="1544" b="1"/>
            </a:lvl6pPr>
            <a:lvl7pPr marL="2650868" indent="0">
              <a:buNone/>
              <a:defRPr sz="1544" b="1"/>
            </a:lvl7pPr>
            <a:lvl8pPr marL="3092679" indent="0">
              <a:buNone/>
              <a:defRPr sz="1544" b="1"/>
            </a:lvl8pPr>
            <a:lvl9pPr marL="3534489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6" y="2397126"/>
            <a:ext cx="4725988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6"/>
            <a:ext cx="3517901" cy="1281113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6" y="301625"/>
            <a:ext cx="5976938" cy="6453188"/>
          </a:xfrm>
        </p:spPr>
        <p:txBody>
          <a:bodyPr/>
          <a:lstStyle>
            <a:lvl1pPr>
              <a:defRPr sz="3087"/>
            </a:lvl1pPr>
            <a:lvl2pPr>
              <a:defRPr sz="2756"/>
            </a:lvl2pPr>
            <a:lvl3pPr>
              <a:defRPr sz="231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9"/>
            <a:ext cx="3517901" cy="5172075"/>
          </a:xfrm>
        </p:spPr>
        <p:txBody>
          <a:bodyPr/>
          <a:lstStyle>
            <a:lvl1pPr marL="0" indent="0">
              <a:buNone/>
              <a:defRPr sz="1323"/>
            </a:lvl1pPr>
            <a:lvl2pPr marL="441811" indent="0">
              <a:buNone/>
              <a:defRPr sz="1213"/>
            </a:lvl2pPr>
            <a:lvl3pPr marL="883623" indent="0">
              <a:buNone/>
              <a:defRPr sz="992"/>
            </a:lvl3pPr>
            <a:lvl4pPr marL="1325433" indent="0">
              <a:buNone/>
              <a:defRPr sz="882"/>
            </a:lvl4pPr>
            <a:lvl5pPr marL="1767245" indent="0">
              <a:buNone/>
              <a:defRPr sz="882"/>
            </a:lvl5pPr>
            <a:lvl6pPr marL="2209056" indent="0">
              <a:buNone/>
              <a:defRPr sz="882"/>
            </a:lvl6pPr>
            <a:lvl7pPr marL="2650868" indent="0">
              <a:buNone/>
              <a:defRPr sz="882"/>
            </a:lvl7pPr>
            <a:lvl8pPr marL="3092679" indent="0">
              <a:buNone/>
              <a:defRPr sz="882"/>
            </a:lvl8pPr>
            <a:lvl9pPr marL="3534489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1" y="5292725"/>
            <a:ext cx="6416675" cy="625475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1" y="676275"/>
            <a:ext cx="6416675" cy="4535488"/>
          </a:xfrm>
        </p:spPr>
        <p:txBody>
          <a:bodyPr/>
          <a:lstStyle>
            <a:lvl1pPr marL="0" indent="0">
              <a:buNone/>
              <a:defRPr sz="3087"/>
            </a:lvl1pPr>
            <a:lvl2pPr marL="441811" indent="0">
              <a:buNone/>
              <a:defRPr sz="2756"/>
            </a:lvl2pPr>
            <a:lvl3pPr marL="883623" indent="0">
              <a:buNone/>
              <a:defRPr sz="2315"/>
            </a:lvl3pPr>
            <a:lvl4pPr marL="1325433" indent="0">
              <a:buNone/>
              <a:defRPr sz="1985"/>
            </a:lvl4pPr>
            <a:lvl5pPr marL="1767245" indent="0">
              <a:buNone/>
              <a:defRPr sz="1985"/>
            </a:lvl5pPr>
            <a:lvl6pPr marL="2209056" indent="0">
              <a:buNone/>
              <a:defRPr sz="1985"/>
            </a:lvl6pPr>
            <a:lvl7pPr marL="2650868" indent="0">
              <a:buNone/>
              <a:defRPr sz="1985"/>
            </a:lvl7pPr>
            <a:lvl8pPr marL="3092679" indent="0">
              <a:buNone/>
              <a:defRPr sz="1985"/>
            </a:lvl8pPr>
            <a:lvl9pPr marL="3534489" indent="0">
              <a:buNone/>
              <a:defRPr sz="19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1" y="5918201"/>
            <a:ext cx="6416675" cy="887413"/>
          </a:xfrm>
        </p:spPr>
        <p:txBody>
          <a:bodyPr/>
          <a:lstStyle>
            <a:lvl1pPr marL="0" indent="0">
              <a:buNone/>
              <a:defRPr sz="1323"/>
            </a:lvl1pPr>
            <a:lvl2pPr marL="441811" indent="0">
              <a:buNone/>
              <a:defRPr sz="1213"/>
            </a:lvl2pPr>
            <a:lvl3pPr marL="883623" indent="0">
              <a:buNone/>
              <a:defRPr sz="992"/>
            </a:lvl3pPr>
            <a:lvl4pPr marL="1325433" indent="0">
              <a:buNone/>
              <a:defRPr sz="882"/>
            </a:lvl4pPr>
            <a:lvl5pPr marL="1767245" indent="0">
              <a:buNone/>
              <a:defRPr sz="882"/>
            </a:lvl5pPr>
            <a:lvl6pPr marL="2209056" indent="0">
              <a:buNone/>
              <a:defRPr sz="882"/>
            </a:lvl6pPr>
            <a:lvl7pPr marL="2650868" indent="0">
              <a:buNone/>
              <a:defRPr sz="882"/>
            </a:lvl7pPr>
            <a:lvl8pPr marL="3092679" indent="0">
              <a:buNone/>
              <a:defRPr sz="882"/>
            </a:lvl8pPr>
            <a:lvl9pPr marL="3534489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89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4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689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751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9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37668" indent="0" algn="ctr">
              <a:buNone/>
              <a:defRPr/>
            </a:lvl2pPr>
            <a:lvl3pPr marL="875384" indent="0" algn="ctr">
              <a:buNone/>
              <a:defRPr/>
            </a:lvl3pPr>
            <a:lvl4pPr marL="1313093" indent="0" algn="ctr">
              <a:buNone/>
              <a:defRPr/>
            </a:lvl4pPr>
            <a:lvl5pPr marL="1750793" indent="0" algn="ctr">
              <a:buNone/>
              <a:defRPr/>
            </a:lvl5pPr>
            <a:lvl6pPr marL="2188494" indent="0" algn="ctr">
              <a:buNone/>
              <a:defRPr/>
            </a:lvl6pPr>
            <a:lvl7pPr marL="2626192" indent="0" algn="ctr">
              <a:buNone/>
              <a:defRPr/>
            </a:lvl7pPr>
            <a:lvl8pPr marL="3063892" indent="0" algn="ctr">
              <a:buNone/>
              <a:defRPr/>
            </a:lvl8pPr>
            <a:lvl9pPr marL="350159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613" y="4859398"/>
            <a:ext cx="9090025" cy="1501775"/>
          </a:xfrm>
        </p:spPr>
        <p:txBody>
          <a:bodyPr anchor="t"/>
          <a:lstStyle>
            <a:lvl1pPr algn="l">
              <a:defRPr sz="3859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613" y="3205166"/>
            <a:ext cx="9090025" cy="1654175"/>
          </a:xfrm>
        </p:spPr>
        <p:txBody>
          <a:bodyPr anchor="b"/>
          <a:lstStyle>
            <a:lvl1pPr marL="0" indent="0">
              <a:buNone/>
              <a:defRPr sz="1985"/>
            </a:lvl1pPr>
            <a:lvl2pPr marL="437668" indent="0">
              <a:buNone/>
              <a:defRPr sz="1764"/>
            </a:lvl2pPr>
            <a:lvl3pPr marL="875384" indent="0">
              <a:buNone/>
              <a:defRPr sz="1544"/>
            </a:lvl3pPr>
            <a:lvl4pPr marL="1313093" indent="0">
              <a:buNone/>
              <a:defRPr sz="1323"/>
            </a:lvl4pPr>
            <a:lvl5pPr marL="1750793" indent="0">
              <a:buNone/>
              <a:defRPr sz="1323"/>
            </a:lvl5pPr>
            <a:lvl6pPr marL="2188494" indent="0">
              <a:buNone/>
              <a:defRPr sz="1323"/>
            </a:lvl6pPr>
            <a:lvl7pPr marL="2626192" indent="0">
              <a:buNone/>
              <a:defRPr sz="1323"/>
            </a:lvl7pPr>
            <a:lvl8pPr marL="3063892" indent="0">
              <a:buNone/>
              <a:defRPr sz="1323"/>
            </a:lvl8pPr>
            <a:lvl9pPr marL="3501590" indent="0">
              <a:buNone/>
              <a:defRPr sz="132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63" y="2184400"/>
            <a:ext cx="4468813" cy="4537075"/>
          </a:xfrm>
        </p:spPr>
        <p:txBody>
          <a:bodyPr/>
          <a:lstStyle>
            <a:lvl1pPr>
              <a:defRPr sz="2756"/>
            </a:lvl1pPr>
            <a:lvl2pPr>
              <a:defRPr sz="231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9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51" y="303219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91" y="1692277"/>
            <a:ext cx="4724400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7668" indent="0">
              <a:buNone/>
              <a:defRPr sz="1985" b="1"/>
            </a:lvl2pPr>
            <a:lvl3pPr marL="875384" indent="0">
              <a:buNone/>
              <a:defRPr sz="1764" b="1"/>
            </a:lvl3pPr>
            <a:lvl4pPr marL="1313093" indent="0">
              <a:buNone/>
              <a:defRPr sz="1544" b="1"/>
            </a:lvl4pPr>
            <a:lvl5pPr marL="1750793" indent="0">
              <a:buNone/>
              <a:defRPr sz="1544" b="1"/>
            </a:lvl5pPr>
            <a:lvl6pPr marL="2188494" indent="0">
              <a:buNone/>
              <a:defRPr sz="1544" b="1"/>
            </a:lvl6pPr>
            <a:lvl7pPr marL="2626192" indent="0">
              <a:buNone/>
              <a:defRPr sz="1544" b="1"/>
            </a:lvl7pPr>
            <a:lvl8pPr marL="3063892" indent="0">
              <a:buNone/>
              <a:defRPr sz="1544" b="1"/>
            </a:lvl8pPr>
            <a:lvl9pPr marL="3501590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91" y="2397128"/>
            <a:ext cx="4724400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9" y="1692277"/>
            <a:ext cx="4725988" cy="704850"/>
          </a:xfrm>
        </p:spPr>
        <p:txBody>
          <a:bodyPr anchor="b"/>
          <a:lstStyle>
            <a:lvl1pPr marL="0" indent="0">
              <a:buNone/>
              <a:defRPr sz="2315" b="1"/>
            </a:lvl1pPr>
            <a:lvl2pPr marL="437668" indent="0">
              <a:buNone/>
              <a:defRPr sz="1985" b="1"/>
            </a:lvl2pPr>
            <a:lvl3pPr marL="875384" indent="0">
              <a:buNone/>
              <a:defRPr sz="1764" b="1"/>
            </a:lvl3pPr>
            <a:lvl4pPr marL="1313093" indent="0">
              <a:buNone/>
              <a:defRPr sz="1544" b="1"/>
            </a:lvl4pPr>
            <a:lvl5pPr marL="1750793" indent="0">
              <a:buNone/>
              <a:defRPr sz="1544" b="1"/>
            </a:lvl5pPr>
            <a:lvl6pPr marL="2188494" indent="0">
              <a:buNone/>
              <a:defRPr sz="1544" b="1"/>
            </a:lvl6pPr>
            <a:lvl7pPr marL="2626192" indent="0">
              <a:buNone/>
              <a:defRPr sz="1544" b="1"/>
            </a:lvl7pPr>
            <a:lvl8pPr marL="3063892" indent="0">
              <a:buNone/>
              <a:defRPr sz="1544" b="1"/>
            </a:lvl8pPr>
            <a:lvl9pPr marL="3501590" indent="0">
              <a:buNone/>
              <a:defRPr sz="154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9" y="2397128"/>
            <a:ext cx="4725988" cy="4357688"/>
          </a:xfrm>
        </p:spPr>
        <p:txBody>
          <a:bodyPr/>
          <a:lstStyle>
            <a:lvl1pPr>
              <a:defRPr sz="2315"/>
            </a:lvl1pPr>
            <a:lvl2pPr>
              <a:defRPr sz="1985"/>
            </a:lvl2pPr>
            <a:lvl3pPr>
              <a:defRPr sz="1764"/>
            </a:lvl3pPr>
            <a:lvl4pPr>
              <a:defRPr sz="1544"/>
            </a:lvl4pPr>
            <a:lvl5pPr>
              <a:defRPr sz="1544"/>
            </a:lvl5pPr>
            <a:lvl6pPr>
              <a:defRPr sz="1544"/>
            </a:lvl6pPr>
            <a:lvl7pPr>
              <a:defRPr sz="1544"/>
            </a:lvl7pPr>
            <a:lvl8pPr>
              <a:defRPr sz="1544"/>
            </a:lvl8pPr>
            <a:lvl9pPr>
              <a:defRPr sz="154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32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050" y="301630"/>
            <a:ext cx="3517901" cy="1281113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9" y="301625"/>
            <a:ext cx="5976938" cy="6453188"/>
          </a:xfrm>
        </p:spPr>
        <p:txBody>
          <a:bodyPr/>
          <a:lstStyle>
            <a:lvl1pPr>
              <a:defRPr sz="3087"/>
            </a:lvl1pPr>
            <a:lvl2pPr>
              <a:defRPr sz="2756"/>
            </a:lvl2pPr>
            <a:lvl3pPr>
              <a:defRPr sz="231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5050" y="1582797"/>
            <a:ext cx="3517901" cy="5172075"/>
          </a:xfrm>
        </p:spPr>
        <p:txBody>
          <a:bodyPr/>
          <a:lstStyle>
            <a:lvl1pPr marL="0" indent="0">
              <a:buNone/>
              <a:defRPr sz="1323"/>
            </a:lvl1pPr>
            <a:lvl2pPr marL="437668" indent="0">
              <a:buNone/>
              <a:defRPr sz="1213"/>
            </a:lvl2pPr>
            <a:lvl3pPr marL="875384" indent="0">
              <a:buNone/>
              <a:defRPr sz="992"/>
            </a:lvl3pPr>
            <a:lvl4pPr marL="1313093" indent="0">
              <a:buNone/>
              <a:defRPr sz="882"/>
            </a:lvl4pPr>
            <a:lvl5pPr marL="1750793" indent="0">
              <a:buNone/>
              <a:defRPr sz="882"/>
            </a:lvl5pPr>
            <a:lvl6pPr marL="2188494" indent="0">
              <a:buNone/>
              <a:defRPr sz="882"/>
            </a:lvl6pPr>
            <a:lvl7pPr marL="2626192" indent="0">
              <a:buNone/>
              <a:defRPr sz="882"/>
            </a:lvl7pPr>
            <a:lvl8pPr marL="3063892" indent="0">
              <a:buNone/>
              <a:defRPr sz="882"/>
            </a:lvl8pPr>
            <a:lvl9pPr marL="3501590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62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63" y="5292725"/>
            <a:ext cx="6416675" cy="625475"/>
          </a:xfrm>
        </p:spPr>
        <p:txBody>
          <a:bodyPr anchor="b"/>
          <a:lstStyle>
            <a:lvl1pPr algn="l">
              <a:defRPr sz="1985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63" y="676275"/>
            <a:ext cx="6416675" cy="4535488"/>
          </a:xfrm>
        </p:spPr>
        <p:txBody>
          <a:bodyPr/>
          <a:lstStyle>
            <a:lvl1pPr marL="0" indent="0">
              <a:buNone/>
              <a:defRPr sz="3087"/>
            </a:lvl1pPr>
            <a:lvl2pPr marL="437668" indent="0">
              <a:buNone/>
              <a:defRPr sz="2756"/>
            </a:lvl2pPr>
            <a:lvl3pPr marL="875384" indent="0">
              <a:buNone/>
              <a:defRPr sz="2315"/>
            </a:lvl3pPr>
            <a:lvl4pPr marL="1313093" indent="0">
              <a:buNone/>
              <a:defRPr sz="1985"/>
            </a:lvl4pPr>
            <a:lvl5pPr marL="1750793" indent="0">
              <a:buNone/>
              <a:defRPr sz="1985"/>
            </a:lvl5pPr>
            <a:lvl6pPr marL="2188494" indent="0">
              <a:buNone/>
              <a:defRPr sz="1985"/>
            </a:lvl6pPr>
            <a:lvl7pPr marL="2626192" indent="0">
              <a:buNone/>
              <a:defRPr sz="1985"/>
            </a:lvl7pPr>
            <a:lvl8pPr marL="3063892" indent="0">
              <a:buNone/>
              <a:defRPr sz="1985"/>
            </a:lvl8pPr>
            <a:lvl9pPr marL="3501590" indent="0">
              <a:buNone/>
              <a:defRPr sz="1985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63" y="5918201"/>
            <a:ext cx="6416675" cy="887413"/>
          </a:xfrm>
        </p:spPr>
        <p:txBody>
          <a:bodyPr/>
          <a:lstStyle>
            <a:lvl1pPr marL="0" indent="0">
              <a:buNone/>
              <a:defRPr sz="1323"/>
            </a:lvl1pPr>
            <a:lvl2pPr marL="437668" indent="0">
              <a:buNone/>
              <a:defRPr sz="1213"/>
            </a:lvl2pPr>
            <a:lvl3pPr marL="875384" indent="0">
              <a:buNone/>
              <a:defRPr sz="992"/>
            </a:lvl3pPr>
            <a:lvl4pPr marL="1313093" indent="0">
              <a:buNone/>
              <a:defRPr sz="882"/>
            </a:lvl4pPr>
            <a:lvl5pPr marL="1750793" indent="0">
              <a:buNone/>
              <a:defRPr sz="882"/>
            </a:lvl5pPr>
            <a:lvl6pPr marL="2188494" indent="0">
              <a:buNone/>
              <a:defRPr sz="882"/>
            </a:lvl6pPr>
            <a:lvl7pPr marL="2626192" indent="0">
              <a:buNone/>
              <a:defRPr sz="882"/>
            </a:lvl7pPr>
            <a:lvl8pPr marL="3063892" indent="0">
              <a:buNone/>
              <a:defRPr sz="882"/>
            </a:lvl8pPr>
            <a:lvl9pPr marL="3501590" indent="0">
              <a:buNone/>
              <a:defRPr sz="8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1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620001" y="671514"/>
            <a:ext cx="2271712" cy="60499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01692" y="671514"/>
            <a:ext cx="6665912" cy="60499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801751" y="671514"/>
            <a:ext cx="9090025" cy="60499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9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5"/>
            <a:ext cx="7486650" cy="1931986"/>
          </a:xfrm>
        </p:spPr>
        <p:txBody>
          <a:bodyPr/>
          <a:lstStyle>
            <a:lvl1pPr marL="0" indent="0" algn="ctr">
              <a:buNone/>
              <a:defRPr/>
            </a:lvl1pPr>
            <a:lvl2pPr marL="431025" indent="0" algn="ctr">
              <a:buNone/>
              <a:defRPr/>
            </a:lvl2pPr>
            <a:lvl3pPr marL="862048" indent="0" algn="ctr">
              <a:buNone/>
              <a:defRPr/>
            </a:lvl3pPr>
            <a:lvl4pPr marL="1293073" indent="0" algn="ctr">
              <a:buNone/>
              <a:defRPr/>
            </a:lvl4pPr>
            <a:lvl5pPr marL="1724097" indent="0" algn="ctr">
              <a:buNone/>
              <a:defRPr/>
            </a:lvl5pPr>
            <a:lvl6pPr marL="2155122" indent="0" algn="ctr">
              <a:buNone/>
              <a:defRPr/>
            </a:lvl6pPr>
            <a:lvl7pPr marL="2586145" indent="0" algn="ctr">
              <a:buNone/>
              <a:defRPr/>
            </a:lvl7pPr>
            <a:lvl8pPr marL="3017170" indent="0" algn="ctr">
              <a:buNone/>
              <a:defRPr/>
            </a:lvl8pPr>
            <a:lvl9pPr marL="3448194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1" y="4859339"/>
            <a:ext cx="9090025" cy="1501775"/>
          </a:xfrm>
        </p:spPr>
        <p:txBody>
          <a:bodyPr anchor="t"/>
          <a:lstStyle>
            <a:lvl1pPr algn="l">
              <a:defRPr sz="3771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1" y="3205164"/>
            <a:ext cx="9090025" cy="1654175"/>
          </a:xfrm>
        </p:spPr>
        <p:txBody>
          <a:bodyPr anchor="b"/>
          <a:lstStyle>
            <a:lvl1pPr marL="0" indent="0">
              <a:buNone/>
              <a:defRPr sz="1885"/>
            </a:lvl1pPr>
            <a:lvl2pPr marL="431025" indent="0">
              <a:buNone/>
              <a:defRPr sz="1697"/>
            </a:lvl2pPr>
            <a:lvl3pPr marL="862048" indent="0">
              <a:buNone/>
              <a:defRPr sz="1508"/>
            </a:lvl3pPr>
            <a:lvl4pPr marL="1293073" indent="0">
              <a:buNone/>
              <a:defRPr sz="1320"/>
            </a:lvl4pPr>
            <a:lvl5pPr marL="1724097" indent="0">
              <a:buNone/>
              <a:defRPr sz="1320"/>
            </a:lvl5pPr>
            <a:lvl6pPr marL="2155122" indent="0">
              <a:buNone/>
              <a:defRPr sz="1320"/>
            </a:lvl6pPr>
            <a:lvl7pPr marL="2586145" indent="0">
              <a:buNone/>
              <a:defRPr sz="1320"/>
            </a:lvl7pPr>
            <a:lvl8pPr marL="3017170" indent="0">
              <a:buNone/>
              <a:defRPr sz="1320"/>
            </a:lvl8pPr>
            <a:lvl9pPr marL="3448194" indent="0">
              <a:buNone/>
              <a:defRPr sz="132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01688" y="2184400"/>
            <a:ext cx="4468812" cy="4537075"/>
          </a:xfrm>
        </p:spPr>
        <p:txBody>
          <a:bodyPr/>
          <a:lstStyle>
            <a:lvl1pPr>
              <a:defRPr sz="2639"/>
            </a:lvl1pPr>
            <a:lvl2pPr>
              <a:defRPr sz="2262"/>
            </a:lvl2pPr>
            <a:lvl3pPr>
              <a:defRPr sz="1885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1" y="2184400"/>
            <a:ext cx="4468813" cy="4537075"/>
          </a:xfrm>
        </p:spPr>
        <p:txBody>
          <a:bodyPr/>
          <a:lstStyle>
            <a:lvl1pPr>
              <a:defRPr sz="2639"/>
            </a:lvl1pPr>
            <a:lvl2pPr>
              <a:defRPr sz="2262"/>
            </a:lvl2pPr>
            <a:lvl3pPr>
              <a:defRPr sz="1885"/>
            </a:lvl3pPr>
            <a:lvl4pPr>
              <a:defRPr sz="1697"/>
            </a:lvl4pPr>
            <a:lvl5pPr>
              <a:defRPr sz="1697"/>
            </a:lvl5pPr>
            <a:lvl6pPr>
              <a:defRPr sz="1697"/>
            </a:lvl6pPr>
            <a:lvl7pPr>
              <a:defRPr sz="1697"/>
            </a:lvl7pPr>
            <a:lvl8pPr>
              <a:defRPr sz="1697"/>
            </a:lvl8pPr>
            <a:lvl9pPr>
              <a:defRPr sz="169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671513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8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9750"/>
            <a:ext cx="3387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9750"/>
            <a:ext cx="2228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0CF13C-4D41-48AC-BB23-5718315C45F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pitchFamily="18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02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66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5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22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2005" y="672112"/>
            <a:ext cx="9089390" cy="12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2005" y="2184365"/>
            <a:ext cx="9089390" cy="45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2005" y="6889151"/>
            <a:ext cx="2227792" cy="5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/>
            </a:lvl1pPr>
          </a:lstStyle>
          <a:p>
            <a:pPr algn="l" eaLnBrk="1" hangingPunct="1"/>
            <a:endParaRPr lang="en-GB" alt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9151"/>
            <a:ext cx="3386243" cy="5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/>
            </a:lvl1pPr>
          </a:lstStyle>
          <a:p>
            <a:pPr eaLnBrk="1" hangingPunct="1"/>
            <a:endParaRPr lang="en-GB" alt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9151"/>
            <a:ext cx="2227792" cy="50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/>
            </a:lvl1pPr>
          </a:lstStyle>
          <a:p>
            <a:pPr eaLnBrk="1" hangingPunct="1"/>
            <a:fld id="{1AB14E97-C006-4D50-BCE3-DF86D248ED03}" type="slidenum">
              <a:rPr lang="en-GB" altLang="en-US" smtClean="0">
                <a:solidFill>
                  <a:srgbClr val="000000"/>
                </a:solidFill>
                <a:latin typeface="Times New Roman"/>
              </a:rPr>
              <a:pPr eaLnBrk="1" hangingPunct="1"/>
              <a:t>‹Nº›</a:t>
            </a:fld>
            <a:endParaRPr lang="en-GB" alt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609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85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5pPr>
      <a:lvl6pPr marL="504063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6pPr>
      <a:lvl7pPr marL="1008126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7pPr>
      <a:lvl8pPr marL="1512189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8pPr>
      <a:lvl9pPr marL="2016252" algn="ctr" rtl="0" fontAlgn="base">
        <a:spcBef>
          <a:spcPct val="0"/>
        </a:spcBef>
        <a:spcAft>
          <a:spcPct val="0"/>
        </a:spcAft>
        <a:defRPr sz="485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78047" indent="-378047" algn="l" rtl="0" fontAlgn="base">
        <a:spcBef>
          <a:spcPct val="20000"/>
        </a:spcBef>
        <a:spcAft>
          <a:spcPct val="0"/>
        </a:spcAft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19102" indent="-315039" algn="l" rtl="0" fontAlgn="base">
        <a:spcBef>
          <a:spcPct val="20000"/>
        </a:spcBef>
        <a:spcAft>
          <a:spcPct val="0"/>
        </a:spcAft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rtl="0" fontAlgn="base">
        <a:spcBef>
          <a:spcPct val="20000"/>
        </a:spcBef>
        <a:spcAft>
          <a:spcPct val="0"/>
        </a:spcAft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rtl="0" fontAlgn="base">
        <a:spcBef>
          <a:spcPct val="20000"/>
        </a:spcBef>
        <a:spcAft>
          <a:spcPct val="0"/>
        </a:spcAft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rtl="0" fontAlgn="base">
        <a:spcBef>
          <a:spcPct val="20000"/>
        </a:spcBef>
        <a:spcAft>
          <a:spcPct val="0"/>
        </a:spcAft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07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1260211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34671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2CD070E7-A23A-493E-BF76-F680AF6B543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11/8/2021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653582" y="7008251"/>
            <a:ext cx="3386243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663603" y="7008251"/>
            <a:ext cx="2495127" cy="402567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95397" eaLnBrk="1" fontAlgn="auto" hangingPunct="1">
              <a:spcBef>
                <a:spcPts val="0"/>
              </a:spcBef>
              <a:spcAft>
                <a:spcPts val="0"/>
              </a:spcAft>
            </a:pPr>
            <a:fld id="{E4171182-8406-42A6-9846-20F9CAB6B07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66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95397" rtl="0" eaLnBrk="1" latinLnBrk="0" hangingPunct="1"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269" indent="-37326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08764" indent="-311071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7" kern="1200">
          <a:solidFill>
            <a:schemeClr val="tx1"/>
          </a:solidFill>
          <a:latin typeface="+mn-lt"/>
          <a:ea typeface="+mn-ea"/>
          <a:cs typeface="+mn-cs"/>
        </a:defRPr>
      </a:lvl2pPr>
      <a:lvl3pPr marL="124425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174195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39642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37344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35049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32741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30445" indent="-248849" algn="l" defTabSz="9953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497702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95397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93094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1990803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4884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2986191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483898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3981596" algn="l" defTabSz="995397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772" y="671518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772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1" y="688982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5572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922" y="6889828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5572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6" y="688982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5572"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95572"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1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+mj-lt"/>
          <a:ea typeface="+mj-ea"/>
          <a:cs typeface="+mj-cs"/>
        </a:defRPr>
      </a:lvl1pPr>
      <a:lvl2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2pPr>
      <a:lvl3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3pPr>
      <a:lvl4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4pPr>
      <a:lvl5pPr algn="ctr" defTabSz="949883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5pPr>
      <a:lvl6pPr marL="436279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6pPr>
      <a:lvl7pPr marL="872608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7pPr>
      <a:lvl8pPr marL="1308930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8pPr>
      <a:lvl9pPr marL="1745241" algn="ctr" defTabSz="949883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9pPr>
    </p:titleStyle>
    <p:bodyStyle>
      <a:lvl1pPr marL="356033" indent="-356033" algn="l" defTabSz="949883" rtl="0" eaLnBrk="0" fontAlgn="base" hangingPunct="0">
        <a:spcBef>
          <a:spcPct val="20000"/>
        </a:spcBef>
        <a:spcAft>
          <a:spcPct val="0"/>
        </a:spcAft>
        <a:buChar char="•"/>
        <a:defRPr sz="3418">
          <a:solidFill>
            <a:schemeClr val="tx1"/>
          </a:solidFill>
          <a:latin typeface="+mn-lt"/>
          <a:ea typeface="+mn-ea"/>
          <a:cs typeface="+mn-cs"/>
        </a:defRPr>
      </a:lvl1pPr>
      <a:lvl2pPr marL="772630" indent="-296933" algn="l" defTabSz="949883" rtl="0" eaLnBrk="0" fontAlgn="base" hangingPunct="0">
        <a:spcBef>
          <a:spcPct val="20000"/>
        </a:spcBef>
        <a:spcAft>
          <a:spcPct val="0"/>
        </a:spcAft>
        <a:buChar char="–"/>
        <a:defRPr sz="2867">
          <a:solidFill>
            <a:schemeClr val="tx1"/>
          </a:solidFill>
          <a:latin typeface="+mn-lt"/>
        </a:defRPr>
      </a:lvl2pPr>
      <a:lvl3pPr marL="1187725" indent="-237853" algn="l" defTabSz="949883" rtl="0" eaLnBrk="0" fontAlgn="base" hangingPunct="0">
        <a:spcBef>
          <a:spcPct val="20000"/>
        </a:spcBef>
        <a:spcAft>
          <a:spcPct val="0"/>
        </a:spcAft>
        <a:buChar char="•"/>
        <a:defRPr sz="2536">
          <a:solidFill>
            <a:schemeClr val="tx1"/>
          </a:solidFill>
          <a:latin typeface="+mn-lt"/>
        </a:defRPr>
      </a:lvl3pPr>
      <a:lvl4pPr marL="1663426" indent="-237853" algn="l" defTabSz="949883" rtl="0" eaLnBrk="0" fontAlgn="base" hangingPunct="0">
        <a:spcBef>
          <a:spcPct val="20000"/>
        </a:spcBef>
        <a:spcAft>
          <a:spcPct val="0"/>
        </a:spcAft>
        <a:buChar char="–"/>
        <a:defRPr sz="2095">
          <a:solidFill>
            <a:schemeClr val="tx1"/>
          </a:solidFill>
          <a:latin typeface="+mn-lt"/>
        </a:defRPr>
      </a:lvl4pPr>
      <a:lvl5pPr marL="2137616" indent="-237853" algn="l" defTabSz="949883" rtl="0" eaLnBrk="0" fontAlgn="base" hangingPunct="0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5pPr>
      <a:lvl6pPr marL="2573927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6pPr>
      <a:lvl7pPr marL="3010233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7pPr>
      <a:lvl8pPr marL="3446547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8pPr>
      <a:lvl9pPr marL="3882863" indent="-237853" algn="l" defTabSz="949883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6279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72608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08930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45241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181556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17870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54175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490485" algn="l" defTabSz="872608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9" y="671514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9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9" y="6889750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4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272" tIns="43637" rIns="87272" bIns="4363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20CF13C-4D41-48AC-BB23-5718315C45F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+mj-lt"/>
          <a:ea typeface="+mj-ea"/>
          <a:cs typeface="+mj-cs"/>
        </a:defRPr>
      </a:lvl1pPr>
      <a:lvl2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2pPr>
      <a:lvl3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3pPr>
      <a:lvl4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4pPr>
      <a:lvl5pPr algn="ctr" defTabSz="961861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5pPr>
      <a:lvl6pPr marL="441811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6pPr>
      <a:lvl7pPr marL="883623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7pPr>
      <a:lvl8pPr marL="1325433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8pPr>
      <a:lvl9pPr marL="1767245" algn="ctr" defTabSz="961861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9pPr>
    </p:titleStyle>
    <p:bodyStyle>
      <a:lvl1pPr marL="360506" indent="-360506" algn="l" defTabSz="961861" rtl="0" eaLnBrk="0" fontAlgn="base" hangingPunct="0">
        <a:spcBef>
          <a:spcPct val="20000"/>
        </a:spcBef>
        <a:spcAft>
          <a:spcPct val="0"/>
        </a:spcAft>
        <a:buChar char="•"/>
        <a:defRPr sz="3418">
          <a:solidFill>
            <a:schemeClr val="tx1"/>
          </a:solidFill>
          <a:latin typeface="+mn-lt"/>
          <a:ea typeface="+mn-ea"/>
          <a:cs typeface="+mn-cs"/>
        </a:defRPr>
      </a:lvl1pPr>
      <a:lvl2pPr marL="782374" indent="-300677" algn="l" defTabSz="961861" rtl="0" eaLnBrk="0" fontAlgn="base" hangingPunct="0">
        <a:spcBef>
          <a:spcPct val="20000"/>
        </a:spcBef>
        <a:spcAft>
          <a:spcPct val="0"/>
        </a:spcAft>
        <a:buChar char="–"/>
        <a:defRPr sz="2867">
          <a:solidFill>
            <a:schemeClr val="tx1"/>
          </a:solidFill>
          <a:latin typeface="+mn-lt"/>
        </a:defRPr>
      </a:lvl2pPr>
      <a:lvl3pPr marL="1202708" indent="-240849" algn="l" defTabSz="961861" rtl="0" eaLnBrk="0" fontAlgn="base" hangingPunct="0">
        <a:spcBef>
          <a:spcPct val="20000"/>
        </a:spcBef>
        <a:spcAft>
          <a:spcPct val="0"/>
        </a:spcAft>
        <a:buChar char="•"/>
        <a:defRPr sz="2536">
          <a:solidFill>
            <a:schemeClr val="tx1"/>
          </a:solidFill>
          <a:latin typeface="+mn-lt"/>
        </a:defRPr>
      </a:lvl3pPr>
      <a:lvl4pPr marL="1684405" indent="-240849" algn="l" defTabSz="961861" rtl="0" eaLnBrk="0" fontAlgn="base" hangingPunct="0">
        <a:spcBef>
          <a:spcPct val="20000"/>
        </a:spcBef>
        <a:spcAft>
          <a:spcPct val="0"/>
        </a:spcAft>
        <a:buChar char="–"/>
        <a:defRPr sz="2095">
          <a:solidFill>
            <a:schemeClr val="tx1"/>
          </a:solidFill>
          <a:latin typeface="+mn-lt"/>
        </a:defRPr>
      </a:lvl4pPr>
      <a:lvl5pPr marL="2164569" indent="-240849" algn="l" defTabSz="961861" rtl="0" eaLnBrk="0" fontAlgn="base" hangingPunct="0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5pPr>
      <a:lvl6pPr marL="2606379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6pPr>
      <a:lvl7pPr marL="3048191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7pPr>
      <a:lvl8pPr marL="3490002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8pPr>
      <a:lvl9pPr marL="3931814" indent="-240849" algn="l" defTabSz="961861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41811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83623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25433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67245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209056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50868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92679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34489" algn="l" defTabSz="883623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751" y="671518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66" tIns="43261" rIns="86466" bIns="432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751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91" y="688980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8739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901" y="6889808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8739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6" y="6889808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466" tIns="43261" rIns="86466" bIns="432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33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98739"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98739"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+mj-lt"/>
          <a:ea typeface="+mj-ea"/>
          <a:cs typeface="+mj-cs"/>
        </a:defRPr>
      </a:lvl1pPr>
      <a:lvl2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2pPr>
      <a:lvl3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3pPr>
      <a:lvl4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4pPr>
      <a:lvl5pPr algn="ctr" defTabSz="952907" rtl="0" eaLnBrk="0" fontAlgn="base" hangingPunct="0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5pPr>
      <a:lvl6pPr marL="437668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6pPr>
      <a:lvl7pPr marL="875384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7pPr>
      <a:lvl8pPr marL="1313093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8pPr>
      <a:lvl9pPr marL="1750793" algn="ctr" defTabSz="952907" rtl="0" fontAlgn="base">
        <a:spcBef>
          <a:spcPct val="0"/>
        </a:spcBef>
        <a:spcAft>
          <a:spcPct val="0"/>
        </a:spcAft>
        <a:defRPr sz="4631">
          <a:solidFill>
            <a:schemeClr val="tx2"/>
          </a:solidFill>
          <a:latin typeface="Times New Roman" pitchFamily="18" charset="0"/>
        </a:defRPr>
      </a:lvl9pPr>
    </p:titleStyle>
    <p:bodyStyle>
      <a:lvl1pPr marL="357164" indent="-357164" algn="l" defTabSz="952907" rtl="0" eaLnBrk="0" fontAlgn="base" hangingPunct="0">
        <a:spcBef>
          <a:spcPct val="20000"/>
        </a:spcBef>
        <a:spcAft>
          <a:spcPct val="0"/>
        </a:spcAft>
        <a:buChar char="•"/>
        <a:defRPr sz="3418">
          <a:solidFill>
            <a:schemeClr val="tx1"/>
          </a:solidFill>
          <a:latin typeface="+mn-lt"/>
          <a:ea typeface="+mn-ea"/>
          <a:cs typeface="+mn-cs"/>
        </a:defRPr>
      </a:lvl1pPr>
      <a:lvl2pPr marL="775088" indent="-297879" algn="l" defTabSz="952907" rtl="0" eaLnBrk="0" fontAlgn="base" hangingPunct="0">
        <a:spcBef>
          <a:spcPct val="20000"/>
        </a:spcBef>
        <a:spcAft>
          <a:spcPct val="0"/>
        </a:spcAft>
        <a:buChar char="–"/>
        <a:defRPr sz="2867">
          <a:solidFill>
            <a:schemeClr val="tx1"/>
          </a:solidFill>
          <a:latin typeface="+mn-lt"/>
        </a:defRPr>
      </a:lvl2pPr>
      <a:lvl3pPr marL="1191507" indent="-238609" algn="l" defTabSz="952907" rtl="0" eaLnBrk="0" fontAlgn="base" hangingPunct="0">
        <a:spcBef>
          <a:spcPct val="20000"/>
        </a:spcBef>
        <a:spcAft>
          <a:spcPct val="0"/>
        </a:spcAft>
        <a:buChar char="•"/>
        <a:defRPr sz="2536">
          <a:solidFill>
            <a:schemeClr val="tx1"/>
          </a:solidFill>
          <a:latin typeface="+mn-lt"/>
        </a:defRPr>
      </a:lvl3pPr>
      <a:lvl4pPr marL="1668718" indent="-238609" algn="l" defTabSz="952907" rtl="0" eaLnBrk="0" fontAlgn="base" hangingPunct="0">
        <a:spcBef>
          <a:spcPct val="20000"/>
        </a:spcBef>
        <a:spcAft>
          <a:spcPct val="0"/>
        </a:spcAft>
        <a:buChar char="–"/>
        <a:defRPr sz="2095">
          <a:solidFill>
            <a:schemeClr val="tx1"/>
          </a:solidFill>
          <a:latin typeface="+mn-lt"/>
        </a:defRPr>
      </a:lvl4pPr>
      <a:lvl5pPr marL="2144418" indent="-238609" algn="l" defTabSz="952907" rtl="0" eaLnBrk="0" fontAlgn="base" hangingPunct="0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5pPr>
      <a:lvl6pPr marL="2582115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6pPr>
      <a:lvl7pPr marL="3019815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7pPr>
      <a:lvl8pPr marL="3457513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8pPr>
      <a:lvl9pPr marL="3895214" indent="-238609" algn="l" defTabSz="952907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7668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2pPr>
      <a:lvl3pPr marL="875384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3pPr>
      <a:lvl4pPr marL="1313093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1750793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188494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6pPr>
      <a:lvl7pPr marL="2626192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7pPr>
      <a:lvl8pPr marL="3063892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8pPr>
      <a:lvl9pPr marL="3501590" algn="l" defTabSz="875384" rtl="0" eaLnBrk="1" latinLnBrk="0" hangingPunct="1">
        <a:defRPr sz="17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9" y="671514"/>
            <a:ext cx="90900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9" y="2184400"/>
            <a:ext cx="90900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15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862048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9" y="6889750"/>
            <a:ext cx="3387725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15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862048"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4" y="6889750"/>
            <a:ext cx="2228850" cy="50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15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862048"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862048"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3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+mj-lt"/>
          <a:ea typeface="+mj-ea"/>
          <a:cs typeface="+mj-cs"/>
        </a:defRPr>
      </a:lvl1pPr>
      <a:lvl2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2pPr>
      <a:lvl3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3pPr>
      <a:lvl4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4pPr>
      <a:lvl5pPr algn="ctr" defTabSz="938376" rtl="0" eaLnBrk="0" fontAlgn="base" hangingPunct="0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5pPr>
      <a:lvl6pPr marL="431025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6pPr>
      <a:lvl7pPr marL="862048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7pPr>
      <a:lvl8pPr marL="1293073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8pPr>
      <a:lvl9pPr marL="1724097" algn="ctr" defTabSz="938376" rtl="0" fontAlgn="base">
        <a:spcBef>
          <a:spcPct val="0"/>
        </a:spcBef>
        <a:spcAft>
          <a:spcPct val="0"/>
        </a:spcAft>
        <a:defRPr sz="4525">
          <a:solidFill>
            <a:schemeClr val="tx2"/>
          </a:solidFill>
          <a:latin typeface="Times New Roman" pitchFamily="18" charset="0"/>
        </a:defRPr>
      </a:lvl9pPr>
    </p:titleStyle>
    <p:bodyStyle>
      <a:lvl1pPr marL="351704" indent="-351704" algn="l" defTabSz="938376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3272" indent="-293336" algn="l" defTabSz="938376" rtl="0" eaLnBrk="0" fontAlgn="base" hangingPunct="0">
        <a:spcBef>
          <a:spcPct val="20000"/>
        </a:spcBef>
        <a:spcAft>
          <a:spcPct val="0"/>
        </a:spcAft>
        <a:buChar char="–"/>
        <a:defRPr sz="2828">
          <a:solidFill>
            <a:schemeClr val="tx1"/>
          </a:solidFill>
          <a:latin typeface="+mn-lt"/>
        </a:defRPr>
      </a:lvl2pPr>
      <a:lvl3pPr marL="1173343" indent="-234968" algn="l" defTabSz="938376" rtl="0" eaLnBrk="0" fontAlgn="base" hangingPunct="0">
        <a:spcBef>
          <a:spcPct val="20000"/>
        </a:spcBef>
        <a:spcAft>
          <a:spcPct val="0"/>
        </a:spcAft>
        <a:buChar char="•"/>
        <a:defRPr sz="2451">
          <a:solidFill>
            <a:schemeClr val="tx1"/>
          </a:solidFill>
          <a:latin typeface="+mn-lt"/>
        </a:defRPr>
      </a:lvl3pPr>
      <a:lvl4pPr marL="1643280" indent="-234968" algn="l" defTabSz="938376" rtl="0" eaLnBrk="0" fontAlgn="base" hangingPunct="0">
        <a:spcBef>
          <a:spcPct val="20000"/>
        </a:spcBef>
        <a:spcAft>
          <a:spcPct val="0"/>
        </a:spcAft>
        <a:buChar char="–"/>
        <a:defRPr sz="2074">
          <a:solidFill>
            <a:schemeClr val="tx1"/>
          </a:solidFill>
          <a:latin typeface="+mn-lt"/>
        </a:defRPr>
      </a:lvl4pPr>
      <a:lvl5pPr marL="2111720" indent="-234968" algn="l" defTabSz="938376" rtl="0" eaLnBrk="0" fontAlgn="base" hangingPunct="0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5pPr>
      <a:lvl6pPr marL="2542744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6pPr>
      <a:lvl7pPr marL="2973769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7pPr>
      <a:lvl8pPr marL="3404793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8pPr>
      <a:lvl9pPr marL="3835817" indent="-234968" algn="l" defTabSz="938376" rtl="0" fontAlgn="base">
        <a:spcBef>
          <a:spcPct val="20000"/>
        </a:spcBef>
        <a:spcAft>
          <a:spcPct val="0"/>
        </a:spcAft>
        <a:buChar char="»"/>
        <a:defRPr sz="2074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5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8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2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5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8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0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2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0.png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00.pn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191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6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12.jpeg"/><Relationship Id="rId12" Type="http://schemas.openxmlformats.org/officeDocument/2006/relationships/image" Target="../media/image35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emf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jpeg"/><Relationship Id="rId1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13" Type="http://schemas.openxmlformats.org/officeDocument/2006/relationships/image" Target="../media/image48.jpg"/><Relationship Id="rId3" Type="http://schemas.openxmlformats.org/officeDocument/2006/relationships/image" Target="../media/image16.jpg"/><Relationship Id="rId7" Type="http://schemas.openxmlformats.org/officeDocument/2006/relationships/image" Target="../media/image42.jpg"/><Relationship Id="rId12" Type="http://schemas.openxmlformats.org/officeDocument/2006/relationships/image" Target="../media/image47.jpg"/><Relationship Id="rId2" Type="http://schemas.openxmlformats.org/officeDocument/2006/relationships/slideLayout" Target="../slideLayouts/slideLayout126.xml"/><Relationship Id="rId1" Type="http://schemas.openxmlformats.org/officeDocument/2006/relationships/tags" Target="../tags/tag17.xml"/><Relationship Id="rId6" Type="http://schemas.openxmlformats.org/officeDocument/2006/relationships/image" Target="../media/image41.jpg"/><Relationship Id="rId11" Type="http://schemas.openxmlformats.org/officeDocument/2006/relationships/image" Target="../media/image46.jpeg"/><Relationship Id="rId5" Type="http://schemas.openxmlformats.org/officeDocument/2006/relationships/image" Target="../media/image40.jpg"/><Relationship Id="rId10" Type="http://schemas.openxmlformats.org/officeDocument/2006/relationships/image" Target="../media/image45.jpeg"/><Relationship Id="rId4" Type="http://schemas.openxmlformats.org/officeDocument/2006/relationships/image" Target="../media/image39.jp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3.emf"/><Relationship Id="rId18" Type="http://schemas.openxmlformats.org/officeDocument/2006/relationships/oleObject" Target="../embeddings/oleObject11.bin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57.e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5.emf"/><Relationship Id="rId2" Type="http://schemas.openxmlformats.org/officeDocument/2006/relationships/tags" Target="../tags/tag18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5" Type="http://schemas.openxmlformats.org/officeDocument/2006/relationships/image" Target="../media/image54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51.emf"/><Relationship Id="rId1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62.emf"/><Relationship Id="rId18" Type="http://schemas.openxmlformats.org/officeDocument/2006/relationships/oleObject" Target="../embeddings/oleObject20.bin"/><Relationship Id="rId3" Type="http://schemas.openxmlformats.org/officeDocument/2006/relationships/slideLayout" Target="../slideLayouts/slideLayout90.xml"/><Relationship Id="rId21" Type="http://schemas.openxmlformats.org/officeDocument/2006/relationships/image" Target="../media/image66.emf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64.emf"/><Relationship Id="rId2" Type="http://schemas.openxmlformats.org/officeDocument/2006/relationships/tags" Target="../tags/tag19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61.emf"/><Relationship Id="rId5" Type="http://schemas.openxmlformats.org/officeDocument/2006/relationships/image" Target="../media/image58.emf"/><Relationship Id="rId15" Type="http://schemas.openxmlformats.org/officeDocument/2006/relationships/image" Target="../media/image63.e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65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0.emf"/><Relationship Id="rId1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0.xml"/><Relationship Id="rId5" Type="http://schemas.openxmlformats.org/officeDocument/2006/relationships/image" Target="../media/image17.jpe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1.xml"/><Relationship Id="rId5" Type="http://schemas.openxmlformats.org/officeDocument/2006/relationships/image" Target="../media/image68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2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3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24.xml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5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6.xml"/><Relationship Id="rId4" Type="http://schemas.openxmlformats.org/officeDocument/2006/relationships/image" Target="../media/image8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7.xml"/><Relationship Id="rId4" Type="http://schemas.openxmlformats.org/officeDocument/2006/relationships/image" Target="../media/image8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8.xml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2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30.xml"/><Relationship Id="rId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31.xml"/><Relationship Id="rId5" Type="http://schemas.openxmlformats.org/officeDocument/2006/relationships/image" Target="../media/image90.png"/><Relationship Id="rId4" Type="http://schemas.openxmlformats.org/officeDocument/2006/relationships/image" Target="../media/image8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3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10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109.xml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33.xml"/><Relationship Id="rId4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34.xml"/><Relationship Id="rId4" Type="http://schemas.openxmlformats.org/officeDocument/2006/relationships/image" Target="../media/image9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35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19.xml"/><Relationship Id="rId1" Type="http://schemas.openxmlformats.org/officeDocument/2006/relationships/tags" Target="../tags/tag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790421" y="165483"/>
            <a:ext cx="5112555" cy="88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1700" dirty="0"/>
              <a:t>Departamento de </a:t>
            </a:r>
            <a:r>
              <a:rPr lang="es-ES_tradnl" sz="1700"/>
              <a:t>Física </a:t>
            </a:r>
            <a:r>
              <a:rPr lang="es-ES_tradnl" sz="1700" smtClean="0"/>
              <a:t>Teórica</a:t>
            </a:r>
            <a:endParaRPr lang="es-ES_tradnl" sz="1700"/>
          </a:p>
          <a:p>
            <a:pPr defTabSz="995363"/>
            <a:r>
              <a:rPr lang="es-ES_tradnl" sz="1700" smtClean="0"/>
              <a:t>Institute of Particle &amp; Cosmos Physics (IPARCOS)</a:t>
            </a:r>
          </a:p>
          <a:p>
            <a:pPr defTabSz="995363"/>
            <a:r>
              <a:rPr lang="es-ES_tradnl" sz="1700" smtClean="0"/>
              <a:t>Universidad </a:t>
            </a:r>
            <a:r>
              <a:rPr lang="es-ES_tradnl" sz="1700" dirty="0"/>
              <a:t>Complutense de Madrid</a:t>
            </a:r>
            <a:endParaRPr lang="es-ES_tradnl" sz="2600" dirty="0">
              <a:latin typeface="Times New Roman" pitchFamily="18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194588" y="4174853"/>
            <a:ext cx="2304224" cy="130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s-ES_tradnl" sz="2400" dirty="0">
                <a:solidFill>
                  <a:srgbClr val="00FFFF"/>
                </a:solidFill>
              </a:rPr>
              <a:t>J. R</a:t>
            </a:r>
            <a:r>
              <a:rPr lang="es-ES_tradnl" sz="2400">
                <a:solidFill>
                  <a:srgbClr val="00FFFF"/>
                </a:solidFill>
              </a:rPr>
              <a:t>. </a:t>
            </a:r>
            <a:r>
              <a:rPr lang="es-ES_tradnl" sz="2400" smtClean="0">
                <a:solidFill>
                  <a:srgbClr val="00FFFF"/>
                </a:solidFill>
              </a:rPr>
              <a:t>Peláez</a:t>
            </a:r>
          </a:p>
          <a:p>
            <a:pPr defTabSz="995363"/>
            <a:r>
              <a:rPr lang="es-ES_tradnl" sz="1800" smtClean="0">
                <a:solidFill>
                  <a:srgbClr val="00FFFF"/>
                </a:solidFill>
              </a:rPr>
              <a:t>In collaboration with:</a:t>
            </a:r>
          </a:p>
          <a:p>
            <a:pPr defTabSz="995363"/>
            <a:r>
              <a:rPr lang="es-ES_tradnl" sz="1800" smtClean="0">
                <a:solidFill>
                  <a:srgbClr val="00FFFF"/>
                </a:solidFill>
              </a:rPr>
              <a:t>A.Rodas</a:t>
            </a:r>
          </a:p>
          <a:p>
            <a:pPr defTabSz="995363"/>
            <a:r>
              <a:rPr lang="es-ES_tradnl" sz="1800" smtClean="0">
                <a:solidFill>
                  <a:srgbClr val="00FFFF"/>
                </a:solidFill>
              </a:rPr>
              <a:t>J.Ruiz de Elvira</a:t>
            </a:r>
            <a:endParaRPr lang="es-ES_tradnl" sz="1800" dirty="0">
              <a:solidFill>
                <a:srgbClr val="00FFFF"/>
              </a:solidFill>
            </a:endParaRPr>
          </a:p>
        </p:txBody>
      </p:sp>
      <p:pic>
        <p:nvPicPr>
          <p:cNvPr id="22532" name="Picture 5" descr="escu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4" y="180975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981928" y="2896322"/>
            <a:ext cx="6484854" cy="12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defTabSz="995363"/>
            <a:r>
              <a:rPr lang="en-US" sz="2400"/>
              <a:t>Determination of light scalar meson </a:t>
            </a:r>
            <a:r>
              <a:rPr lang="en-US" sz="2400" smtClean="0"/>
              <a:t>properties</a:t>
            </a:r>
          </a:p>
          <a:p>
            <a:pPr defTabSz="995363"/>
            <a:r>
              <a:rPr lang="en-US" sz="2400" smtClean="0"/>
              <a:t> </a:t>
            </a:r>
            <a:r>
              <a:rPr lang="en-US" sz="2400"/>
              <a:t>from </a:t>
            </a:r>
            <a:r>
              <a:rPr lang="en-US" sz="2400" smtClean="0"/>
              <a:t>dispersive </a:t>
            </a:r>
            <a:r>
              <a:rPr lang="en-US" sz="2400"/>
              <a:t>and </a:t>
            </a:r>
            <a:r>
              <a:rPr lang="en-US" sz="2400" smtClean="0"/>
              <a:t>analytic </a:t>
            </a:r>
            <a:r>
              <a:rPr lang="en-US" sz="2400"/>
              <a:t>methods </a:t>
            </a:r>
            <a:endParaRPr lang="en-US" sz="2400" smtClean="0"/>
          </a:p>
          <a:p>
            <a:pPr defTabSz="995363"/>
            <a:r>
              <a:rPr lang="en-US" sz="2400" smtClean="0"/>
              <a:t>applied </a:t>
            </a:r>
            <a:r>
              <a:rPr lang="en-US" sz="2400"/>
              <a:t>to meson-meson scattering</a:t>
            </a:r>
            <a:endParaRPr lang="es-ES_tradnl" sz="1600" b="1" dirty="0">
              <a:sym typeface="Symbol" pitchFamily="18" charset="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Phys.Rept. 658 (2016) 1</a:t>
            </a: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Imagen 7" descr="Imagen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4756" y="180975"/>
            <a:ext cx="1296520" cy="146353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ángulo 4"/>
          <p:cNvSpPr/>
          <p:nvPr/>
        </p:nvSpPr>
        <p:spPr>
          <a:xfrm>
            <a:off x="594171" y="6029294"/>
            <a:ext cx="9505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/>
              <a:t>XXXIII International </a:t>
            </a:r>
            <a:r>
              <a:rPr lang="en-US" sz="1100" smtClean="0"/>
              <a:t>(online) </a:t>
            </a:r>
            <a:r>
              <a:rPr lang="en-US" sz="1600"/>
              <a:t>Workshop on High Energy </a:t>
            </a:r>
            <a:r>
              <a:rPr lang="en-US" sz="1600" smtClean="0"/>
              <a:t>Physics </a:t>
            </a:r>
            <a:r>
              <a:rPr lang="en-US" sz="1200"/>
              <a:t>8-12 November </a:t>
            </a:r>
            <a:r>
              <a:rPr lang="en-US" sz="1200" smtClean="0"/>
              <a:t>2021</a:t>
            </a:r>
            <a:endParaRPr lang="en-US" sz="1600"/>
          </a:p>
          <a:p>
            <a:r>
              <a:rPr lang="en-US" sz="1600"/>
              <a:t> </a:t>
            </a:r>
            <a:r>
              <a:rPr lang="en-US" sz="1600" smtClean="0"/>
              <a:t>Hard </a:t>
            </a:r>
            <a:r>
              <a:rPr lang="en-US" sz="1600"/>
              <a:t>Problems of Hadron Physics: </a:t>
            </a:r>
            <a:r>
              <a:rPr lang="en-US" sz="1400" smtClean="0"/>
              <a:t>Non-Perturbative </a:t>
            </a:r>
            <a:r>
              <a:rPr lang="en-US" sz="1400"/>
              <a:t>QCD &amp; Related </a:t>
            </a:r>
            <a:r>
              <a:rPr lang="en-US" sz="1400" smtClean="0"/>
              <a:t>Quests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497741" y="6861550"/>
            <a:ext cx="1865183" cy="511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68" y="6861549"/>
            <a:ext cx="1981597" cy="51109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41" y="6921771"/>
            <a:ext cx="1815238" cy="42005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106340" y="7095641"/>
            <a:ext cx="1140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1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>
                <a:solidFill>
                  <a:srgbClr val="FFFFFF"/>
                </a:solidFill>
                <a:latin typeface="Arial" charset="0"/>
              </a:rPr>
              <a:t>Supported by:</a:t>
            </a:r>
            <a:endParaRPr lang="es-ES_tradnl" dirty="0">
              <a:solidFill>
                <a:srgbClr val="FFFFFF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491410" y="6861549"/>
            <a:ext cx="777280" cy="5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84613"/>
      </p:ext>
    </p:extLst>
  </p:cSld>
  <p:clrMapOvr>
    <a:masterClrMapping/>
  </p:clrMapOvr>
  <p:transition advTm="10872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72" y="1979908"/>
            <a:ext cx="5904656" cy="311967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-55686"/>
            <a:ext cx="6084052" cy="382324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es-ES_tradnl" sz="18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dependent peaks vs. Process independent poles</a:t>
            </a:r>
            <a:endParaRPr lang="es-ES_tradnl" sz="18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252239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2701" tIns="51350" rIns="102701" bIns="51350"/>
          <a:lstStyle/>
          <a:p>
            <a:pPr defTabSz="900456"/>
            <a:endParaRPr lang="es-E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378148" y="612341"/>
                <a:ext cx="10037597" cy="85386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 lIns="104306" tIns="52153" rIns="104306" bIns="52153">
                <a:spAutoFit/>
              </a:bodyPr>
              <a:lstStyle/>
              <a:p>
                <a:pPr algn="ctr"/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universal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features of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resonances are their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positions and residues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_trad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s-ES_tradnl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𝑝𝑜𝑙𝑒</m:t>
                            </m:r>
                          </m:sub>
                        </m:sSub>
                      </m:e>
                    </m:rad>
                    <m:r>
                      <a:rPr lang="es-ES_tradnl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s-ES_tradnl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M-i </a:t>
                </a:r>
                <a:r>
                  <a:rPr lang="el-GR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es-ES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/2</a:t>
                </a:r>
                <a:endParaRPr lang="es-ES_tradnl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8" y="612341"/>
                <a:ext cx="10037597" cy="853863"/>
              </a:xfrm>
              <a:prstGeom prst="rect">
                <a:avLst/>
              </a:prstGeom>
              <a:blipFill rotWithShape="0">
                <a:blip r:embed="rId4"/>
                <a:stretch>
                  <a:fillRect t="-2098" b="-349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238364" y="1466204"/>
            <a:ext cx="10216671" cy="351546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the Riemann sheet obtained from an analytic continuation through the physical cut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858868" y="2007774"/>
            <a:ext cx="515505" cy="443879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182817" y="6752855"/>
            <a:ext cx="1023292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s-ES_tradnl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analytic continuations are a delicate mathematical problem and a good control of the analytic structure is needed. Many models fail at this.</a:t>
            </a:r>
            <a:endParaRPr lang="es-ES_tradn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610396" y="2108791"/>
            <a:ext cx="515505" cy="443879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/>
          </a:p>
        </p:txBody>
      </p:sp>
      <p:sp>
        <p:nvSpPr>
          <p:cNvPr id="15" name="Rectángulo 14"/>
          <p:cNvSpPr/>
          <p:nvPr/>
        </p:nvSpPr>
        <p:spPr>
          <a:xfrm>
            <a:off x="810196" y="5394897"/>
            <a:ext cx="9001001" cy="102865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es-ES_tradnl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Particle Physics has been adding pole determinations </a:t>
            </a:r>
          </a:p>
          <a:p>
            <a:pPr algn="ctr"/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and more resonances</a:t>
            </a:r>
          </a:p>
          <a:p>
            <a:pPr algn="ctr"/>
            <a:r>
              <a:rPr lang="es-ES" sz="1600" i="1" smtClean="0">
                <a:latin typeface="Arial" panose="020B0604020202020204" pitchFamily="34" charset="0"/>
                <a:cs typeface="Arial" panose="020B0604020202020204" pitchFamily="34" charset="0"/>
              </a:rPr>
              <a:t>unfortunately keeping also Breit-Wigner parameters even when not applicable</a:t>
            </a:r>
            <a:endParaRPr lang="es-ES_tradnl" sz="1600" i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290916" y="3872025"/>
            <a:ext cx="515505" cy="443879"/>
          </a:xfrm>
          <a:prstGeom prst="rect">
            <a:avLst/>
          </a:prstGeom>
          <a:solidFill>
            <a:schemeClr val="bg1"/>
          </a:solidFill>
        </p:spPr>
        <p:txBody>
          <a:bodyPr wrap="square" lIns="104306" tIns="52153" rIns="104306" bIns="52153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89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528"/>
    </mc:Choice>
    <mc:Fallback xmlns="">
      <p:transition advTm="80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"/>
          <p:cNvGrpSpPr/>
          <p:nvPr/>
        </p:nvGrpSpPr>
        <p:grpSpPr>
          <a:xfrm>
            <a:off x="1093254" y="3708620"/>
            <a:ext cx="8789950" cy="1792082"/>
            <a:chOff x="102530" y="3708620"/>
            <a:chExt cx="8789950" cy="1792082"/>
          </a:xfrm>
        </p:grpSpPr>
        <p:grpSp>
          <p:nvGrpSpPr>
            <p:cNvPr id="5" name="4 Grupo"/>
            <p:cNvGrpSpPr/>
            <p:nvPr/>
          </p:nvGrpSpPr>
          <p:grpSpPr>
            <a:xfrm>
              <a:off x="102530" y="3708620"/>
              <a:ext cx="8789950" cy="1792082"/>
              <a:chOff x="102530" y="3708623"/>
              <a:chExt cx="10500754" cy="1792082"/>
            </a:xfrm>
          </p:grpSpPr>
          <p:pic>
            <p:nvPicPr>
              <p:cNvPr id="10" name="Picture 3" descr="C:\Users\jrpelaez\Desktop\sigma versus s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448" r="17998" b="72418"/>
              <a:stretch>
                <a:fillRect/>
              </a:stretch>
            </p:blipFill>
            <p:spPr bwMode="auto">
              <a:xfrm>
                <a:off x="102530" y="3708623"/>
                <a:ext cx="10500754" cy="1792082"/>
              </a:xfrm>
              <a:prstGeom prst="rect">
                <a:avLst/>
              </a:prstGeom>
              <a:noFill/>
            </p:spPr>
          </p:pic>
          <p:sp>
            <p:nvSpPr>
              <p:cNvPr id="11" name="10 Rectángulo"/>
              <p:cNvSpPr/>
              <p:nvPr/>
            </p:nvSpPr>
            <p:spPr>
              <a:xfrm>
                <a:off x="3544084" y="5109324"/>
                <a:ext cx="3699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rgbClr val="FF0000"/>
                    </a:solidFill>
                    <a:sym typeface="Symbol" pitchFamily="18" charset="2"/>
                  </a:rPr>
                  <a:t>σ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11 Rectángulo"/>
              <p:cNvSpPr/>
              <p:nvPr/>
            </p:nvSpPr>
            <p:spPr>
              <a:xfrm>
                <a:off x="6585910" y="4748696"/>
                <a:ext cx="3584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>
                    <a:solidFill>
                      <a:srgbClr val="0000FF"/>
                    </a:solidFill>
                    <a:sym typeface="Symbol" pitchFamily="18" charset="2"/>
                  </a:rPr>
                  <a:t>ρ</a:t>
                </a:r>
                <a:endParaRPr lang="es-ES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6" name="5 Elipse"/>
            <p:cNvSpPr/>
            <p:nvPr/>
          </p:nvSpPr>
          <p:spPr>
            <a:xfrm>
              <a:off x="2873665" y="5229216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txBody>
            <a:bodyPr wrap="none" lIns="91280" tIns="45640" rIns="91280" bIns="45640" rtlCol="0" anchor="ctr">
              <a:spAutoFit/>
            </a:bodyPr>
            <a:lstStyle/>
            <a:p>
              <a:pPr algn="l"/>
              <a:endParaRPr lang="es-ES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sp>
          <p:nvSpPr>
            <p:cNvPr id="7" name="6 Elipse"/>
            <p:cNvSpPr/>
            <p:nvPr/>
          </p:nvSpPr>
          <p:spPr>
            <a:xfrm>
              <a:off x="4270088" y="4387425"/>
              <a:ext cx="144000" cy="144000"/>
            </a:xfrm>
            <a:prstGeom prst="ellipse">
              <a:avLst/>
            </a:prstGeom>
            <a:solidFill>
              <a:srgbClr val="00B0F0"/>
            </a:solidFill>
          </p:spPr>
          <p:txBody>
            <a:bodyPr wrap="none" rtlCol="0" anchor="ctr">
              <a:spAutoFit/>
            </a:bodyPr>
            <a:lstStyle/>
            <a:p>
              <a:pPr algn="l"/>
              <a:endParaRPr lang="es-ES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4342072" y="4070240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500</a:t>
              </a:r>
              <a:r>
                <a:rPr lang="es-ES" baseline="30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2</a:t>
              </a:r>
              <a:endParaRPr lang="es-ES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8 Elipse"/>
            <p:cNvSpPr/>
            <p:nvPr/>
          </p:nvSpPr>
          <p:spPr>
            <a:xfrm>
              <a:off x="5526632" y="4752080"/>
              <a:ext cx="144000" cy="144000"/>
            </a:xfrm>
            <a:prstGeom prst="ellipse">
              <a:avLst/>
            </a:prstGeom>
            <a:solidFill>
              <a:srgbClr val="0000FF"/>
            </a:solidFill>
          </p:spPr>
          <p:txBody>
            <a:bodyPr wrap="none" lIns="91280" tIns="45640" rIns="91280" bIns="45640" rtlCol="0" anchor="ctr">
              <a:spAutoFit/>
            </a:bodyPr>
            <a:lstStyle/>
            <a:p>
              <a:pPr algn="l"/>
              <a:endParaRPr lang="es-ES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13" name="29 Grupo"/>
          <p:cNvGrpSpPr/>
          <p:nvPr/>
        </p:nvGrpSpPr>
        <p:grpSpPr>
          <a:xfrm>
            <a:off x="1080840" y="1116339"/>
            <a:ext cx="8789950" cy="1792077"/>
            <a:chOff x="90116" y="1516497"/>
            <a:chExt cx="10500754" cy="1792077"/>
          </a:xfrm>
        </p:grpSpPr>
        <p:pic>
          <p:nvPicPr>
            <p:cNvPr id="14" name="Picture 2" descr="C:\Users\jrpelaez\Desktop\sigma versus raiz de  s.jpg"/>
            <p:cNvPicPr>
              <a:picLocks noChangeAspect="1" noChangeArrowheads="1"/>
            </p:cNvPicPr>
            <p:nvPr/>
          </p:nvPicPr>
          <p:blipFill>
            <a:blip r:embed="rId4" cstate="print"/>
            <a:srcRect t="3448" r="17998" b="72418"/>
            <a:stretch>
              <a:fillRect/>
            </a:stretch>
          </p:blipFill>
          <p:spPr bwMode="auto">
            <a:xfrm>
              <a:off x="90116" y="1516497"/>
              <a:ext cx="10500754" cy="1792077"/>
            </a:xfrm>
            <a:prstGeom prst="rect">
              <a:avLst/>
            </a:prstGeom>
            <a:noFill/>
          </p:spPr>
        </p:pic>
        <p:sp>
          <p:nvSpPr>
            <p:cNvPr id="15" name="14 Rectángulo"/>
            <p:cNvSpPr/>
            <p:nvPr/>
          </p:nvSpPr>
          <p:spPr>
            <a:xfrm>
              <a:off x="3402484" y="2340471"/>
              <a:ext cx="3699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FF0000"/>
                  </a:solidFill>
                  <a:sym typeface="Symbol" pitchFamily="18" charset="2"/>
                </a:rPr>
                <a:t>σ</a:t>
              </a:r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4122563" y="2340545"/>
              <a:ext cx="358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0000FF"/>
                  </a:solidFill>
                  <a:sym typeface="Symbol" pitchFamily="18" charset="2"/>
                </a:rPr>
                <a:t>ρ</a:t>
              </a:r>
              <a:endParaRPr lang="es-ES" dirty="0">
                <a:solidFill>
                  <a:srgbClr val="0000FF"/>
                </a:solidFill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30249" y="1743832"/>
              <a:ext cx="2279232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Left cut due to 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Crossed channels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in scattering, not in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production</a:t>
              </a:r>
              <a:endPara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46 Grupo"/>
          <p:cNvGrpSpPr/>
          <p:nvPr/>
        </p:nvGrpSpPr>
        <p:grpSpPr>
          <a:xfrm>
            <a:off x="1008852" y="4182179"/>
            <a:ext cx="2832987" cy="1070573"/>
            <a:chOff x="18108" y="4182179"/>
            <a:chExt cx="3384376" cy="1070573"/>
          </a:xfrm>
        </p:grpSpPr>
        <p:cxnSp>
          <p:nvCxnSpPr>
            <p:cNvPr id="19" name="18 Conector recto de flecha"/>
            <p:cNvCxnSpPr/>
            <p:nvPr/>
          </p:nvCxnSpPr>
          <p:spPr bwMode="auto">
            <a:xfrm>
              <a:off x="2682404" y="4532672"/>
              <a:ext cx="720080" cy="72008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19 Rectángulo"/>
            <p:cNvSpPr/>
            <p:nvPr/>
          </p:nvSpPr>
          <p:spPr>
            <a:xfrm>
              <a:off x="18108" y="4182179"/>
              <a:ext cx="237626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left cut and subthreshold region very close </a:t>
              </a:r>
            </a:p>
          </p:txBody>
        </p:sp>
      </p:grpSp>
      <p:grpSp>
        <p:nvGrpSpPr>
          <p:cNvPr id="21" name="45 Grupo"/>
          <p:cNvGrpSpPr/>
          <p:nvPr/>
        </p:nvGrpSpPr>
        <p:grpSpPr>
          <a:xfrm>
            <a:off x="2152088" y="3745703"/>
            <a:ext cx="7011035" cy="1547112"/>
            <a:chOff x="963427" y="3745703"/>
            <a:chExt cx="8375606" cy="1547112"/>
          </a:xfrm>
        </p:grpSpPr>
        <p:cxnSp>
          <p:nvCxnSpPr>
            <p:cNvPr id="22" name="21 Conector recto de flecha"/>
            <p:cNvCxnSpPr/>
            <p:nvPr/>
          </p:nvCxnSpPr>
          <p:spPr bwMode="auto">
            <a:xfrm>
              <a:off x="2759282" y="4500711"/>
              <a:ext cx="288032" cy="79210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22 Rectángulo"/>
            <p:cNvSpPr/>
            <p:nvPr/>
          </p:nvSpPr>
          <p:spPr>
            <a:xfrm>
              <a:off x="963427" y="3745703"/>
              <a:ext cx="83756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Threshold</a:t>
              </a:r>
              <a:r>
                <a:rPr lang="es-ES_trad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very</a:t>
              </a:r>
              <a:r>
                <a:rPr lang="es-ES_trad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close</a:t>
              </a:r>
              <a:r>
                <a:rPr lang="es-ES_tradnl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. </a:t>
              </a:r>
              <a:r>
                <a:rPr lang="es-ES_tradnl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Chiral</a:t>
              </a:r>
              <a:r>
                <a:rPr lang="es-ES_tradnl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behavior</a:t>
              </a:r>
              <a:r>
                <a:rPr lang="es-ES_tradnl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very</a:t>
              </a:r>
              <a:r>
                <a:rPr lang="es-ES_tradnl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relevant.Adler</a:t>
              </a:r>
              <a:r>
                <a:rPr lang="es-ES_tradnl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zero</a:t>
              </a:r>
              <a:r>
                <a:rPr lang="es-ES_tradnl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endParaRPr lang="es-ES_trad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grpSp>
        <p:nvGrpSpPr>
          <p:cNvPr id="24" name="43 Grupo"/>
          <p:cNvGrpSpPr/>
          <p:nvPr/>
        </p:nvGrpSpPr>
        <p:grpSpPr>
          <a:xfrm>
            <a:off x="3913826" y="4546877"/>
            <a:ext cx="2334524" cy="925093"/>
            <a:chOff x="2575910" y="4546877"/>
            <a:chExt cx="3095611" cy="925093"/>
          </a:xfrm>
        </p:grpSpPr>
        <p:cxnSp>
          <p:nvCxnSpPr>
            <p:cNvPr id="25" name="24 Conector recto de flecha"/>
            <p:cNvCxnSpPr/>
            <p:nvPr/>
          </p:nvCxnSpPr>
          <p:spPr bwMode="auto">
            <a:xfrm flipH="1">
              <a:off x="2575910" y="4546877"/>
              <a:ext cx="1876986" cy="705294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25 Rectángulo"/>
            <p:cNvSpPr/>
            <p:nvPr/>
          </p:nvSpPr>
          <p:spPr>
            <a:xfrm>
              <a:off x="3295255" y="4887195"/>
              <a:ext cx="23762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_tradnl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Very</a:t>
              </a:r>
              <a:r>
                <a:rPr lang="es-ES_trad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  <a:r>
                <a:rPr lang="es-ES_tradnl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deep</a:t>
              </a:r>
              <a:r>
                <a:rPr lang="es-ES_trad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</a:t>
              </a:r>
            </a:p>
            <a:p>
              <a:r>
                <a:rPr lang="es-ES_trad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Re s ~ </a:t>
              </a:r>
              <a:r>
                <a:rPr lang="es-ES_tradnl" sz="16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Im</a:t>
              </a:r>
              <a:r>
                <a:rPr lang="es-ES_tradnl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s</a:t>
              </a:r>
            </a:p>
          </p:txBody>
        </p:sp>
      </p:grp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2969" y="38108"/>
            <a:ext cx="9177223" cy="43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worry </a:t>
            </a:r>
            <a:r>
              <a:rPr lang="en-U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about low energy and CORRECT ANALYTIC STRUCTURE?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27 Rectángulo"/>
              <p:cNvSpPr/>
              <p:nvPr/>
            </p:nvSpPr>
            <p:spPr>
              <a:xfrm>
                <a:off x="1070953" y="666929"/>
                <a:ext cx="6593403" cy="403121"/>
              </a:xfrm>
              <a:prstGeom prst="rect">
                <a:avLst/>
              </a:prstGeom>
            </p:spPr>
            <p:txBody>
              <a:bodyPr wrap="none" lIns="91120" tIns="45560" rIns="91120" bIns="45560">
                <a:spAutoFit/>
              </a:bodyPr>
              <a:lstStyle/>
              <a:p>
                <a:r>
                  <a:rPr lang="en-US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It </a:t>
                </a:r>
                <a:r>
                  <a:rPr lang="en-US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is somewhat misleading to </a:t>
                </a:r>
                <a:r>
                  <a:rPr lang="en-US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think of analyticity in terms </a:t>
                </a:r>
                <a:r>
                  <a:rPr lang="en-US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" sz="2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 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2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953" y="666929"/>
                <a:ext cx="6593403" cy="403121"/>
              </a:xfrm>
              <a:prstGeom prst="rect">
                <a:avLst/>
              </a:prstGeom>
              <a:blipFill rotWithShape="1">
                <a:blip r:embed="rId5"/>
                <a:stretch>
                  <a:fillRect l="-10916" t="-7463" r="-7123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28 Rectángulo"/>
          <p:cNvSpPr/>
          <p:nvPr/>
        </p:nvSpPr>
        <p:spPr>
          <a:xfrm>
            <a:off x="1165272" y="3060563"/>
            <a:ext cx="4313355" cy="399786"/>
          </a:xfrm>
          <a:prstGeom prst="rect">
            <a:avLst/>
          </a:prstGeom>
        </p:spPr>
        <p:txBody>
          <a:bodyPr wrap="none" lIns="91120" tIns="45560" rIns="91120" bIns="45560">
            <a:spAutoFit/>
          </a:bodyPr>
          <a:lstStyle/>
          <a:p>
            <a:pPr algn="l"/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Since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partial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wave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analytic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in</a:t>
            </a:r>
            <a:r>
              <a:rPr lang="es-ES_tradnl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sz="20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</a:t>
            </a:r>
            <a:r>
              <a:rPr lang="es-ES_tradnl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….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3841833" y="2294318"/>
            <a:ext cx="144000" cy="144000"/>
          </a:xfrm>
          <a:prstGeom prst="ellipse">
            <a:avLst/>
          </a:prstGeom>
          <a:solidFill>
            <a:srgbClr val="FF0000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4353546" y="1973531"/>
            <a:ext cx="144000" cy="144000"/>
          </a:xfrm>
          <a:prstGeom prst="ellipse">
            <a:avLst/>
          </a:prstGeom>
          <a:solidFill>
            <a:srgbClr val="0000FF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3912958" y="1798997"/>
            <a:ext cx="144000" cy="144000"/>
          </a:xfrm>
          <a:prstGeom prst="ellipse">
            <a:avLst/>
          </a:prstGeom>
          <a:solidFill>
            <a:srgbClr val="00B0F0"/>
          </a:solidFill>
        </p:spPr>
        <p:txBody>
          <a:bodyPr wrap="none" lIns="91280" tIns="45640" rIns="91280" bIns="45640" rtlCol="0" anchor="ctr">
            <a:spAutoFit/>
          </a:bodyPr>
          <a:lstStyle/>
          <a:p>
            <a:pPr algn="l"/>
            <a:endParaRPr lang="es-ES" dirty="0" err="1" smtClean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3920303" y="1484790"/>
            <a:ext cx="569064" cy="369170"/>
          </a:xfrm>
          <a:prstGeom prst="rect">
            <a:avLst/>
          </a:prstGeom>
        </p:spPr>
        <p:txBody>
          <a:bodyPr wrap="none" lIns="91280" tIns="45640" rIns="91280" bIns="45640">
            <a:spAutoFit/>
          </a:bodyPr>
          <a:lstStyle/>
          <a:p>
            <a:r>
              <a:rPr lang="es-E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500</a:t>
            </a:r>
            <a:endParaRPr lang="es-ES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ángulo 1"/>
          <p:cNvSpPr/>
          <p:nvPr/>
        </p:nvSpPr>
        <p:spPr>
          <a:xfrm>
            <a:off x="234132" y="5963518"/>
            <a:ext cx="100811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 the </a:t>
            </a:r>
            <a:r>
              <a:rPr lang="el-GR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σ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and </a:t>
            </a:r>
            <a:r>
              <a:rPr lang="el-GR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κ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good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control of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left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cut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and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threshold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region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important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</a:p>
          <a:p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This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is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dispersion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relations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(Roy-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like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equations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 are so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relevant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for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precise pole </a:t>
            </a:r>
            <a:r>
              <a:rPr lang="es-ES" dirty="0" err="1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determinations</a:t>
            </a:r>
            <a:r>
              <a:rPr lang="es-ES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  <a:endParaRPr lang="en-US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3941" tIns="51969" rIns="103941" bIns="51969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247131" y="38108"/>
            <a:ext cx="1272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US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 case</a:t>
            </a:r>
            <a:endParaRPr lang="en-US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5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97"/>
    </mc:Choice>
    <mc:Fallback xmlns="">
      <p:transition spd="slow" advTm="100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89450" y="43558"/>
            <a:ext cx="8815048" cy="4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3160" tIns="56582" rIns="113160" bIns="56582">
            <a:spAutoFit/>
          </a:bodyPr>
          <a:lstStyle/>
          <a:p>
            <a:pPr defTabSz="1132104"/>
            <a:r>
              <a:rPr lang="en-US" sz="200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worry about </a:t>
            </a:r>
            <a:r>
              <a:rPr lang="en-US" sz="2000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LOW ENERGY and CORRECT ANALYTIC STRUCTURE?</a:t>
            </a:r>
            <a:endParaRPr lang="en-US" sz="20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55776"/>
            <a:ext cx="12505337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18565" tIns="59281" rIns="118565" bIns="59281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9502" y="1218394"/>
            <a:ext cx="10304449" cy="38110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p:grpSp>
        <p:nvGrpSpPr>
          <p:cNvPr id="8" name="Grupo 7"/>
          <p:cNvGrpSpPr/>
          <p:nvPr/>
        </p:nvGrpSpPr>
        <p:grpSpPr>
          <a:xfrm>
            <a:off x="189450" y="1513121"/>
            <a:ext cx="10289443" cy="2536515"/>
            <a:chOff x="342900" y="1872555"/>
            <a:chExt cx="12039601" cy="3148056"/>
          </a:xfrm>
        </p:grpSpPr>
        <p:cxnSp>
          <p:nvCxnSpPr>
            <p:cNvPr id="9" name="Conector recto 8"/>
            <p:cNvCxnSpPr>
              <a:cxnSpLocks noChangeAspect="1"/>
            </p:cNvCxnSpPr>
            <p:nvPr/>
          </p:nvCxnSpPr>
          <p:spPr>
            <a:xfrm>
              <a:off x="342900" y="3429000"/>
              <a:ext cx="4178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>
              <a:grpSpLocks noChangeAspect="1"/>
            </p:cNvGrpSpPr>
            <p:nvPr/>
          </p:nvGrpSpPr>
          <p:grpSpPr>
            <a:xfrm>
              <a:off x="1971675" y="1872555"/>
              <a:ext cx="10410826" cy="3148056"/>
              <a:chOff x="1971675" y="1852611"/>
              <a:chExt cx="10476783" cy="3168000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6448425" y="3418917"/>
                <a:ext cx="6000033" cy="100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ipse 11"/>
              <p:cNvSpPr>
                <a:spLocks noChangeAspect="1"/>
              </p:cNvSpPr>
              <p:nvPr/>
            </p:nvSpPr>
            <p:spPr>
              <a:xfrm>
                <a:off x="1971675" y="1852611"/>
                <a:ext cx="3199366" cy="316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00"/>
              </a:p>
            </p:txBody>
          </p:sp>
        </p:grpSp>
      </p:grpSp>
      <p:cxnSp>
        <p:nvCxnSpPr>
          <p:cNvPr id="13" name="Conector recto 12"/>
          <p:cNvCxnSpPr/>
          <p:nvPr/>
        </p:nvCxnSpPr>
        <p:spPr>
          <a:xfrm>
            <a:off x="9572931" y="2683189"/>
            <a:ext cx="905963" cy="6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5274810" y="4807493"/>
            <a:ext cx="153835" cy="1450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p:sp>
        <p:nvSpPr>
          <p:cNvPr id="15" name="Elipse 14"/>
          <p:cNvSpPr/>
          <p:nvPr/>
        </p:nvSpPr>
        <p:spPr>
          <a:xfrm>
            <a:off x="7749485" y="3026968"/>
            <a:ext cx="153835" cy="14503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p:sp>
        <p:nvSpPr>
          <p:cNvPr id="16" name="Elipse 15"/>
          <p:cNvSpPr>
            <a:spLocks noChangeAspect="1"/>
          </p:cNvSpPr>
          <p:nvPr/>
        </p:nvSpPr>
        <p:spPr>
          <a:xfrm>
            <a:off x="5665548" y="2721163"/>
            <a:ext cx="92301" cy="87020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p:sp>
        <p:nvSpPr>
          <p:cNvPr id="17" name="Elipse 16"/>
          <p:cNvSpPr/>
          <p:nvPr/>
        </p:nvSpPr>
        <p:spPr>
          <a:xfrm>
            <a:off x="7754578" y="2719004"/>
            <a:ext cx="92301" cy="87020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p:sp>
        <p:nvSpPr>
          <p:cNvPr id="18" name="Elipse 17"/>
          <p:cNvSpPr/>
          <p:nvPr/>
        </p:nvSpPr>
        <p:spPr>
          <a:xfrm>
            <a:off x="5299398" y="2708772"/>
            <a:ext cx="167901" cy="133028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p:sp>
        <p:nvSpPr>
          <p:cNvPr id="19" name="Elipse 18"/>
          <p:cNvSpPr/>
          <p:nvPr/>
        </p:nvSpPr>
        <p:spPr>
          <a:xfrm>
            <a:off x="6826910" y="2721163"/>
            <a:ext cx="92301" cy="87020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4354007" y="2719004"/>
            <a:ext cx="153835" cy="145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9277505" y="2360023"/>
                <a:ext cx="569529" cy="351546"/>
              </a:xfrm>
              <a:prstGeom prst="rect">
                <a:avLst/>
              </a:prstGeom>
              <a:noFill/>
            </p:spPr>
            <p:txBody>
              <a:bodyPr wrap="non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505" y="2360023"/>
                <a:ext cx="569529" cy="351546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009703" y="2427763"/>
                <a:ext cx="583957" cy="351546"/>
              </a:xfrm>
              <a:prstGeom prst="rect">
                <a:avLst/>
              </a:prstGeom>
              <a:noFill/>
            </p:spPr>
            <p:txBody>
              <a:bodyPr wrap="non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23" y="2201960"/>
                <a:ext cx="609762" cy="37451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7863282" y="3126099"/>
                <a:ext cx="80310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s-E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(892)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282" y="3126099"/>
                <a:ext cx="803104" cy="246221"/>
              </a:xfrm>
              <a:prstGeom prst="rect">
                <a:avLst/>
              </a:prstGeom>
              <a:blipFill>
                <a:blip r:embed="rId6"/>
                <a:stretch>
                  <a:fillRect l="-8333" r="-454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4312013" y="2142578"/>
                <a:ext cx="720789" cy="536212"/>
              </a:xfrm>
              <a:prstGeom prst="rect">
                <a:avLst/>
              </a:prstGeom>
              <a:noFill/>
            </p:spPr>
            <p:txBody>
              <a:bodyPr wrap="non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𝐴𝑑𝑙𝑒𝑟</m:t>
                      </m:r>
                    </m:oMath>
                  </m:oMathPara>
                </a14:m>
                <a:endParaRPr lang="es-ES" sz="1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ES" sz="1400" i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 </a:t>
                </a:r>
                <a:r>
                  <a:rPr lang="es-ES" sz="1400" i="1" dirty="0" err="1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zero</a:t>
                </a:r>
                <a14:m>
                  <m:oMath xmlns:m="http://schemas.openxmlformats.org/officeDocument/2006/math">
                    <m:r>
                      <a:rPr lang="es-E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013" y="2142578"/>
                <a:ext cx="720789" cy="536212"/>
              </a:xfrm>
              <a:prstGeom prst="rect">
                <a:avLst/>
              </a:prstGeom>
              <a:blipFill>
                <a:blip r:embed="rId7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recto de flecha 24"/>
          <p:cNvCxnSpPr/>
          <p:nvPr/>
        </p:nvCxnSpPr>
        <p:spPr>
          <a:xfrm flipH="1">
            <a:off x="5408039" y="2884322"/>
            <a:ext cx="303660" cy="1820216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8" idx="4"/>
          </p:cNvCxnSpPr>
          <p:nvPr/>
        </p:nvCxnSpPr>
        <p:spPr>
          <a:xfrm flipH="1">
            <a:off x="5380237" y="2841799"/>
            <a:ext cx="3111" cy="1862739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638058" y="1397569"/>
                <a:ext cx="875254" cy="443879"/>
              </a:xfrm>
              <a:prstGeom prst="rect">
                <a:avLst/>
              </a:prstGeom>
            </p:spPr>
            <p:txBody>
              <a:bodyPr wrap="none" lIns="104306" tIns="52153" rIns="104306" bIns="52153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S" sz="1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plane</m:t>
                      </m:r>
                    </m:oMath>
                  </m:oMathPara>
                </a14:m>
                <a:endParaRPr lang="es-ES" sz="1200">
                  <a:ea typeface="Cambria Math" panose="02040503050406030204" pitchFamily="18" charset="0"/>
                </a:endParaRPr>
              </a:p>
              <a:p>
                <a:pPr algn="ctr"/>
                <a:r>
                  <a:rPr lang="es-ES" sz="1000"/>
                  <a:t>(MeV</a:t>
                </a:r>
                <a:r>
                  <a:rPr lang="es-ES" sz="1000" baseline="30000"/>
                  <a:t>2</a:t>
                </a:r>
                <a:r>
                  <a:rPr lang="es-ES" sz="1000"/>
                  <a:t>)</a:t>
                </a:r>
                <a:endParaRPr lang="en-US" sz="100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6" y="1267583"/>
                <a:ext cx="810960" cy="4185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5542397" y="2383275"/>
                <a:ext cx="730022" cy="351546"/>
              </a:xfrm>
              <a:prstGeom prst="rect">
                <a:avLst/>
              </a:prstGeom>
              <a:noFill/>
            </p:spPr>
            <p:txBody>
              <a:bodyPr wrap="non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700</m:t>
                      </m:r>
                      <m:r>
                        <a:rPr lang="es-ES" sz="1600" i="1" baseline="30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97" y="2383275"/>
                <a:ext cx="730022" cy="3515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6591215" y="2383275"/>
                <a:ext cx="730022" cy="351546"/>
              </a:xfrm>
              <a:prstGeom prst="rect">
                <a:avLst/>
              </a:prstGeom>
              <a:noFill/>
            </p:spPr>
            <p:txBody>
              <a:bodyPr wrap="non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800</m:t>
                      </m:r>
                      <m:r>
                        <a:rPr lang="es-ES" sz="1600" i="1" baseline="30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215" y="2383275"/>
                <a:ext cx="730022" cy="3515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7460308" y="2383276"/>
                <a:ext cx="730022" cy="351546"/>
              </a:xfrm>
              <a:prstGeom prst="rect">
                <a:avLst/>
              </a:prstGeom>
              <a:noFill/>
            </p:spPr>
            <p:txBody>
              <a:bodyPr wrap="non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890</m:t>
                      </m:r>
                      <m:r>
                        <a:rPr lang="es-ES" sz="1600" i="1" baseline="30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08" y="2383276"/>
                <a:ext cx="730022" cy="35154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ipse 33"/>
          <p:cNvSpPr>
            <a:spLocks noChangeAspect="1"/>
          </p:cNvSpPr>
          <p:nvPr/>
        </p:nvSpPr>
        <p:spPr>
          <a:xfrm>
            <a:off x="2893841" y="2727738"/>
            <a:ext cx="92301" cy="87020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2749869" y="2407756"/>
                <a:ext cx="427055" cy="351546"/>
              </a:xfrm>
              <a:prstGeom prst="rect">
                <a:avLst/>
              </a:prstGeom>
              <a:noFill/>
            </p:spPr>
            <p:txBody>
              <a:bodyPr wrap="non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869" y="2407756"/>
                <a:ext cx="427055" cy="3515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e 35"/>
          <p:cNvSpPr>
            <a:spLocks noChangeAspect="1"/>
          </p:cNvSpPr>
          <p:nvPr/>
        </p:nvSpPr>
        <p:spPr>
          <a:xfrm>
            <a:off x="3704080" y="2732981"/>
            <a:ext cx="92301" cy="87020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sz="13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3204792" y="2477142"/>
                <a:ext cx="1035106" cy="274602"/>
              </a:xfrm>
              <a:prstGeom prst="rect">
                <a:avLst/>
              </a:prstGeom>
            </p:spPr>
            <p:txBody>
              <a:bodyPr wrap="none" lIns="104306" tIns="52153" rIns="104306" bIns="521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1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1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𝐾</m:t>
                              </m:r>
                            </m:sub>
                          </m:sSub>
                          <m:r>
                            <a:rPr lang="es-E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1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1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1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10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  <m:r>
                            <a:rPr lang="es-E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s-ES" sz="11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1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792" y="2477142"/>
                <a:ext cx="1035106" cy="274602"/>
              </a:xfrm>
              <a:prstGeom prst="rect">
                <a:avLst/>
              </a:prstGeom>
              <a:blipFill rotWithShape="1"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3152102" y="1281823"/>
                <a:ext cx="1216181" cy="323718"/>
              </a:xfrm>
              <a:prstGeom prst="rect">
                <a:avLst/>
              </a:prstGeom>
            </p:spPr>
            <p:txBody>
              <a:bodyPr wrap="none" lIns="104306" tIns="52153" rIns="104306" bIns="52153">
                <a:spAutoFit/>
              </a:bodyPr>
              <a:lstStyle/>
              <a:p>
                <a:r>
                  <a:rPr lang="es-ES" sz="1400" dirty="0">
                    <a:solidFill>
                      <a:schemeClr val="accent1"/>
                    </a:solidFill>
                    <a:sym typeface="Symbol" pitchFamily="18" charset="2"/>
                  </a:rPr>
                  <a:t>|s|=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  <m:sup>
                        <m: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s-ES" sz="1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sub>
                      <m:sup>
                        <m:r>
                          <a:rPr lang="es-ES" sz="1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102" y="1281823"/>
                <a:ext cx="1216181" cy="323718"/>
              </a:xfrm>
              <a:prstGeom prst="rect">
                <a:avLst/>
              </a:prstGeom>
              <a:blipFill>
                <a:blip r:embed="rId14"/>
                <a:stretch>
                  <a:fillRect l="-500" b="-188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-2303" y="709635"/>
                <a:ext cx="6560713" cy="456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13160" tIns="56582" rIns="113160" bIns="56582">
                <a:spAutoFit/>
              </a:bodyPr>
              <a:lstStyle/>
              <a:p>
                <a:pPr defTabSz="1132104"/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Analyticity is expressed in the </a:t>
                </a:r>
                <a:r>
                  <a:rPr lang="en-US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</a:t>
                </a:r>
                <a:r>
                  <a:rPr lang="en-U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-variable</a:t>
                </a:r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not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endParaRPr lang="en-US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blipFill rotWithShape="0">
                <a:blip r:embed="rId15"/>
                <a:stretch>
                  <a:fillRect l="-801" t="-6452" b="-24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313409" y="5260701"/>
                <a:ext cx="2102762" cy="822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13160" tIns="56582" rIns="113160" bIns="56582">
                <a:spAutoFit/>
              </a:bodyPr>
              <a:lstStyle/>
              <a:p>
                <a:pPr defTabSz="1132104"/>
                <a:r>
                  <a:rPr lang="es-ES" sz="230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Important</a:t>
                </a:r>
                <a:r>
                  <a:rPr lang="es-ES" sz="230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s-ES" sz="230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</a:t>
                </a:r>
                <a:r>
                  <a:rPr lang="es-ES" sz="230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</a:p>
              <a:p>
                <a:pPr defTabSz="1132104"/>
                <a:r>
                  <a:rPr lang="es-ES" sz="230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the</a:t>
                </a:r>
                <a:r>
                  <a:rPr lang="es-ES" sz="230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s-ES" sz="23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𝜅</m:t>
                    </m:r>
                    <m:r>
                      <a:rPr lang="es-ES" sz="23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/</m:t>
                    </m:r>
                    <m:sSubSup>
                      <m:sSubSupPr>
                        <m:ctrlPr>
                          <a:rPr lang="es-ES" sz="23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23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3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3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sz="23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</m:t>
                    </m:r>
                    <m:r>
                      <a:rPr lang="es-ES" sz="2300" b="0" i="1" smtClean="0">
                        <a:solidFill>
                          <a:srgbClr val="00FFFF"/>
                        </a:solidFill>
                        <a:latin typeface="Cambria Math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7</m:t>
                    </m:r>
                    <m:r>
                      <a:rPr lang="es-ES" sz="23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00)</m:t>
                    </m:r>
                  </m:oMath>
                </a14:m>
                <a:endParaRPr lang="en-US" sz="2300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409" y="5260701"/>
                <a:ext cx="2102762" cy="822155"/>
              </a:xfrm>
              <a:prstGeom prst="rect">
                <a:avLst/>
              </a:prstGeom>
              <a:blipFill rotWithShape="1">
                <a:blip r:embed="rId16"/>
                <a:stretch>
                  <a:fillRect l="-2899" t="-3704" r="-870" b="-1407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591957" y="5202783"/>
            <a:ext cx="7886937" cy="45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160" tIns="56582" rIns="113160" bIns="56582">
            <a:spAutoFit/>
          </a:bodyPr>
          <a:lstStyle/>
          <a:p>
            <a:pPr marL="325955" indent="-325955" algn="l" defTabSz="1132104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Threshold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behavior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es-ES" sz="1600" dirty="0" err="1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Theory</a:t>
            </a:r>
            <a:r>
              <a:rPr lang="es-ES" sz="16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: </a:t>
            </a:r>
            <a:r>
              <a:rPr lang="es-ES" sz="1600" dirty="0" err="1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chiral</a:t>
            </a:r>
            <a:r>
              <a:rPr lang="es-ES" sz="16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symmetry</a:t>
            </a:r>
            <a:r>
              <a:rPr lang="es-ES" sz="16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lang="en-US" sz="16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591957" y="2909416"/>
            <a:ext cx="7886937" cy="3146633"/>
            <a:chOff x="2216400" y="2638815"/>
            <a:chExt cx="6744174" cy="2853969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854940" y="2638815"/>
              <a:ext cx="682446" cy="1650920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2216400" y="5094861"/>
              <a:ext cx="6744174" cy="397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202" tIns="49603" rIns="99202" bIns="49603">
              <a:spAutoFit/>
            </a:bodyPr>
            <a:lstStyle/>
            <a:p>
              <a:pPr marL="325955" indent="-325955" algn="l" defTabSz="1132104"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Subthreshold behavior </a:t>
              </a:r>
              <a:r>
                <a:rPr lang="es-ES" sz="160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(Theory: chiral symmetry →Adler zeros)</a:t>
              </a:r>
              <a:endParaRPr lang="en-US" sz="16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591957" y="2864038"/>
            <a:ext cx="7886937" cy="3572385"/>
            <a:chOff x="2216400" y="2597657"/>
            <a:chExt cx="6744174" cy="3240122"/>
          </a:xfrm>
        </p:grpSpPr>
        <p:cxnSp>
          <p:nvCxnSpPr>
            <p:cNvPr id="27" name="Conector recto de flecha 26"/>
            <p:cNvCxnSpPr/>
            <p:nvPr/>
          </p:nvCxnSpPr>
          <p:spPr>
            <a:xfrm>
              <a:off x="3246311" y="2597657"/>
              <a:ext cx="1261467" cy="1717957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o 38"/>
            <p:cNvGrpSpPr/>
            <p:nvPr/>
          </p:nvGrpSpPr>
          <p:grpSpPr>
            <a:xfrm>
              <a:off x="2216400" y="3464275"/>
              <a:ext cx="6744174" cy="2373504"/>
              <a:chOff x="2216400" y="3464275"/>
              <a:chExt cx="6744174" cy="2373504"/>
            </a:xfrm>
          </p:grpSpPr>
          <p:cxnSp>
            <p:nvCxnSpPr>
              <p:cNvPr id="28" name="Conector recto de flecha 27"/>
              <p:cNvCxnSpPr/>
              <p:nvPr/>
            </p:nvCxnSpPr>
            <p:spPr>
              <a:xfrm>
                <a:off x="3215513" y="3464275"/>
                <a:ext cx="1277033" cy="892497"/>
              </a:xfrm>
              <a:prstGeom prst="straightConnector1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2216400" y="5439856"/>
                <a:ext cx="6744174" cy="397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9202" tIns="49603" rIns="99202" bIns="49603">
                <a:spAutoFit/>
              </a:bodyPr>
              <a:lstStyle/>
              <a:p>
                <a:pPr marL="325955" indent="-325955" algn="l" defTabSz="1132104">
                  <a:buFont typeface="Arial" panose="020B0604020202020204" pitchFamily="34" charset="0"/>
                  <a:buChar char="•"/>
                </a:pPr>
                <a:r>
                  <a:rPr lang="es-E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Other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s-ES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cuts</a:t>
                </a:r>
                <a:r>
                  <a:rPr lang="es-ES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s-ES" sz="1600" dirty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(</a:t>
                </a:r>
                <a:r>
                  <a:rPr lang="es-ES" sz="1600" dirty="0" err="1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Theory</a:t>
                </a:r>
                <a:r>
                  <a:rPr lang="es-ES" sz="1600" dirty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: </a:t>
                </a:r>
                <a:r>
                  <a:rPr lang="es-ES" sz="1600" dirty="0" err="1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Left</a:t>
                </a:r>
                <a:r>
                  <a:rPr lang="es-ES" sz="1600" dirty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&amp; circular)</a:t>
                </a:r>
                <a:endParaRPr lang="en-US" sz="16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ángulo 51"/>
              <p:cNvSpPr/>
              <p:nvPr/>
            </p:nvSpPr>
            <p:spPr>
              <a:xfrm>
                <a:off x="5458897" y="4598721"/>
                <a:ext cx="1676115" cy="459268"/>
              </a:xfrm>
              <a:prstGeom prst="rect">
                <a:avLst/>
              </a:prstGeom>
            </p:spPr>
            <p:txBody>
              <a:bodyPr wrap="none" lIns="104306" tIns="52153" rIns="104306" bIns="52153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𝜅</m:t>
                      </m:r>
                      <m:r>
                        <a:rPr lang="es-ES" sz="23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/</m:t>
                      </m:r>
                      <m:sSubSup>
                        <m:sSubSupPr>
                          <m:ctrlPr>
                            <a:rPr lang="es-E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23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s-E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(</m:t>
                      </m:r>
                      <m:r>
                        <a:rPr lang="es-ES" sz="23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7</m:t>
                      </m:r>
                      <m:r>
                        <a:rPr lang="es-ES" sz="23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00)</m:t>
                      </m:r>
                    </m:oMath>
                  </m:oMathPara>
                </a14:m>
                <a:endParaRPr lang="en-US" sz="23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á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897" y="4598721"/>
                <a:ext cx="1676115" cy="459268"/>
              </a:xfrm>
              <a:prstGeom prst="rect">
                <a:avLst/>
              </a:prstGeom>
              <a:blipFill rotWithShape="1">
                <a:blip r:embed="rId1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cto de flecha 41"/>
          <p:cNvCxnSpPr/>
          <p:nvPr/>
        </p:nvCxnSpPr>
        <p:spPr>
          <a:xfrm flipH="1">
            <a:off x="5460076" y="2864038"/>
            <a:ext cx="1366834" cy="1865594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4"/>
              <p:cNvSpPr>
                <a:spLocks noChangeArrowheads="1"/>
              </p:cNvSpPr>
              <p:nvPr/>
            </p:nvSpPr>
            <p:spPr bwMode="auto">
              <a:xfrm>
                <a:off x="0" y="6918906"/>
                <a:ext cx="10432686" cy="4528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13160" tIns="56582" rIns="113160" bIns="56582">
                <a:spAutoFit/>
              </a:bodyPr>
              <a:lstStyle/>
              <a:p>
                <a:r>
                  <a:rPr lang="es-ES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Thus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 LOW ENERGY </a:t>
                </a:r>
                <a:r>
                  <a:rPr lang="es-ES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behavior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and ANALYTICITY crucial </a:t>
                </a:r>
                <a:r>
                  <a:rPr lang="es-ES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for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s-ES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the</a:t>
                </a:r>
                <a:r>
                  <a:rPr lang="es-ES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b="1" i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b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b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b="1"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b="1"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(700)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918906"/>
                <a:ext cx="10432686" cy="452823"/>
              </a:xfrm>
              <a:prstGeom prst="rect">
                <a:avLst/>
              </a:prstGeom>
              <a:blipFill>
                <a:blip r:embed="rId18"/>
                <a:stretch>
                  <a:fillRect t="-6757" b="-243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upo 42"/>
          <p:cNvGrpSpPr/>
          <p:nvPr/>
        </p:nvGrpSpPr>
        <p:grpSpPr>
          <a:xfrm>
            <a:off x="4838281" y="1478251"/>
            <a:ext cx="2678940" cy="1150252"/>
            <a:chOff x="4137247" y="1178175"/>
            <a:chExt cx="2290780" cy="1043269"/>
          </a:xfrm>
        </p:grpSpPr>
        <p:sp>
          <p:nvSpPr>
            <p:cNvPr id="2" name="Cerrar llave 1"/>
            <p:cNvSpPr/>
            <p:nvPr/>
          </p:nvSpPr>
          <p:spPr>
            <a:xfrm rot="16200000">
              <a:off x="5097084" y="1408328"/>
              <a:ext cx="288032" cy="1338199"/>
            </a:xfrm>
            <a:prstGeom prst="rightBrac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4137247" y="1178175"/>
              <a:ext cx="2290780" cy="8374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NO LASS data here</a:t>
              </a:r>
            </a:p>
            <a:p>
              <a:pPr algn="ctr"/>
              <a:r>
                <a:rPr lang="es-ES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Just 2 Estabrooks points </a:t>
              </a:r>
            </a:p>
            <a:p>
              <a:pPr algn="ctr"/>
              <a:r>
                <a:rPr lang="es-ES" sz="1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with huge uncertainties</a:t>
              </a:r>
              <a:endParaRPr lang="en-US" sz="160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6946610" y="1963360"/>
            <a:ext cx="3532286" cy="665143"/>
            <a:chOff x="5940094" y="1618165"/>
            <a:chExt cx="3020482" cy="603279"/>
          </a:xfrm>
        </p:grpSpPr>
        <p:sp>
          <p:nvSpPr>
            <p:cNvPr id="56" name="Cerrar llave 55"/>
            <p:cNvSpPr/>
            <p:nvPr/>
          </p:nvSpPr>
          <p:spPr>
            <a:xfrm rot="16200000">
              <a:off x="7306319" y="567187"/>
              <a:ext cx="288032" cy="3020482"/>
            </a:xfrm>
            <a:prstGeom prst="rightBrace">
              <a:avLst/>
            </a:prstGeom>
            <a:ln w="31750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57" name="Rectángulo 56"/>
            <p:cNvSpPr/>
            <p:nvPr/>
          </p:nvSpPr>
          <p:spPr>
            <a:xfrm>
              <a:off x="6888951" y="1618165"/>
              <a:ext cx="1377867" cy="3908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LASS data </a:t>
              </a:r>
              <a:endParaRPr lang="en-US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Rectángulo 52"/>
          <p:cNvSpPr/>
          <p:nvPr/>
        </p:nvSpPr>
        <p:spPr>
          <a:xfrm>
            <a:off x="9389839" y="56814"/>
            <a:ext cx="12721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K </a:t>
            </a:r>
            <a:r>
              <a:rPr lang="es-ES_tradnl" altLang="en-US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case</a:t>
            </a:r>
            <a:endParaRPr lang="en-US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00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1400"/>
    </mc:Choice>
    <mc:Fallback xmlns="">
      <p:transition advTm="61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8318" y="-35793"/>
            <a:ext cx="6897944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defTabSz="995974"/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What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a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dispersion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relation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.?   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Very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Briefly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2100" err="1" smtClean="0">
                <a:solidFill>
                  <a:srgbClr val="66FFFF"/>
                </a:solidFill>
                <a:sym typeface="Symbol" pitchFamily="18" charset="2"/>
              </a:rPr>
              <a:t>for</a:t>
            </a:r>
            <a:r>
              <a:rPr lang="es-ES_tradnl" sz="2100" smtClean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2100" smtClean="0">
                <a:solidFill>
                  <a:srgbClr val="66FFFF"/>
                </a:solidFill>
                <a:sym typeface="Symbol" pitchFamily="18" charset="2"/>
              </a:rPr>
              <a:t>π π</a:t>
            </a:r>
            <a:endParaRPr lang="en-GB" sz="210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0324" y="756295"/>
            <a:ext cx="6384214" cy="13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CAUSALITY:</a:t>
            </a:r>
          </a:p>
          <a:p>
            <a:pPr algn="l" defTabSz="995974"/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Partial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waves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t(s) are ANALYTIC in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complex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s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plane</a:t>
            </a:r>
            <a:endParaRPr lang="es-ES_tradnl" sz="2100" smtClean="0">
              <a:solidFill>
                <a:srgbClr val="FFFFFF"/>
              </a:solidFill>
              <a:sym typeface="Symbol" pitchFamily="18" charset="2"/>
            </a:endParaRPr>
          </a:p>
          <a:p>
            <a:pPr algn="l" defTabSz="995974"/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with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cuts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due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to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thresholds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(</a:t>
            </a:r>
            <a:r>
              <a:rPr lang="es-ES_tradnl" sz="1800" err="1" smtClean="0">
                <a:solidFill>
                  <a:srgbClr val="FFFFFF"/>
                </a:solidFill>
                <a:sym typeface="Symbol" pitchFamily="18" charset="2"/>
              </a:rPr>
              <a:t>also</a:t>
            </a: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 in </a:t>
            </a:r>
            <a:r>
              <a:rPr lang="es-ES_tradnl" sz="1800" err="1" smtClean="0">
                <a:solidFill>
                  <a:srgbClr val="FFFFFF"/>
                </a:solidFill>
                <a:sym typeface="Symbol" pitchFamily="18" charset="2"/>
              </a:rPr>
              <a:t>crossed</a:t>
            </a: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1800" err="1" smtClean="0">
                <a:solidFill>
                  <a:srgbClr val="FFFFFF"/>
                </a:solidFill>
                <a:sym typeface="Symbol" pitchFamily="18" charset="2"/>
              </a:rPr>
              <a:t>channels</a:t>
            </a:r>
            <a:r>
              <a:rPr lang="es-ES_tradnl" sz="1800" smtClean="0">
                <a:solidFill>
                  <a:srgbClr val="FFFFFF"/>
                </a:solidFill>
                <a:sym typeface="Symbol" pitchFamily="18" charset="2"/>
              </a:rPr>
              <a:t>)</a:t>
            </a:r>
            <a:endParaRPr lang="es-ES_tradnl" sz="2100" smtClean="0">
              <a:solidFill>
                <a:srgbClr val="FFFFFF"/>
              </a:solidFill>
              <a:sym typeface="Symbol" pitchFamily="18" charset="2"/>
            </a:endParaRPr>
          </a:p>
          <a:p>
            <a:pPr algn="l" defTabSz="995974"/>
            <a:endParaRPr lang="es-ES_tradnl" sz="2100" smtClean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34132" y="684287"/>
            <a:ext cx="10153128" cy="2920950"/>
            <a:chOff x="234132" y="684287"/>
            <a:chExt cx="10153128" cy="2920950"/>
          </a:xfrm>
        </p:grpSpPr>
        <p:graphicFrame>
          <p:nvGraphicFramePr>
            <p:cNvPr id="464898" name="Object 2"/>
            <p:cNvGraphicFramePr>
              <a:graphicFrameLocks noChangeAspect="1"/>
            </p:cNvGraphicFramePr>
            <p:nvPr/>
          </p:nvGraphicFramePr>
          <p:xfrm>
            <a:off x="6549766" y="684287"/>
            <a:ext cx="3837494" cy="292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0791" name="Acrobat Document" r:id="rId4" imgW="4267200" imgH="3247845" progId="AcroExch.Document.DC">
                    <p:embed/>
                  </p:oleObj>
                </mc:Choice>
                <mc:Fallback>
                  <p:oleObj name="Acrobat Document" r:id="rId4" imgW="4267200" imgH="3247845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9766" y="684287"/>
                          <a:ext cx="3837494" cy="292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234132" y="2148076"/>
              <a:ext cx="5395802" cy="74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algn="l" defTabSz="995974"/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Cauchy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Theorem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determines t(s) at ANY s, </a:t>
              </a:r>
            </a:p>
            <a:p>
              <a:pPr algn="l" defTabSz="995974"/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from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an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INTEGRAL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on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the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contour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0" y="0"/>
            <a:ext cx="10693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srgbClr val="FFFFFF"/>
              </a:solidFill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234132" y="2894933"/>
            <a:ext cx="10441160" cy="1749794"/>
            <a:chOff x="234132" y="2894933"/>
            <a:chExt cx="10441160" cy="1749794"/>
          </a:xfrm>
        </p:grpSpPr>
        <p:pic>
          <p:nvPicPr>
            <p:cNvPr id="464900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2204" y="3759029"/>
              <a:ext cx="4104456" cy="88569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34132" y="2894933"/>
              <a:ext cx="6100097" cy="746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algn="l" defTabSz="995974"/>
              <a:endParaRPr lang="es-ES_tradnl" sz="2100" smtClean="0">
                <a:solidFill>
                  <a:srgbClr val="FFFFFF"/>
                </a:solidFill>
                <a:sym typeface="Symbol" pitchFamily="18" charset="2"/>
              </a:endParaRPr>
            </a:p>
            <a:p>
              <a:pPr algn="l" defTabSz="995974"/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If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t-&gt;0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fast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enough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at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high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s,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curved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part</a:t>
              </a:r>
              <a:r>
                <a:rPr lang="es-ES_tradnl" sz="210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s-ES_tradnl" sz="2100" err="1" smtClean="0">
                  <a:solidFill>
                    <a:srgbClr val="FFFFFF"/>
                  </a:solidFill>
                  <a:sym typeface="Symbol" pitchFamily="18" charset="2"/>
                </a:rPr>
                <a:t>vanishes</a:t>
              </a:r>
              <a:endParaRPr lang="es-ES_tradnl" sz="2100" smtClean="0">
                <a:solidFill>
                  <a:srgbClr val="FFFFFF"/>
                </a:solidFill>
                <a:sym typeface="Symbol" pitchFamily="18" charset="2"/>
              </a:endParaRP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4947092" y="4263085"/>
              <a:ext cx="5728200" cy="37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algn="l" defTabSz="995974"/>
              <a:r>
                <a:rPr lang="es-ES_tradnl" sz="1800" err="1" smtClean="0">
                  <a:solidFill>
                    <a:srgbClr val="00FFFF"/>
                  </a:solidFill>
                  <a:sym typeface="Symbol" pitchFamily="18" charset="2"/>
                </a:rPr>
                <a:t>Otherwise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800" err="1" smtClean="0">
                  <a:solidFill>
                    <a:srgbClr val="00FFFF"/>
                  </a:solidFill>
                  <a:sym typeface="Symbol" pitchFamily="18" charset="2"/>
                </a:rPr>
                <a:t>determined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 up </a:t>
              </a:r>
              <a:r>
                <a:rPr lang="es-ES_tradnl" sz="1800" err="1" smtClean="0">
                  <a:solidFill>
                    <a:srgbClr val="00FFFF"/>
                  </a:solidFill>
                  <a:sym typeface="Symbol" pitchFamily="18" charset="2"/>
                </a:rPr>
                <a:t>to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err="1" smtClean="0">
                  <a:solidFill>
                    <a:srgbClr val="00FFFF"/>
                  </a:solidFill>
                  <a:sym typeface="Symbol" pitchFamily="18" charset="2"/>
                </a:rPr>
                <a:t>polynomial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 (</a:t>
              </a:r>
              <a:r>
                <a:rPr lang="es-ES_tradnl" sz="1800" err="1" smtClean="0">
                  <a:solidFill>
                    <a:srgbClr val="00FFFF"/>
                  </a:solidFill>
                  <a:sym typeface="Symbol" pitchFamily="18" charset="2"/>
                </a:rPr>
                <a:t>subtractions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)</a:t>
              </a: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86532" y="5292799"/>
            <a:ext cx="1323148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Good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for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988772" y="5301155"/>
            <a:ext cx="5117457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1)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Calculating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t(s)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where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there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is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not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data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988772" y="5813567"/>
            <a:ext cx="3665136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2)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Constraining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data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analysis</a:t>
            </a:r>
            <a:endParaRPr lang="es-ES_tradnl" sz="2100" smtClean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988772" y="6309267"/>
            <a:ext cx="8117060" cy="4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7" rIns="99551" bIns="49777">
            <a:spAutoFit/>
          </a:bodyPr>
          <a:lstStyle/>
          <a:p>
            <a:pPr algn="l" defTabSz="995974"/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3) ONLY MODEL INDEPENDENT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extrapolation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to 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complex</a:t>
            </a:r>
            <a:r>
              <a:rPr lang="es-ES_tradnl" sz="2100" smtClean="0">
                <a:solidFill>
                  <a:srgbClr val="FFFFFF"/>
                </a:solidFill>
                <a:sym typeface="Symbol" pitchFamily="18" charset="2"/>
              </a:rPr>
              <a:t> s-</a:t>
            </a:r>
            <a:r>
              <a:rPr lang="es-ES_tradnl" sz="2100" err="1" smtClean="0">
                <a:solidFill>
                  <a:srgbClr val="FFFFFF"/>
                </a:solidFill>
                <a:sym typeface="Symbol" pitchFamily="18" charset="2"/>
              </a:rPr>
              <a:t>plane</a:t>
            </a:r>
            <a:endParaRPr lang="es-ES_tradnl" sz="2100" smtClean="0">
              <a:solidFill>
                <a:srgbClr val="FFFFFF"/>
              </a:solidFill>
              <a:sym typeface="Symbol" pitchFamily="18" charset="2"/>
            </a:endParaRPr>
          </a:p>
        </p:txBody>
      </p:sp>
      <p:grpSp>
        <p:nvGrpSpPr>
          <p:cNvPr id="17" name="Grupo 6"/>
          <p:cNvGrpSpPr/>
          <p:nvPr/>
        </p:nvGrpSpPr>
        <p:grpSpPr>
          <a:xfrm>
            <a:off x="6786860" y="2442031"/>
            <a:ext cx="3716082" cy="2464405"/>
            <a:chOff x="5364088" y="2219659"/>
            <a:chExt cx="3716082" cy="2464405"/>
          </a:xfrm>
        </p:grpSpPr>
        <p:sp>
          <p:nvSpPr>
            <p:cNvPr id="18" name="Multiplicar 17"/>
            <p:cNvSpPr/>
            <p:nvPr/>
          </p:nvSpPr>
          <p:spPr>
            <a:xfrm>
              <a:off x="7385711" y="2219659"/>
              <a:ext cx="288032" cy="360040"/>
            </a:xfrm>
            <a:prstGeom prst="mathMultiply">
              <a:avLst/>
            </a:prstGeom>
            <a:solidFill>
              <a:srgbClr val="FF0000"/>
            </a:solidFill>
          </p:spPr>
          <p:txBody>
            <a:bodyPr wrap="square" rtlCol="0" anchor="ctr">
              <a:spAutoFit/>
            </a:bodyPr>
            <a:lstStyle/>
            <a:p>
              <a:pPr algn="l" defTabSz="995974">
                <a:spcBef>
                  <a:spcPct val="50000"/>
                </a:spcBef>
              </a:pPr>
              <a:endParaRPr lang="en-US" sz="2000" dirty="0" err="1" smtClean="0">
                <a:solidFill>
                  <a:srgbClr val="00FFFF"/>
                </a:solidFill>
                <a:sym typeface="Symbol" pitchFamily="18" charset="2"/>
              </a:endParaRPr>
            </a:p>
          </p:txBody>
        </p:sp>
        <p:cxnSp>
          <p:nvCxnSpPr>
            <p:cNvPr id="22" name="Conector recto de flecha 21"/>
            <p:cNvCxnSpPr/>
            <p:nvPr/>
          </p:nvCxnSpPr>
          <p:spPr bwMode="auto">
            <a:xfrm flipV="1">
              <a:off x="7529727" y="2562595"/>
              <a:ext cx="0" cy="1414648"/>
            </a:xfrm>
            <a:prstGeom prst="straightConnector1">
              <a:avLst/>
            </a:prstGeom>
            <a:noFill/>
            <a:ln w="476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Rectángulo 27"/>
            <p:cNvSpPr/>
            <p:nvPr/>
          </p:nvSpPr>
          <p:spPr>
            <a:xfrm>
              <a:off x="5364088" y="3668401"/>
              <a:ext cx="3716082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pPr defTabSz="859671"/>
              <a:r>
                <a:rPr lang="es-ES_tradnl" sz="2000" smtClean="0">
                  <a:solidFill>
                    <a:srgbClr val="FF0000"/>
                  </a:solidFill>
                  <a:sym typeface="Symbol" pitchFamily="18" charset="2"/>
                </a:rPr>
                <a:t>We can calculate t(s) </a:t>
              </a:r>
            </a:p>
            <a:p>
              <a:pPr defTabSz="859671"/>
              <a:r>
                <a:rPr lang="es-ES_tradnl" sz="2000" b="1">
                  <a:solidFill>
                    <a:srgbClr val="FF0000"/>
                  </a:solidFill>
                  <a:sym typeface="Symbol" pitchFamily="18" charset="2"/>
                </a:rPr>
                <a:t>a</a:t>
              </a:r>
              <a:r>
                <a:rPr lang="es-ES_tradnl" sz="2000" b="1" smtClean="0">
                  <a:solidFill>
                    <a:srgbClr val="FF0000"/>
                  </a:solidFill>
                  <a:sym typeface="Symbol" pitchFamily="18" charset="2"/>
                </a:rPr>
                <a:t>nywhere we want using </a:t>
              </a:r>
            </a:p>
            <a:p>
              <a:pPr defTabSz="859671"/>
              <a:r>
                <a:rPr lang="es-ES_tradnl" sz="2000" b="1" smtClean="0">
                  <a:solidFill>
                    <a:srgbClr val="FF0000"/>
                  </a:solidFill>
                  <a:sym typeface="Symbol" pitchFamily="18" charset="2"/>
                </a:rPr>
                <a:t>the same integral expression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09790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8"/>
    </mc:Choice>
    <mc:Fallback xmlns="">
      <p:transition spd="slow" advTm="4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014251" y="82987"/>
            <a:ext cx="51155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sym typeface="Symbol" pitchFamily="18" charset="2"/>
              </a:rPr>
              <a:t>This work: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Data-Driven Dispersion Relations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on amplitude or partial waves 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phase+elasticity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92796" y="1329193"/>
            <a:ext cx="6174432" cy="646331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Model independent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constraints on data description</a:t>
            </a:r>
          </a:p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Enhanced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904816" y="2420888"/>
                <a:ext cx="7550400" cy="295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We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choose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 to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analyze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meson-meson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 data</a:t>
                </a: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because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it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has 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THE MOST STRINGENT ANALYTICITY CONSTRAINTS</a:t>
                </a: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sym typeface="Symbol" pitchFamily="18" charset="2"/>
                </a:endParaRP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We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have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already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presented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dispersively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constrained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data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fits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: </a:t>
                </a: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sym typeface="Symbol" pitchFamily="18" charset="2"/>
                </a:endParaRP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kumimoji="0" lang="es-E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kumimoji="0" lang="es-E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</m:oMath>
                </a14:m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with Forward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Dispersion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relations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and Roy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equations</a:t>
                </a:r>
                <a:endPara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sym typeface="Symbol" pitchFamily="18" charset="2"/>
                </a:endParaRP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García Martin, </a:t>
                </a:r>
                <a:r>
                  <a:rPr kumimoji="0" lang="es-E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Kaminski</a:t>
                </a:r>
                <a:r>
                  <a:rPr kumimoji="0" lang="es-E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, JRP, Ruiz de Elvira, </a:t>
                </a:r>
                <a:r>
                  <a:rPr kumimoji="0" lang="es-E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Yndurain</a:t>
                </a:r>
                <a:r>
                  <a:rPr kumimoji="0" lang="es-E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, </a:t>
                </a:r>
                <a:r>
                  <a:rPr kumimoji="0" lang="es-E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Phys.Rev.D</a:t>
                </a:r>
                <a:r>
                  <a:rPr kumimoji="0" lang="es-E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83 (2011) 074004</a:t>
                </a: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sym typeface="Symbol" pitchFamily="18" charset="2"/>
                </a:endParaRP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s-E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𝜋𝜋</m:t>
                    </m:r>
                    <m:r>
                      <a:rPr kumimoji="0" lang="es-E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→</m:t>
                    </m:r>
                    <m:r>
                      <a:rPr kumimoji="0" lang="es-E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acc>
                      <m:accPr>
                        <m:chr m:val="̅"/>
                        <m:ctrlPr>
                          <a:rPr kumimoji="0" lang="es-E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kumimoji="0" lang="es-ES" sz="1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</m:acc>
                  </m:oMath>
                </a14:m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with</a:t>
                </a:r>
                <a:r>
                  <a:rPr kumimoji="0" lang="es-E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Roy Steiner </a:t>
                </a:r>
                <a:r>
                  <a:rPr kumimoji="0" lang="es-E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Equations</a:t>
                </a:r>
                <a:endParaRPr kumimoji="0" 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sym typeface="Symbol" pitchFamily="18" charset="2"/>
                </a:endParaRP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JRP, A. 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Rodas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,  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Eur.Phys.J.C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sym typeface="Symbol" pitchFamily="18" charset="2"/>
                  </a:rPr>
                  <a:t> 78 (2018) 11, 897</a:t>
                </a:r>
              </a:p>
              <a:p>
                <a:pPr marL="0" marR="0" lvl="0" indent="0" defTabSz="90285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16" y="2420888"/>
                <a:ext cx="7550400" cy="2954655"/>
              </a:xfrm>
              <a:prstGeom prst="rect">
                <a:avLst/>
              </a:prstGeom>
              <a:blipFill rotWithShape="0">
                <a:blip r:embed="rId4"/>
                <a:stretch>
                  <a:fillRect l="-565" t="-1031" r="-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2026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8648"/>
    </mc:Choice>
    <mc:Fallback xmlns="">
      <p:transition advTm="48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1560" y="5226921"/>
            <a:ext cx="8280920" cy="362319"/>
          </a:xfrm>
          <a:prstGeom prst="rect">
            <a:avLst/>
          </a:prstGeom>
          <a:noFill/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96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Reduced Model dependence or independence for pole determinations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014251" y="82987"/>
            <a:ext cx="51155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sym typeface="Symbol" pitchFamily="18" charset="2"/>
              </a:rPr>
              <a:t>This work: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66FFFF"/>
              </a:solidFill>
              <a:effectLst/>
              <a:uLnTx/>
              <a:uFillTx/>
              <a:sym typeface="Symbol" pitchFamily="18" charset="2"/>
            </a:endParaRP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Data-Driven Dispersion Relations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on amplitude or partial waves  (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phase+elasticity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)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Flecha abajo 15"/>
          <p:cNvSpPr/>
          <p:nvPr/>
        </p:nvSpPr>
        <p:spPr>
          <a:xfrm>
            <a:off x="4283968" y="4381874"/>
            <a:ext cx="468052" cy="72008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430651" y="5892588"/>
            <a:ext cx="6498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We have already done this for the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σ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/f</a:t>
            </a:r>
            <a:r>
              <a:rPr kumimoji="0" lang="es-ES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0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(500) , </a:t>
            </a:r>
            <a:r>
              <a:rPr kumimoji="0" lang="el-G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κ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/K</a:t>
            </a:r>
            <a:r>
              <a:rPr kumimoji="0" lang="es-ES" sz="1800" b="0" i="0" u="none" strike="noStrike" kern="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0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*(700)</a:t>
            </a:r>
          </a:p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and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for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the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strange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resonances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below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 2 </a:t>
            </a:r>
            <a:r>
              <a:rPr kumimoji="0" lang="es-E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GeV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592796" y="1329193"/>
            <a:ext cx="6174432" cy="646331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Model independent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constraints on data description</a:t>
            </a:r>
          </a:p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Enhanced precision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232804" y="2021401"/>
            <a:ext cx="6783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028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+</a:t>
            </a:r>
            <a:endParaRPr kumimoji="0" lang="en-US" sz="6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231994" y="2829521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Analytic methods for the continuation to the complex plane in the contiguous sheet</a:t>
            </a:r>
          </a:p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sym typeface="Symbol" pitchFamily="18" charset="2"/>
              </a:rPr>
              <a:t>avoiding specific parameterizations </a:t>
            </a:r>
          </a:p>
          <a:p>
            <a:pPr marL="0" marR="0" lvl="0" indent="0" defTabSz="8516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sym typeface="Symbol" pitchFamily="18" charset="2"/>
              </a:rPr>
              <a:t>(only phase and elasticity)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7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872"/>
    </mc:Choice>
    <mc:Fallback xmlns="">
      <p:transition advTm="508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794060" y="-13642"/>
            <a:ext cx="5018528" cy="40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48" rIns="95015" bIns="47548">
            <a:spAutoFit/>
          </a:bodyPr>
          <a:lstStyle/>
          <a:p>
            <a:pPr algn="l" defTabSz="949716" eaLnBrk="1" hangingPunct="1"/>
            <a:r>
              <a:rPr lang="es-ES_tradnl" sz="1985">
                <a:solidFill>
                  <a:srgbClr val="66FFFF"/>
                </a:solidFill>
                <a:sym typeface="Symbol" pitchFamily="18" charset="2"/>
              </a:rPr>
              <a:t>Roy Eqs. vs. Forward Dispersion Relations</a:t>
            </a:r>
            <a:endParaRPr lang="en-GB" sz="1985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662563" y="790610"/>
            <a:ext cx="8971313" cy="7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15" tIns="47548" rIns="95015" bIns="47548">
            <a:spAutoFit/>
          </a:bodyPr>
          <a:lstStyle/>
          <a:p>
            <a:pPr algn="l" defTabSz="949716" eaLnBrk="1" hangingPunct="1"/>
            <a:r>
              <a:rPr lang="es-ES_tradnl" sz="2095">
                <a:solidFill>
                  <a:srgbClr val="66FFFF"/>
                </a:solidFill>
                <a:sym typeface="Symbol" pitchFamily="18" charset="2"/>
              </a:rPr>
              <a:t>So,  we need to get rid of ONE VARIABLE </a:t>
            </a:r>
          </a:p>
          <a:p>
            <a:pPr algn="l" defTabSz="949716" eaLnBrk="1" hangingPunct="1"/>
            <a:r>
              <a:rPr lang="es-ES_tradnl" sz="2095">
                <a:solidFill>
                  <a:srgbClr val="66FFFF"/>
                </a:solidFill>
                <a:sym typeface="Symbol" pitchFamily="18" charset="2"/>
              </a:rPr>
              <a:t>to write CAUCHY THEOREM in terms of the other one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215107" y="2393842"/>
            <a:ext cx="6309906" cy="9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48" rIns="95015" bIns="47548">
            <a:spAutoFit/>
          </a:bodyPr>
          <a:lstStyle/>
          <a:p>
            <a:pPr marL="504063" indent="-504063" defTabSz="949716" eaLnBrk="1" hangingPunct="1">
              <a:buFontTx/>
              <a:buAutoNum type="arabicParenR"/>
            </a:pPr>
            <a:r>
              <a:rPr lang="es-ES_tradnl" sz="2646">
                <a:solidFill>
                  <a:prstClr val="white"/>
                </a:solidFill>
                <a:sym typeface="Symbol" pitchFamily="18" charset="2"/>
              </a:rPr>
              <a:t>Fix one variable in terms of the other </a:t>
            </a:r>
          </a:p>
          <a:p>
            <a:pPr defTabSz="949716" eaLnBrk="1" hangingPunct="1"/>
            <a:r>
              <a:rPr lang="es-ES_tradnl" sz="2646">
                <a:solidFill>
                  <a:srgbClr val="00FFFF"/>
                </a:solidFill>
                <a:sym typeface="Symbol" pitchFamily="18" charset="2"/>
              </a:rPr>
              <a:t>(fixed-t, hyperbolic relations…)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238469" y="3912534"/>
            <a:ext cx="6900453" cy="9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48" rIns="95015" bIns="47548">
            <a:spAutoFit/>
          </a:bodyPr>
          <a:lstStyle/>
          <a:p>
            <a:pPr defTabSz="949716" eaLnBrk="1" hangingPunct="1"/>
            <a:r>
              <a:rPr lang="es-ES_tradnl" sz="2646">
                <a:solidFill>
                  <a:prstClr val="white"/>
                </a:solidFill>
                <a:sym typeface="Symbol" pitchFamily="18" charset="2"/>
              </a:rPr>
              <a:t>2) Integrate one variable and keep the other </a:t>
            </a:r>
          </a:p>
          <a:p>
            <a:pPr defTabSz="949716" eaLnBrk="1" hangingPunct="1"/>
            <a:r>
              <a:rPr lang="es-ES_tradnl" sz="2646">
                <a:solidFill>
                  <a:srgbClr val="00FFFF"/>
                </a:solidFill>
                <a:sym typeface="Symbol" pitchFamily="18" charset="2"/>
              </a:rPr>
              <a:t>(partial wave dispersión relations)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77"/>
    </mc:Choice>
    <mc:Fallback xmlns="">
      <p:transition advTm="2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36088" y="-14522"/>
            <a:ext cx="4862497" cy="4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48" tIns="47423" rIns="94748" bIns="47423">
            <a:spAutoFit/>
          </a:bodyPr>
          <a:lstStyle/>
          <a:p>
            <a:pPr defTabSz="947787"/>
            <a:r>
              <a:rPr lang="en-US" sz="1985" dirty="0">
                <a:solidFill>
                  <a:prstClr val="white"/>
                </a:solidFill>
                <a:sym typeface="Symbol" pitchFamily="18" charset="2"/>
              </a:rPr>
              <a:t>Single variable </a:t>
            </a:r>
            <a:r>
              <a:rPr lang="en-US" sz="1985" dirty="0">
                <a:solidFill>
                  <a:srgbClr val="66FFFF"/>
                </a:solidFill>
                <a:sym typeface="Symbol" pitchFamily="18" charset="2"/>
              </a:rPr>
              <a:t>Dispersion Relations (DR)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8851" y="-205087"/>
            <a:ext cx="175808" cy="41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7022" tIns="43512" rIns="87022" bIns="43512" numCol="1" anchor="ctr" anchorCtr="0" compatLnSpc="1">
            <a:prstTxWarp prst="textNoShape">
              <a:avLst/>
            </a:prstTxWarp>
            <a:spAutoFit/>
          </a:bodyPr>
          <a:lstStyle/>
          <a:p>
            <a:pPr defTabSz="870301"/>
            <a:endParaRPr lang="en-US" sz="2095" dirty="0">
              <a:solidFill>
                <a:srgbClr val="FFFFFF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32629" y="684339"/>
            <a:ext cx="9804371" cy="1792932"/>
            <a:chOff x="251520" y="1647480"/>
            <a:chExt cx="8892480" cy="1626174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18914" y="1647480"/>
              <a:ext cx="8725086" cy="1626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4916" tIns="47501" rIns="94916" bIns="47501">
              <a:spAutoFit/>
            </a:bodyPr>
            <a:lstStyle/>
            <a:p>
              <a:pPr algn="l" defTabSz="947787">
                <a:spcBef>
                  <a:spcPct val="50000"/>
                </a:spcBef>
              </a:pPr>
              <a:r>
                <a:rPr lang="en-US" sz="2095" b="1" u="sng">
                  <a:solidFill>
                    <a:srgbClr val="FFFFFF"/>
                  </a:solidFill>
                  <a:sym typeface="Symbol" pitchFamily="18" charset="2"/>
                </a:rPr>
                <a:t>1) Fixed-t </a:t>
              </a:r>
              <a:r>
                <a:rPr lang="en-US" sz="2095" b="1" u="sng" dirty="0">
                  <a:solidFill>
                    <a:srgbClr val="FFFFFF"/>
                  </a:solidFill>
                  <a:sym typeface="Symbol" pitchFamily="18" charset="2"/>
                </a:rPr>
                <a:t>Dispersion Relations</a:t>
              </a:r>
              <a:r>
                <a:rPr lang="en-US" sz="2095" b="1" dirty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sz="2095" dirty="0">
                  <a:solidFill>
                    <a:srgbClr val="00FFFF"/>
                  </a:solidFill>
                  <a:sym typeface="Symbol" pitchFamily="18" charset="2"/>
                </a:rPr>
                <a:t>(or fixed-s)  for T(s,t</a:t>
              </a:r>
              <a:r>
                <a:rPr lang="en-US" sz="2095" baseline="-25000" dirty="0">
                  <a:solidFill>
                    <a:srgbClr val="00FFFF"/>
                  </a:solidFill>
                  <a:sym typeface="Symbol" pitchFamily="18" charset="2"/>
                </a:rPr>
                <a:t>0</a:t>
              </a:r>
              <a:r>
                <a:rPr lang="en-US" sz="2095" dirty="0">
                  <a:solidFill>
                    <a:srgbClr val="00FFFF"/>
                  </a:solidFill>
                  <a:sym typeface="Symbol" pitchFamily="18" charset="2"/>
                </a:rPr>
                <a:t>)</a:t>
              </a:r>
            </a:p>
            <a:p>
              <a:pPr algn="l" defTabSz="947787">
                <a:spcBef>
                  <a:spcPct val="50000"/>
                </a:spcBef>
              </a:pPr>
              <a:r>
                <a:rPr lang="en-US" sz="1985" dirty="0">
                  <a:solidFill>
                    <a:srgbClr val="00FFFF"/>
                  </a:solidFill>
                  <a:sym typeface="Symbol" pitchFamily="18" charset="2"/>
                </a:rPr>
                <a:t>Simple analytic structure in s-plane, simple derivation and use </a:t>
              </a:r>
            </a:p>
            <a:p>
              <a:pPr algn="l" defTabSz="947787">
                <a:spcBef>
                  <a:spcPct val="50000"/>
                </a:spcBef>
              </a:pPr>
              <a:r>
                <a:rPr lang="en-US" sz="1985" dirty="0">
                  <a:solidFill>
                    <a:srgbClr val="00FFFF"/>
                  </a:solidFill>
                  <a:sym typeface="Symbol" pitchFamily="18" charset="2"/>
                </a:rPr>
                <a:t>Left cut: With crossing may be rewritten in terms of </a:t>
              </a:r>
              <a:r>
                <a:rPr lang="en-US" sz="1985">
                  <a:solidFill>
                    <a:srgbClr val="00FFFF"/>
                  </a:solidFill>
                  <a:sym typeface="Symbol" pitchFamily="18" charset="2"/>
                </a:rPr>
                <a:t>physical region</a:t>
              </a:r>
              <a:endParaRPr lang="en-US" sz="1985" dirty="0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47787">
                <a:spcBef>
                  <a:spcPct val="50000"/>
                </a:spcBef>
              </a:pPr>
              <a:r>
                <a:rPr lang="en-US" sz="1985" dirty="0">
                  <a:solidFill>
                    <a:srgbClr val="00FFFF"/>
                  </a:solidFill>
                  <a:sym typeface="Symbol" pitchFamily="18" charset="2"/>
                </a:rPr>
                <a:t>	</a:t>
              </a:r>
              <a:r>
                <a:rPr lang="en-US" sz="1985">
                  <a:solidFill>
                    <a:srgbClr val="00FFFF"/>
                  </a:solidFill>
                  <a:sym typeface="Symbol" pitchFamily="18" charset="2"/>
                </a:rPr>
                <a:t>	</a:t>
              </a:r>
              <a:endParaRPr lang="en-US" sz="1985" b="1" dirty="0">
                <a:solidFill>
                  <a:prstClr val="white"/>
                </a:solidFill>
                <a:sym typeface="Symbol" pitchFamily="18" charset="2"/>
              </a:endParaRPr>
            </a:p>
          </p:txBody>
        </p:sp>
        <p:pic>
          <p:nvPicPr>
            <p:cNvPr id="8" name="Picture 13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728792"/>
              <a:ext cx="188913" cy="18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17189" y="3939415"/>
            <a:ext cx="9567070" cy="303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15" tIns="47548" rIns="95015" bIns="47548">
            <a:spAutoFit/>
          </a:bodyPr>
          <a:lstStyle/>
          <a:p>
            <a:pPr algn="l" defTabSz="949716"/>
            <a:r>
              <a:rPr lang="es-ES_tradnl" sz="2095">
                <a:solidFill>
                  <a:srgbClr val="FFFFFF"/>
                </a:solidFill>
                <a:sym typeface="Symbol" pitchFamily="18" charset="2"/>
              </a:rPr>
              <a:t>One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equation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per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amplitude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. </a:t>
            </a:r>
          </a:p>
          <a:p>
            <a:pPr algn="l" defTabSz="949716"/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High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Energy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part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very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well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known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since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Forward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Amplitude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~ Total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cross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section</a:t>
            </a:r>
            <a:endParaRPr lang="es-ES_tradnl" sz="2095" dirty="0">
              <a:solidFill>
                <a:srgbClr val="FFFFFF"/>
              </a:solidFill>
              <a:sym typeface="Symbol" pitchFamily="18" charset="2"/>
            </a:endParaRPr>
          </a:p>
          <a:p>
            <a:pPr algn="l" defTabSz="949716"/>
            <a:endParaRPr lang="es-ES_tradnl" sz="2095">
              <a:solidFill>
                <a:srgbClr val="FFFFFF"/>
              </a:solidFill>
              <a:sym typeface="Symbol" pitchFamily="18" charset="2"/>
            </a:endParaRPr>
          </a:p>
          <a:p>
            <a:pPr algn="l" defTabSz="949716"/>
            <a:r>
              <a:rPr lang="es-ES_tradnl" sz="2095">
                <a:solidFill>
                  <a:srgbClr val="FFFFFF"/>
                </a:solidFill>
                <a:sym typeface="Symbol" pitchFamily="18" charset="2"/>
              </a:rPr>
              <a:t>Positivity 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in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the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integrand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contributions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,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good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for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precision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.</a:t>
            </a:r>
          </a:p>
          <a:p>
            <a:pPr algn="l" defTabSz="949716"/>
            <a:endParaRPr lang="es-ES_tradnl" sz="2095">
              <a:solidFill>
                <a:srgbClr val="FFFFFF"/>
              </a:solidFill>
              <a:sym typeface="Symbol" pitchFamily="18" charset="2"/>
            </a:endParaRPr>
          </a:p>
          <a:p>
            <a:pPr algn="l" defTabSz="949716"/>
            <a:r>
              <a:rPr lang="es-ES_tradnl" sz="2095">
                <a:solidFill>
                  <a:srgbClr val="FFFFFF"/>
                </a:solidFill>
                <a:sym typeface="Symbol" pitchFamily="18" charset="2"/>
              </a:rPr>
              <a:t>Calculated 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up </a:t>
            </a:r>
            <a:r>
              <a:rPr lang="es-ES_tradnl" sz="2095">
                <a:solidFill>
                  <a:srgbClr val="FFFFFF"/>
                </a:solidFill>
                <a:sym typeface="Symbol" pitchFamily="18" charset="2"/>
              </a:rPr>
              <a:t>to </a:t>
            </a:r>
            <a:r>
              <a:rPr lang="es-ES_tradnl" sz="2095" smtClean="0">
                <a:solidFill>
                  <a:srgbClr val="FFFFFF"/>
                </a:solidFill>
                <a:sym typeface="Symbol" pitchFamily="18" charset="2"/>
              </a:rPr>
              <a:t>1.4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G</a:t>
            </a:r>
            <a:r>
              <a:rPr lang="es-ES_tradnl" sz="2095" smtClean="0">
                <a:solidFill>
                  <a:srgbClr val="FFFFFF"/>
                </a:solidFill>
                <a:sym typeface="Symbol" pitchFamily="18" charset="2"/>
              </a:rPr>
              <a:t>eV 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(</a:t>
            </a:r>
            <a:r>
              <a:rPr lang="el-GR" sz="2095" dirty="0">
                <a:solidFill>
                  <a:srgbClr val="FFFFFF"/>
                </a:solidFill>
                <a:sym typeface="Symbol" pitchFamily="18" charset="2"/>
              </a:rPr>
              <a:t>ππ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) </a:t>
            </a:r>
            <a:r>
              <a:rPr lang="es-ES_tradnl" sz="2095" dirty="0" err="1">
                <a:solidFill>
                  <a:srgbClr val="FFFFFF"/>
                </a:solidFill>
                <a:sym typeface="Symbol" pitchFamily="18" charset="2"/>
              </a:rPr>
              <a:t>or</a:t>
            </a:r>
            <a:r>
              <a:rPr lang="es-ES_tradnl" sz="2095" dirty="0">
                <a:solidFill>
                  <a:srgbClr val="FFFFFF"/>
                </a:solidFill>
                <a:sym typeface="Symbol" pitchFamily="18" charset="2"/>
              </a:rPr>
              <a:t> 1.7 GeV (</a:t>
            </a:r>
            <a:r>
              <a:rPr lang="el-GR" sz="2095" dirty="0">
                <a:solidFill>
                  <a:srgbClr val="FFFFFF"/>
                </a:solidFill>
                <a:sym typeface="Symbol" pitchFamily="18" charset="2"/>
              </a:rPr>
              <a:t>π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K</a:t>
            </a:r>
            <a:r>
              <a:rPr lang="es-ES_tradnl" sz="2095" smtClean="0">
                <a:solidFill>
                  <a:srgbClr val="FFFFFF"/>
                </a:solidFill>
                <a:sym typeface="Symbol" pitchFamily="18" charset="2"/>
              </a:rPr>
              <a:t>)</a:t>
            </a:r>
          </a:p>
          <a:p>
            <a:pPr algn="l" defTabSz="949716"/>
            <a:endParaRPr lang="es-ES_tradnl" sz="2095">
              <a:solidFill>
                <a:srgbClr val="FFFFFF"/>
              </a:solidFill>
              <a:sym typeface="Symbol" pitchFamily="18" charset="2"/>
            </a:endParaRPr>
          </a:p>
          <a:p>
            <a:pPr algn="l" defTabSz="949716"/>
            <a:r>
              <a:rPr lang="es-ES_tradnl" sz="2095" smtClean="0">
                <a:solidFill>
                  <a:srgbClr val="FFFFFF"/>
                </a:solidFill>
                <a:sym typeface="Symbol" pitchFamily="18" charset="2"/>
              </a:rPr>
              <a:t>Generally, not used for </a:t>
            </a:r>
            <a:r>
              <a:rPr lang="en-US" sz="2205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continuation to the 2</a:t>
            </a:r>
            <a:r>
              <a:rPr lang="en-US" sz="2205" baseline="3000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nd</a:t>
            </a:r>
            <a:r>
              <a:rPr lang="en-US" sz="2205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 sheet of complex since no straightforward relation between first and second sheet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17189" y="2768269"/>
            <a:ext cx="9567070" cy="62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15" tIns="47548" rIns="95015" bIns="47548">
            <a:spAutoFit/>
          </a:bodyPr>
          <a:lstStyle/>
          <a:p>
            <a:pPr algn="l" defTabSz="949716" eaLnBrk="1" hangingPunct="1"/>
            <a:r>
              <a:rPr lang="en-US" sz="2205">
                <a:solidFill>
                  <a:srgbClr val="00FFFF"/>
                </a:solidFill>
                <a:sym typeface="Symbol" pitchFamily="18" charset="2"/>
              </a:rPr>
              <a:t>Most popular: t</a:t>
            </a:r>
            <a:r>
              <a:rPr lang="en-US" sz="2205" baseline="-2500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n-US" sz="2205">
                <a:solidFill>
                  <a:srgbClr val="00FFFF"/>
                </a:solidFill>
                <a:sym typeface="Symbol" pitchFamily="18" charset="2"/>
              </a:rPr>
              <a:t>=0, </a:t>
            </a:r>
            <a:r>
              <a:rPr lang="en-US" sz="2205" b="1">
                <a:solidFill>
                  <a:prstClr val="white"/>
                </a:solidFill>
                <a:sym typeface="Symbol" pitchFamily="18" charset="2"/>
              </a:rPr>
              <a:t>FORWARD DISPERSION RELATIONS </a:t>
            </a:r>
            <a:r>
              <a:rPr lang="es-ES_tradnl" sz="2095">
                <a:solidFill>
                  <a:srgbClr val="66FFFF"/>
                </a:solidFill>
                <a:sym typeface="Symbol" pitchFamily="18" charset="2"/>
              </a:rPr>
              <a:t>(</a:t>
            </a:r>
            <a:r>
              <a:rPr lang="es-ES_tradnl" sz="2095" dirty="0" err="1">
                <a:solidFill>
                  <a:srgbClr val="66FFFF"/>
                </a:solidFill>
                <a:sym typeface="Symbol" pitchFamily="18" charset="2"/>
              </a:rPr>
              <a:t>FDRs</a:t>
            </a:r>
            <a:r>
              <a:rPr lang="es-ES_tradnl" sz="2095" dirty="0">
                <a:solidFill>
                  <a:srgbClr val="66FFFF"/>
                </a:solidFill>
                <a:sym typeface="Symbol" pitchFamily="18" charset="2"/>
              </a:rPr>
              <a:t>).</a:t>
            </a:r>
          </a:p>
          <a:p>
            <a:pPr algn="l" defTabSz="949716" eaLnBrk="1" hangingPunct="1"/>
            <a:r>
              <a:rPr lang="es-ES_tradnl" sz="1213" dirty="0">
                <a:solidFill>
                  <a:srgbClr val="FFFF00"/>
                </a:solidFill>
                <a:sym typeface="Symbol" pitchFamily="18" charset="2"/>
              </a:rPr>
              <a:t>(</a:t>
            </a:r>
            <a:r>
              <a:rPr lang="es-ES_tradnl" sz="1213" dirty="0" err="1">
                <a:solidFill>
                  <a:srgbClr val="FFFF00"/>
                </a:solidFill>
                <a:sym typeface="Symbol" pitchFamily="18" charset="2"/>
              </a:rPr>
              <a:t>Kaminski</a:t>
            </a:r>
            <a:r>
              <a:rPr lang="es-ES_tradnl" sz="1213" dirty="0">
                <a:solidFill>
                  <a:srgbClr val="FFFF00"/>
                </a:solidFill>
                <a:sym typeface="Symbol" pitchFamily="18" charset="2"/>
              </a:rPr>
              <a:t>, </a:t>
            </a:r>
            <a:r>
              <a:rPr lang="es-ES_tradnl" sz="1213" dirty="0" err="1">
                <a:solidFill>
                  <a:srgbClr val="FFFF00"/>
                </a:solidFill>
                <a:sym typeface="Symbol" pitchFamily="18" charset="2"/>
              </a:rPr>
              <a:t>Pelaez</a:t>
            </a:r>
            <a:r>
              <a:rPr lang="es-ES_tradnl" sz="1213" dirty="0">
                <a:solidFill>
                  <a:srgbClr val="FFFF00"/>
                </a:solidFill>
                <a:sym typeface="Symbol" pitchFamily="18" charset="2"/>
              </a:rPr>
              <a:t> , </a:t>
            </a:r>
            <a:r>
              <a:rPr lang="es-ES_tradnl" sz="1213" dirty="0" err="1">
                <a:solidFill>
                  <a:srgbClr val="FFFF00"/>
                </a:solidFill>
                <a:sym typeface="Symbol" pitchFamily="18" charset="2"/>
              </a:rPr>
              <a:t>Yndurain</a:t>
            </a:r>
            <a:r>
              <a:rPr lang="es-ES_tradnl" sz="1213" dirty="0">
                <a:solidFill>
                  <a:srgbClr val="FFFF00"/>
                </a:solidFill>
                <a:sym typeface="Symbol" pitchFamily="18" charset="2"/>
              </a:rPr>
              <a:t>, </a:t>
            </a:r>
            <a:r>
              <a:rPr lang="es-ES_tradnl" sz="1213" dirty="0" err="1">
                <a:solidFill>
                  <a:srgbClr val="FFFF00"/>
                </a:solidFill>
                <a:sym typeface="Symbol" pitchFamily="18" charset="2"/>
              </a:rPr>
              <a:t>Garcia</a:t>
            </a:r>
            <a:r>
              <a:rPr lang="es-ES_tradnl" sz="1213" dirty="0">
                <a:solidFill>
                  <a:srgbClr val="FFFF00"/>
                </a:solidFill>
                <a:sym typeface="Symbol" pitchFamily="18" charset="2"/>
              </a:rPr>
              <a:t> Martin, Ruiz de Elvira, </a:t>
            </a:r>
            <a:r>
              <a:rPr lang="es-ES_tradnl" sz="1213">
                <a:solidFill>
                  <a:srgbClr val="FFFF00"/>
                </a:solidFill>
                <a:sym typeface="Symbol" pitchFamily="18" charset="2"/>
              </a:rPr>
              <a:t>Rodas )</a:t>
            </a:r>
            <a:endParaRPr lang="en-US" sz="2205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655"/>
    </mc:Choice>
    <mc:Fallback xmlns="">
      <p:transition advTm="7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36088" y="-14522"/>
            <a:ext cx="4862497" cy="40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48" tIns="47423" rIns="94748" bIns="47423">
            <a:spAutoFit/>
          </a:bodyPr>
          <a:lstStyle/>
          <a:p>
            <a:pPr defTabSz="947787"/>
            <a:r>
              <a:rPr lang="en-US" sz="1985" dirty="0">
                <a:solidFill>
                  <a:prstClr val="white"/>
                </a:solidFill>
                <a:sym typeface="Symbol" pitchFamily="18" charset="2"/>
              </a:rPr>
              <a:t>Single variable </a:t>
            </a:r>
            <a:r>
              <a:rPr lang="en-US" sz="1985" dirty="0">
                <a:solidFill>
                  <a:srgbClr val="66FFFF"/>
                </a:solidFill>
                <a:sym typeface="Symbol" pitchFamily="18" charset="2"/>
              </a:rPr>
              <a:t>Dispersion Relations (DR)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58851" y="-205087"/>
            <a:ext cx="175808" cy="41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7022" tIns="43512" rIns="87022" bIns="43512" numCol="1" anchor="ctr" anchorCtr="0" compatLnSpc="1">
            <a:prstTxWarp prst="textNoShape">
              <a:avLst/>
            </a:prstTxWarp>
            <a:spAutoFit/>
          </a:bodyPr>
          <a:lstStyle/>
          <a:p>
            <a:pPr defTabSz="870301"/>
            <a:endParaRPr lang="en-US" sz="2095" dirty="0">
              <a:solidFill>
                <a:srgbClr val="FFFFFF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503779" y="684365"/>
            <a:ext cx="9765235" cy="3411161"/>
            <a:chOff x="114308" y="-219694"/>
            <a:chExt cx="10357751" cy="3411160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319509" y="-219694"/>
              <a:ext cx="10152550" cy="341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9760" tIns="54881" rIns="109760" bIns="54881">
              <a:spAutoFit/>
            </a:bodyPr>
            <a:lstStyle/>
            <a:p>
              <a:pPr algn="l" defTabSz="947787">
                <a:spcBef>
                  <a:spcPct val="50000"/>
                </a:spcBef>
              </a:pPr>
              <a:r>
                <a:rPr lang="en-US" sz="2095" b="1" u="sng" dirty="0">
                  <a:solidFill>
                    <a:srgbClr val="FFFFFF"/>
                  </a:solidFill>
                  <a:sym typeface="Symbol" pitchFamily="18" charset="2"/>
                </a:rPr>
                <a:t>Partial-wave Dispersion Relations</a:t>
              </a:r>
            </a:p>
            <a:p>
              <a:pPr algn="l" defTabSz="947787">
                <a:spcBef>
                  <a:spcPct val="50000"/>
                </a:spcBef>
              </a:pPr>
              <a:r>
                <a:rPr lang="en-US" sz="2095" dirty="0">
                  <a:solidFill>
                    <a:srgbClr val="00FFFF"/>
                  </a:solidFill>
                  <a:sym typeface="Symbol" pitchFamily="18" charset="2"/>
                </a:rPr>
                <a:t>Analytic structure complicated if unequal masses (Circular cuts)</a:t>
              </a:r>
            </a:p>
            <a:p>
              <a:pPr algn="l" defTabSz="947787">
                <a:spcBef>
                  <a:spcPct val="50000"/>
                </a:spcBef>
              </a:pPr>
              <a:r>
                <a:rPr lang="en-US" sz="2095" dirty="0">
                  <a:solidFill>
                    <a:srgbClr val="00FFFF"/>
                  </a:solidFill>
                  <a:sym typeface="Symbol" pitchFamily="18" charset="2"/>
                </a:rPr>
                <a:t>Left cut: </a:t>
              </a:r>
              <a:r>
                <a:rPr lang="en-US" sz="1985" dirty="0">
                  <a:solidFill>
                    <a:srgbClr val="00FFFF"/>
                  </a:solidFill>
                  <a:sym typeface="Symbol" pitchFamily="18" charset="2"/>
                </a:rPr>
                <a:t>With crossing may be rewritten in terms of physical region. </a:t>
              </a:r>
            </a:p>
            <a:p>
              <a:pPr algn="l" defTabSz="947787">
                <a:spcBef>
                  <a:spcPct val="50000"/>
                </a:spcBef>
              </a:pPr>
              <a:r>
                <a:rPr lang="en-US" sz="1985" dirty="0">
                  <a:solidFill>
                    <a:srgbClr val="00FFFF"/>
                  </a:solidFill>
                  <a:sym typeface="Symbol" pitchFamily="18" charset="2"/>
                </a:rPr>
                <a:t>	 But then different partial waves coupled. </a:t>
              </a:r>
            </a:p>
            <a:p>
              <a:pPr algn="l" defTabSz="947787">
                <a:spcBef>
                  <a:spcPct val="50000"/>
                </a:spcBef>
              </a:pPr>
              <a:r>
                <a:rPr lang="en-US" sz="1985" dirty="0">
                  <a:solidFill>
                    <a:srgbClr val="00FFFF"/>
                  </a:solidFill>
                  <a:sym typeface="Symbol" pitchFamily="18" charset="2"/>
                </a:rPr>
                <a:t>In practice, </a:t>
              </a:r>
              <a:r>
                <a:rPr lang="en-US" sz="1985" dirty="0">
                  <a:solidFill>
                    <a:prstClr val="white"/>
                  </a:solidFill>
                  <a:sym typeface="Symbol" pitchFamily="18" charset="2"/>
                </a:rPr>
                <a:t>limited to a </a:t>
              </a:r>
              <a:r>
                <a:rPr lang="en-US" sz="1985">
                  <a:solidFill>
                    <a:prstClr val="white"/>
                  </a:solidFill>
                  <a:sym typeface="Symbol" pitchFamily="18" charset="2"/>
                </a:rPr>
                <a:t>finite </a:t>
              </a:r>
              <a:r>
                <a:rPr lang="en-US" sz="1985" smtClean="0">
                  <a:solidFill>
                    <a:prstClr val="white"/>
                  </a:solidFill>
                  <a:sym typeface="Symbol" pitchFamily="18" charset="2"/>
                </a:rPr>
                <a:t>energy</a:t>
              </a:r>
              <a:r>
                <a:rPr lang="en-US" sz="1985" smtClean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endParaRPr lang="en-US" sz="1985">
                <a:solidFill>
                  <a:srgbClr val="00FFFF"/>
                </a:solidFill>
                <a:sym typeface="Symbol" pitchFamily="18" charset="2"/>
              </a:endParaRPr>
            </a:p>
            <a:p>
              <a:pPr algn="l" defTabSz="947787">
                <a:spcBef>
                  <a:spcPct val="50000"/>
                </a:spcBef>
              </a:pPr>
              <a:r>
                <a:rPr lang="en-US" sz="2095" dirty="0">
                  <a:solidFill>
                    <a:srgbClr val="00FFFF"/>
                  </a:solidFill>
                  <a:sym typeface="Symbol" pitchFamily="18" charset="2"/>
                </a:rPr>
                <a:t>	</a:t>
              </a:r>
              <a:r>
                <a:rPr lang="en-US" sz="2095">
                  <a:solidFill>
                    <a:srgbClr val="00FFFF"/>
                  </a:solidFill>
                  <a:sym typeface="Symbol" pitchFamily="18" charset="2"/>
                </a:rPr>
                <a:t>	</a:t>
              </a:r>
              <a:r>
                <a:rPr lang="en-US" sz="2205">
                  <a:solidFill>
                    <a:srgbClr val="00FFFF"/>
                  </a:solidFill>
                  <a:sym typeface="Symbol" pitchFamily="18" charset="2"/>
                </a:rPr>
                <a:t>But </a:t>
              </a:r>
              <a:r>
                <a:rPr lang="en-US" sz="2205" b="1">
                  <a:solidFill>
                    <a:prstClr val="white"/>
                  </a:solidFill>
                  <a:sym typeface="Symbol" pitchFamily="18" charset="2"/>
                </a:rPr>
                <a:t>good </a:t>
              </a:r>
              <a:r>
                <a:rPr lang="en-US" sz="2205">
                  <a:solidFill>
                    <a:srgbClr val="00FFFF"/>
                  </a:solidFill>
                  <a:sym typeface="Symbol" pitchFamily="18" charset="2"/>
                </a:rPr>
                <a:t>and simple </a:t>
              </a:r>
              <a:r>
                <a:rPr lang="en-US" sz="2205" b="1">
                  <a:solidFill>
                    <a:prstClr val="white"/>
                  </a:solidFill>
                  <a:sym typeface="Symbol" pitchFamily="18" charset="2"/>
                </a:rPr>
                <a:t>for </a:t>
              </a:r>
              <a:r>
                <a:rPr lang="en-US" sz="2205">
                  <a:solidFill>
                    <a:srgbClr val="00FFFF"/>
                  </a:solidFill>
                  <a:sym typeface="Symbol" pitchFamily="18" charset="2"/>
                </a:rPr>
                <a:t>elastic </a:t>
              </a:r>
              <a:r>
                <a:rPr lang="en-US" sz="2205" b="1">
                  <a:solidFill>
                    <a:prstClr val="white"/>
                  </a:solidFill>
                  <a:sym typeface="Symbol" pitchFamily="18" charset="2"/>
                </a:rPr>
                <a:t>resonance poles</a:t>
              </a:r>
              <a:r>
                <a:rPr lang="en-US" sz="2646" b="1">
                  <a:solidFill>
                    <a:prstClr val="white"/>
                  </a:solidFill>
                  <a:sym typeface="Symbol" pitchFamily="18" charset="2"/>
                </a:rPr>
                <a:t> </a:t>
              </a:r>
            </a:p>
            <a:p>
              <a:pPr algn="l" defTabSz="947787">
                <a:spcBef>
                  <a:spcPct val="50000"/>
                </a:spcBef>
              </a:pPr>
              <a:endParaRPr lang="en-US" sz="2095" b="1" dirty="0">
                <a:solidFill>
                  <a:prstClr val="white"/>
                </a:solidFill>
                <a:sym typeface="Symbol" pitchFamily="18" charset="2"/>
              </a:endParaRPr>
            </a:p>
          </p:txBody>
        </p:sp>
        <p:pic>
          <p:nvPicPr>
            <p:cNvPr id="13" name="Picture 1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8" y="-110438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7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169"/>
    </mc:Choice>
    <mc:Fallback xmlns="">
      <p:transition advTm="4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3171" y="-34661"/>
            <a:ext cx="1758020" cy="40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48" rIns="95015" bIns="47548">
            <a:spAutoFit/>
          </a:bodyPr>
          <a:lstStyle/>
          <a:p>
            <a:pPr algn="l" defTabSz="949716" eaLnBrk="1" hangingPunct="1"/>
            <a:r>
              <a:rPr lang="en-US" sz="1985" dirty="0">
                <a:solidFill>
                  <a:srgbClr val="66FFFF"/>
                </a:solidFill>
                <a:sym typeface="Symbol" pitchFamily="18" charset="2"/>
              </a:rPr>
              <a:t>Roy-like </a:t>
            </a:r>
            <a:r>
              <a:rPr lang="en-US" sz="1985" dirty="0" err="1">
                <a:solidFill>
                  <a:srgbClr val="66FFFF"/>
                </a:solidFill>
                <a:sym typeface="Symbol" pitchFamily="18" charset="2"/>
              </a:rPr>
              <a:t>Eqs</a:t>
            </a:r>
            <a:r>
              <a:rPr lang="en-US" sz="1985" dirty="0">
                <a:solidFill>
                  <a:srgbClr val="66FFFF"/>
                </a:solidFill>
                <a:sym typeface="Symbol" pitchFamily="18" charset="2"/>
              </a:rPr>
              <a:t>. </a:t>
            </a:r>
          </a:p>
        </p:txBody>
      </p:sp>
      <p:sp>
        <p:nvSpPr>
          <p:cNvPr id="6" name="Rectángulo 12"/>
          <p:cNvSpPr/>
          <p:nvPr/>
        </p:nvSpPr>
        <p:spPr>
          <a:xfrm>
            <a:off x="2171014" y="-40437"/>
            <a:ext cx="2130711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5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Derivation sketch</a:t>
            </a:r>
            <a:endParaRPr lang="en-US" sz="1985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12"/>
          <p:cNvSpPr/>
          <p:nvPr/>
        </p:nvSpPr>
        <p:spPr>
          <a:xfrm>
            <a:off x="457976" y="1205509"/>
            <a:ext cx="924862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49716" eaLnBrk="1" hangingPunct="1"/>
            <a:r>
              <a:rPr lang="en-U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2) Write fixed-t dispersion relations and project them in partial </a:t>
            </a:r>
            <a:r>
              <a:rPr lang="en-US" sz="198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waves. </a:t>
            </a:r>
          </a:p>
          <a:p>
            <a:pPr algn="l" defTabSz="949716" eaLnBrk="1" hangingPunct="1"/>
            <a:r>
              <a:rPr lang="en-US" sz="209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  </a:t>
            </a:r>
            <a:r>
              <a:rPr lang="en-US" sz="2095">
                <a:solidFill>
                  <a:srgbClr val="FFFFFF"/>
                </a:solidFill>
                <a:sym typeface="Symbol" pitchFamily="18" charset="2"/>
              </a:rPr>
              <a:t>Limited to s≤</a:t>
            </a:r>
            <a:r>
              <a:rPr lang="en-US" sz="2095">
                <a:solidFill>
                  <a:srgbClr val="FFFFFF"/>
                </a:solidFill>
                <a:cs typeface="Arial" charset="0"/>
                <a:sym typeface="Symbol" pitchFamily="18" charset="2"/>
              </a:rPr>
              <a:t> 68</a:t>
            </a:r>
            <a:r>
              <a:rPr lang="en-US" sz="2095">
                <a:solidFill>
                  <a:srgbClr val="FFFFFF"/>
                </a:solidFill>
                <a:sym typeface="Symbol" pitchFamily="18" charset="2"/>
              </a:rPr>
              <a:t> m</a:t>
            </a:r>
            <a:r>
              <a:rPr lang="en-US" sz="2095" baseline="-25000">
                <a:solidFill>
                  <a:srgbClr val="FFFFFF"/>
                </a:solidFill>
                <a:sym typeface="Symbol" pitchFamily="18" charset="2"/>
              </a:rPr>
              <a:t>π</a:t>
            </a:r>
            <a:r>
              <a:rPr lang="en-US" sz="2095" baseline="30000">
                <a:solidFill>
                  <a:srgbClr val="FFFFFF"/>
                </a:solidFill>
                <a:sym typeface="Symbol" pitchFamily="18" charset="2"/>
              </a:rPr>
              <a:t>2</a:t>
            </a:r>
            <a:r>
              <a:rPr lang="en-US" sz="2095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sz="2095">
                <a:solidFill>
                  <a:srgbClr val="FFFFFF"/>
                </a:solidFill>
                <a:cs typeface="Arial" charset="0"/>
                <a:sym typeface="Symbol" pitchFamily="18" charset="2"/>
              </a:rPr>
              <a:t>~ O(1.1) GeV </a:t>
            </a:r>
            <a:r>
              <a:rPr lang="en-US" sz="1213">
                <a:solidFill>
                  <a:srgbClr val="FFFFFF"/>
                </a:solidFill>
                <a:cs typeface="Arial" charset="0"/>
                <a:sym typeface="Symbol" pitchFamily="18" charset="2"/>
              </a:rPr>
              <a:t>(More complicated extensions exist)</a:t>
            </a:r>
            <a:endParaRPr lang="en-US" sz="772">
              <a:solidFill>
                <a:srgbClr val="FFFFFF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12"/>
              <p:cNvSpPr/>
              <p:nvPr/>
            </p:nvSpPr>
            <p:spPr>
              <a:xfrm>
                <a:off x="466550" y="2029519"/>
                <a:ext cx="8494960" cy="2536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l" defTabSz="99539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3) Use </a:t>
                </a:r>
                <a14:m>
                  <m:oMath xmlns:m="http://schemas.openxmlformats.org/officeDocument/2006/math">
                    <m:r>
                      <a:rPr lang="es-ES" sz="1985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𝑠</m:t>
                    </m:r>
                    <m:r>
                      <a:rPr lang="es-ES" sz="1985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↔</m:t>
                    </m:r>
                    <m:r>
                      <a:rPr lang="es-ES" sz="1985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𝑢</m:t>
                    </m:r>
                  </m:oMath>
                </a14:m>
                <a:r>
                  <a:rPr lang="en-US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crossing symmetry to </a:t>
                </a:r>
                <a:r>
                  <a:rPr lang="en-US" sz="1985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re-write:</a:t>
                </a:r>
              </a:p>
              <a:p>
                <a:pPr marL="0" lvl="1" algn="l" defTabSz="99539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812741" lvl="1" indent="-315039" algn="l" defTabSz="995397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985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left </a:t>
                </a:r>
                <a:r>
                  <a:rPr lang="en-US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cut in terms of partial wave expansions of the other channels. But crossed channels are also </a:t>
                </a:r>
                <a:r>
                  <a:rPr lang="el-GR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ππ→ππ</a:t>
                </a:r>
                <a:r>
                  <a:rPr lang="es-ES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 </a:t>
                </a:r>
                <a:r>
                  <a:rPr lang="es-ES" sz="1985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Coupled</a:t>
                </a:r>
                <a:r>
                  <a:rPr lang="es-ES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s-ES" sz="1985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equations</a:t>
                </a:r>
                <a:r>
                  <a:rPr lang="es-ES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.</a:t>
                </a:r>
              </a:p>
              <a:p>
                <a:pPr marL="812741" lvl="1" indent="-315039" algn="l" defTabSz="995397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s-ES" sz="19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812741" lvl="1" indent="-315039" algn="l" defTabSz="995397" eaLnBrk="1" fontAlgn="auto" hangingPunct="1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s-ES" sz="1985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Subtraction</a:t>
                </a:r>
                <a:r>
                  <a:rPr lang="es-ES" sz="1985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r>
                  <a:rPr lang="es-ES" sz="1985" dirty="0" err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terms</a:t>
                </a:r>
                <a:endParaRPr lang="es-ES" sz="19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marL="497702" lvl="1" algn="l" defTabSz="99539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algn="l" defTabSz="995397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98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0" y="2029519"/>
                <a:ext cx="8494960" cy="2536079"/>
              </a:xfrm>
              <a:prstGeom prst="rect">
                <a:avLst/>
              </a:prstGeom>
              <a:blipFill rotWithShape="0">
                <a:blip r:embed="rId3"/>
                <a:stretch>
                  <a:fillRect l="-718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12"/>
          <p:cNvSpPr/>
          <p:nvPr/>
        </p:nvSpPr>
        <p:spPr>
          <a:xfrm>
            <a:off x="466550" y="684338"/>
            <a:ext cx="9248626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1) Choose the number of subtractions (2=Roy, 1=GKPY)</a:t>
            </a:r>
            <a:endParaRPr lang="en-US" sz="198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12"/>
          <p:cNvSpPr/>
          <p:nvPr/>
        </p:nvSpPr>
        <p:spPr>
          <a:xfrm>
            <a:off x="238080" y="5358230"/>
            <a:ext cx="7574509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49716" eaLnBrk="1" hangingPunct="1"/>
            <a:r>
              <a:rPr lang="en-U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Complications for </a:t>
            </a:r>
            <a:r>
              <a:rPr lang="el-GR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</a:t>
            </a:r>
            <a:r>
              <a:rPr lang="el-GR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</a:t>
            </a:r>
            <a:r>
              <a:rPr lang="el-GR" sz="198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98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 (Roy-Steiner Eqs). </a:t>
            </a:r>
            <a:r>
              <a:rPr lang="en-US" sz="1544">
                <a:solidFill>
                  <a:srgbClr val="00FFFF"/>
                </a:solidFill>
                <a:sym typeface="Symbol" pitchFamily="18" charset="2"/>
              </a:rPr>
              <a:t>Also for πN and γγ→ππ)</a:t>
            </a:r>
          </a:p>
        </p:txBody>
      </p:sp>
      <p:sp>
        <p:nvSpPr>
          <p:cNvPr id="11" name="Rectángulo 12"/>
          <p:cNvSpPr/>
          <p:nvPr/>
        </p:nvSpPr>
        <p:spPr>
          <a:xfrm>
            <a:off x="634578" y="5913975"/>
            <a:ext cx="9752682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2) Different masses. Better use “hyperbolic” Dispersion Relations for larger applicability domain.</a:t>
            </a:r>
            <a:endParaRPr lang="en-US" sz="198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2"/>
          <p:cNvSpPr/>
          <p:nvPr/>
        </p:nvSpPr>
        <p:spPr>
          <a:xfrm>
            <a:off x="641213" y="6707896"/>
            <a:ext cx="8717259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3) Crossing involves other processes (</a:t>
            </a:r>
            <a:r>
              <a:rPr lang="el-GR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ππ→</a:t>
            </a:r>
            <a:r>
              <a:rPr lang="es-E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KK). More </a:t>
            </a:r>
            <a:r>
              <a:rPr lang="es-ES" sz="198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equations</a:t>
            </a:r>
            <a:r>
              <a:rPr lang="es-E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s-ES" sz="1985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coupled</a:t>
            </a:r>
            <a:r>
              <a:rPr lang="es-E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.</a:t>
            </a:r>
            <a:endParaRPr lang="en-US" sz="198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45942" y="4246740"/>
            <a:ext cx="9248626" cy="39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4) Truncate for low energy and low pw. The rest is input (driving terms)</a:t>
            </a:r>
            <a:endParaRPr lang="en-US" sz="1985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90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4360"/>
    </mc:Choice>
    <mc:Fallback xmlns="">
      <p:transition advTm="3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5206" y="49200"/>
            <a:ext cx="9254527" cy="39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56" tIns="46930" rIns="93856" bIns="46930">
            <a:spAutoFit/>
          </a:bodyPr>
          <a:lstStyle/>
          <a:p>
            <a:pPr defTabSz="938952"/>
            <a:r>
              <a:rPr lang="es-ES" sz="1980">
                <a:solidFill>
                  <a:srgbClr val="66FFFF"/>
                </a:solidFill>
                <a:sym typeface="Symbol" pitchFamily="18" charset="2"/>
              </a:rPr>
              <a:t>Motivation to study</a:t>
            </a:r>
            <a:r>
              <a:rPr lang="el-GR" sz="198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980" smtClean="0">
                <a:solidFill>
                  <a:srgbClr val="66FFFF"/>
                </a:solidFill>
                <a:sym typeface="Symbol" pitchFamily="18" charset="2"/>
              </a:rPr>
              <a:t>the scattering of pions and kaons and light scalar resonances </a:t>
            </a:r>
            <a:endParaRPr lang="en-GB" sz="1697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418889"/>
            <a:ext cx="10630511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s-ES" sz="2074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140" y="684287"/>
            <a:ext cx="8369348" cy="4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56" tIns="46930" rIns="93856" bIns="46930">
            <a:spAutoFit/>
          </a:bodyPr>
          <a:lstStyle/>
          <a:p>
            <a:pPr marL="315039" indent="-315039" defTabSz="938952">
              <a:buFont typeface="Arial" panose="020B0604020202020204" pitchFamily="34" charset="0"/>
              <a:buChar char="•"/>
            </a:pPr>
            <a:r>
              <a:rPr lang="el-GR" sz="2000" dirty="0">
                <a:sym typeface="Symbol" pitchFamily="18" charset="2"/>
              </a:rPr>
              <a:t>π</a:t>
            </a:r>
            <a:r>
              <a:rPr lang="es-ES" sz="2000" dirty="0">
                <a:sym typeface="Symbol" pitchFamily="18" charset="2"/>
              </a:rPr>
              <a:t>,K are </a:t>
            </a:r>
            <a:r>
              <a:rPr lang="es-ES" sz="2000" dirty="0" err="1">
                <a:sym typeface="Symbol" pitchFamily="18" charset="2"/>
              </a:rPr>
              <a:t>Goldstone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Bosons</a:t>
            </a:r>
            <a:r>
              <a:rPr lang="es-ES" sz="2000" dirty="0">
                <a:sym typeface="Symbol" pitchFamily="18" charset="2"/>
              </a:rPr>
              <a:t> of QCD → Test </a:t>
            </a:r>
            <a:r>
              <a:rPr lang="es-ES" sz="2000" dirty="0" err="1">
                <a:sym typeface="Symbol" pitchFamily="18" charset="2"/>
              </a:rPr>
              <a:t>Chiral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Symmetry</a:t>
            </a:r>
            <a:r>
              <a:rPr lang="es-ES" sz="2000" dirty="0">
                <a:sym typeface="Symbol" pitchFamily="18" charset="2"/>
              </a:rPr>
              <a:t> </a:t>
            </a:r>
            <a:r>
              <a:rPr lang="es-ES" sz="2000" dirty="0" err="1">
                <a:sym typeface="Symbol" pitchFamily="18" charset="2"/>
              </a:rPr>
              <a:t>Breaking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6988" y="4374725"/>
            <a:ext cx="10323523" cy="7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marL="315039" indent="-315039" algn="l" defTabSz="938952">
              <a:buFont typeface="Arial" panose="020B0604020202020204" pitchFamily="34" charset="0"/>
              <a:buChar char="•"/>
            </a:pPr>
            <a:r>
              <a:rPr lang="es-ES" sz="2000" smtClean="0">
                <a:sym typeface="Symbol" pitchFamily="18" charset="2"/>
              </a:rPr>
              <a:t>Much debated light scalar resonances appear there, </a:t>
            </a:r>
            <a:r>
              <a:rPr lang="es-ES" sz="2000">
                <a:sym typeface="Symbol" pitchFamily="18" charset="2"/>
              </a:rPr>
              <a:t>in particular the </a:t>
            </a:r>
            <a:r>
              <a:rPr lang="es-ES" sz="2000" smtClean="0">
                <a:sym typeface="Symbol" pitchFamily="18" charset="2"/>
              </a:rPr>
              <a:t>f</a:t>
            </a:r>
            <a:r>
              <a:rPr lang="es-ES" sz="2000" baseline="-25000" smtClean="0">
                <a:sym typeface="Symbol" pitchFamily="18" charset="2"/>
              </a:rPr>
              <a:t>0</a:t>
            </a:r>
            <a:r>
              <a:rPr lang="es-ES" sz="2000" smtClean="0">
                <a:sym typeface="Symbol" pitchFamily="18" charset="2"/>
              </a:rPr>
              <a:t>(500), f</a:t>
            </a:r>
            <a:r>
              <a:rPr lang="es-ES" sz="2000" baseline="-25000" smtClean="0">
                <a:sym typeface="Symbol" pitchFamily="18" charset="2"/>
              </a:rPr>
              <a:t>0</a:t>
            </a:r>
            <a:r>
              <a:rPr lang="es-ES" sz="2000" smtClean="0">
                <a:sym typeface="Symbol" pitchFamily="18" charset="2"/>
              </a:rPr>
              <a:t>(980), f</a:t>
            </a:r>
            <a:r>
              <a:rPr lang="es-ES" sz="2000" baseline="-25000" smtClean="0">
                <a:sym typeface="Symbol" pitchFamily="18" charset="2"/>
              </a:rPr>
              <a:t>0</a:t>
            </a:r>
            <a:r>
              <a:rPr lang="es-ES" sz="2000" smtClean="0">
                <a:sym typeface="Symbol" pitchFamily="18" charset="2"/>
              </a:rPr>
              <a:t>(1370), f</a:t>
            </a:r>
            <a:r>
              <a:rPr lang="es-ES" sz="2000" baseline="-25000" smtClean="0">
                <a:sym typeface="Symbol" pitchFamily="18" charset="2"/>
              </a:rPr>
              <a:t>0</a:t>
            </a:r>
            <a:r>
              <a:rPr lang="es-ES" sz="2000" smtClean="0">
                <a:sym typeface="Symbol" pitchFamily="18" charset="2"/>
              </a:rPr>
              <a:t>(1500) and also the K*</a:t>
            </a:r>
            <a:r>
              <a:rPr lang="es-ES" sz="2000" baseline="-25000" smtClean="0">
                <a:sym typeface="Symbol" pitchFamily="18" charset="2"/>
              </a:rPr>
              <a:t>0</a:t>
            </a:r>
            <a:r>
              <a:rPr lang="es-ES" sz="2000" smtClean="0">
                <a:sym typeface="Symbol" pitchFamily="18" charset="2"/>
              </a:rPr>
              <a:t>(700</a:t>
            </a:r>
            <a:r>
              <a:rPr lang="es-ES" sz="2000">
                <a:sym typeface="Symbol" pitchFamily="18" charset="2"/>
              </a:rPr>
              <a:t>), </a:t>
            </a:r>
            <a:r>
              <a:rPr lang="es-ES" sz="2000" smtClean="0">
                <a:sym typeface="Symbol" pitchFamily="18" charset="2"/>
              </a:rPr>
              <a:t>K*</a:t>
            </a:r>
            <a:r>
              <a:rPr lang="es-ES" sz="2000" baseline="-25000" smtClean="0">
                <a:sym typeface="Symbol" pitchFamily="18" charset="2"/>
              </a:rPr>
              <a:t>0</a:t>
            </a:r>
            <a:r>
              <a:rPr lang="es-ES" sz="2000" smtClean="0">
                <a:sym typeface="Symbol" pitchFamily="18" charset="2"/>
              </a:rPr>
              <a:t>(1430). 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6140" y="1712187"/>
            <a:ext cx="7533542" cy="7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56" tIns="46930" rIns="93856" bIns="46930">
            <a:spAutoFit/>
          </a:bodyPr>
          <a:lstStyle/>
          <a:p>
            <a:pPr marL="315039" indent="-315039" defTabSz="938952">
              <a:buFont typeface="Arial" panose="020B0604020202020204" pitchFamily="34" charset="0"/>
              <a:buChar char="•"/>
            </a:pPr>
            <a:r>
              <a:rPr lang="el-GR" sz="2000">
                <a:sym typeface="Symbol" pitchFamily="18" charset="2"/>
              </a:rPr>
              <a:t>π</a:t>
            </a:r>
            <a:r>
              <a:rPr lang="es-ES" sz="2000">
                <a:sym typeface="Symbol" pitchFamily="18" charset="2"/>
              </a:rPr>
              <a:t>,K appear as final products of almost all hadronic </a:t>
            </a:r>
            <a:r>
              <a:rPr lang="es-ES" sz="2000" smtClean="0">
                <a:sym typeface="Symbol" pitchFamily="18" charset="2"/>
              </a:rPr>
              <a:t>processes</a:t>
            </a:r>
            <a:r>
              <a:rPr lang="es-ES" sz="2000">
                <a:sym typeface="Symbol" pitchFamily="18" charset="2"/>
              </a:rPr>
              <a:t>:</a:t>
            </a:r>
          </a:p>
          <a:p>
            <a:pPr defTabSz="938952"/>
            <a:r>
              <a:rPr lang="es-ES" sz="2000">
                <a:sym typeface="Symbol" pitchFamily="18" charset="2"/>
              </a:rPr>
              <a:t>       Examples: B,D, decays, CP violation studies, etc…</a:t>
            </a:r>
            <a:endParaRPr lang="en-GB" sz="2000" dirty="0">
              <a:sym typeface="Symbol" pitchFamily="18" charset="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6140" y="3047864"/>
            <a:ext cx="10153128" cy="70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marL="285750" indent="-285750" algn="l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Meson-meson scattering main or relevant source</a:t>
            </a:r>
            <a:r>
              <a:rPr lang="en-US" sz="2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PDG </a:t>
            </a:r>
            <a:r>
              <a:rPr lang="en-U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parameters of </a:t>
            </a: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many </a:t>
            </a:r>
            <a:r>
              <a:rPr lang="es-ES" sz="2000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resonances</a:t>
            </a:r>
            <a:endParaRPr lang="en-US" sz="2800" i="1" dirty="0">
              <a:solidFill>
                <a:schemeClr val="bg1"/>
              </a:solidFill>
              <a:latin typeface="Cambria Math" panose="02040503050406030204" pitchFamily="18" charset="0"/>
              <a:sym typeface="Symbol" pitchFamily="18" charset="2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06140" y="6738304"/>
            <a:ext cx="99371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smtClean="0">
                <a:sym typeface="Symbol" pitchFamily="18" charset="2"/>
              </a:rPr>
              <a:t>Relevant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n-US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glueball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identification</a:t>
            </a: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06140" y="5710402"/>
            <a:ext cx="10323523" cy="40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marL="315039" indent="-315039" algn="l" defTabSz="938952">
              <a:buFont typeface="Arial" panose="020B0604020202020204" pitchFamily="34" charset="0"/>
              <a:buChar char="•"/>
            </a:pPr>
            <a:r>
              <a:rPr lang="es-ES" sz="2000" smtClean="0">
                <a:sym typeface="Symbol" pitchFamily="18" charset="2"/>
              </a:rPr>
              <a:t>Strong indications for predominant non quark-antiquark nature </a:t>
            </a:r>
            <a:endParaRPr lang="en-GB" sz="2000" dirty="0"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8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4088"/>
    </mc:Choice>
    <mc:Fallback xmlns="">
      <p:transition advTm="8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/>
          </p:nvPr>
        </p:nvGraphicFramePr>
        <p:xfrm>
          <a:off x="1138916" y="1398867"/>
          <a:ext cx="8129069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41" name="Ecuación" r:id="rId4" imgW="4038480" imgH="507960" progId="Equation.3">
                  <p:embed/>
                </p:oleObj>
              </mc:Choice>
              <mc:Fallback>
                <p:oleObj name="Ecuación" r:id="rId4" imgW="403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916" y="1398867"/>
                        <a:ext cx="8129069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44075" y="53"/>
            <a:ext cx="3187258" cy="35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015" tIns="47548" rIns="95015" bIns="47548" anchor="ctr">
            <a:spAutoFit/>
          </a:bodyPr>
          <a:lstStyle/>
          <a:p>
            <a:pPr algn="l" defTabSz="949716"/>
            <a:r>
              <a:rPr lang="es-ES_tradnl" sz="1654" dirty="0" err="1">
                <a:solidFill>
                  <a:srgbClr val="00FFFF"/>
                </a:solidFill>
                <a:sym typeface="Symbol" pitchFamily="18" charset="2"/>
              </a:rPr>
              <a:t>Structure</a:t>
            </a:r>
            <a:r>
              <a:rPr lang="es-ES_tradnl" sz="1654" dirty="0">
                <a:solidFill>
                  <a:srgbClr val="00FFFF"/>
                </a:solidFill>
                <a:sym typeface="Symbol" pitchFamily="18" charset="2"/>
              </a:rPr>
              <a:t> of Roy vs. GKPY </a:t>
            </a:r>
            <a:r>
              <a:rPr lang="es-ES_tradnl" sz="1654" dirty="0" err="1">
                <a:solidFill>
                  <a:srgbClr val="00FFFF"/>
                </a:solidFill>
                <a:sym typeface="Symbol" pitchFamily="18" charset="2"/>
              </a:rPr>
              <a:t>Eqs</a:t>
            </a:r>
            <a:r>
              <a:rPr lang="es-ES_tradnl" sz="1654" dirty="0">
                <a:solidFill>
                  <a:srgbClr val="00FFFF"/>
                </a:solidFill>
                <a:sym typeface="Symbol" pitchFamily="18" charset="2"/>
              </a:rPr>
              <a:t>.</a:t>
            </a:r>
            <a:endParaRPr lang="es-ES_tradnl" sz="1985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053" name="6 Rectángulo"/>
          <p:cNvSpPr>
            <a:spLocks noChangeArrowheads="1"/>
          </p:cNvSpPr>
          <p:nvPr/>
        </p:nvSpPr>
        <p:spPr bwMode="auto">
          <a:xfrm>
            <a:off x="352600" y="468357"/>
            <a:ext cx="7439416" cy="86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3" tIns="43628" rIns="87253" bIns="43628">
            <a:spAutoFit/>
          </a:bodyPr>
          <a:lstStyle/>
          <a:p>
            <a:pPr defTabSz="872608"/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Both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are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coupled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channel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equations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for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infinite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partial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00FFFF"/>
                </a:solidFill>
                <a:sym typeface="Symbol" pitchFamily="18" charset="2"/>
              </a:rPr>
              <a:t>waves</a:t>
            </a:r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:</a:t>
            </a:r>
          </a:p>
          <a:p>
            <a:pPr defTabSz="872608"/>
            <a:r>
              <a:rPr lang="es-ES_tradnl" sz="1985" dirty="0">
                <a:solidFill>
                  <a:srgbClr val="00FFFF"/>
                </a:solidFill>
                <a:sym typeface="Symbol" pitchFamily="18" charset="2"/>
              </a:rPr>
              <a:t>I=isospin 0,1,2 , </a:t>
            </a:r>
            <a:r>
              <a:rPr lang="es-ES_tradnl" sz="3087" dirty="0">
                <a:solidFill>
                  <a:srgbClr val="00FFFF"/>
                </a:solidFill>
                <a:latin typeface="Brush Script MT" pitchFamily="66" charset="0"/>
                <a:sym typeface="Symbol" pitchFamily="18" charset="2"/>
              </a:rPr>
              <a:t>l </a:t>
            </a:r>
            <a:r>
              <a:rPr lang="es-ES_tradnl" sz="1985" dirty="0">
                <a:solidFill>
                  <a:srgbClr val="00FFFF"/>
                </a:solidFill>
                <a:cs typeface="Arial" charset="0"/>
                <a:sym typeface="Symbol" pitchFamily="18" charset="2"/>
              </a:rPr>
              <a:t>=angular </a:t>
            </a:r>
            <a:r>
              <a:rPr lang="es-ES_tradnl" sz="1985" err="1">
                <a:solidFill>
                  <a:srgbClr val="00FFFF"/>
                </a:solidFill>
                <a:cs typeface="Arial" charset="0"/>
                <a:sym typeface="Symbol" pitchFamily="18" charset="2"/>
              </a:rPr>
              <a:t>momentum</a:t>
            </a:r>
            <a:r>
              <a:rPr lang="es-ES_tradnl" sz="1985">
                <a:solidFill>
                  <a:srgbClr val="00FFFF"/>
                </a:solidFill>
                <a:cs typeface="Arial" charset="0"/>
                <a:sym typeface="Symbol" pitchFamily="18" charset="2"/>
              </a:rPr>
              <a:t> 0,1,2….</a:t>
            </a:r>
            <a:endParaRPr lang="es-ES" sz="1985" i="1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49 Grupo"/>
          <p:cNvGrpSpPr>
            <a:grpSpLocks/>
          </p:cNvGrpSpPr>
          <p:nvPr/>
        </p:nvGrpSpPr>
        <p:grpSpPr bwMode="auto">
          <a:xfrm>
            <a:off x="490186" y="2339984"/>
            <a:ext cx="1568057" cy="4177788"/>
            <a:chOff x="195268" y="2556495"/>
            <a:chExt cx="1663166" cy="4176870"/>
          </a:xfrm>
        </p:grpSpPr>
        <p:cxnSp>
          <p:nvCxnSpPr>
            <p:cNvPr id="2081" name="8 Conector recto de flecha"/>
            <p:cNvCxnSpPr>
              <a:cxnSpLocks noChangeShapeType="1"/>
            </p:cNvCxnSpPr>
            <p:nvPr/>
          </p:nvCxnSpPr>
          <p:spPr bwMode="auto">
            <a:xfrm rot="5400000">
              <a:off x="-593166" y="4103873"/>
              <a:ext cx="3096344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82" name="16 Rectángulo"/>
            <p:cNvSpPr>
              <a:spLocks noChangeArrowheads="1"/>
            </p:cNvSpPr>
            <p:nvPr/>
          </p:nvSpPr>
          <p:spPr bwMode="auto">
            <a:xfrm>
              <a:off x="195268" y="5724849"/>
              <a:ext cx="1663166" cy="1008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Partial wave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on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real axis</a:t>
              </a:r>
            </a:p>
          </p:txBody>
        </p:sp>
      </p:grpSp>
      <p:grpSp>
        <p:nvGrpSpPr>
          <p:cNvPr id="3" name="30 Grupo"/>
          <p:cNvGrpSpPr>
            <a:grpSpLocks/>
          </p:cNvGrpSpPr>
          <p:nvPr/>
        </p:nvGrpSpPr>
        <p:grpSpPr bwMode="auto">
          <a:xfrm>
            <a:off x="2184036" y="2339994"/>
            <a:ext cx="2012089" cy="2377408"/>
            <a:chOff x="1703574" y="2556495"/>
            <a:chExt cx="2134920" cy="2376508"/>
          </a:xfrm>
        </p:grpSpPr>
        <p:cxnSp>
          <p:nvCxnSpPr>
            <p:cNvPr id="2079" name="9 Conector recto de flecha"/>
            <p:cNvCxnSpPr>
              <a:cxnSpLocks noChangeShapeType="1"/>
            </p:cNvCxnSpPr>
            <p:nvPr/>
          </p:nvCxnSpPr>
          <p:spPr bwMode="auto">
            <a:xfrm rot="5400000">
              <a:off x="2141550" y="3239777"/>
              <a:ext cx="1368152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2080" name="17 Rectángulo"/>
            <p:cNvSpPr>
              <a:spLocks noChangeArrowheads="1"/>
            </p:cNvSpPr>
            <p:nvPr/>
          </p:nvSpPr>
          <p:spPr bwMode="auto">
            <a:xfrm>
              <a:off x="1703574" y="3924647"/>
              <a:ext cx="2134920" cy="1008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SUBTRACTION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TERMS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(polynomials)</a:t>
              </a:r>
              <a:endParaRPr lang="es-ES" sz="1985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33 Grupo"/>
          <p:cNvGrpSpPr>
            <a:grpSpLocks/>
          </p:cNvGrpSpPr>
          <p:nvPr/>
        </p:nvGrpSpPr>
        <p:grpSpPr bwMode="auto">
          <a:xfrm>
            <a:off x="2700119" y="4861244"/>
            <a:ext cx="1412566" cy="1045995"/>
            <a:chOff x="2107496" y="5724847"/>
            <a:chExt cx="1497759" cy="1045797"/>
          </a:xfrm>
        </p:grpSpPr>
        <p:sp>
          <p:nvSpPr>
            <p:cNvPr id="2074" name="21 Rectángulo"/>
            <p:cNvSpPr>
              <a:spLocks noChangeArrowheads="1"/>
            </p:cNvSpPr>
            <p:nvPr/>
          </p:nvSpPr>
          <p:spPr bwMode="auto">
            <a:xfrm>
              <a:off x="2107496" y="5724847"/>
              <a:ext cx="1497759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 2nd order </a:t>
              </a:r>
              <a:endParaRPr lang="es-ES" sz="1985">
                <a:solidFill>
                  <a:srgbClr val="FFFFFF"/>
                </a:solidFill>
              </a:endParaRPr>
            </a:p>
          </p:txBody>
        </p:sp>
        <p:sp>
          <p:nvSpPr>
            <p:cNvPr id="2075" name="22 Rectángulo"/>
            <p:cNvSpPr>
              <a:spLocks noChangeArrowheads="1"/>
            </p:cNvSpPr>
            <p:nvPr/>
          </p:nvSpPr>
          <p:spPr bwMode="auto">
            <a:xfrm>
              <a:off x="2197521" y="6372918"/>
              <a:ext cx="1332890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1st order </a:t>
              </a:r>
              <a:endParaRPr lang="es-ES" sz="1985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34 Grupo"/>
          <p:cNvGrpSpPr>
            <a:grpSpLocks/>
          </p:cNvGrpSpPr>
          <p:nvPr/>
        </p:nvGrpSpPr>
        <p:grpSpPr bwMode="auto">
          <a:xfrm>
            <a:off x="4617872" y="4873904"/>
            <a:ext cx="2991523" cy="1045995"/>
            <a:chOff x="4120167" y="5724847"/>
            <a:chExt cx="3172783" cy="1045797"/>
          </a:xfrm>
        </p:grpSpPr>
        <p:sp>
          <p:nvSpPr>
            <p:cNvPr id="2072" name="23 Rectángulo"/>
            <p:cNvSpPr>
              <a:spLocks noChangeArrowheads="1"/>
            </p:cNvSpPr>
            <p:nvPr/>
          </p:nvSpPr>
          <p:spPr bwMode="auto">
            <a:xfrm>
              <a:off x="4120167" y="5724847"/>
              <a:ext cx="3172783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More energy suppressed</a:t>
              </a:r>
              <a:endParaRPr lang="es-ES" sz="1985">
                <a:solidFill>
                  <a:srgbClr val="FFFFFF"/>
                </a:solidFill>
              </a:endParaRPr>
            </a:p>
          </p:txBody>
        </p:sp>
        <p:sp>
          <p:nvSpPr>
            <p:cNvPr id="2073" name="24 Rectángulo"/>
            <p:cNvSpPr>
              <a:spLocks noChangeArrowheads="1"/>
            </p:cNvSpPr>
            <p:nvPr/>
          </p:nvSpPr>
          <p:spPr bwMode="auto">
            <a:xfrm>
              <a:off x="4123881" y="6372918"/>
              <a:ext cx="3126880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Less energy suppressed</a:t>
              </a:r>
              <a:endParaRPr lang="es-ES" sz="1985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35 Grupo"/>
          <p:cNvGrpSpPr>
            <a:grpSpLocks/>
          </p:cNvGrpSpPr>
          <p:nvPr/>
        </p:nvGrpSpPr>
        <p:grpSpPr bwMode="auto">
          <a:xfrm>
            <a:off x="8109297" y="4861244"/>
            <a:ext cx="1355243" cy="1045995"/>
            <a:chOff x="8191927" y="5724847"/>
            <a:chExt cx="1437202" cy="1045797"/>
          </a:xfrm>
        </p:grpSpPr>
        <p:sp>
          <p:nvSpPr>
            <p:cNvPr id="2070" name="25 Rectángulo"/>
            <p:cNvSpPr>
              <a:spLocks noChangeArrowheads="1"/>
            </p:cNvSpPr>
            <p:nvPr/>
          </p:nvSpPr>
          <p:spPr bwMode="auto">
            <a:xfrm>
              <a:off x="8191927" y="5724847"/>
              <a:ext cx="1437202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Very small</a:t>
              </a:r>
              <a:endParaRPr lang="es-ES" sz="1985">
                <a:solidFill>
                  <a:srgbClr val="FFFFFF"/>
                </a:solidFill>
              </a:endParaRPr>
            </a:p>
          </p:txBody>
        </p:sp>
        <p:sp>
          <p:nvSpPr>
            <p:cNvPr id="2071" name="26 Rectángulo"/>
            <p:cNvSpPr>
              <a:spLocks noChangeArrowheads="1"/>
            </p:cNvSpPr>
            <p:nvPr/>
          </p:nvSpPr>
          <p:spPr bwMode="auto">
            <a:xfrm>
              <a:off x="8512022" y="6372918"/>
              <a:ext cx="823114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small</a:t>
              </a:r>
              <a:endParaRPr lang="es-ES" sz="1985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32 Grupo"/>
          <p:cNvGrpSpPr>
            <a:grpSpLocks/>
          </p:cNvGrpSpPr>
          <p:nvPr/>
        </p:nvGrpSpPr>
        <p:grpSpPr bwMode="auto">
          <a:xfrm>
            <a:off x="2013935" y="4861244"/>
            <a:ext cx="949684" cy="1045995"/>
            <a:chOff x="359815" y="5724847"/>
            <a:chExt cx="1006551" cy="1045797"/>
          </a:xfrm>
        </p:grpSpPr>
        <p:sp>
          <p:nvSpPr>
            <p:cNvPr id="2068" name="27 Rectángulo"/>
            <p:cNvSpPr>
              <a:spLocks noChangeArrowheads="1"/>
            </p:cNvSpPr>
            <p:nvPr/>
          </p:nvSpPr>
          <p:spPr bwMode="auto">
            <a:xfrm>
              <a:off x="509827" y="5724847"/>
              <a:ext cx="841748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ROY:</a:t>
              </a:r>
              <a:endParaRPr lang="es-ES" sz="1985">
                <a:solidFill>
                  <a:srgbClr val="FFFFFF"/>
                </a:solidFill>
              </a:endParaRPr>
            </a:p>
          </p:txBody>
        </p:sp>
        <p:sp>
          <p:nvSpPr>
            <p:cNvPr id="2069" name="28 Rectángulo"/>
            <p:cNvSpPr>
              <a:spLocks noChangeArrowheads="1"/>
            </p:cNvSpPr>
            <p:nvPr/>
          </p:nvSpPr>
          <p:spPr bwMode="auto">
            <a:xfrm>
              <a:off x="359815" y="6372918"/>
              <a:ext cx="1006551" cy="39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GKPY:</a:t>
              </a:r>
              <a:endParaRPr lang="es-ES" sz="1985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43 Grupo"/>
          <p:cNvGrpSpPr>
            <a:grpSpLocks/>
          </p:cNvGrpSpPr>
          <p:nvPr/>
        </p:nvGrpSpPr>
        <p:grpSpPr bwMode="auto">
          <a:xfrm>
            <a:off x="7787850" y="2341562"/>
            <a:ext cx="2047355" cy="2445808"/>
            <a:chOff x="7935346" y="2557289"/>
            <a:chExt cx="2172754" cy="2445809"/>
          </a:xfrm>
        </p:grpSpPr>
        <p:sp>
          <p:nvSpPr>
            <p:cNvPr id="2066" name="18 Rectángulo"/>
            <p:cNvSpPr>
              <a:spLocks noChangeArrowheads="1"/>
            </p:cNvSpPr>
            <p:nvPr/>
          </p:nvSpPr>
          <p:spPr bwMode="auto">
            <a:xfrm>
              <a:off x="7935346" y="3383423"/>
              <a:ext cx="2172754" cy="161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DRIVING 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TERMS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(truncation)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Higher waves</a:t>
              </a:r>
            </a:p>
            <a:p>
              <a:pPr defTabSz="872608"/>
              <a:r>
                <a:rPr lang="es-ES_tradnl" sz="1985">
                  <a:solidFill>
                    <a:srgbClr val="00FFFF"/>
                  </a:solidFill>
                  <a:sym typeface="Symbol" pitchFamily="18" charset="2"/>
                </a:rPr>
                <a:t>and High energy</a:t>
              </a:r>
              <a:endParaRPr lang="es-ES" sz="1985">
                <a:solidFill>
                  <a:srgbClr val="FFFFFF"/>
                </a:solidFill>
              </a:endParaRPr>
            </a:p>
          </p:txBody>
        </p:sp>
        <p:cxnSp>
          <p:nvCxnSpPr>
            <p:cNvPr id="2067" name="42 Conector recto de flecha"/>
            <p:cNvCxnSpPr>
              <a:cxnSpLocks noChangeShapeType="1"/>
            </p:cNvCxnSpPr>
            <p:nvPr/>
          </p:nvCxnSpPr>
          <p:spPr bwMode="auto">
            <a:xfrm rot="5400000">
              <a:off x="8551056" y="2952539"/>
              <a:ext cx="792088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sp>
        <p:nvSpPr>
          <p:cNvPr id="46" name="45 Rectángulo"/>
          <p:cNvSpPr>
            <a:spLocks noChangeArrowheads="1"/>
          </p:cNvSpPr>
          <p:nvPr/>
        </p:nvSpPr>
        <p:spPr bwMode="auto">
          <a:xfrm>
            <a:off x="3584688" y="6589717"/>
            <a:ext cx="4685457" cy="68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3" tIns="43628" rIns="87253" bIns="43628">
            <a:spAutoFit/>
          </a:bodyPr>
          <a:lstStyle/>
          <a:p>
            <a:pPr defTabSz="872608"/>
            <a:r>
              <a:rPr lang="es-ES_tradnl" sz="3859">
                <a:solidFill>
                  <a:srgbClr val="FFFFFF"/>
                </a:solidFill>
                <a:sym typeface="Symbol" pitchFamily="18" charset="2"/>
              </a:rPr>
              <a:t>“IN </a:t>
            </a:r>
            <a:r>
              <a:rPr lang="es-ES_tradnl" sz="1985">
                <a:solidFill>
                  <a:srgbClr val="FFFFFF"/>
                </a:solidFill>
                <a:sym typeface="Symbol" pitchFamily="18" charset="2"/>
              </a:rPr>
              <a:t>(from our data parametrizations)”</a:t>
            </a:r>
            <a:endParaRPr lang="es-ES" sz="3859">
              <a:solidFill>
                <a:srgbClr val="FFFFFF"/>
              </a:solidFill>
            </a:endParaRPr>
          </a:p>
        </p:txBody>
      </p:sp>
      <p:sp>
        <p:nvSpPr>
          <p:cNvPr id="49" name="48 Rectángulo"/>
          <p:cNvSpPr>
            <a:spLocks noChangeArrowheads="1"/>
          </p:cNvSpPr>
          <p:nvPr/>
        </p:nvSpPr>
        <p:spPr bwMode="auto">
          <a:xfrm>
            <a:off x="374245" y="6589762"/>
            <a:ext cx="1551587" cy="68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3" tIns="43628" rIns="87253" bIns="43628">
            <a:spAutoFit/>
          </a:bodyPr>
          <a:lstStyle/>
          <a:p>
            <a:pPr defTabSz="872608"/>
            <a:r>
              <a:rPr lang="es-ES_tradnl" sz="3859">
                <a:solidFill>
                  <a:srgbClr val="FFFFFF"/>
                </a:solidFill>
                <a:sym typeface="Symbol" pitchFamily="18" charset="2"/>
              </a:rPr>
              <a:t>“OUT”</a:t>
            </a:r>
            <a:endParaRPr lang="es-ES" sz="3859">
              <a:solidFill>
                <a:srgbClr val="FFFFFF"/>
              </a:solidFill>
            </a:endParaRPr>
          </a:p>
        </p:txBody>
      </p:sp>
      <p:sp>
        <p:nvSpPr>
          <p:cNvPr id="51" name="50 Rectángulo"/>
          <p:cNvSpPr>
            <a:spLocks noChangeArrowheads="1"/>
          </p:cNvSpPr>
          <p:nvPr/>
        </p:nvSpPr>
        <p:spPr bwMode="auto">
          <a:xfrm>
            <a:off x="2307915" y="6600869"/>
            <a:ext cx="740467" cy="68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7253" tIns="43628" rIns="87253" bIns="43628">
            <a:spAutoFit/>
          </a:bodyPr>
          <a:lstStyle/>
          <a:p>
            <a:pPr defTabSz="872608"/>
            <a:r>
              <a:rPr lang="es-ES_tradnl" sz="3859">
                <a:solidFill>
                  <a:srgbClr val="FFFFFF"/>
                </a:solidFill>
                <a:sym typeface="Symbol" pitchFamily="18" charset="2"/>
              </a:rPr>
              <a:t>=?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5029135" y="2421937"/>
            <a:ext cx="2151936" cy="2134512"/>
            <a:chOff x="4283968" y="2196676"/>
            <a:chExt cx="1951787" cy="1935985"/>
          </a:xfrm>
        </p:grpSpPr>
        <p:cxnSp>
          <p:nvCxnSpPr>
            <p:cNvPr id="38" name="14 Conector recto de flecha"/>
            <p:cNvCxnSpPr>
              <a:cxnSpLocks noChangeShapeType="1"/>
            </p:cNvCxnSpPr>
            <p:nvPr/>
          </p:nvCxnSpPr>
          <p:spPr bwMode="auto">
            <a:xfrm rot="5400000">
              <a:off x="4753542" y="2845257"/>
              <a:ext cx="1008757" cy="1588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39" name="19 Rectángulo"/>
            <p:cNvSpPr>
              <a:spLocks noChangeArrowheads="1"/>
            </p:cNvSpPr>
            <p:nvPr/>
          </p:nvSpPr>
          <p:spPr bwMode="auto">
            <a:xfrm>
              <a:off x="4283968" y="3494802"/>
              <a:ext cx="1951787" cy="637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KERNEL TERMS</a:t>
              </a:r>
            </a:p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known</a:t>
              </a:r>
              <a:endParaRPr lang="es-ES_tradnl" sz="19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4" name="Abrir llave 3"/>
            <p:cNvSpPr/>
            <p:nvPr/>
          </p:nvSpPr>
          <p:spPr bwMode="auto">
            <a:xfrm rot="16200000">
              <a:off x="5161900" y="1802922"/>
              <a:ext cx="192042" cy="97955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0817" tIns="50408" rIns="100817" bIns="5040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defTabSz="1097388"/>
              <a:endParaRPr lang="en-US" sz="2426">
                <a:solidFill>
                  <a:srgbClr val="FFFFFF"/>
                </a:solidFill>
              </a:endParaRPr>
            </a:p>
          </p:txBody>
        </p:sp>
      </p:grpSp>
      <p:sp>
        <p:nvSpPr>
          <p:cNvPr id="40" name="Abrir llave 39"/>
          <p:cNvSpPr/>
          <p:nvPr/>
        </p:nvSpPr>
        <p:spPr bwMode="auto">
          <a:xfrm rot="16200000">
            <a:off x="5728506" y="2557632"/>
            <a:ext cx="294566" cy="72000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817" tIns="50408" rIns="100817" bIns="50408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1097388"/>
            <a:endParaRPr lang="en-US" sz="2426">
              <a:solidFill>
                <a:srgbClr val="FFFFFF"/>
              </a:solidFill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84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  <p:bldP spid="51" grpId="0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0373" y="49204"/>
            <a:ext cx="1828905" cy="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99" tIns="47541" rIns="94999" bIns="47541">
            <a:spAutoFit/>
          </a:bodyPr>
          <a:lstStyle/>
          <a:p>
            <a:pPr algn="l" defTabSz="949548" eaLnBrk="1" hangingPunct="1"/>
            <a:r>
              <a:rPr lang="es-ES_tradnl" sz="1985" dirty="0" err="1">
                <a:solidFill>
                  <a:srgbClr val="FFFFFF"/>
                </a:solidFill>
                <a:sym typeface="Symbol" pitchFamily="18" charset="2"/>
              </a:rPr>
              <a:t>Two</a:t>
            </a:r>
            <a:r>
              <a:rPr lang="es-ES_tradnl" sz="1985" dirty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FFFFFF"/>
                </a:solidFill>
                <a:sym typeface="Symbol" pitchFamily="18" charset="2"/>
              </a:rPr>
              <a:t>strategies</a:t>
            </a:r>
            <a:endParaRPr lang="en-GB" sz="1985" dirty="0">
              <a:solidFill>
                <a:srgbClr val="FFFFFF"/>
              </a:solidFill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752967" y="604945"/>
                <a:ext cx="9378068" cy="35459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5166" tIns="47619" rIns="95166" bIns="47619">
                <a:spAutoFit/>
              </a:bodyPr>
              <a:lstStyle/>
              <a:p>
                <a:pPr algn="l" defTabSz="949548">
                  <a:spcBef>
                    <a:spcPct val="50000"/>
                  </a:spcBef>
                </a:pPr>
                <a:r>
                  <a:rPr lang="en-US" sz="2205" u="sng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equations</a:t>
                </a:r>
                <a:r>
                  <a:rPr lang="en-US" sz="2205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Ananthanarayan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Colangelo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Gasser,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Leutwyler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Caprini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103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Moussallam</a:t>
                </a:r>
                <a:r>
                  <a:rPr lang="en-US" sz="110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Stern…)</a:t>
                </a:r>
                <a:endParaRPr lang="en-US" sz="1103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985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and P wave solution for Roy or GKPY equations unique at low energy    if high-energy, higher waves and scattering lengths known. </a:t>
                </a:r>
                <a:r>
                  <a:rPr lang="en-US" sz="1323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isospin limit)</a:t>
                </a: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985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scattering DATA used at low energies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85" i="1" ker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s-ES" sz="1985" i="1" kern="0">
                            <a:solidFill>
                              <a:srgbClr val="FFFF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s-ES" sz="1985" i="1" ker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≤0.8 ~1 </m:t>
                    </m:r>
                    <m:r>
                      <a:rPr lang="es-ES" sz="1985" i="1" kern="0">
                        <a:solidFill>
                          <a:srgbClr val="FFFFFF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𝐺𝑒𝑉</m:t>
                    </m:r>
                  </m:oMath>
                </a14:m>
                <a:r>
                  <a:rPr lang="en-US" sz="1985" kern="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985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 if interested in low energy scattering and do not trust data.</a:t>
                </a:r>
              </a:p>
              <a:p>
                <a:pPr algn="l" defTabSz="949548">
                  <a:spcBef>
                    <a:spcPct val="50000"/>
                  </a:spcBef>
                </a:pPr>
                <a:r>
                  <a:rPr lang="en-US" sz="1985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Uses ChPT input for threshold parameters</a:t>
                </a:r>
              </a:p>
              <a:p>
                <a:pPr algn="l" defTabSz="949548">
                  <a:spcBef>
                    <a:spcPct val="50000"/>
                  </a:spcBef>
                </a:pPr>
                <a:endParaRPr lang="en-US" sz="1985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 defTabSz="949548">
                  <a:spcBef>
                    <a:spcPct val="50000"/>
                  </a:spcBef>
                </a:pPr>
                <a:endParaRPr lang="en-US" sz="220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523" y="548680"/>
                <a:ext cx="8505827" cy="3215709"/>
              </a:xfrm>
              <a:prstGeom prst="rect">
                <a:avLst/>
              </a:prstGeom>
              <a:blipFill rotWithShape="1">
                <a:blip r:embed="rId3"/>
                <a:stretch>
                  <a:fillRect l="-860" t="-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562366" y="4495161"/>
            <a:ext cx="9568669" cy="2780557"/>
            <a:chOff x="266992" y="1837921"/>
            <a:chExt cx="8522431" cy="2521941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8340063" cy="252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5166" tIns="47619" rIns="95166" bIns="47619">
              <a:spAutoFit/>
            </a:bodyPr>
            <a:lstStyle/>
            <a:p>
              <a:pPr algn="l" defTabSz="949548">
                <a:spcBef>
                  <a:spcPct val="50000"/>
                </a:spcBef>
              </a:pPr>
              <a:r>
                <a:rPr lang="en-US" sz="2205" u="sng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Impose Dispersion Relations on fits to data</a:t>
              </a:r>
              <a:r>
                <a:rPr lang="en-US" sz="2205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205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3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103" kern="0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García</a:t>
              </a:r>
              <a:r>
                <a:rPr lang="en-US" sz="1103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-Martín, </a:t>
              </a:r>
              <a:r>
                <a:rPr lang="en-US" sz="1103" kern="0" dirty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Kaminski,JRP</a:t>
              </a:r>
              <a:r>
                <a:rPr lang="en-US" sz="1103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Ruiz de Elvira, </a:t>
              </a:r>
              <a:r>
                <a:rPr lang="en-US" sz="1103" kern="0" err="1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Ynduráin</a:t>
              </a:r>
              <a:r>
                <a:rPr lang="en-US" sz="1103" kern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algn="l" defTabSz="949548">
                <a:spcBef>
                  <a:spcPct val="50000"/>
                </a:spcBef>
              </a:pPr>
              <a:r>
                <a:rPr lang="en-US" sz="2000" kern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Also known as “DATA driven dispersive analyses”</a:t>
              </a:r>
              <a:endParaRPr lang="en-US" sz="2000" kern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defTabSz="949548">
                <a:spcBef>
                  <a:spcPct val="50000"/>
                </a:spcBef>
              </a:pPr>
              <a:r>
                <a:rPr lang="en-US" sz="2205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Use </a:t>
              </a:r>
              <a:r>
                <a:rPr lang="en-US" sz="2205" u="sng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any</a:t>
              </a:r>
              <a:r>
                <a:rPr lang="en-US" sz="2205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functional form and fit to DATA imposing DR within uncertainties.</a:t>
              </a:r>
            </a:p>
            <a:p>
              <a:pPr algn="l" defTabSz="949548">
                <a:spcBef>
                  <a:spcPct val="50000"/>
                </a:spcBef>
              </a:pPr>
              <a:r>
                <a:rPr lang="en-US" sz="2205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Also needs input on other waves and high energy.</a:t>
              </a:r>
            </a:p>
            <a:p>
              <a:pPr algn="l" defTabSz="949548">
                <a:spcBef>
                  <a:spcPct val="50000"/>
                </a:spcBef>
              </a:pPr>
              <a:endParaRPr lang="en-US" sz="2205" kern="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  <a:p>
              <a:pPr algn="l" defTabSz="949548">
                <a:spcBef>
                  <a:spcPct val="50000"/>
                </a:spcBef>
              </a:pPr>
              <a:r>
                <a:rPr lang="en-US" sz="1544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(But you can use physical inspiration for clever choices of parameterizations)</a:t>
              </a:r>
              <a:endParaRPr lang="en-US" sz="1544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8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6992" y="1935893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9" descr="balloran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88" y="712963"/>
            <a:ext cx="213379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0" y="393028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5578"/>
    </mc:Choice>
    <mc:Fallback xmlns="">
      <p:transition advTm="125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0" y="15196"/>
            <a:ext cx="9415110" cy="10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FIRST 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Simple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Unconstrained</a:t>
            </a:r>
            <a:r>
              <a:rPr lang="es-ES" sz="19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Fits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(UFD)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 data 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l" defTabSz="938952"/>
            <a:r>
              <a:rPr lang="es-ES" sz="198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Estimation of statistical and SYSTEMATIC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errors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l" defTabSz="938952"/>
            <a:r>
              <a:rPr lang="el-GR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</a:t>
            </a:r>
            <a:r>
              <a:rPr lang="el-GR" sz="198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ππ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partial-wave data</a:t>
            </a:r>
            <a:endParaRPr lang="en-US" sz="1985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81037" y="1049567"/>
            <a:ext cx="6924407" cy="2458595"/>
            <a:chOff x="594172" y="1182205"/>
            <a:chExt cx="6924407" cy="2458595"/>
          </a:xfrm>
        </p:grpSpPr>
        <p:graphicFrame>
          <p:nvGraphicFramePr>
            <p:cNvPr id="2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3535290"/>
                </p:ext>
              </p:extLst>
            </p:nvPr>
          </p:nvGraphicFramePr>
          <p:xfrm>
            <a:off x="594172" y="1241032"/>
            <a:ext cx="3568421" cy="2340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1244" name="Acrobat Document" r:id="rId4" imgW="10703880" imgH="7550280" progId="AcroExch.Document.DC">
                    <p:embed/>
                  </p:oleObj>
                </mc:Choice>
                <mc:Fallback>
                  <p:oleObj name="Acrobat Document" r:id="rId4" imgW="10703880" imgH="7550280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172" y="1241032"/>
                          <a:ext cx="3568421" cy="2340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ángulo 23"/>
            <p:cNvSpPr/>
            <p:nvPr/>
          </p:nvSpPr>
          <p:spPr>
            <a:xfrm>
              <a:off x="1098228" y="1260351"/>
              <a:ext cx="1159292" cy="3978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S-waves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  <p:pic>
          <p:nvPicPr>
            <p:cNvPr id="26" name="Picture 13" descr="5-5_figS2i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38588" y="1182205"/>
              <a:ext cx="3179991" cy="2458595"/>
            </a:xfrm>
            <a:prstGeom prst="rect">
              <a:avLst/>
            </a:prstGeom>
            <a:noFill/>
          </p:spPr>
        </p:pic>
      </p:grpSp>
      <p:grpSp>
        <p:nvGrpSpPr>
          <p:cNvPr id="6" name="Grupo 5"/>
          <p:cNvGrpSpPr/>
          <p:nvPr/>
        </p:nvGrpSpPr>
        <p:grpSpPr>
          <a:xfrm rot="620311">
            <a:off x="4229653" y="807489"/>
            <a:ext cx="6024864" cy="3664993"/>
            <a:chOff x="3362379" y="1717191"/>
            <a:chExt cx="6024864" cy="3664993"/>
          </a:xfrm>
        </p:grpSpPr>
        <p:pic>
          <p:nvPicPr>
            <p:cNvPr id="28" name="Picture 4" descr="2_fit_P_pip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20471824">
              <a:off x="3362379" y="2438862"/>
              <a:ext cx="3087804" cy="2943322"/>
            </a:xfrm>
            <a:prstGeom prst="rect">
              <a:avLst/>
            </a:prstGeom>
            <a:noFill/>
          </p:spPr>
        </p:pic>
        <p:pic>
          <p:nvPicPr>
            <p:cNvPr id="29" name="Picture 8" descr="delta11mene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20471824">
              <a:off x="6089732" y="1717191"/>
              <a:ext cx="3297511" cy="2943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ángulo 4"/>
            <p:cNvSpPr/>
            <p:nvPr/>
          </p:nvSpPr>
          <p:spPr>
            <a:xfrm rot="20454712">
              <a:off x="4337947" y="2407132"/>
              <a:ext cx="13660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smtClean="0">
                  <a:solidFill>
                    <a:srgbClr val="FF0000"/>
                  </a:solidFill>
                  <a:sym typeface="Symbol" pitchFamily="18" charset="2"/>
                </a:rPr>
                <a:t>P-waves</a:t>
              </a:r>
              <a:endParaRPr lang="en-US" sz="240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29423" y="4653945"/>
            <a:ext cx="9839591" cy="2617865"/>
            <a:chOff x="429423" y="4653945"/>
            <a:chExt cx="9839591" cy="2617865"/>
          </a:xfrm>
        </p:grpSpPr>
        <p:pic>
          <p:nvPicPr>
            <p:cNvPr id="32" name="Picture 9" descr="figD0high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646322">
              <a:off x="429423" y="4653945"/>
              <a:ext cx="3386997" cy="2617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1" descr="2-3_inelD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646322">
              <a:off x="3713703" y="4653945"/>
              <a:ext cx="3642538" cy="2617865"/>
            </a:xfrm>
            <a:prstGeom prst="rect">
              <a:avLst/>
            </a:prstGeom>
            <a:noFill/>
          </p:spPr>
        </p:pic>
        <p:pic>
          <p:nvPicPr>
            <p:cNvPr id="34" name="Picture 1" descr="C:\Users\jrpelaez\Desktop\deltaD2UFD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646322">
              <a:off x="7172720" y="4866506"/>
              <a:ext cx="3096294" cy="2405304"/>
            </a:xfrm>
            <a:prstGeom prst="rect">
              <a:avLst/>
            </a:prstGeom>
            <a:noFill/>
          </p:spPr>
        </p:pic>
        <p:sp>
          <p:nvSpPr>
            <p:cNvPr id="7" name="Rectángulo 6"/>
            <p:cNvSpPr/>
            <p:nvPr/>
          </p:nvSpPr>
          <p:spPr>
            <a:xfrm rot="675692">
              <a:off x="1289606" y="5747267"/>
              <a:ext cx="1383712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smtClean="0">
                  <a:solidFill>
                    <a:srgbClr val="FF0000"/>
                  </a:solidFill>
                  <a:sym typeface="Symbol" pitchFamily="18" charset="2"/>
                </a:rPr>
                <a:t>D-waves</a:t>
              </a:r>
            </a:p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400" smtClean="0">
                  <a:solidFill>
                    <a:srgbClr val="FF0000"/>
                  </a:solidFill>
                  <a:latin typeface="Calibri"/>
                  <a:sym typeface="Symbol" pitchFamily="18" charset="2"/>
                </a:rPr>
                <a:t>F waves</a:t>
              </a:r>
              <a:endParaRPr lang="en-US" sz="240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2471973" y="1911108"/>
            <a:ext cx="6618830" cy="3878218"/>
            <a:chOff x="3674979" y="805518"/>
            <a:chExt cx="6618830" cy="3878218"/>
          </a:xfrm>
        </p:grpSpPr>
        <p:pic>
          <p:nvPicPr>
            <p:cNvPr id="37" name="Picture 8" descr="11_figure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620311">
              <a:off x="3677522" y="2622569"/>
              <a:ext cx="3227442" cy="2061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 descr="C:\Users\jrpelaez\Desktop\PY-Regge-pipi+-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620311">
              <a:off x="5777028" y="805518"/>
              <a:ext cx="4433521" cy="1895198"/>
            </a:xfrm>
            <a:prstGeom prst="rect">
              <a:avLst/>
            </a:prstGeom>
            <a:noFill/>
          </p:spPr>
        </p:pic>
        <p:pic>
          <p:nvPicPr>
            <p:cNvPr id="39" name="Picture 4" descr="C:\Users\jrpelaez\Desktop\PY-Regge-pi-pi-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620311">
              <a:off x="6932357" y="2614486"/>
              <a:ext cx="3361452" cy="2053866"/>
            </a:xfrm>
            <a:prstGeom prst="rect">
              <a:avLst/>
            </a:prstGeom>
            <a:noFill/>
          </p:spPr>
        </p:pic>
        <p:pic>
          <p:nvPicPr>
            <p:cNvPr id="40" name="Picture 5" descr="C:\Users\jrpelaez\Desktop\PY-Regge-pipi+0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620311">
              <a:off x="3674979" y="935635"/>
              <a:ext cx="1997443" cy="1756333"/>
            </a:xfrm>
            <a:prstGeom prst="rect">
              <a:avLst/>
            </a:prstGeom>
            <a:noFill/>
          </p:spPr>
        </p:pic>
        <p:sp>
          <p:nvSpPr>
            <p:cNvPr id="41" name="8 CuadroTexto"/>
            <p:cNvSpPr txBox="1">
              <a:spLocks noChangeArrowheads="1"/>
            </p:cNvSpPr>
            <p:nvPr/>
          </p:nvSpPr>
          <p:spPr bwMode="auto">
            <a:xfrm rot="620311">
              <a:off x="5052664" y="2294405"/>
              <a:ext cx="2227049" cy="734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8350" tIns="44176" rIns="88350" bIns="44176">
              <a:spAutoFit/>
            </a:bodyPr>
            <a:lstStyle/>
            <a:p>
              <a:pPr defTabSz="883623"/>
              <a:r>
                <a:rPr lang="en-US" sz="2095" smtClean="0">
                  <a:solidFill>
                    <a:srgbClr val="FF0000"/>
                  </a:solidFill>
                </a:rPr>
                <a:t>Regge at high energies</a:t>
              </a:r>
              <a:endParaRPr lang="en-US" sz="2095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3420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4636"/>
    </mc:Choice>
    <mc:Fallback xmlns="">
      <p:transition advTm="44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323">
            <a:off x="666941" y="1400621"/>
            <a:ext cx="3742525" cy="3969608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1138916" y="1511987"/>
            <a:ext cx="1159292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985">
                <a:solidFill>
                  <a:srgbClr val="FF0000"/>
                </a:solidFill>
                <a:sym typeface="Symbol" pitchFamily="18" charset="2"/>
              </a:rPr>
              <a:t>S-waves</a:t>
            </a:r>
            <a:endParaRPr lang="en-US" sz="1985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887">
            <a:off x="1741317" y="4737084"/>
            <a:ext cx="3074285" cy="2519725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4984634" y="1123005"/>
            <a:ext cx="5145387" cy="4947879"/>
            <a:chOff x="4258702" y="439919"/>
            <a:chExt cx="4666822" cy="4487684"/>
          </a:xfrm>
        </p:grpSpPr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6214">
              <a:off x="4258702" y="3203755"/>
              <a:ext cx="2791507" cy="1723848"/>
            </a:xfrm>
            <a:prstGeom prst="rect">
              <a:avLst/>
            </a:prstGeom>
          </p:spPr>
        </p:pic>
        <p:pic>
          <p:nvPicPr>
            <p:cNvPr id="54" name="Imagen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955">
              <a:off x="6371660" y="439919"/>
              <a:ext cx="2553864" cy="1802352"/>
            </a:xfrm>
            <a:prstGeom prst="rect">
              <a:avLst/>
            </a:prstGeom>
          </p:spPr>
        </p:pic>
        <p:pic>
          <p:nvPicPr>
            <p:cNvPr id="51" name="Imagen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928" y="653721"/>
              <a:ext cx="2787446" cy="2319953"/>
            </a:xfrm>
            <a:prstGeom prst="rect">
              <a:avLst/>
            </a:prstGeom>
          </p:spPr>
        </p:pic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6122">
              <a:off x="6311826" y="2383142"/>
              <a:ext cx="2553864" cy="1723848"/>
            </a:xfrm>
            <a:prstGeom prst="rect">
              <a:avLst/>
            </a:prstGeom>
          </p:spPr>
        </p:pic>
        <p:sp>
          <p:nvSpPr>
            <p:cNvPr id="55" name="Rectángulo 54"/>
            <p:cNvSpPr/>
            <p:nvPr/>
          </p:nvSpPr>
          <p:spPr>
            <a:xfrm rot="20745947">
              <a:off x="5805163" y="1108492"/>
              <a:ext cx="1051468" cy="360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P-waves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5208671" y="5096474"/>
            <a:ext cx="4948559" cy="2203417"/>
            <a:chOff x="4446809" y="4622458"/>
            <a:chExt cx="4488300" cy="1998480"/>
          </a:xfrm>
        </p:grpSpPr>
        <p:pic>
          <p:nvPicPr>
            <p:cNvPr id="56" name="Imagen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93913">
              <a:off x="4446809" y="4943280"/>
              <a:ext cx="1547837" cy="1661992"/>
            </a:xfrm>
            <a:prstGeom prst="rect">
              <a:avLst/>
            </a:prstGeom>
          </p:spPr>
        </p:pic>
        <p:pic>
          <p:nvPicPr>
            <p:cNvPr id="58" name="Imagen 5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3242">
              <a:off x="7149257" y="4690675"/>
              <a:ext cx="1785852" cy="1930263"/>
            </a:xfrm>
            <a:prstGeom prst="rect">
              <a:avLst/>
            </a:prstGeom>
          </p:spPr>
        </p:pic>
        <p:pic>
          <p:nvPicPr>
            <p:cNvPr id="57" name="Imagen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538" y="4622458"/>
              <a:ext cx="1803909" cy="1909519"/>
            </a:xfrm>
            <a:prstGeom prst="rect">
              <a:avLst/>
            </a:prstGeom>
          </p:spPr>
        </p:pic>
        <p:sp>
          <p:nvSpPr>
            <p:cNvPr id="59" name="Rectángulo 58"/>
            <p:cNvSpPr/>
            <p:nvPr/>
          </p:nvSpPr>
          <p:spPr>
            <a:xfrm>
              <a:off x="6431365" y="4658734"/>
              <a:ext cx="1202134" cy="360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D-waves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66" name="Grupo 65"/>
          <p:cNvGrpSpPr/>
          <p:nvPr/>
        </p:nvGrpSpPr>
        <p:grpSpPr>
          <a:xfrm>
            <a:off x="3056399" y="2770329"/>
            <a:ext cx="4308603" cy="3099845"/>
            <a:chOff x="2524907" y="2499511"/>
            <a:chExt cx="3907866" cy="2811533"/>
          </a:xfrm>
        </p:grpSpPr>
        <p:pic>
          <p:nvPicPr>
            <p:cNvPr id="67" name="Imagen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7392">
              <a:off x="3794037" y="3148301"/>
              <a:ext cx="2638736" cy="2162743"/>
            </a:xfrm>
            <a:prstGeom prst="rect">
              <a:avLst/>
            </a:prstGeom>
          </p:spPr>
        </p:pic>
        <p:pic>
          <p:nvPicPr>
            <p:cNvPr id="68" name="Imagen 6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8669">
              <a:off x="2524907" y="2499511"/>
              <a:ext cx="2652160" cy="2173745"/>
            </a:xfrm>
            <a:prstGeom prst="rect">
              <a:avLst/>
            </a:prstGeom>
          </p:spPr>
        </p:pic>
        <p:sp>
          <p:nvSpPr>
            <p:cNvPr id="69" name="Rectángulo 68"/>
            <p:cNvSpPr/>
            <p:nvPr/>
          </p:nvSpPr>
          <p:spPr>
            <a:xfrm>
              <a:off x="3866887" y="4126672"/>
              <a:ext cx="1922206" cy="360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1985">
                  <a:solidFill>
                    <a:srgbClr val="FF0000"/>
                  </a:solidFill>
                  <a:sym typeface="Symbol" pitchFamily="18" charset="2"/>
                </a:rPr>
                <a:t>Even F-waves!!</a:t>
              </a:r>
              <a:endParaRPr lang="en-US" sz="1985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-17077" y="624229"/>
            <a:ext cx="941511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smtClean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l-GR" sz="1985" dirty="0">
                <a:solidFill>
                  <a:prstClr val="white"/>
                </a:solidFill>
                <a:sym typeface="Symbol" pitchFamily="18" charset="2"/>
              </a:rPr>
              <a:t>π</a:t>
            </a:r>
            <a:r>
              <a:rPr lang="es-ES" sz="1985">
                <a:solidFill>
                  <a:prstClr val="white"/>
                </a:solidFill>
                <a:sym typeface="Symbol" pitchFamily="18" charset="2"/>
              </a:rPr>
              <a:t>K and </a:t>
            </a:r>
            <a:r>
              <a:rPr lang="el-GR" sz="1985">
                <a:solidFill>
                  <a:prstClr val="white"/>
                </a:solidFill>
                <a:sym typeface="Symbol" pitchFamily="18" charset="2"/>
              </a:rPr>
              <a:t>ππ→</a:t>
            </a:r>
            <a:r>
              <a:rPr lang="es-ES" sz="1985">
                <a:solidFill>
                  <a:prstClr val="white"/>
                </a:solidFill>
                <a:sym typeface="Symbol" pitchFamily="18" charset="2"/>
              </a:rPr>
              <a:t>KK partial-wave </a:t>
            </a:r>
            <a:r>
              <a:rPr lang="es-ES" sz="1985" smtClean="0">
                <a:solidFill>
                  <a:prstClr val="white"/>
                </a:solidFill>
                <a:sym typeface="Symbol" pitchFamily="18" charset="2"/>
              </a:rPr>
              <a:t>Data</a:t>
            </a:r>
            <a:endParaRPr lang="en-US" sz="1985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17077" y="3784"/>
            <a:ext cx="9415110" cy="7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FIRST 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Simple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Unconstrained</a:t>
            </a:r>
            <a:r>
              <a:rPr lang="es-ES" sz="19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1985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Fits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(UFD)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to data 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l" defTabSz="938952"/>
            <a:r>
              <a:rPr lang="es-ES" sz="1985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Estimation of statistical and SYSTEMATIC </a:t>
            </a:r>
            <a:r>
              <a:rPr lang="es-ES" sz="1985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errors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1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152"/>
    </mc:Choice>
    <mc:Fallback xmlns="">
      <p:transition advTm="9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96"/>
            <a:ext cx="1002722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SECOND 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Check dispersión relations:  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2124" y="378119"/>
            <a:ext cx="1065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general, 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data</a:t>
            </a:r>
            <a:r>
              <a:rPr lang="es-E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does not satisfy well DR</a:t>
            </a:r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. Sometimes </a:t>
            </a:r>
            <a:r>
              <a:rPr lang="es-E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</a:t>
            </a:r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badly indeed</a:t>
            </a:r>
            <a:endParaRPr lang="en-US" sz="2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66180" y="756421"/>
            <a:ext cx="2700000" cy="6768626"/>
            <a:chOff x="666180" y="756421"/>
            <a:chExt cx="2700000" cy="6768626"/>
          </a:xfrm>
        </p:grpSpPr>
        <p:graphicFrame>
          <p:nvGraphicFramePr>
            <p:cNvPr id="5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4312609"/>
                </p:ext>
              </p:extLst>
            </p:nvPr>
          </p:nvGraphicFramePr>
          <p:xfrm>
            <a:off x="666180" y="1155538"/>
            <a:ext cx="2700000" cy="2186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5" name="Acrobat Document" r:id="rId4" imgW="10042560" imgH="7651800" progId="AcroExch.Document.7">
                    <p:embed/>
                  </p:oleObj>
                </mc:Choice>
                <mc:Fallback>
                  <p:oleObj name="Acrobat Document" r:id="rId4" imgW="10042560" imgH="76518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1155538"/>
                          <a:ext cx="2700000" cy="2186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1328735"/>
                </p:ext>
              </p:extLst>
            </p:nvPr>
          </p:nvGraphicFramePr>
          <p:xfrm>
            <a:off x="666180" y="3318446"/>
            <a:ext cx="2700000" cy="20135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6" name="Acrobat Document" r:id="rId6" imgW="10042560" imgH="7778880" progId="AcroExch.Document.7">
                    <p:embed/>
                  </p:oleObj>
                </mc:Choice>
                <mc:Fallback>
                  <p:oleObj name="Acrobat Document" r:id="rId6" imgW="10042560" imgH="777888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3318446"/>
                          <a:ext cx="2700000" cy="20135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6802509"/>
                </p:ext>
              </p:extLst>
            </p:nvPr>
          </p:nvGraphicFramePr>
          <p:xfrm>
            <a:off x="666180" y="5333007"/>
            <a:ext cx="2700000" cy="2192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7" name="Acrobat Document" r:id="rId8" imgW="10017360" imgH="7651800" progId="AcroExch.Document.7">
                    <p:embed/>
                  </p:oleObj>
                </mc:Choice>
                <mc:Fallback>
                  <p:oleObj name="Acrobat Document" r:id="rId8" imgW="10017360" imgH="765180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180" y="5333007"/>
                          <a:ext cx="2700000" cy="2192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ángulo 14"/>
            <p:cNvSpPr/>
            <p:nvPr/>
          </p:nvSpPr>
          <p:spPr>
            <a:xfrm>
              <a:off x="1466534" y="756421"/>
              <a:ext cx="9717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</a:t>
              </a:r>
              <a:endParaRPr lang="en-U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786860" y="693873"/>
            <a:ext cx="2700000" cy="6847997"/>
            <a:chOff x="6786860" y="693873"/>
            <a:chExt cx="2700000" cy="6847997"/>
          </a:xfrm>
        </p:grpSpPr>
        <p:graphicFrame>
          <p:nvGraphicFramePr>
            <p:cNvPr id="1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0445366"/>
                </p:ext>
              </p:extLst>
            </p:nvPr>
          </p:nvGraphicFramePr>
          <p:xfrm>
            <a:off x="6786860" y="3217750"/>
            <a:ext cx="2700000" cy="22149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8" name="Acrobat Document" r:id="rId10" imgW="9991800" imgH="7715520" progId="AcroExch.Document.7">
                    <p:embed/>
                  </p:oleObj>
                </mc:Choice>
                <mc:Fallback>
                  <p:oleObj name="Acrobat Document" r:id="rId1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3217750"/>
                          <a:ext cx="2700000" cy="22149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6944663"/>
                </p:ext>
              </p:extLst>
            </p:nvPr>
          </p:nvGraphicFramePr>
          <p:xfrm>
            <a:off x="6786860" y="1134653"/>
            <a:ext cx="2700000" cy="2183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59" name="Acrobat Document" r:id="rId12" imgW="9991800" imgH="7715520" progId="AcroExch.Document.7">
                    <p:embed/>
                  </p:oleObj>
                </mc:Choice>
                <mc:Fallback>
                  <p:oleObj name="Acrobat Document" r:id="rId12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1134653"/>
                          <a:ext cx="2700000" cy="21837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2564000"/>
                </p:ext>
              </p:extLst>
            </p:nvPr>
          </p:nvGraphicFramePr>
          <p:xfrm>
            <a:off x="6786860" y="5326217"/>
            <a:ext cx="2700000" cy="2215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60" name="Acrobat Document" r:id="rId14" imgW="9991800" imgH="7715520" progId="AcroExch.Document.7">
                    <p:embed/>
                  </p:oleObj>
                </mc:Choice>
                <mc:Fallback>
                  <p:oleObj name="Acrobat Document" r:id="rId14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6860" y="5326217"/>
                          <a:ext cx="2700000" cy="22156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7461573" y="693873"/>
              <a:ext cx="10390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</a:t>
              </a:r>
              <a:endParaRPr lang="en-US"/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662744" y="713120"/>
            <a:ext cx="2700000" cy="6811927"/>
            <a:chOff x="3662744" y="713120"/>
            <a:chExt cx="2700000" cy="6811927"/>
          </a:xfrm>
        </p:grpSpPr>
        <p:graphicFrame>
          <p:nvGraphicFramePr>
            <p:cNvPr id="8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5344114"/>
                </p:ext>
              </p:extLst>
            </p:nvPr>
          </p:nvGraphicFramePr>
          <p:xfrm>
            <a:off x="3662744" y="1151714"/>
            <a:ext cx="2700000" cy="19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61" name="Acrobat Document" r:id="rId16" imgW="9991800" imgH="7715520" progId="AcroExch.Document.7">
                    <p:embed/>
                  </p:oleObj>
                </mc:Choice>
                <mc:Fallback>
                  <p:oleObj name="Acrobat Document" r:id="rId16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1151714"/>
                          <a:ext cx="2700000" cy="1955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8346721"/>
                </p:ext>
              </p:extLst>
            </p:nvPr>
          </p:nvGraphicFramePr>
          <p:xfrm>
            <a:off x="3662744" y="5309973"/>
            <a:ext cx="2700000" cy="2215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62" name="Acrobat Document" r:id="rId18" imgW="9991800" imgH="7715520" progId="AcroExch.Document.7">
                    <p:embed/>
                  </p:oleObj>
                </mc:Choice>
                <mc:Fallback>
                  <p:oleObj name="Acrobat Document" r:id="rId18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5309973"/>
                          <a:ext cx="2700000" cy="2215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7299316"/>
                </p:ext>
              </p:extLst>
            </p:nvPr>
          </p:nvGraphicFramePr>
          <p:xfrm>
            <a:off x="3662744" y="3101985"/>
            <a:ext cx="2700000" cy="2215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63" name="Acrobat Document" r:id="rId20" imgW="9991800" imgH="7715520" progId="AcroExch.Document.7">
                    <p:embed/>
                  </p:oleObj>
                </mc:Choice>
                <mc:Fallback>
                  <p:oleObj name="Acrobat Document" r:id="rId2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2744" y="3101985"/>
                          <a:ext cx="2700000" cy="2215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ángulo 16"/>
            <p:cNvSpPr/>
            <p:nvPr/>
          </p:nvSpPr>
          <p:spPr>
            <a:xfrm>
              <a:off x="4670590" y="713120"/>
              <a:ext cx="7328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</a:t>
              </a:r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9480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880"/>
    </mc:Choice>
    <mc:Fallback xmlns="">
      <p:transition advTm="1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96"/>
            <a:ext cx="1002722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THIRD </a:t>
            </a:r>
            <a:r>
              <a:rPr lang="es-ES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STEP: 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Use dispersion relations as constraints for the fits:  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ππ→ππ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2124" y="378119"/>
            <a:ext cx="1065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good fulfillment: Constrained Fits to Data</a:t>
            </a:r>
            <a:endParaRPr lang="en-US" sz="2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grpSp>
        <p:nvGrpSpPr>
          <p:cNvPr id="30" name="Grupo 29"/>
          <p:cNvGrpSpPr/>
          <p:nvPr/>
        </p:nvGrpSpPr>
        <p:grpSpPr>
          <a:xfrm>
            <a:off x="598847" y="756421"/>
            <a:ext cx="2707114" cy="6776996"/>
            <a:chOff x="598847" y="756421"/>
            <a:chExt cx="2707114" cy="6776996"/>
          </a:xfrm>
        </p:grpSpPr>
        <p:sp>
          <p:nvSpPr>
            <p:cNvPr id="15" name="Rectángulo 14"/>
            <p:cNvSpPr/>
            <p:nvPr/>
          </p:nvSpPr>
          <p:spPr>
            <a:xfrm>
              <a:off x="706713" y="756421"/>
              <a:ext cx="24913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FDRs up to 1.4 GeV</a:t>
              </a:r>
              <a:endParaRPr lang="en-US" sz="2000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598847" y="1177344"/>
              <a:ext cx="2707114" cy="6356073"/>
              <a:chOff x="666180" y="1155253"/>
              <a:chExt cx="2707114" cy="6356073"/>
            </a:xfrm>
          </p:grpSpPr>
          <p:graphicFrame>
            <p:nvGraphicFramePr>
              <p:cNvPr id="21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4315472"/>
                  </p:ext>
                </p:extLst>
              </p:nvPr>
            </p:nvGraphicFramePr>
            <p:xfrm>
              <a:off x="673294" y="1155253"/>
              <a:ext cx="2700000" cy="21604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455" name="Acrobat Document" r:id="rId4" imgW="10042560" imgH="7778880" progId="AcroExch.Document.7">
                      <p:embed/>
                    </p:oleObj>
                  </mc:Choice>
                  <mc:Fallback>
                    <p:oleObj name="Acrobat Document" r:id="rId4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3294" y="1155253"/>
                            <a:ext cx="2700000" cy="21604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2285696"/>
                  </p:ext>
                </p:extLst>
              </p:nvPr>
            </p:nvGraphicFramePr>
            <p:xfrm>
              <a:off x="666180" y="3303231"/>
              <a:ext cx="2700000" cy="2024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456" name="Acrobat Document" r:id="rId6" imgW="10042560" imgH="7778880" progId="AcroExch.Document.7">
                      <p:embed/>
                    </p:oleObj>
                  </mc:Choice>
                  <mc:Fallback>
                    <p:oleObj name="Acrobat Document" r:id="rId6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180" y="3303231"/>
                            <a:ext cx="2700000" cy="20241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1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50964254"/>
                  </p:ext>
                </p:extLst>
              </p:nvPr>
            </p:nvGraphicFramePr>
            <p:xfrm>
              <a:off x="668720" y="5309973"/>
              <a:ext cx="2700000" cy="22013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3457" name="Acrobat Document" r:id="rId8" imgW="10042560" imgH="7778880" progId="AcroExch.Document.7">
                      <p:embed/>
                    </p:oleObj>
                  </mc:Choice>
                  <mc:Fallback>
                    <p:oleObj name="Acrobat Document" r:id="rId8" imgW="10042560" imgH="7778880" progId="AcroExch.Document.7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8720" y="5309973"/>
                            <a:ext cx="2700000" cy="22013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857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31" name="Grupo 30"/>
          <p:cNvGrpSpPr/>
          <p:nvPr/>
        </p:nvGrpSpPr>
        <p:grpSpPr>
          <a:xfrm>
            <a:off x="3762524" y="780523"/>
            <a:ext cx="2700000" cy="6642460"/>
            <a:chOff x="3762524" y="780523"/>
            <a:chExt cx="2700000" cy="6642460"/>
          </a:xfrm>
        </p:grpSpPr>
        <p:sp>
          <p:nvSpPr>
            <p:cNvPr id="17" name="Rectángulo 16"/>
            <p:cNvSpPr/>
            <p:nvPr/>
          </p:nvSpPr>
          <p:spPr>
            <a:xfrm>
              <a:off x="3943993" y="780523"/>
              <a:ext cx="22910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Roy up to 1.1 GeV</a:t>
              </a:r>
              <a:endParaRPr lang="en-US" sz="2000"/>
            </a:p>
          </p:txBody>
        </p:sp>
        <p:graphicFrame>
          <p:nvGraphicFramePr>
            <p:cNvPr id="2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742158"/>
                </p:ext>
              </p:extLst>
            </p:nvPr>
          </p:nvGraphicFramePr>
          <p:xfrm>
            <a:off x="3762524" y="3133951"/>
            <a:ext cx="2700000" cy="2215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58" name="Acrobat Document" r:id="rId10" imgW="9991800" imgH="7715520" progId="AcroExch.Document.7">
                    <p:embed/>
                  </p:oleObj>
                </mc:Choice>
                <mc:Fallback>
                  <p:oleObj name="Acrobat Document" r:id="rId1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3133951"/>
                          <a:ext cx="2700000" cy="2215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1459481"/>
                </p:ext>
              </p:extLst>
            </p:nvPr>
          </p:nvGraphicFramePr>
          <p:xfrm>
            <a:off x="3762524" y="1166374"/>
            <a:ext cx="2700000" cy="2006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59" name="Acrobat Document" r:id="rId12" imgW="9991800" imgH="7715520" progId="AcroExch.Document.7">
                    <p:embed/>
                  </p:oleObj>
                </mc:Choice>
                <mc:Fallback>
                  <p:oleObj name="Acrobat Document" r:id="rId12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1166374"/>
                          <a:ext cx="2700000" cy="20067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7694665"/>
                </p:ext>
              </p:extLst>
            </p:nvPr>
          </p:nvGraphicFramePr>
          <p:xfrm>
            <a:off x="3762524" y="5335485"/>
            <a:ext cx="2700000" cy="2087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60" name="Acrobat Document" r:id="rId14" imgW="9991800" imgH="7715520" progId="AcroExch.Document.7">
                    <p:embed/>
                  </p:oleObj>
                </mc:Choice>
                <mc:Fallback>
                  <p:oleObj name="Acrobat Document" r:id="rId14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524" y="5335485"/>
                          <a:ext cx="2700000" cy="2087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upo 31"/>
          <p:cNvGrpSpPr/>
          <p:nvPr/>
        </p:nvGrpSpPr>
        <p:grpSpPr>
          <a:xfrm>
            <a:off x="7111663" y="764194"/>
            <a:ext cx="2700000" cy="6800209"/>
            <a:chOff x="7111663" y="764194"/>
            <a:chExt cx="2700000" cy="6800209"/>
          </a:xfrm>
        </p:grpSpPr>
        <p:sp>
          <p:nvSpPr>
            <p:cNvPr id="16" name="Rectángulo 15"/>
            <p:cNvSpPr/>
            <p:nvPr/>
          </p:nvSpPr>
          <p:spPr>
            <a:xfrm>
              <a:off x="7144045" y="764194"/>
              <a:ext cx="25428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0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Symbol" pitchFamily="18" charset="2"/>
                </a:rPr>
                <a:t>GKPY up to 1.1 GeV</a:t>
              </a:r>
              <a:endParaRPr lang="en-US" sz="2000"/>
            </a:p>
          </p:txBody>
        </p:sp>
        <p:graphicFrame>
          <p:nvGraphicFramePr>
            <p:cNvPr id="2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8642602"/>
                </p:ext>
              </p:extLst>
            </p:nvPr>
          </p:nvGraphicFramePr>
          <p:xfrm>
            <a:off x="7111663" y="3132559"/>
            <a:ext cx="2700000" cy="231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61" name="Acrobat Document" r:id="rId16" imgW="9991800" imgH="7715520" progId="AcroExch.Document.7">
                    <p:embed/>
                  </p:oleObj>
                </mc:Choice>
                <mc:Fallback>
                  <p:oleObj name="Acrobat Document" r:id="rId16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3132559"/>
                          <a:ext cx="2700000" cy="2318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2082246"/>
                </p:ext>
              </p:extLst>
            </p:nvPr>
          </p:nvGraphicFramePr>
          <p:xfrm>
            <a:off x="7111663" y="1116335"/>
            <a:ext cx="2700000" cy="20346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62" name="Acrobat Document" r:id="rId18" imgW="9991800" imgH="7715520" progId="AcroExch.Document.7">
                    <p:embed/>
                  </p:oleObj>
                </mc:Choice>
                <mc:Fallback>
                  <p:oleObj name="Acrobat Document" r:id="rId18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1116335"/>
                          <a:ext cx="2700000" cy="20346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7474451"/>
                </p:ext>
              </p:extLst>
            </p:nvPr>
          </p:nvGraphicFramePr>
          <p:xfrm>
            <a:off x="7111663" y="5349163"/>
            <a:ext cx="2700000" cy="2215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3463" name="Acrobat Document" r:id="rId20" imgW="9991800" imgH="7715520" progId="AcroExch.Document.7">
                    <p:embed/>
                  </p:oleObj>
                </mc:Choice>
                <mc:Fallback>
                  <p:oleObj name="Acrobat Document" r:id="rId20" imgW="9991800" imgH="7715520" progId="AcroExch.Document.7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11663" y="5349163"/>
                          <a:ext cx="2700000" cy="2215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871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60"/>
    </mc:Choice>
    <mc:Fallback xmlns="">
      <p:transition advTm="2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jrpelaez\Desktop\S0UDF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08" y="862503"/>
            <a:ext cx="9843873" cy="6662357"/>
          </a:xfrm>
          <a:prstGeom prst="rect">
            <a:avLst/>
          </a:prstGeom>
          <a:noFill/>
        </p:spPr>
      </p:pic>
      <p:pic>
        <p:nvPicPr>
          <p:cNvPr id="117762" name="Picture 2" descr="C:\Users\jrpelaez\Desktop\S0CDF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08" y="862504"/>
            <a:ext cx="9842779" cy="6662543"/>
          </a:xfrm>
          <a:prstGeom prst="rect">
            <a:avLst/>
          </a:prstGeom>
          <a:noFill/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-11748" y="-35907"/>
            <a:ext cx="3134296" cy="3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73" tIns="46936" rIns="93873" bIns="46936" anchor="ctr">
            <a:spAutoFit/>
          </a:bodyPr>
          <a:lstStyle/>
          <a:p>
            <a:pPr algn="l" defTabSz="9383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 wave: </a:t>
            </a:r>
            <a:r>
              <a:rPr lang="es-ES_tradnl" sz="18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s-ES_tradnl" sz="18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UFD </a:t>
            </a:r>
            <a:r>
              <a:rPr lang="es-ES_tradnl" sz="18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8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124702" y="2695502"/>
            <a:ext cx="1968775" cy="1136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sizable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f</a:t>
            </a:r>
            <a:r>
              <a:rPr lang="es-ES_tradnl" sz="2262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_tradnl" sz="22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(980) </a:t>
            </a:r>
            <a:r>
              <a:rPr lang="es-ES_tradnl" sz="2262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endParaRPr lang="es-ES" sz="169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7966641" y="3391851"/>
            <a:ext cx="1968775" cy="78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2262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 solution preferred</a:t>
            </a:r>
            <a:endParaRPr lang="es-ES" sz="1697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24247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409871"/>
            <a:ext cx="10790238" cy="3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73" tIns="46936" rIns="93873" bIns="46936" anchor="ctr">
            <a:spAutoFit/>
          </a:bodyPr>
          <a:lstStyle/>
          <a:p>
            <a:pPr algn="l" defTabSz="9383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85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changes from Unconstrained to Constrained fits are not too large, but relevant in some regions</a:t>
            </a:r>
            <a:endParaRPr lang="es-ES_tradnl" sz="1885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9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929"/>
    </mc:Choice>
    <mc:Fallback xmlns="">
      <p:transition advTm="17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549518" y="49228"/>
            <a:ext cx="2151655" cy="38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873" tIns="46936" rIns="93873" bIns="46936" anchor="ctr">
            <a:spAutoFit/>
          </a:bodyPr>
          <a:lstStyle/>
          <a:p>
            <a:pPr algn="l" defTabSz="938376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885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UFD </a:t>
            </a:r>
            <a:r>
              <a:rPr lang="es-ES_tradnl" sz="1885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_tradnl" sz="1885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CFD</a:t>
            </a:r>
          </a:p>
        </p:txBody>
      </p:sp>
      <p:pic>
        <p:nvPicPr>
          <p:cNvPr id="118786" name="Picture 2" descr="C:\Users\jrpelaez\Desktop\deltaD2U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9779" y="967864"/>
            <a:ext cx="7033845" cy="5335789"/>
          </a:xfrm>
          <a:prstGeom prst="rect">
            <a:avLst/>
          </a:prstGeom>
          <a:noFill/>
        </p:spPr>
      </p:pic>
      <p:pic>
        <p:nvPicPr>
          <p:cNvPr id="118787" name="Picture 3" descr="C:\Users\jrpelaez\Desktop\deltaD2CF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9779" y="967864"/>
            <a:ext cx="7033843" cy="533578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38087" y="529794"/>
            <a:ext cx="8825541" cy="440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suffering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262" dirty="0" err="1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_tradnl" sz="2262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D2</a:t>
            </a:r>
            <a:endParaRPr lang="es-ES" sz="1697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538087" y="6638749"/>
            <a:ext cx="8825541" cy="788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2262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from S0 and D2, changes in other waves from UFD to CFD is</a:t>
            </a:r>
          </a:p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2262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imperceptible</a:t>
            </a:r>
            <a:endParaRPr lang="es-ES" sz="1697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0" y="396255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6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696"/>
    </mc:Choice>
    <mc:Fallback xmlns="">
      <p:transition advTm="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96"/>
            <a:ext cx="1002722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Similarly for 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→π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62124" y="378119"/>
            <a:ext cx="1065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In general, 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data</a:t>
            </a:r>
            <a:r>
              <a:rPr lang="es-E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  <a:r>
              <a:rPr lang="es-E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does not satisfy well DR</a:t>
            </a:r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. Sometimes </a:t>
            </a:r>
            <a:r>
              <a:rPr lang="es-E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very </a:t>
            </a:r>
            <a:r>
              <a:rPr lang="es-ES" sz="200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badly indeed</a:t>
            </a:r>
            <a:endParaRPr lang="en-US" sz="2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0" y="4139649"/>
            <a:ext cx="3940781" cy="322991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792556"/>
            <a:ext cx="3935767" cy="322580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65" y="4125437"/>
            <a:ext cx="3927996" cy="321943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782" y="792556"/>
            <a:ext cx="3935767" cy="3225807"/>
          </a:xfrm>
          <a:prstGeom prst="rect">
            <a:avLst/>
          </a:prstGeom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648531" y="1800141"/>
            <a:ext cx="2400937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 up to 1.6 GeV!!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771680" y="6621072"/>
            <a:ext cx="2587073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up to 1.74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!!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8325834" y="1827745"/>
            <a:ext cx="2061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But we can get Constrained fits to Data (CFD)</a:t>
            </a:r>
            <a:endParaRPr lang="en-US" sz="2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1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352"/>
    </mc:Choice>
    <mc:Fallback xmlns="">
      <p:transition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6598" y="900359"/>
            <a:ext cx="9266063" cy="41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748" tIns="47423" rIns="94748" bIns="47423">
            <a:spAutoFit/>
          </a:bodyPr>
          <a:lstStyle/>
          <a:p>
            <a:pPr defTabSz="947787">
              <a:spcBef>
                <a:spcPct val="50000"/>
              </a:spcBef>
            </a:pPr>
            <a:r>
              <a:rPr lang="es-ES_tradnl" sz="2095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S-</a:t>
            </a:r>
            <a:r>
              <a:rPr lang="es-ES" sz="2095" err="1">
                <a:solidFill>
                  <a:srgbClr val="FFFFFF"/>
                </a:solidFill>
                <a:sym typeface="Symbol" pitchFamily="18" charset="2"/>
              </a:rPr>
              <a:t>waves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. </a:t>
            </a:r>
            <a:r>
              <a:rPr lang="es-ES" sz="2095" err="1">
                <a:solidFill>
                  <a:srgbClr val="FFFFFF"/>
                </a:solidFill>
                <a:sym typeface="Symbol" pitchFamily="18" charset="2"/>
              </a:rPr>
              <a:t>The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" sz="2095" err="1">
                <a:solidFill>
                  <a:srgbClr val="FFFFFF"/>
                </a:solidFill>
                <a:sym typeface="Symbol" pitchFamily="18" charset="2"/>
              </a:rPr>
              <a:t>most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" sz="2095" err="1">
                <a:solidFill>
                  <a:srgbClr val="FFFFFF"/>
                </a:solidFill>
                <a:sym typeface="Symbol" pitchFamily="18" charset="2"/>
              </a:rPr>
              <a:t>interesting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" sz="2095" err="1">
                <a:solidFill>
                  <a:srgbClr val="FFFFFF"/>
                </a:solidFill>
                <a:sym typeface="Symbol" pitchFamily="18" charset="2"/>
              </a:rPr>
              <a:t>for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s-ES" sz="2095" err="1">
                <a:solidFill>
                  <a:srgbClr val="FFFFFF"/>
                </a:solidFill>
                <a:sym typeface="Symbol" pitchFamily="18" charset="2"/>
              </a:rPr>
              <a:t>the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 K</a:t>
            </a:r>
            <a:r>
              <a:rPr lang="es-ES" sz="2095" baseline="-25000">
                <a:solidFill>
                  <a:srgbClr val="FFFFFF"/>
                </a:solidFill>
                <a:sym typeface="Symbol" pitchFamily="18" charset="2"/>
              </a:rPr>
              <a:t>0</a:t>
            </a:r>
            <a:r>
              <a:rPr lang="es-ES" sz="2095">
                <a:solidFill>
                  <a:srgbClr val="FFFFFF"/>
                </a:solidFill>
                <a:sym typeface="Symbol" pitchFamily="18" charset="2"/>
              </a:rPr>
              <a:t>* resonances </a:t>
            </a:r>
            <a:endParaRPr lang="es-ES_tradnl" sz="2426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6597" y="1764454"/>
            <a:ext cx="4209107" cy="140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748" tIns="47423" rIns="94748" bIns="47423">
            <a:spAutoFit/>
          </a:bodyPr>
          <a:lstStyle/>
          <a:p>
            <a:pPr defTabSz="947787">
              <a:spcBef>
                <a:spcPct val="50000"/>
              </a:spcBef>
            </a:pP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Largest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changes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from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UFD to CFD</a:t>
            </a:r>
          </a:p>
          <a:p>
            <a:pPr defTabSz="947787">
              <a:spcBef>
                <a:spcPct val="50000"/>
              </a:spcBef>
            </a:pP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at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higher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2426" err="1">
                <a:solidFill>
                  <a:srgbClr val="00FFFF"/>
                </a:solidFill>
                <a:sym typeface="Symbol" pitchFamily="18" charset="2"/>
              </a:rPr>
              <a:t>energies</a:t>
            </a:r>
            <a:endParaRPr lang="es-ES_tradnl" sz="2426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72538" y="49065"/>
            <a:ext cx="8619936" cy="4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48" tIns="47423" rIns="94748" bIns="47423">
            <a:spAutoFit/>
          </a:bodyPr>
          <a:lstStyle/>
          <a:p>
            <a:pPr defTabSz="947787"/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Unconstrained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(UFD) to </a:t>
            </a:r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Constrained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2426" err="1">
                <a:solidFill>
                  <a:srgbClr val="66FFFF"/>
                </a:solidFill>
                <a:sym typeface="Symbol" pitchFamily="18" charset="2"/>
              </a:rPr>
              <a:t>Fits</a:t>
            </a:r>
            <a:r>
              <a:rPr lang="es-ES_tradnl" sz="2426">
                <a:solidFill>
                  <a:srgbClr val="66FFFF"/>
                </a:solidFill>
                <a:sym typeface="Symbol" pitchFamily="18" charset="2"/>
              </a:rPr>
              <a:t> to data (CFD)</a:t>
            </a:r>
            <a:endParaRPr lang="en-GB" sz="2426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305859" y="540271"/>
            <a:ext cx="10081683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9266" tIns="49632" rIns="99266" bIns="49632"/>
          <a:lstStyle/>
          <a:p>
            <a:pPr defTabSz="870301"/>
            <a:endParaRPr lang="es-ES" sz="2095">
              <a:solidFill>
                <a:srgbClr val="FFFFFF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05" y="1767755"/>
            <a:ext cx="5495835" cy="58293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5" y="4140671"/>
            <a:ext cx="3949438" cy="32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456"/>
    </mc:Choice>
    <mc:Fallback xmlns="">
      <p:transition advTm="94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59205" y="66687"/>
            <a:ext cx="1347619" cy="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99" tIns="47541" rIns="94999" bIns="47541">
            <a:spAutoFit/>
          </a:bodyPr>
          <a:lstStyle/>
          <a:p>
            <a:pPr algn="l" defTabSz="949548" eaLnBrk="1" hangingPunct="1"/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Motivation</a:t>
            </a:r>
            <a:endParaRPr lang="en-GB" sz="1985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54112"/>
            <a:ext cx="10693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87238" tIns="43620" rIns="87238" bIns="43620"/>
          <a:lstStyle/>
          <a:p>
            <a:pPr defTabSz="995397"/>
            <a:endParaRPr lang="es-ES" sz="2095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47377" y="4"/>
            <a:ext cx="5501171" cy="508786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646" b="1" kern="0" dirty="0">
                <a:solidFill>
                  <a:prstClr val="white"/>
                </a:solidFill>
                <a:latin typeface="Calibri"/>
              </a:rPr>
              <a:t>ππ</a:t>
            </a:r>
            <a:r>
              <a:rPr lang="en-US" sz="2646" b="1" kern="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l-GR" sz="2646" b="1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n-US" sz="2646" b="1" kern="0" dirty="0">
                <a:solidFill>
                  <a:prstClr val="white"/>
                </a:solidFill>
                <a:latin typeface="Calibri"/>
              </a:rPr>
              <a:t>K SCATTERING data are poor</a:t>
            </a:r>
            <a:endParaRPr lang="en-US" sz="2646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59198" y="583664"/>
            <a:ext cx="8812529" cy="9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99" tIns="47541" rIns="94999" bIns="47541">
            <a:spAutoFit/>
          </a:bodyPr>
          <a:lstStyle/>
          <a:p>
            <a:pPr algn="l" defTabSz="949548">
              <a:spcBef>
                <a:spcPct val="50000"/>
              </a:spcBef>
            </a:pPr>
            <a:r>
              <a:rPr lang="el-GR" sz="2205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s-ES" sz="2205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and K are unstable. Still, beams can be made.</a:t>
            </a:r>
          </a:p>
          <a:p>
            <a:pPr algn="l" defTabSz="949548">
              <a:spcBef>
                <a:spcPct val="50000"/>
              </a:spcBef>
            </a:pPr>
            <a:r>
              <a:rPr lang="en-US" sz="2205" kern="0" dirty="0">
                <a:solidFill>
                  <a:prstClr val="white"/>
                </a:solidFill>
                <a:latin typeface="Calibri"/>
              </a:rPr>
              <a:t>But NOT luminous enough for </a:t>
            </a:r>
            <a:r>
              <a:rPr lang="el-GR" sz="2205" b="1" kern="0" dirty="0">
                <a:solidFill>
                  <a:prstClr val="white"/>
                </a:solidFill>
                <a:latin typeface="Calibri"/>
              </a:rPr>
              <a:t>ππ</a:t>
            </a:r>
            <a:r>
              <a:rPr lang="en-US" sz="2205" b="1" kern="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l-GR" sz="2205" b="1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n-US" sz="2205" b="1" kern="0" dirty="0">
                <a:solidFill>
                  <a:prstClr val="white"/>
                </a:solidFill>
                <a:latin typeface="Calibri"/>
              </a:rPr>
              <a:t>K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 collisions: </a:t>
            </a:r>
            <a:r>
              <a:rPr lang="en-US" sz="2205" b="1" u="sng" kern="0" dirty="0">
                <a:solidFill>
                  <a:prstClr val="white"/>
                </a:solidFill>
                <a:latin typeface="Calibri"/>
              </a:rPr>
              <a:t>Indirect measurements</a:t>
            </a:r>
            <a:endParaRPr lang="en-US" sz="2205" b="1" u="sng" dirty="0">
              <a:solidFill>
                <a:prstClr val="white"/>
              </a:solidFill>
              <a:sym typeface="Symbol" pitchFamily="18" charset="2"/>
            </a:endParaRPr>
          </a:p>
        </p:txBody>
      </p:sp>
      <p:pic>
        <p:nvPicPr>
          <p:cNvPr id="17" name="Picture 9" descr="balloran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70" y="762876"/>
            <a:ext cx="2095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 8"/>
          <p:cNvGrpSpPr>
            <a:grpSpLocks/>
          </p:cNvGrpSpPr>
          <p:nvPr/>
        </p:nvGrpSpPr>
        <p:grpSpPr bwMode="auto">
          <a:xfrm>
            <a:off x="572050" y="2149008"/>
            <a:ext cx="9371656" cy="4594802"/>
            <a:chOff x="-969" y="740"/>
            <a:chExt cx="5332" cy="2381"/>
          </a:xfrm>
        </p:grpSpPr>
        <p:grpSp>
          <p:nvGrpSpPr>
            <p:cNvPr id="53" name="Group 9"/>
            <p:cNvGrpSpPr>
              <a:grpSpLocks/>
            </p:cNvGrpSpPr>
            <p:nvPr/>
          </p:nvGrpSpPr>
          <p:grpSpPr bwMode="auto">
            <a:xfrm>
              <a:off x="-951" y="1015"/>
              <a:ext cx="5314" cy="2106"/>
              <a:chOff x="-951" y="1015"/>
              <a:chExt cx="5314" cy="2106"/>
            </a:xfrm>
          </p:grpSpPr>
          <p:grpSp>
            <p:nvGrpSpPr>
              <p:cNvPr id="58" name="Group 15"/>
              <p:cNvGrpSpPr>
                <a:grpSpLocks/>
              </p:cNvGrpSpPr>
              <p:nvPr/>
            </p:nvGrpSpPr>
            <p:grpSpPr bwMode="auto">
              <a:xfrm>
                <a:off x="401" y="1248"/>
                <a:ext cx="1553" cy="944"/>
                <a:chOff x="3761" y="182"/>
                <a:chExt cx="1553" cy="944"/>
              </a:xfrm>
            </p:grpSpPr>
            <p:sp>
              <p:nvSpPr>
                <p:cNvPr id="60" name="Line 16"/>
                <p:cNvSpPr>
                  <a:spLocks noChangeShapeType="1"/>
                </p:cNvSpPr>
                <p:nvPr/>
              </p:nvSpPr>
              <p:spPr bwMode="auto">
                <a:xfrm>
                  <a:off x="4025" y="397"/>
                  <a:ext cx="552" cy="24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 sz="1764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Line 17"/>
                <p:cNvSpPr>
                  <a:spLocks noChangeShapeType="1"/>
                </p:cNvSpPr>
                <p:nvPr/>
              </p:nvSpPr>
              <p:spPr bwMode="auto">
                <a:xfrm>
                  <a:off x="4577" y="641"/>
                  <a:ext cx="0" cy="367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 sz="1764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4577" y="336"/>
                  <a:ext cx="491" cy="305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 sz="1764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Line 19"/>
                <p:cNvSpPr>
                  <a:spLocks noChangeShapeType="1"/>
                </p:cNvSpPr>
                <p:nvPr/>
              </p:nvSpPr>
              <p:spPr bwMode="auto">
                <a:xfrm>
                  <a:off x="4577" y="641"/>
                  <a:ext cx="552" cy="123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 sz="1764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Line 20"/>
                <p:cNvSpPr>
                  <a:spLocks noChangeShapeType="1"/>
                </p:cNvSpPr>
                <p:nvPr/>
              </p:nvSpPr>
              <p:spPr bwMode="auto">
                <a:xfrm>
                  <a:off x="4025" y="1008"/>
                  <a:ext cx="110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endParaRPr lang="es-ES" sz="1764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3842" y="240"/>
                  <a:ext cx="194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205" dirty="0">
                      <a:solidFill>
                        <a:srgbClr val="FFFF00"/>
                      </a:solidFill>
                      <a:latin typeface="Calibri"/>
                      <a:sym typeface="Symbol" pitchFamily="18" charset="2"/>
                    </a:rPr>
                    <a:t></a:t>
                  </a:r>
                  <a:endParaRPr lang="en-GB" sz="2205" dirty="0">
                    <a:solidFill>
                      <a:srgbClr val="FFFF00"/>
                    </a:solidFill>
                    <a:latin typeface="Calibri"/>
                    <a:sym typeface="Symbol" pitchFamily="18" charset="2"/>
                  </a:endParaRPr>
                </a:p>
              </p:txBody>
            </p:sp>
            <p:sp>
              <p:nvSpPr>
                <p:cNvPr id="66" name="Rectangle 22"/>
                <p:cNvSpPr>
                  <a:spLocks noChangeArrowheads="1"/>
                </p:cNvSpPr>
                <p:nvPr/>
              </p:nvSpPr>
              <p:spPr bwMode="auto">
                <a:xfrm>
                  <a:off x="5078" y="182"/>
                  <a:ext cx="194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205" dirty="0">
                      <a:solidFill>
                        <a:srgbClr val="FFFF00"/>
                      </a:solidFill>
                      <a:latin typeface="Calibri"/>
                      <a:sym typeface="Symbol" pitchFamily="18" charset="2"/>
                    </a:rPr>
                    <a:t></a:t>
                  </a:r>
                  <a:endParaRPr lang="en-GB" sz="2205" dirty="0">
                    <a:solidFill>
                      <a:srgbClr val="FFFF00"/>
                    </a:solidFill>
                    <a:latin typeface="Calibri"/>
                    <a:sym typeface="Symbol" pitchFamily="18" charset="2"/>
                  </a:endParaRPr>
                </a:p>
              </p:txBody>
            </p:sp>
            <p:sp>
              <p:nvSpPr>
                <p:cNvPr id="67" name="Rectangle 23"/>
                <p:cNvSpPr>
                  <a:spLocks noChangeArrowheads="1"/>
                </p:cNvSpPr>
                <p:nvPr/>
              </p:nvSpPr>
              <p:spPr bwMode="auto">
                <a:xfrm>
                  <a:off x="5090" y="624"/>
                  <a:ext cx="194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205" dirty="0">
                      <a:solidFill>
                        <a:srgbClr val="FFFF00"/>
                      </a:solidFill>
                      <a:latin typeface="Calibri"/>
                      <a:sym typeface="Symbol" pitchFamily="18" charset="2"/>
                    </a:rPr>
                    <a:t></a:t>
                  </a:r>
                  <a:endParaRPr lang="en-GB" sz="2205" dirty="0">
                    <a:solidFill>
                      <a:srgbClr val="FFFF00"/>
                    </a:solidFill>
                    <a:latin typeface="Calibri"/>
                    <a:sym typeface="Symbol" pitchFamily="18" charset="2"/>
                  </a:endParaRPr>
                </a:p>
              </p:txBody>
            </p:sp>
            <p:sp>
              <p:nvSpPr>
                <p:cNvPr id="68" name="Rectangle 24"/>
                <p:cNvSpPr>
                  <a:spLocks noChangeArrowheads="1"/>
                </p:cNvSpPr>
                <p:nvPr/>
              </p:nvSpPr>
              <p:spPr bwMode="auto">
                <a:xfrm>
                  <a:off x="4370" y="672"/>
                  <a:ext cx="194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205" dirty="0">
                      <a:solidFill>
                        <a:srgbClr val="FFFF00"/>
                      </a:solidFill>
                      <a:latin typeface="Calibri"/>
                      <a:sym typeface="Symbol" pitchFamily="18" charset="2"/>
                    </a:rPr>
                    <a:t></a:t>
                  </a:r>
                  <a:endParaRPr lang="en-GB" sz="2205" dirty="0">
                    <a:solidFill>
                      <a:srgbClr val="FFFF00"/>
                    </a:solidFill>
                    <a:latin typeface="Calibri"/>
                    <a:sym typeface="Symbol" pitchFamily="18" charset="2"/>
                  </a:endParaRPr>
                </a:p>
              </p:txBody>
            </p:sp>
            <p:sp>
              <p:nvSpPr>
                <p:cNvPr id="69" name="Rectangle 25"/>
                <p:cNvSpPr>
                  <a:spLocks noChangeArrowheads="1"/>
                </p:cNvSpPr>
                <p:nvPr/>
              </p:nvSpPr>
              <p:spPr bwMode="auto">
                <a:xfrm>
                  <a:off x="5105" y="902"/>
                  <a:ext cx="20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205" dirty="0">
                      <a:solidFill>
                        <a:srgbClr val="FFFF00"/>
                      </a:solidFill>
                      <a:latin typeface="Calibri"/>
                      <a:sym typeface="Symbol" pitchFamily="18" charset="2"/>
                    </a:rPr>
                    <a:t>N</a:t>
                  </a:r>
                  <a:endParaRPr lang="en-GB" sz="2205" dirty="0">
                    <a:solidFill>
                      <a:srgbClr val="FFFF00"/>
                    </a:solidFill>
                    <a:latin typeface="Calibri"/>
                    <a:sym typeface="Symbol" pitchFamily="18" charset="2"/>
                  </a:endParaRPr>
                </a:p>
              </p:txBody>
            </p:sp>
            <p:sp>
              <p:nvSpPr>
                <p:cNvPr id="70" name="Rectangle 26"/>
                <p:cNvSpPr>
                  <a:spLocks noChangeArrowheads="1"/>
                </p:cNvSpPr>
                <p:nvPr/>
              </p:nvSpPr>
              <p:spPr bwMode="auto">
                <a:xfrm>
                  <a:off x="3761" y="902"/>
                  <a:ext cx="20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205" dirty="0">
                      <a:solidFill>
                        <a:srgbClr val="FFFF00"/>
                      </a:solidFill>
                      <a:latin typeface="Calibri"/>
                      <a:sym typeface="Symbol" pitchFamily="18" charset="2"/>
                    </a:rPr>
                    <a:t>N</a:t>
                  </a:r>
                  <a:endParaRPr lang="en-GB" sz="2205" dirty="0">
                    <a:solidFill>
                      <a:srgbClr val="FFFF00"/>
                    </a:solidFill>
                    <a:latin typeface="Calibri"/>
                    <a:sym typeface="Symbol" pitchFamily="18" charset="2"/>
                  </a:endParaRPr>
                </a:p>
              </p:txBody>
            </p:sp>
          </p:grpSp>
          <p:sp>
            <p:nvSpPr>
              <p:cNvPr id="59" name="Text Box 27"/>
              <p:cNvSpPr txBox="1">
                <a:spLocks noChangeArrowheads="1"/>
              </p:cNvSpPr>
              <p:nvPr/>
            </p:nvSpPr>
            <p:spPr bwMode="auto">
              <a:xfrm>
                <a:off x="-951" y="1015"/>
                <a:ext cx="5314" cy="2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/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Chew-Low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Extrapolation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213" dirty="0">
                    <a:solidFill>
                      <a:prstClr val="white"/>
                    </a:solidFill>
                    <a:latin typeface="Calibri"/>
                  </a:rPr>
                  <a:t>(</a:t>
                </a:r>
                <a:r>
                  <a:rPr lang="es-ES_tradnl" sz="1213" dirty="0" err="1">
                    <a:solidFill>
                      <a:prstClr val="white"/>
                    </a:solidFill>
                    <a:latin typeface="Calibri"/>
                  </a:rPr>
                  <a:t>see</a:t>
                </a:r>
                <a:r>
                  <a:rPr lang="es-ES_tradnl" sz="1213" dirty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es-ES_tradnl" sz="1213" dirty="0" err="1">
                    <a:solidFill>
                      <a:prstClr val="white"/>
                    </a:solidFill>
                    <a:latin typeface="Calibri"/>
                  </a:rPr>
                  <a:t>Gribov’s</a:t>
                </a:r>
                <a:r>
                  <a:rPr lang="es-ES_tradnl" sz="1213" dirty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es-ES_tradnl" sz="1213" dirty="0" err="1">
                    <a:solidFill>
                      <a:prstClr val="white"/>
                    </a:solidFill>
                    <a:latin typeface="Calibri"/>
                  </a:rPr>
                  <a:t>book</a:t>
                </a:r>
                <a:r>
                  <a:rPr lang="es-ES_tradnl" sz="1213" dirty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es-ES_tradnl" sz="1213" dirty="0" err="1">
                    <a:solidFill>
                      <a:prstClr val="white"/>
                    </a:solidFill>
                    <a:latin typeface="Calibri"/>
                  </a:rPr>
                  <a:t>Sect</a:t>
                </a:r>
                <a:r>
                  <a:rPr lang="es-ES_tradnl" sz="1213" dirty="0">
                    <a:solidFill>
                      <a:prstClr val="white"/>
                    </a:solidFill>
                    <a:latin typeface="Calibri"/>
                  </a:rPr>
                  <a:t>. 2.6.2)</a:t>
                </a: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prstClr val="white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prstClr val="white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prstClr val="white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prstClr val="white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prstClr val="white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prstClr val="white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srgbClr val="00FFFF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Initial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state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not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well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defined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,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model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dependent</a:t>
                </a:r>
                <a:r>
                  <a:rPr lang="es-ES_tradnl" sz="1985" dirty="0">
                    <a:solidFill>
                      <a:prstClr val="white"/>
                    </a:solidFill>
                    <a:latin typeface="Calibri"/>
                  </a:rPr>
                  <a:t> off-</a:t>
                </a:r>
                <a:r>
                  <a:rPr lang="es-ES_tradnl" sz="1985" dirty="0" err="1">
                    <a:solidFill>
                      <a:prstClr val="white"/>
                    </a:solidFill>
                    <a:latin typeface="Calibri"/>
                  </a:rPr>
                  <a:t>shell</a:t>
                </a:r>
                <a:r>
                  <a:rPr lang="es-ES_tradnl" sz="1985" dirty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extrapolations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(OPE,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absorption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, A</a:t>
                </a:r>
                <a:r>
                  <a:rPr lang="es-ES_tradnl" sz="1985" baseline="-25000" dirty="0">
                    <a:solidFill>
                      <a:srgbClr val="00FFFF"/>
                    </a:solidFill>
                    <a:latin typeface="Calibri"/>
                  </a:rPr>
                  <a:t>2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exchange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...).</a:t>
                </a: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Needs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Meson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- N-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partial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wave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extraction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. 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Problems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with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phase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shift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ambiguities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, etc...</a:t>
                </a: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endParaRPr lang="es-ES_tradnl" sz="1985" dirty="0">
                  <a:solidFill>
                    <a:srgbClr val="00FFFF"/>
                  </a:solidFill>
                  <a:latin typeface="Calibri"/>
                </a:endParaRPr>
              </a:p>
              <a:p>
                <a:pPr algn="l" defTabSz="99539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As a </a:t>
                </a:r>
                <a:r>
                  <a:rPr lang="es-ES_tradnl" sz="1985" dirty="0" err="1">
                    <a:solidFill>
                      <a:srgbClr val="00FFFF"/>
                    </a:solidFill>
                    <a:latin typeface="Calibri"/>
                  </a:rPr>
                  <a:t>consequence</a:t>
                </a:r>
                <a:r>
                  <a:rPr lang="es-ES_tradnl" sz="1985" dirty="0">
                    <a:solidFill>
                      <a:srgbClr val="00FFFF"/>
                    </a:solidFill>
                    <a:latin typeface="Calibri"/>
                  </a:rPr>
                  <a:t>… VERY LARGE SYSTEMATIC UNCERTAINTIES</a:t>
                </a:r>
                <a:endParaRPr lang="es-ES_tradnl" sz="1985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-969" y="740"/>
              <a:ext cx="2523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 defTabSz="995397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_tradnl" sz="2205" u="sng" dirty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1) </a:t>
              </a:r>
              <a:r>
                <a:rPr lang="es-ES_tradnl" sz="2205" u="sng" dirty="0" err="1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From</a:t>
              </a:r>
              <a:r>
                <a:rPr lang="es-ES_tradnl" sz="2205" u="sng" dirty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 </a:t>
              </a:r>
              <a:r>
                <a:rPr lang="es-ES_tradnl" sz="2205" u="sng" dirty="0" err="1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meson-Nucleon</a:t>
              </a:r>
              <a:r>
                <a:rPr lang="es-ES_tradnl" sz="2205" u="sng" dirty="0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 </a:t>
              </a:r>
              <a:r>
                <a:rPr lang="es-ES_tradnl" sz="2205" u="sng" dirty="0" err="1">
                  <a:solidFill>
                    <a:prstClr val="white"/>
                  </a:solidFill>
                  <a:latin typeface="Calibri"/>
                  <a:sym typeface="Symbol" pitchFamily="18" charset="2"/>
                </a:rPr>
                <a:t>scattering</a:t>
              </a:r>
              <a:endParaRPr lang="es-ES_tradnl" sz="1764" dirty="0">
                <a:solidFill>
                  <a:prstClr val="white"/>
                </a:solidFill>
                <a:latin typeface="Calibri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363949"/>
            <a:ext cx="10693399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5196"/>
            <a:ext cx="10027220" cy="40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856" tIns="46930" rIns="93856" bIns="46930">
            <a:spAutoFit/>
          </a:bodyPr>
          <a:lstStyle/>
          <a:p>
            <a:pPr algn="l" defTabSz="938952"/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An also similarly for 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l-GR" sz="1985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π </a:t>
            </a:r>
            <a:r>
              <a:rPr lang="el-GR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→</a:t>
            </a:r>
            <a:r>
              <a:rPr lang="es-ES" sz="1985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KK</a:t>
            </a:r>
            <a:endParaRPr lang="es-ES" sz="1985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37993" y="363949"/>
            <a:ext cx="10555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0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We can get Constrained fits to Data (CFD) consistent with Hyperbolic Dispersion relations</a:t>
            </a:r>
            <a:endParaRPr lang="en-US" sz="2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  <p:pic>
        <p:nvPicPr>
          <p:cNvPr id="12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6" y="1202672"/>
            <a:ext cx="3348256" cy="2736832"/>
          </a:xfrm>
          <a:prstGeom prst="rect">
            <a:avLst/>
          </a:prstGeom>
        </p:spPr>
      </p:pic>
      <p:pic>
        <p:nvPicPr>
          <p:cNvPr id="13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5" y="4105433"/>
            <a:ext cx="3316606" cy="261611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1410832" y="3140968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HDR P-wave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515716" y="6021288"/>
            <a:ext cx="1659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HDR D0-wave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4518771" y="911992"/>
            <a:ext cx="3976272" cy="5757048"/>
            <a:chOff x="4518771" y="911992"/>
            <a:chExt cx="3976272" cy="5757048"/>
          </a:xfrm>
        </p:grpSpPr>
        <p:pic>
          <p:nvPicPr>
            <p:cNvPr id="18" name="1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268760"/>
              <a:ext cx="3597559" cy="2648674"/>
            </a:xfrm>
            <a:prstGeom prst="rect">
              <a:avLst/>
            </a:prstGeom>
          </p:spPr>
        </p:pic>
        <p:pic>
          <p:nvPicPr>
            <p:cNvPr id="19" name="2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7" y="4011262"/>
              <a:ext cx="3597559" cy="2657778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4860301" y="3305544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860301" y="4149310"/>
              <a:ext cx="16466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HDR S0-wave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4518771" y="911992"/>
              <a:ext cx="3976272" cy="37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6451" tIns="43254" rIns="86451" bIns="43254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9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Two possible solutions for S0 wave</a:t>
              </a:r>
              <a:endParaRPr lang="en-US" sz="1900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37992" y="6859595"/>
            <a:ext cx="9817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38952"/>
            <a:r>
              <a:rPr lang="es-ES" sz="24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This consistent input is needed for partial-wave </a:t>
            </a:r>
            <a:r>
              <a:rPr lang="el-GR" sz="24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π</a:t>
            </a:r>
            <a:r>
              <a:rPr lang="es-ES" sz="240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K dispersion relations</a:t>
            </a:r>
            <a:endParaRPr lang="en-US" sz="24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94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0208"/>
    </mc:Choice>
    <mc:Fallback xmlns="">
      <p:transition advTm="40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92" y="1160690"/>
            <a:ext cx="8098000" cy="6308263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438446" y="-33118"/>
            <a:ext cx="2042359" cy="4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316" tIns="47690" rIns="95316" bIns="47690" anchor="ctr">
            <a:spAutoFit/>
          </a:bodyPr>
          <a:lstStyle/>
          <a:p>
            <a:pPr defTabSz="952739"/>
            <a:r>
              <a:rPr lang="en-US" sz="2426">
                <a:solidFill>
                  <a:srgbClr val="00FFFF"/>
                </a:solidFill>
                <a:sym typeface="Symbol" pitchFamily="18" charset="2"/>
              </a:rPr>
              <a:t>I=0,J=0, CFD</a:t>
            </a:r>
            <a:endParaRPr lang="en-US" sz="2095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1" y="322275"/>
            <a:ext cx="10693400" cy="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7531" tIns="43767" rIns="87531" bIns="43767"/>
          <a:lstStyle/>
          <a:p>
            <a:pPr defTabSz="875384"/>
            <a:endParaRPr lang="en-US" sz="2095" dirty="0">
              <a:solidFill>
                <a:srgbClr val="FFFFFF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30926" y="6044267"/>
            <a:ext cx="3521285" cy="8389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26">
                <a:solidFill>
                  <a:srgbClr val="FF0000"/>
                </a:solidFill>
                <a:sym typeface="Symbol" pitchFamily="18" charset="2"/>
              </a:rPr>
              <a:t>1-</a:t>
            </a:r>
            <a:r>
              <a:rPr lang="el-GR" sz="2426">
                <a:solidFill>
                  <a:srgbClr val="FF0000"/>
                </a:solidFill>
                <a:sym typeface="Symbol" pitchFamily="18" charset="2"/>
              </a:rPr>
              <a:t>σ</a:t>
            </a:r>
            <a:r>
              <a:rPr lang="es-ES" sz="2426">
                <a:solidFill>
                  <a:srgbClr val="FF0000"/>
                </a:solidFill>
                <a:sym typeface="Symbol" pitchFamily="18" charset="2"/>
              </a:rPr>
              <a:t> differences between</a:t>
            </a:r>
          </a:p>
          <a:p>
            <a:pPr algn="ctr"/>
            <a:r>
              <a:rPr lang="es-ES" sz="2426">
                <a:solidFill>
                  <a:srgbClr val="FF0000"/>
                </a:solidFill>
                <a:sym typeface="Symbol" pitchFamily="18" charset="2"/>
              </a:rPr>
              <a:t>UFD and CFD phase</a:t>
            </a:r>
            <a:endParaRPr lang="en-US" sz="2426">
              <a:solidFill>
                <a:srgbClr val="FF0000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2488582" y="5568448"/>
            <a:ext cx="873314" cy="476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26"/>
          </a:p>
        </p:txBody>
      </p:sp>
      <p:sp>
        <p:nvSpPr>
          <p:cNvPr id="3" name="Rectángulo 2"/>
          <p:cNvSpPr/>
          <p:nvPr/>
        </p:nvSpPr>
        <p:spPr>
          <a:xfrm>
            <a:off x="27426" y="375799"/>
            <a:ext cx="9447666" cy="83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26">
                <a:sym typeface="Symbol" pitchFamily="18" charset="2"/>
              </a:rPr>
              <a:t>Some 2-</a:t>
            </a:r>
            <a:r>
              <a:rPr lang="el-GR" sz="2426">
                <a:sym typeface="Symbol" pitchFamily="18" charset="2"/>
              </a:rPr>
              <a:t>σ</a:t>
            </a:r>
            <a:r>
              <a:rPr lang="es-ES" sz="2426">
                <a:sym typeface="Symbol" pitchFamily="18" charset="2"/>
              </a:rPr>
              <a:t> level differences between UFD</a:t>
            </a:r>
            <a:r>
              <a:rPr lang="es-ES" sz="2426" baseline="-25000">
                <a:sym typeface="Symbol" pitchFamily="18" charset="2"/>
              </a:rPr>
              <a:t>B</a:t>
            </a:r>
            <a:r>
              <a:rPr lang="es-ES" sz="2426">
                <a:sym typeface="Symbol" pitchFamily="18" charset="2"/>
              </a:rPr>
              <a:t> and CFD</a:t>
            </a:r>
            <a:r>
              <a:rPr lang="es-ES" sz="2426" baseline="-25000">
                <a:sym typeface="Symbol" pitchFamily="18" charset="2"/>
              </a:rPr>
              <a:t>B</a:t>
            </a:r>
            <a:r>
              <a:rPr lang="es-ES" sz="2426">
                <a:sym typeface="Symbol" pitchFamily="18" charset="2"/>
              </a:rPr>
              <a:t> between 1.05 and 1.45 </a:t>
            </a:r>
            <a:r>
              <a:rPr lang="es-ES" sz="2426" smtClean="0">
                <a:sym typeface="Symbol" pitchFamily="18" charset="2"/>
              </a:rPr>
              <a:t>GeV CFD</a:t>
            </a:r>
            <a:r>
              <a:rPr lang="es-ES" sz="2426" baseline="-25000" smtClean="0">
                <a:sym typeface="Symbol" pitchFamily="18" charset="2"/>
              </a:rPr>
              <a:t>C</a:t>
            </a:r>
            <a:r>
              <a:rPr lang="es-ES" sz="2426" smtClean="0">
                <a:sym typeface="Symbol" pitchFamily="18" charset="2"/>
              </a:rPr>
              <a:t> </a:t>
            </a:r>
            <a:r>
              <a:rPr lang="es-ES" sz="2426">
                <a:sym typeface="Symbol" pitchFamily="18" charset="2"/>
              </a:rPr>
              <a:t>consistent within 1-</a:t>
            </a:r>
            <a:r>
              <a:rPr lang="el-GR" sz="2426">
                <a:sym typeface="Symbol" pitchFamily="18" charset="2"/>
              </a:rPr>
              <a:t>σ</a:t>
            </a:r>
            <a:r>
              <a:rPr lang="es-ES" sz="2426">
                <a:sym typeface="Symbol" pitchFamily="18" charset="2"/>
              </a:rPr>
              <a:t> band of UFD</a:t>
            </a:r>
            <a:r>
              <a:rPr lang="es-ES" sz="2426" baseline="-25000">
                <a:sym typeface="Symbol" pitchFamily="18" charset="2"/>
              </a:rPr>
              <a:t>C</a:t>
            </a:r>
            <a:r>
              <a:rPr lang="es-ES" sz="2426">
                <a:sym typeface="Symbol" pitchFamily="18" charset="2"/>
              </a:rPr>
              <a:t> </a:t>
            </a:r>
            <a:endParaRPr lang="es-ES" sz="2426" baseline="-25000">
              <a:sym typeface="Symbol" pitchFamily="18" charset="2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066224" y="2007311"/>
            <a:ext cx="2930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>
                <a:solidFill>
                  <a:srgbClr val="FF0000"/>
                </a:solidFill>
                <a:sym typeface="Symbol" pitchFamily="18" charset="2"/>
              </a:rPr>
              <a:t>2-</a:t>
            </a:r>
            <a:r>
              <a:rPr lang="el-GR" sz="2000">
                <a:solidFill>
                  <a:srgbClr val="FF0000"/>
                </a:solidFill>
                <a:sym typeface="Symbol" pitchFamily="18" charset="2"/>
              </a:rPr>
              <a:t>σ</a:t>
            </a:r>
            <a:r>
              <a:rPr lang="es-ES" sz="2000">
                <a:solidFill>
                  <a:srgbClr val="FF0000"/>
                </a:solidFill>
                <a:sym typeface="Symbol" pitchFamily="18" charset="2"/>
              </a:rPr>
              <a:t> differences between</a:t>
            </a:r>
          </a:p>
          <a:p>
            <a:pPr algn="ctr"/>
            <a:r>
              <a:rPr lang="es-ES" sz="2000">
                <a:solidFill>
                  <a:srgbClr val="FF0000"/>
                </a:solidFill>
                <a:sym typeface="Symbol" pitchFamily="18" charset="2"/>
              </a:rPr>
              <a:t>UFD</a:t>
            </a:r>
            <a:r>
              <a:rPr lang="es-ES" sz="2000" baseline="-2500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s-ES" sz="2000">
                <a:solidFill>
                  <a:srgbClr val="FF0000"/>
                </a:solidFill>
                <a:sym typeface="Symbol" pitchFamily="18" charset="2"/>
              </a:rPr>
              <a:t> and CFD</a:t>
            </a:r>
            <a:r>
              <a:rPr lang="es-ES" sz="2000" baseline="-25000">
                <a:solidFill>
                  <a:srgbClr val="FF0000"/>
                </a:solidFill>
                <a:sym typeface="Symbol" pitchFamily="18" charset="2"/>
              </a:rPr>
              <a:t>B</a:t>
            </a:r>
            <a:r>
              <a:rPr lang="es-ES" sz="2000">
                <a:solidFill>
                  <a:srgbClr val="FF0000"/>
                </a:solidFill>
                <a:sym typeface="Symbol" pitchFamily="18" charset="2"/>
              </a:rPr>
              <a:t> phase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2092531" y="1997334"/>
            <a:ext cx="3313554" cy="1292418"/>
          </a:xfrm>
          <a:custGeom>
            <a:avLst/>
            <a:gdLst>
              <a:gd name="connsiteX0" fmla="*/ 253128 w 3005365"/>
              <a:gd name="connsiteY0" fmla="*/ 44129 h 1172212"/>
              <a:gd name="connsiteX1" fmla="*/ 46939 w 3005365"/>
              <a:gd name="connsiteY1" fmla="*/ 8270 h 1172212"/>
              <a:gd name="connsiteX2" fmla="*/ 11080 w 3005365"/>
              <a:gd name="connsiteY2" fmla="*/ 187564 h 1172212"/>
              <a:gd name="connsiteX3" fmla="*/ 199339 w 3005365"/>
              <a:gd name="connsiteY3" fmla="*/ 420647 h 1172212"/>
              <a:gd name="connsiteX4" fmla="*/ 504139 w 3005365"/>
              <a:gd name="connsiteY4" fmla="*/ 716482 h 1172212"/>
              <a:gd name="connsiteX5" fmla="*/ 1266139 w 3005365"/>
              <a:gd name="connsiteY5" fmla="*/ 949564 h 1172212"/>
              <a:gd name="connsiteX6" fmla="*/ 1821951 w 3005365"/>
              <a:gd name="connsiteY6" fmla="*/ 895776 h 1172212"/>
              <a:gd name="connsiteX7" fmla="*/ 2332939 w 3005365"/>
              <a:gd name="connsiteY7" fmla="*/ 994388 h 1172212"/>
              <a:gd name="connsiteX8" fmla="*/ 2808069 w 3005365"/>
              <a:gd name="connsiteY8" fmla="*/ 1164717 h 1172212"/>
              <a:gd name="connsiteX9" fmla="*/ 3005292 w 3005365"/>
              <a:gd name="connsiteY9" fmla="*/ 1119894 h 1172212"/>
              <a:gd name="connsiteX10" fmla="*/ 2790139 w 3005365"/>
              <a:gd name="connsiteY10" fmla="*/ 922670 h 1172212"/>
              <a:gd name="connsiteX11" fmla="*/ 2332939 w 3005365"/>
              <a:gd name="connsiteY11" fmla="*/ 698553 h 1172212"/>
              <a:gd name="connsiteX12" fmla="*/ 1732304 w 3005365"/>
              <a:gd name="connsiteY12" fmla="*/ 626835 h 1172212"/>
              <a:gd name="connsiteX13" fmla="*/ 1167528 w 3005365"/>
              <a:gd name="connsiteY13" fmla="*/ 635800 h 1172212"/>
              <a:gd name="connsiteX14" fmla="*/ 719292 w 3005365"/>
              <a:gd name="connsiteY14" fmla="*/ 474435 h 1172212"/>
              <a:gd name="connsiteX15" fmla="*/ 396563 w 3005365"/>
              <a:gd name="connsiteY15" fmla="*/ 169635 h 1172212"/>
              <a:gd name="connsiteX16" fmla="*/ 253128 w 3005365"/>
              <a:gd name="connsiteY16" fmla="*/ 44129 h 117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05365" h="1172212">
                <a:moveTo>
                  <a:pt x="253128" y="44129"/>
                </a:moveTo>
                <a:cubicBezTo>
                  <a:pt x="194857" y="17235"/>
                  <a:pt x="87280" y="-15636"/>
                  <a:pt x="46939" y="8270"/>
                </a:cubicBezTo>
                <a:cubicBezTo>
                  <a:pt x="6598" y="32176"/>
                  <a:pt x="-14320" y="118835"/>
                  <a:pt x="11080" y="187564"/>
                </a:cubicBezTo>
                <a:cubicBezTo>
                  <a:pt x="36480" y="256293"/>
                  <a:pt x="117163" y="332494"/>
                  <a:pt x="199339" y="420647"/>
                </a:cubicBezTo>
                <a:cubicBezTo>
                  <a:pt x="281515" y="508800"/>
                  <a:pt x="326339" y="628329"/>
                  <a:pt x="504139" y="716482"/>
                </a:cubicBezTo>
                <a:cubicBezTo>
                  <a:pt x="681939" y="804635"/>
                  <a:pt x="1046504" y="919682"/>
                  <a:pt x="1266139" y="949564"/>
                </a:cubicBezTo>
                <a:cubicBezTo>
                  <a:pt x="1485774" y="979446"/>
                  <a:pt x="1644151" y="888305"/>
                  <a:pt x="1821951" y="895776"/>
                </a:cubicBezTo>
                <a:cubicBezTo>
                  <a:pt x="1999751" y="903247"/>
                  <a:pt x="2168586" y="949564"/>
                  <a:pt x="2332939" y="994388"/>
                </a:cubicBezTo>
                <a:cubicBezTo>
                  <a:pt x="2497292" y="1039212"/>
                  <a:pt x="2696010" y="1143799"/>
                  <a:pt x="2808069" y="1164717"/>
                </a:cubicBezTo>
                <a:cubicBezTo>
                  <a:pt x="2920128" y="1185635"/>
                  <a:pt x="3008280" y="1160235"/>
                  <a:pt x="3005292" y="1119894"/>
                </a:cubicBezTo>
                <a:cubicBezTo>
                  <a:pt x="3002304" y="1079553"/>
                  <a:pt x="2902198" y="992894"/>
                  <a:pt x="2790139" y="922670"/>
                </a:cubicBezTo>
                <a:cubicBezTo>
                  <a:pt x="2678080" y="852447"/>
                  <a:pt x="2509245" y="747859"/>
                  <a:pt x="2332939" y="698553"/>
                </a:cubicBezTo>
                <a:cubicBezTo>
                  <a:pt x="2156633" y="649247"/>
                  <a:pt x="1926539" y="637294"/>
                  <a:pt x="1732304" y="626835"/>
                </a:cubicBezTo>
                <a:cubicBezTo>
                  <a:pt x="1538069" y="616376"/>
                  <a:pt x="1336363" y="661200"/>
                  <a:pt x="1167528" y="635800"/>
                </a:cubicBezTo>
                <a:cubicBezTo>
                  <a:pt x="998693" y="610400"/>
                  <a:pt x="847786" y="552129"/>
                  <a:pt x="719292" y="474435"/>
                </a:cubicBezTo>
                <a:cubicBezTo>
                  <a:pt x="590798" y="396741"/>
                  <a:pt x="468281" y="238364"/>
                  <a:pt x="396563" y="169635"/>
                </a:cubicBezTo>
                <a:cubicBezTo>
                  <a:pt x="324845" y="100906"/>
                  <a:pt x="311399" y="71023"/>
                  <a:pt x="253128" y="441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26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31</a:t>
            </a:fld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-73532" y="-35793"/>
            <a:ext cx="5748689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26">
                <a:solidFill>
                  <a:srgbClr val="00FFFF"/>
                </a:solidFill>
                <a:sym typeface="Symbol" pitchFamily="18" charset="2"/>
              </a:rPr>
              <a:t>ππ→</a:t>
            </a:r>
            <a:r>
              <a:rPr lang="es-ES" sz="2426">
                <a:solidFill>
                  <a:srgbClr val="00FFFF"/>
                </a:solidFill>
                <a:sym typeface="Symbol" pitchFamily="18" charset="2"/>
              </a:rPr>
              <a:t>KK Hiperbolic Dispersion Relations</a:t>
            </a:r>
            <a:endParaRPr lang="en-US" sz="2426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52196" y="87371"/>
            <a:ext cx="2978640" cy="26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47204"/>
            <a:r>
              <a:rPr lang="en-US" sz="1103" dirty="0">
                <a:solidFill>
                  <a:srgbClr val="00FFFF"/>
                </a:solidFill>
              </a:rPr>
              <a:t>JRP, </a:t>
            </a:r>
            <a:r>
              <a:rPr lang="en-US" sz="1103" dirty="0" err="1">
                <a:solidFill>
                  <a:srgbClr val="00FFFF"/>
                </a:solidFill>
              </a:rPr>
              <a:t>A.Rodas</a:t>
            </a:r>
            <a:r>
              <a:rPr lang="en-US" sz="1103" dirty="0">
                <a:solidFill>
                  <a:srgbClr val="00FFFF"/>
                </a:solidFill>
              </a:rPr>
              <a:t>,</a:t>
            </a:r>
            <a:r>
              <a:rPr lang="es-ES" altLang="es-ES" sz="1103" dirty="0">
                <a:solidFill>
                  <a:srgbClr val="00FFFF"/>
                </a:solidFill>
              </a:rPr>
              <a:t> </a:t>
            </a:r>
            <a:r>
              <a:rPr lang="es-ES" altLang="es-ES" sz="1103" dirty="0" err="1">
                <a:solidFill>
                  <a:srgbClr val="00FFFF"/>
                </a:solidFill>
              </a:rPr>
              <a:t>Eur.Phys.J</a:t>
            </a:r>
            <a:r>
              <a:rPr lang="es-ES" altLang="es-ES" sz="1103" dirty="0">
                <a:solidFill>
                  <a:srgbClr val="00FFFF"/>
                </a:solidFill>
              </a:rPr>
              <a:t>. C78 </a:t>
            </a:r>
            <a:r>
              <a:rPr lang="es-ES" sz="1103">
                <a:solidFill>
                  <a:srgbClr val="00FFFF"/>
                </a:solidFill>
              </a:rPr>
              <a:t>(2018)</a:t>
            </a:r>
            <a:endParaRPr lang="es-ES" sz="1103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49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224"/>
    </mc:Choice>
    <mc:Fallback xmlns="">
      <p:transition advTm="31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  <p:bldP spid="17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56404" y="32079"/>
            <a:ext cx="5077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400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sz="1400">
                <a:solidFill>
                  <a:srgbClr val="00FFFF"/>
                </a:solidFill>
                <a:sym typeface="Symbol" pitchFamily="18" charset="2"/>
              </a:rPr>
              <a:t>K Hiperbolic Dispersion Relations (I,J)=(3/2,0),(1/2,1),(3/2,1)</a:t>
            </a:r>
            <a:endParaRPr lang="en-US" sz="1400">
              <a:solidFill>
                <a:srgbClr val="00FFFF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0" y="339856"/>
            <a:ext cx="10693399" cy="12597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algn="l" defTabSz="862048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4002" y="404663"/>
            <a:ext cx="6595074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400">
                <a:solidFill>
                  <a:srgbClr val="00FFFF"/>
                </a:solidFill>
                <a:sym typeface="Symbol" pitchFamily="18" charset="2"/>
              </a:rPr>
              <a:t>LARGE inconsistencies IF UNCONSTRAINED</a:t>
            </a:r>
            <a:endParaRPr lang="en-US" sz="2400" baseline="3000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784994" y="922513"/>
            <a:ext cx="3731431" cy="46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2400">
                <a:sym typeface="Symbol" pitchFamily="18" charset="2"/>
              </a:rPr>
              <a:t>Unconstrained Fit to Data</a:t>
            </a:r>
            <a:endParaRPr lang="en-US" sz="2400" baseline="30000"/>
          </a:p>
        </p:txBody>
      </p:sp>
      <p:grpSp>
        <p:nvGrpSpPr>
          <p:cNvPr id="14" name="Grupo 13"/>
          <p:cNvGrpSpPr/>
          <p:nvPr/>
        </p:nvGrpSpPr>
        <p:grpSpPr>
          <a:xfrm>
            <a:off x="1535877" y="1334007"/>
            <a:ext cx="3691325" cy="5811916"/>
            <a:chOff x="242008" y="580272"/>
            <a:chExt cx="2688052" cy="464058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5"/>
            <a:stretch/>
          </p:blipFill>
          <p:spPr>
            <a:xfrm>
              <a:off x="242008" y="3584076"/>
              <a:ext cx="2688052" cy="1636776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63"/>
            <a:stretch/>
          </p:blipFill>
          <p:spPr>
            <a:xfrm>
              <a:off x="242008" y="2089032"/>
              <a:ext cx="2688052" cy="1495044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63"/>
            <a:stretch/>
          </p:blipFill>
          <p:spPr>
            <a:xfrm>
              <a:off x="242008" y="580272"/>
              <a:ext cx="2688052" cy="15087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577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1992"/>
    </mc:Choice>
    <mc:Fallback xmlns="">
      <p:transition advTm="3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/>
          <p:cNvGrpSpPr/>
          <p:nvPr/>
        </p:nvGrpSpPr>
        <p:grpSpPr>
          <a:xfrm>
            <a:off x="672772" y="2325675"/>
            <a:ext cx="5856864" cy="4350309"/>
            <a:chOff x="395536" y="56891"/>
            <a:chExt cx="2670617" cy="1789935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7"/>
            <a:stretch/>
          </p:blipFill>
          <p:spPr>
            <a:xfrm>
              <a:off x="395536" y="56891"/>
              <a:ext cx="2670616" cy="1513332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458" b="5469"/>
            <a:stretch/>
          </p:blipFill>
          <p:spPr>
            <a:xfrm>
              <a:off x="395536" y="1570223"/>
              <a:ext cx="2670617" cy="276603"/>
            </a:xfrm>
            <a:prstGeom prst="rect">
              <a:avLst/>
            </a:prstGeom>
          </p:spPr>
        </p:pic>
      </p:grpSp>
      <p:sp>
        <p:nvSpPr>
          <p:cNvPr id="8" name="Rectángulo 7"/>
          <p:cNvSpPr/>
          <p:nvPr/>
        </p:nvSpPr>
        <p:spPr>
          <a:xfrm>
            <a:off x="673442" y="10272"/>
            <a:ext cx="4857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sz="1800">
                <a:solidFill>
                  <a:srgbClr val="00FFFF"/>
                </a:solidFill>
                <a:sym typeface="Symbol" pitchFamily="18" charset="2"/>
              </a:rPr>
              <a:t>K Hiperbolic Dispersion Relations I=1/2, J=0</a:t>
            </a:r>
            <a:endParaRPr lang="en-US" sz="1800">
              <a:solidFill>
                <a:srgbClr val="00FFFF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324247"/>
            <a:ext cx="10693399" cy="55357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87253" y="1081298"/>
            <a:ext cx="8571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>
                <a:sym typeface="Symbol" pitchFamily="18" charset="2"/>
              </a:rPr>
              <a:t>LARGE inconsistencies with HDR Roy-Steiner from unconstrained fits (UFD)</a:t>
            </a:r>
          </a:p>
          <a:p>
            <a:r>
              <a:rPr lang="es-ES" sz="1800" b="1">
                <a:sym typeface="Symbol" pitchFamily="18" charset="2"/>
              </a:rPr>
              <a:t>                                       </a:t>
            </a:r>
            <a:r>
              <a:rPr lang="es-ES" sz="1800">
                <a:sym typeface="Symbol" pitchFamily="18" charset="2"/>
              </a:rPr>
              <a:t>One or no subtraction for F</a:t>
            </a:r>
            <a:r>
              <a:rPr lang="es-ES" sz="1800" baseline="30000">
                <a:sym typeface="Symbol" pitchFamily="18" charset="2"/>
              </a:rPr>
              <a:t>-</a:t>
            </a:r>
            <a:r>
              <a:rPr lang="es-ES" sz="1800">
                <a:sym typeface="Symbol" pitchFamily="18" charset="2"/>
              </a:rPr>
              <a:t> lie on opposite sides of input</a:t>
            </a:r>
          </a:p>
          <a:p>
            <a:endParaRPr lang="es-ES" sz="1800" b="1">
              <a:sym typeface="Symbol" pitchFamily="18" charset="2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3358222" y="1746547"/>
            <a:ext cx="234556" cy="1158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26"/>
          </a:p>
        </p:txBody>
      </p:sp>
      <p:sp>
        <p:nvSpPr>
          <p:cNvPr id="13" name="Flecha abajo 12"/>
          <p:cNvSpPr/>
          <p:nvPr/>
        </p:nvSpPr>
        <p:spPr>
          <a:xfrm>
            <a:off x="4119031" y="1697752"/>
            <a:ext cx="317569" cy="2469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26"/>
          </a:p>
        </p:txBody>
      </p:sp>
      <p:sp>
        <p:nvSpPr>
          <p:cNvPr id="17" name="Flecha abajo 16"/>
          <p:cNvSpPr/>
          <p:nvPr/>
        </p:nvSpPr>
        <p:spPr>
          <a:xfrm rot="6666644">
            <a:off x="6391335" y="3742405"/>
            <a:ext cx="273696" cy="723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26"/>
          </a:p>
        </p:txBody>
      </p:sp>
      <p:sp>
        <p:nvSpPr>
          <p:cNvPr id="18" name="Rectángulo 17"/>
          <p:cNvSpPr/>
          <p:nvPr/>
        </p:nvSpPr>
        <p:spPr>
          <a:xfrm>
            <a:off x="6973741" y="3878641"/>
            <a:ext cx="3326926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26">
                <a:sym typeface="Symbol" pitchFamily="18" charset="2"/>
              </a:rPr>
              <a:t>Fixed-t Roy-Steiner is fair but kappa pole outside their applicability region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33146" y="551867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>
                <a:solidFill>
                  <a:srgbClr val="00FFFF"/>
                </a:solidFill>
                <a:sym typeface="Symbol" pitchFamily="18" charset="2"/>
              </a:rPr>
              <a:t>The most relevant wave for the kappa resonance.</a:t>
            </a:r>
          </a:p>
          <a:p>
            <a:endParaRPr lang="es-ES" sz="180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8810" y="6796800"/>
            <a:ext cx="5658537" cy="567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544">
                <a:sym typeface="Symbol" pitchFamily="18" charset="2"/>
              </a:rPr>
              <a:t>We have chosen the hyperbolae family so that the kappa pole </a:t>
            </a:r>
          </a:p>
          <a:p>
            <a:r>
              <a:rPr lang="es-ES" sz="1544">
                <a:sym typeface="Symbol" pitchFamily="18" charset="2"/>
              </a:rPr>
              <a:t>and its uncertainties lie within their applicability region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3" t="66872" r="2267" b="9226"/>
          <a:stretch/>
        </p:blipFill>
        <p:spPr>
          <a:xfrm>
            <a:off x="3601202" y="4991582"/>
            <a:ext cx="1270133" cy="674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9369"/>
    </mc:Choice>
    <mc:Fallback xmlns="">
      <p:transition advTm="39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672772" y="2325675"/>
            <a:ext cx="5856864" cy="4350309"/>
            <a:chOff x="395536" y="56891"/>
            <a:chExt cx="2670617" cy="1789935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57"/>
            <a:stretch/>
          </p:blipFill>
          <p:spPr>
            <a:xfrm>
              <a:off x="395536" y="56891"/>
              <a:ext cx="2670616" cy="1513332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0458" b="5469"/>
            <a:stretch/>
          </p:blipFill>
          <p:spPr>
            <a:xfrm>
              <a:off x="395536" y="1570223"/>
              <a:ext cx="2670617" cy="276603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594172" y="2297187"/>
            <a:ext cx="2900153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26">
                <a:solidFill>
                  <a:srgbClr val="FF0000"/>
                </a:solidFill>
                <a:sym typeface="Symbol" pitchFamily="18" charset="2"/>
              </a:rPr>
              <a:t>Recall previous plot</a:t>
            </a:r>
            <a:endParaRPr lang="en-US" sz="2426">
              <a:solidFill>
                <a:srgbClr val="FF0000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672771" y="2307187"/>
            <a:ext cx="9371477" cy="4368797"/>
            <a:chOff x="332786" y="2092599"/>
            <a:chExt cx="8499849" cy="3962461"/>
          </a:xfrm>
        </p:grpSpPr>
        <p:grpSp>
          <p:nvGrpSpPr>
            <p:cNvPr id="12" name="Grupo 11"/>
            <p:cNvGrpSpPr/>
            <p:nvPr/>
          </p:nvGrpSpPr>
          <p:grpSpPr>
            <a:xfrm>
              <a:off x="332786" y="2092599"/>
              <a:ext cx="5679373" cy="3962461"/>
              <a:chOff x="395536" y="74906"/>
              <a:chExt cx="2694895" cy="1739617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78" r="-3374"/>
              <a:stretch/>
            </p:blipFill>
            <p:spPr>
              <a:xfrm>
                <a:off x="395536" y="74906"/>
                <a:ext cx="2694895" cy="1513332"/>
              </a:xfrm>
              <a:prstGeom prst="rect">
                <a:avLst/>
              </a:prstGeom>
            </p:spPr>
          </p:pic>
          <p:pic>
            <p:nvPicPr>
              <p:cNvPr id="17" name="Imagen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78" r="-3374"/>
              <a:stretch/>
            </p:blipFill>
            <p:spPr>
              <a:xfrm>
                <a:off x="395536" y="1521915"/>
                <a:ext cx="2694895" cy="292608"/>
              </a:xfrm>
              <a:prstGeom prst="rect">
                <a:avLst/>
              </a:prstGeom>
            </p:spPr>
          </p:pic>
        </p:grpSp>
        <p:sp>
          <p:nvSpPr>
            <p:cNvPr id="2" name="Rectángulo 1"/>
            <p:cNvSpPr/>
            <p:nvPr/>
          </p:nvSpPr>
          <p:spPr>
            <a:xfrm>
              <a:off x="6024323" y="3077452"/>
              <a:ext cx="2808312" cy="1479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>
                  <a:sym typeface="Symbol" pitchFamily="18" charset="2"/>
                </a:rPr>
                <a:t>Our Constrained parameterization now yields consistent output </a:t>
              </a:r>
            </a:p>
            <a:p>
              <a:r>
                <a:rPr lang="es-ES" sz="2000">
                  <a:sym typeface="Symbol" pitchFamily="18" charset="2"/>
                </a:rPr>
                <a:t>for all Dispersion Relations</a:t>
              </a:r>
            </a:p>
          </p:txBody>
        </p:sp>
      </p:grpSp>
      <p:sp>
        <p:nvSpPr>
          <p:cNvPr id="8" name="Rectángulo 7"/>
          <p:cNvSpPr/>
          <p:nvPr/>
        </p:nvSpPr>
        <p:spPr>
          <a:xfrm>
            <a:off x="412955" y="10272"/>
            <a:ext cx="537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sz="2000">
                <a:solidFill>
                  <a:srgbClr val="00FFFF"/>
                </a:solidFill>
                <a:sym typeface="Symbol" pitchFamily="18" charset="2"/>
              </a:rPr>
              <a:t>K Hiperbolic Dispersion Relations I=1/2, J=0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0" y="324248"/>
            <a:ext cx="10693399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78148" y="653883"/>
            <a:ext cx="9447010" cy="1220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000" b="1">
                <a:sym typeface="Symbol" pitchFamily="18" charset="2"/>
              </a:rPr>
              <a:t>We provide a constrained fit to data (CFD) satisfying 16 Dispersion relations</a:t>
            </a:r>
          </a:p>
          <a:p>
            <a:pPr algn="l"/>
            <a:r>
              <a:rPr lang="es-ES" sz="2000">
                <a:solidFill>
                  <a:srgbClr val="00FFFF"/>
                </a:solidFill>
                <a:sym typeface="Symbol" pitchFamily="18" charset="2"/>
              </a:rPr>
              <a:t>(FDRs, fixed-t, HDR, different # subtractions)</a:t>
            </a:r>
          </a:p>
          <a:p>
            <a:pPr algn="l"/>
            <a:r>
              <a:rPr lang="es-ES" sz="2000">
                <a:sym typeface="Symbol" pitchFamily="18" charset="2"/>
              </a:rPr>
              <a:t>Fairly simple and ready to use parameterizations</a:t>
            </a:r>
          </a:p>
          <a:p>
            <a:pPr algn="l"/>
            <a:endParaRPr lang="en-US" sz="2000" baseline="30000">
              <a:solidFill>
                <a:srgbClr val="00FFFF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779917" y="127375"/>
            <a:ext cx="3882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7204"/>
            <a:r>
              <a:rPr lang="en-US" sz="1000" dirty="0">
                <a:solidFill>
                  <a:srgbClr val="00FFFF"/>
                </a:solidFill>
              </a:rPr>
              <a:t>JRP, </a:t>
            </a:r>
            <a:r>
              <a:rPr lang="en-US" sz="1000" err="1">
                <a:solidFill>
                  <a:srgbClr val="00FFFF"/>
                </a:solidFill>
              </a:rPr>
              <a:t>A.Rodas</a:t>
            </a:r>
            <a:r>
              <a:rPr lang="en-US" sz="1000">
                <a:solidFill>
                  <a:srgbClr val="00FFFF"/>
                </a:solidFill>
              </a:rPr>
              <a:t>, arXiv:2010.1122. To appear in Physics Reports</a:t>
            </a:r>
          </a:p>
          <a:p>
            <a:pPr defTabSz="947204"/>
            <a:endParaRPr lang="es-ES" sz="1000" dirty="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5192"/>
    </mc:Choice>
    <mc:Fallback xmlns="">
      <p:transition advTm="25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56404" y="32079"/>
            <a:ext cx="5593198" cy="329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544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sz="1544">
                <a:solidFill>
                  <a:srgbClr val="00FFFF"/>
                </a:solidFill>
                <a:sym typeface="Symbol" pitchFamily="18" charset="2"/>
              </a:rPr>
              <a:t>K Hiperbolic Dispersion Relations (I,J)=(3/2,0),(1/2,1),(3/2,1)</a:t>
            </a:r>
            <a:endParaRPr lang="en-US" sz="1544">
              <a:solidFill>
                <a:srgbClr val="00FFFF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58097" y="356428"/>
            <a:ext cx="10081683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n-US" sz="2074" dirty="0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26457" y="371417"/>
            <a:ext cx="8610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FFFF"/>
                </a:solidFill>
                <a:sym typeface="Symbol" pitchFamily="18" charset="2"/>
              </a:rPr>
              <a:t>LARGE inconsistencies FOR THE OTHER WAVES IF UNCONSTRAINED</a:t>
            </a:r>
            <a:endParaRPr lang="en-US" sz="2000" baseline="3000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00397" y="1085636"/>
            <a:ext cx="3731431" cy="46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26">
                <a:sym typeface="Symbol" pitchFamily="18" charset="2"/>
              </a:rPr>
              <a:t>Unconstrained Fit to Data</a:t>
            </a:r>
            <a:endParaRPr lang="en-US" sz="2426" baseline="30000"/>
          </a:p>
        </p:txBody>
      </p:sp>
      <p:grpSp>
        <p:nvGrpSpPr>
          <p:cNvPr id="2" name="Grupo 1"/>
          <p:cNvGrpSpPr/>
          <p:nvPr/>
        </p:nvGrpSpPr>
        <p:grpSpPr>
          <a:xfrm>
            <a:off x="460068" y="710817"/>
            <a:ext cx="8703057" cy="6628182"/>
            <a:chOff x="139867" y="644705"/>
            <a:chExt cx="7893598" cy="6011704"/>
          </a:xfrm>
        </p:grpSpPr>
        <p:grpSp>
          <p:nvGrpSpPr>
            <p:cNvPr id="7" name="Grupo 6"/>
            <p:cNvGrpSpPr/>
            <p:nvPr/>
          </p:nvGrpSpPr>
          <p:grpSpPr>
            <a:xfrm>
              <a:off x="1115616" y="1427127"/>
              <a:ext cx="6696707" cy="5229282"/>
              <a:chOff x="242008" y="506940"/>
              <a:chExt cx="5376672" cy="4603538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008" y="3473702"/>
                <a:ext cx="5376672" cy="1636776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008" y="1978659"/>
                <a:ext cx="5372100" cy="1495044"/>
              </a:xfrm>
              <a:prstGeom prst="rect">
                <a:avLst/>
              </a:prstGeom>
            </p:spPr>
          </p:pic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008" y="506940"/>
                <a:ext cx="5372100" cy="1508760"/>
              </a:xfrm>
              <a:prstGeom prst="rect">
                <a:avLst/>
              </a:prstGeom>
            </p:spPr>
          </p:pic>
        </p:grpSp>
        <p:sp>
          <p:nvSpPr>
            <p:cNvPr id="11" name="Rectángulo 10"/>
            <p:cNvSpPr/>
            <p:nvPr/>
          </p:nvSpPr>
          <p:spPr>
            <a:xfrm>
              <a:off x="139867" y="644705"/>
              <a:ext cx="7704856" cy="422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26">
                  <a:sym typeface="Symbol" pitchFamily="18" charset="2"/>
                </a:rPr>
                <a:t>Made consistent within uncertainties for the CFD</a:t>
              </a:r>
              <a:endParaRPr lang="en-US" sz="2426" baseline="30000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4725939" y="980728"/>
              <a:ext cx="3307526" cy="422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426">
                  <a:sym typeface="Symbol" pitchFamily="18" charset="2"/>
                </a:rPr>
                <a:t>Constrained Fit to Data</a:t>
              </a:r>
              <a:endParaRPr lang="en-US" sz="2426" baseline="3000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535877" y="1573473"/>
            <a:ext cx="3691325" cy="5731234"/>
            <a:chOff x="242008" y="580272"/>
            <a:chExt cx="2688052" cy="464058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5"/>
            <a:stretch/>
          </p:blipFill>
          <p:spPr>
            <a:xfrm>
              <a:off x="242008" y="3584076"/>
              <a:ext cx="2688052" cy="1636776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63"/>
            <a:stretch/>
          </p:blipFill>
          <p:spPr>
            <a:xfrm>
              <a:off x="242008" y="2089032"/>
              <a:ext cx="2688052" cy="1495044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63"/>
            <a:stretch/>
          </p:blipFill>
          <p:spPr>
            <a:xfrm>
              <a:off x="242008" y="580272"/>
              <a:ext cx="2688052" cy="15087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760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480"/>
    </mc:Choice>
    <mc:Fallback xmlns="">
      <p:transition advTm="10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62" y="4336376"/>
            <a:ext cx="4445467" cy="269933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57" y="1398867"/>
            <a:ext cx="4445467" cy="284777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25743" y="10272"/>
            <a:ext cx="1933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800">
                <a:solidFill>
                  <a:srgbClr val="00FFFF"/>
                </a:solidFill>
                <a:sym typeface="Symbol" pitchFamily="18" charset="2"/>
              </a:rPr>
              <a:t>π</a:t>
            </a:r>
            <a:r>
              <a:rPr lang="es-ES" sz="1800">
                <a:solidFill>
                  <a:srgbClr val="00FFFF"/>
                </a:solidFill>
                <a:sym typeface="Symbol" pitchFamily="18" charset="2"/>
              </a:rPr>
              <a:t>K CFD vs. UFD</a:t>
            </a:r>
            <a:endParaRPr lang="en-US" sz="1800">
              <a:solidFill>
                <a:srgbClr val="00FFFF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0" y="315878"/>
            <a:ext cx="10693399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algn="l" defTabSz="862048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5713" y="380852"/>
            <a:ext cx="96064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-ES" sz="1800">
                <a:sym typeface="Symbol" pitchFamily="18" charset="2"/>
              </a:rPr>
              <a:t>Constrained parameterizations suffer minor changes but still describe </a:t>
            </a:r>
          </a:p>
          <a:p>
            <a:pPr algn="l"/>
            <a:r>
              <a:rPr lang="el-GR" sz="1800">
                <a:sym typeface="Symbol" pitchFamily="18" charset="2"/>
              </a:rPr>
              <a:t>π</a:t>
            </a:r>
            <a:r>
              <a:rPr lang="es-ES" sz="1800">
                <a:sym typeface="Symbol" pitchFamily="18" charset="2"/>
              </a:rPr>
              <a:t>K data fairly well. Here we compare the unconstrained fits (UFD) versus the constrained ones (CFD)</a:t>
            </a:r>
            <a:endParaRPr lang="en-US" sz="1800" baseline="3000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1" y="1397866"/>
            <a:ext cx="4763529" cy="284877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55" y="4336377"/>
            <a:ext cx="4759745" cy="277159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5645525" y="69657"/>
            <a:ext cx="5040842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947204"/>
            <a:r>
              <a:rPr lang="en-US" sz="1000">
                <a:solidFill>
                  <a:srgbClr val="00FFFF"/>
                </a:solidFill>
              </a:rPr>
              <a:t>JRP, A.Rodas, arXiv:2010.1122. To appear in Physics Reports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20576" y="5722172"/>
            <a:ext cx="1645002" cy="49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23">
                <a:solidFill>
                  <a:srgbClr val="FF0000"/>
                </a:solidFill>
                <a:sym typeface="Symbol" pitchFamily="18" charset="2"/>
              </a:rPr>
              <a:t>P-wave consistent </a:t>
            </a:r>
          </a:p>
          <a:p>
            <a:r>
              <a:rPr lang="es-ES" sz="1323">
                <a:solidFill>
                  <a:srgbClr val="FF0000"/>
                </a:solidFill>
                <a:sym typeface="Symbol" pitchFamily="18" charset="2"/>
              </a:rPr>
              <a:t>with scattering data</a:t>
            </a:r>
            <a:endParaRPr lang="en-US" sz="1323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280"/>
    </mc:Choice>
    <mc:Fallback xmlns="">
      <p:transition advTm="1028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089" y="40835"/>
            <a:ext cx="5673892" cy="5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sz="1600" err="1">
                <a:solidFill>
                  <a:srgbClr val="66FFFF"/>
                </a:solidFill>
                <a:sym typeface="Symbol" pitchFamily="18" charset="2"/>
              </a:rPr>
              <a:t>Contiguous</a:t>
            </a:r>
            <a:r>
              <a:rPr lang="es-ES" sz="160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66FFFF"/>
                </a:solidFill>
                <a:sym typeface="Symbol" pitchFamily="18" charset="2"/>
              </a:rPr>
              <a:t>(second) Riemann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sheet</a:t>
            </a:r>
            <a:endParaRPr lang="es-ES_tradnl" sz="105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893524"/>
            <a:endParaRPr lang="en-GB" sz="16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-12160" y="335605"/>
            <a:ext cx="10693400" cy="1091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0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148" y="609806"/>
            <a:ext cx="10393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Dispersion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err="1">
                <a:solidFill>
                  <a:srgbClr val="00FFFF"/>
                </a:solidFill>
                <a:sym typeface="Symbol" pitchFamily="18" charset="2"/>
              </a:rPr>
              <a:t>relations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provide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model-independent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sz="1800" b="1" u="sng" dirty="0" err="1">
                <a:sym typeface="Symbol" pitchFamily="18" charset="2"/>
              </a:rPr>
              <a:t>first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Riemann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sheet,</a:t>
            </a:r>
          </a:p>
          <a:p>
            <a:pPr algn="l" defTabSz="893524"/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b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ut the most relevant </a:t>
            </a:r>
            <a:r>
              <a:rPr lang="es-ES_tradnl" sz="1800" smtClean="0">
                <a:sym typeface="Symbol" pitchFamily="18" charset="2"/>
              </a:rPr>
              <a:t>resonance poles live in the contiguous or second sheet</a:t>
            </a:r>
            <a:endParaRPr lang="es-ES_tradnl" sz="900" dirty="0">
              <a:sym typeface="Symbol" pitchFamily="18" charset="2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66180" y="1600871"/>
            <a:ext cx="8807626" cy="1133133"/>
            <a:chOff x="666180" y="1600871"/>
            <a:chExt cx="8807626" cy="1133133"/>
          </a:xfrm>
        </p:grpSpPr>
        <p:sp>
          <p:nvSpPr>
            <p:cNvPr id="8" name="Rectángulo 7"/>
            <p:cNvSpPr/>
            <p:nvPr/>
          </p:nvSpPr>
          <p:spPr>
            <a:xfrm>
              <a:off x="666180" y="1600871"/>
              <a:ext cx="88076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defTabSz="893524">
                <a:buFont typeface="Arial" panose="020B0604020202020204" pitchFamily="34" charset="0"/>
                <a:buChar char="•"/>
              </a:pP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ym typeface="Symbol" pitchFamily="18" charset="2"/>
                </a:rPr>
                <a:t>elastic</a:t>
              </a:r>
              <a:r>
                <a:rPr lang="es-ES_tradnl" sz="1800" dirty="0">
                  <a:sym typeface="Symbol" pitchFamily="18" charset="2"/>
                </a:rPr>
                <a:t> </a:t>
              </a:r>
              <a:r>
                <a:rPr lang="es-ES_tradnl" sz="1800" dirty="0" err="1">
                  <a:sym typeface="Symbol" pitchFamily="18" charset="2"/>
                </a:rPr>
                <a:t>resonances</a:t>
              </a:r>
              <a:r>
                <a:rPr lang="es-ES_tradnl" sz="1800">
                  <a:sym typeface="Symbol" pitchFamily="18" charset="2"/>
                </a:rPr>
                <a:t>, </a:t>
              </a:r>
              <a:r>
                <a:rPr lang="es-ES_tradnl" sz="1800" smtClean="0">
                  <a:sym typeface="Symbol" pitchFamily="18" charset="2"/>
                </a:rPr>
                <a:t>S</a:t>
              </a:r>
              <a:r>
                <a:rPr lang="es-ES_tradnl" sz="1800" baseline="30000" smtClean="0">
                  <a:sym typeface="Symbol" pitchFamily="18" charset="2"/>
                </a:rPr>
                <a:t>II</a:t>
              </a:r>
              <a:r>
                <a:rPr lang="es-ES_tradnl" sz="1800" smtClean="0">
                  <a:sym typeface="Symbol" pitchFamily="18" charset="2"/>
                </a:rPr>
                <a:t>=1/S</a:t>
              </a:r>
              <a:r>
                <a:rPr lang="es-ES_tradnl" sz="1800" baseline="30000" smtClean="0">
                  <a:sym typeface="Symbol" pitchFamily="18" charset="2"/>
                </a:rPr>
                <a:t>I </a:t>
              </a:r>
              <a:r>
                <a:rPr lang="es-ES_tradnl" sz="1800" smtClean="0">
                  <a:sym typeface="Symbol" pitchFamily="18" charset="2"/>
                </a:rPr>
                <a:t> 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2396643" y="2026118"/>
              <a:ext cx="5346700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defTabSz="893524"/>
              <a:r>
                <a:rPr lang="el-GR" sz="2000">
                  <a:sym typeface="Symbol" pitchFamily="18" charset="2"/>
                </a:rPr>
                <a:t>σ/</a:t>
              </a:r>
              <a:r>
                <a:rPr lang="es-ES_tradnl" sz="2000">
                  <a:sym typeface="Symbol" pitchFamily="18" charset="2"/>
                </a:rPr>
                <a:t>f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(500), </a:t>
              </a:r>
              <a:r>
                <a:rPr lang="el-GR" sz="2000">
                  <a:sym typeface="Symbol" pitchFamily="18" charset="2"/>
                </a:rPr>
                <a:t>κ/</a:t>
              </a:r>
              <a:r>
                <a:rPr lang="es-ES_tradnl" sz="2000">
                  <a:sym typeface="Symbol" pitchFamily="18" charset="2"/>
                </a:rPr>
                <a:t>K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*(700). </a:t>
              </a:r>
              <a:endParaRPr lang="es-ES_tradnl" sz="2000" smtClean="0">
                <a:sym typeface="Symbol" pitchFamily="18" charset="2"/>
              </a:endParaRPr>
            </a:p>
            <a:p>
              <a:pPr defTabSz="893524"/>
              <a:r>
                <a:rPr lang="es-ES_tradnl" sz="2000" smtClean="0">
                  <a:sym typeface="Symbol" pitchFamily="18" charset="2"/>
                </a:rPr>
                <a:t>Purely </a:t>
              </a:r>
              <a:r>
                <a:rPr lang="es-ES_tradnl" sz="2000">
                  <a:sym typeface="Symbol" pitchFamily="18" charset="2"/>
                </a:rPr>
                <a:t>Dispersive </a:t>
              </a:r>
              <a:r>
                <a:rPr lang="es-ES_tradnl" sz="2000" smtClean="0">
                  <a:sym typeface="Symbol" pitchFamily="18" charset="2"/>
                </a:rPr>
                <a:t>Determination</a:t>
              </a:r>
              <a:endParaRPr lang="es-ES" sz="1000" dirty="0">
                <a:sym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700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20"/>
    </mc:Choice>
    <mc:Fallback xmlns="">
      <p:transition advTm="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3050" y="309546"/>
            <a:ext cx="6851682" cy="433106"/>
          </a:xfrm>
          <a:prstGeom prst="rect">
            <a:avLst/>
          </a:prstGeom>
        </p:spPr>
        <p:txBody>
          <a:bodyPr wrap="square" lIns="98334" tIns="49168" rIns="98334" bIns="49168">
            <a:spAutoFit/>
          </a:bodyPr>
          <a:lstStyle/>
          <a:p>
            <a:pPr algn="l" defTabSz="862048"/>
            <a:r>
              <a:rPr lang="es-ES" sz="2169" dirty="0" err="1">
                <a:solidFill>
                  <a:srgbClr val="00FFFF"/>
                </a:solidFill>
              </a:rPr>
              <a:t>Actually</a:t>
            </a:r>
            <a:r>
              <a:rPr lang="es-ES" sz="2169">
                <a:solidFill>
                  <a:srgbClr val="00FFFF"/>
                </a:solidFill>
              </a:rPr>
              <a:t>, in the PDG 2017:  </a:t>
            </a:r>
            <a:r>
              <a:rPr lang="es-ES" sz="2169" dirty="0">
                <a:solidFill>
                  <a:srgbClr val="00FFFF"/>
                </a:solidFill>
              </a:rPr>
              <a:t>“</a:t>
            </a:r>
            <a:r>
              <a:rPr lang="es-ES" sz="2169">
                <a:solidFill>
                  <a:srgbClr val="00FFFF"/>
                </a:solidFill>
              </a:rPr>
              <a:t>Note on scalars</a:t>
            </a:r>
            <a:r>
              <a:rPr lang="es-ES" sz="2169" dirty="0">
                <a:solidFill>
                  <a:srgbClr val="00FFFF"/>
                </a:solidFill>
              </a:rPr>
              <a:t>”</a:t>
            </a:r>
          </a:p>
        </p:txBody>
      </p:sp>
      <p:pic>
        <p:nvPicPr>
          <p:cNvPr id="153605" name="Picture 5" descr="C:\Users\jrpelaez\Desktop\PDG-2012-rev-scalar-mesons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99" y="1589874"/>
            <a:ext cx="5007948" cy="4096169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417062" y="1521746"/>
            <a:ext cx="5567033" cy="113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62048"/>
            <a:r>
              <a:rPr lang="es-ES" sz="1131" dirty="0">
                <a:solidFill>
                  <a:srgbClr val="FFFFFF"/>
                </a:solidFill>
              </a:rPr>
              <a:t>9</a:t>
            </a:r>
            <a:r>
              <a:rPr lang="es-ES" sz="1131">
                <a:solidFill>
                  <a:srgbClr val="FFFFFF"/>
                </a:solidFill>
              </a:rPr>
              <a:t>. </a:t>
            </a:r>
            <a:r>
              <a:rPr lang="es-ES" sz="1131" dirty="0">
                <a:solidFill>
                  <a:srgbClr val="FFFFFF"/>
                </a:solidFill>
              </a:rPr>
              <a:t>G. </a:t>
            </a:r>
            <a:r>
              <a:rPr lang="es-ES" sz="1131" dirty="0" err="1">
                <a:solidFill>
                  <a:srgbClr val="FFFFFF"/>
                </a:solidFill>
              </a:rPr>
              <a:t>Colangelo</a:t>
            </a:r>
            <a:r>
              <a:rPr lang="es-ES" sz="1131" dirty="0">
                <a:solidFill>
                  <a:srgbClr val="FFFFFF"/>
                </a:solidFill>
              </a:rPr>
              <a:t>, J. </a:t>
            </a:r>
            <a:r>
              <a:rPr lang="es-ES" sz="1131" dirty="0" err="1">
                <a:solidFill>
                  <a:srgbClr val="FFFFFF"/>
                </a:solidFill>
              </a:rPr>
              <a:t>Gasser</a:t>
            </a:r>
            <a:r>
              <a:rPr lang="es-ES" sz="1131" dirty="0">
                <a:solidFill>
                  <a:srgbClr val="FFFFFF"/>
                </a:solidFill>
              </a:rPr>
              <a:t>, and H. </a:t>
            </a:r>
            <a:r>
              <a:rPr lang="es-ES" sz="1131" dirty="0" err="1">
                <a:solidFill>
                  <a:srgbClr val="FFFFFF"/>
                </a:solidFill>
              </a:rPr>
              <a:t>Leutwyler</a:t>
            </a:r>
            <a:r>
              <a:rPr lang="es-ES" sz="1131" dirty="0">
                <a:solidFill>
                  <a:srgbClr val="FFFFFF"/>
                </a:solidFill>
              </a:rPr>
              <a:t>, NPB603, 125 (2001).</a:t>
            </a:r>
          </a:p>
          <a:p>
            <a:pPr algn="l" defTabSz="862048"/>
            <a:r>
              <a:rPr lang="es-ES" sz="1131">
                <a:solidFill>
                  <a:srgbClr val="FFFFFF"/>
                </a:solidFill>
              </a:rPr>
              <a:t>10. </a:t>
            </a:r>
            <a:r>
              <a:rPr lang="es-ES" sz="1131" dirty="0">
                <a:solidFill>
                  <a:srgbClr val="FFFFFF"/>
                </a:solidFill>
              </a:rPr>
              <a:t>I. </a:t>
            </a:r>
            <a:r>
              <a:rPr lang="es-ES" sz="1131" dirty="0" err="1">
                <a:solidFill>
                  <a:srgbClr val="FFFFFF"/>
                </a:solidFill>
              </a:rPr>
              <a:t>Caprini</a:t>
            </a:r>
            <a:r>
              <a:rPr lang="es-ES" sz="1131" dirty="0">
                <a:solidFill>
                  <a:srgbClr val="FFFFFF"/>
                </a:solidFill>
              </a:rPr>
              <a:t>, G. </a:t>
            </a:r>
            <a:r>
              <a:rPr lang="es-ES" sz="1131" dirty="0" err="1">
                <a:solidFill>
                  <a:srgbClr val="FFFFFF"/>
                </a:solidFill>
              </a:rPr>
              <a:t>Colangelo</a:t>
            </a:r>
            <a:r>
              <a:rPr lang="es-ES" sz="1131" dirty="0">
                <a:solidFill>
                  <a:srgbClr val="FFFFFF"/>
                </a:solidFill>
              </a:rPr>
              <a:t>, and H. </a:t>
            </a:r>
            <a:r>
              <a:rPr lang="es-ES" sz="1131" dirty="0" err="1">
                <a:solidFill>
                  <a:srgbClr val="FFFFFF"/>
                </a:solidFill>
              </a:rPr>
              <a:t>Leutwyler</a:t>
            </a:r>
            <a:r>
              <a:rPr lang="es-ES" sz="1131" dirty="0">
                <a:solidFill>
                  <a:srgbClr val="FFFFFF"/>
                </a:solidFill>
              </a:rPr>
              <a:t>, PRL 96, 132001 (2006).</a:t>
            </a:r>
          </a:p>
          <a:p>
            <a:pPr algn="l" defTabSz="862048"/>
            <a:r>
              <a:rPr lang="es-ES" sz="1131">
                <a:solidFill>
                  <a:srgbClr val="FFFFFF"/>
                </a:solidFill>
              </a:rPr>
              <a:t>11. </a:t>
            </a:r>
            <a:r>
              <a:rPr lang="es-ES" sz="1131" dirty="0">
                <a:solidFill>
                  <a:srgbClr val="FFFFFF"/>
                </a:solidFill>
              </a:rPr>
              <a:t>R. </a:t>
            </a:r>
            <a:r>
              <a:rPr lang="es-ES" sz="1131" dirty="0" err="1">
                <a:solidFill>
                  <a:srgbClr val="FFFFFF"/>
                </a:solidFill>
              </a:rPr>
              <a:t>Garcia</a:t>
            </a:r>
            <a:r>
              <a:rPr lang="es-ES" sz="1131" dirty="0">
                <a:solidFill>
                  <a:srgbClr val="FFFFFF"/>
                </a:solidFill>
              </a:rPr>
              <a:t>-Martin , R. </a:t>
            </a:r>
            <a:r>
              <a:rPr lang="es-ES" sz="1131" dirty="0" err="1">
                <a:solidFill>
                  <a:srgbClr val="FFFFFF"/>
                </a:solidFill>
              </a:rPr>
              <a:t>Kaminski</a:t>
            </a:r>
            <a:r>
              <a:rPr lang="es-ES" sz="1131" dirty="0">
                <a:solidFill>
                  <a:srgbClr val="FFFFFF"/>
                </a:solidFill>
              </a:rPr>
              <a:t>, JRP, J. Ruiz de Elvira, PRL107, 072001(2011).</a:t>
            </a:r>
          </a:p>
          <a:p>
            <a:pPr algn="l" defTabSz="862048"/>
            <a:r>
              <a:rPr lang="fr-FR" sz="1131">
                <a:solidFill>
                  <a:srgbClr val="FFFFFF"/>
                </a:solidFill>
              </a:rPr>
              <a:t>12. </a:t>
            </a:r>
            <a:r>
              <a:rPr lang="fr-FR" sz="1131" dirty="0">
                <a:solidFill>
                  <a:srgbClr val="FFFFFF"/>
                </a:solidFill>
              </a:rPr>
              <a:t>B. </a:t>
            </a:r>
            <a:r>
              <a:rPr lang="fr-FR" sz="1131" dirty="0" err="1">
                <a:solidFill>
                  <a:srgbClr val="FFFFFF"/>
                </a:solidFill>
              </a:rPr>
              <a:t>Moussallam</a:t>
            </a:r>
            <a:r>
              <a:rPr lang="fr-FR" sz="1131" dirty="0">
                <a:solidFill>
                  <a:srgbClr val="FFFFFF"/>
                </a:solidFill>
              </a:rPr>
              <a:t>, </a:t>
            </a:r>
            <a:r>
              <a:rPr lang="fr-FR" sz="1131" dirty="0" err="1">
                <a:solidFill>
                  <a:srgbClr val="FFFFFF"/>
                </a:solidFill>
              </a:rPr>
              <a:t>Eur</a:t>
            </a:r>
            <a:r>
              <a:rPr lang="fr-FR" sz="1131" dirty="0">
                <a:solidFill>
                  <a:srgbClr val="FFFFFF"/>
                </a:solidFill>
              </a:rPr>
              <a:t>. Phys. J. C71, 1814 (</a:t>
            </a:r>
            <a:r>
              <a:rPr lang="fr-FR" sz="1131">
                <a:solidFill>
                  <a:srgbClr val="FFFFFF"/>
                </a:solidFill>
              </a:rPr>
              <a:t>2011)</a:t>
            </a:r>
          </a:p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31">
                <a:solidFill>
                  <a:srgbClr val="FFFFFF"/>
                </a:solidFill>
              </a:rPr>
              <a:t>13. P. Masjuan, J. Ruiz de Elvira, J.J. Sanz-Cillero, PRD90, 097901 (2014).</a:t>
            </a:r>
          </a:p>
          <a:p>
            <a:pPr algn="l" defTabSz="862048"/>
            <a:r>
              <a:rPr lang="fr-FR" sz="1131">
                <a:solidFill>
                  <a:srgbClr val="FFFFFF"/>
                </a:solidFill>
              </a:rPr>
              <a:t>.</a:t>
            </a:r>
            <a:endParaRPr lang="es-ES" sz="1131" dirty="0">
              <a:solidFill>
                <a:srgbClr val="FFFFFF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267308" y="5332101"/>
            <a:ext cx="5090414" cy="1720793"/>
            <a:chOff x="5306159" y="4638785"/>
            <a:chExt cx="4616962" cy="1560744"/>
          </a:xfrm>
        </p:grpSpPr>
        <p:sp>
          <p:nvSpPr>
            <p:cNvPr id="12" name="Rectángulo 11"/>
            <p:cNvSpPr/>
            <p:nvPr/>
          </p:nvSpPr>
          <p:spPr>
            <a:xfrm>
              <a:off x="7034351" y="5962251"/>
              <a:ext cx="2093921" cy="2372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JRP, Physics Reports 658-2016-1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/>
                <p:cNvSpPr txBox="1"/>
                <p:nvPr/>
              </p:nvSpPr>
              <p:spPr>
                <a:xfrm>
                  <a:off x="5306159" y="5425968"/>
                  <a:ext cx="4451474" cy="577385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lIns="39692" tIns="39692" rIns="39692" bIns="39692" rtlCol="0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352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352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ES" sz="3528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(44</m:t>
                          </m:r>
                          <m:r>
                            <a:rPr lang="es-ES" sz="352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b>
                          <m:r>
                            <a:rPr lang="es-ES" sz="3528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s-ES" sz="352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sub>
                        <m:sup>
                          <m:r>
                            <a:rPr lang="es-ES" sz="3528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s-ES" sz="3528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p>
                      </m:sSubSup>
                    </m:oMath>
                  </a14:m>
                  <a:r>
                    <a:rPr lang="en-US" sz="3528">
                      <a:solidFill>
                        <a:srgbClr val="FFFFFF"/>
                      </a:solidFill>
                      <a:latin typeface="Times New Roman"/>
                      <a:cs typeface="Arial" panose="020B0604020202020204" pitchFamily="34" charset="0"/>
                    </a:rPr>
                    <a:t>)-i(275±12) MeV</a:t>
                  </a:r>
                </a:p>
              </p:txBody>
            </p:sp>
          </mc:Choice>
          <mc:Fallback xmlns="">
            <p:sp>
              <p:nvSpPr>
                <p:cNvPr id="14" name="Cuadro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6159" y="5425968"/>
                  <a:ext cx="4454737" cy="5773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371" r="-3683" b="-32990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ángulo 2"/>
            <p:cNvSpPr/>
            <p:nvPr/>
          </p:nvSpPr>
          <p:spPr>
            <a:xfrm>
              <a:off x="5639409" y="4638785"/>
              <a:ext cx="4283712" cy="642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2048"/>
              <a:r>
                <a:rPr lang="es-ES" sz="2000">
                  <a:solidFill>
                    <a:srgbClr val="FFFFFF"/>
                  </a:solidFill>
                </a:rPr>
                <a:t>Combining conservatively statistical and systematic uncertainties I estimate:</a:t>
              </a:r>
              <a:endParaRPr lang="es-E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325390" y="775866"/>
            <a:ext cx="8368481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985">
                <a:solidFill>
                  <a:srgbClr val="FFFFFF"/>
                </a:solidFill>
                <a:latin typeface="Arial" panose="020B0604020202020204" pitchFamily="34" charset="0"/>
              </a:rPr>
              <a:t>“One might just consider the most advanced dispersive analyses, Refs. [9–13]. They agree on a pole position close to (450−i 280) MeV.”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1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055"/>
    </mc:Choice>
    <mc:Fallback xmlns="">
      <p:transition advTm="63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5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0" y="365916"/>
            <a:ext cx="10693399" cy="2295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9266" tIns="49632" rIns="99266" bIns="49632"/>
          <a:lstStyle/>
          <a:p>
            <a:pPr defTabSz="870301"/>
            <a:endParaRPr lang="es-ES" sz="2095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3678"/>
            <a:ext cx="5616624" cy="37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748" tIns="47423" rIns="94748" bIns="47423">
            <a:spAutoFit/>
          </a:bodyPr>
          <a:lstStyle/>
          <a:p>
            <a:pPr algn="l" defTabSz="938376"/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Dispersive pole analysis from constrained fit to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data</a:t>
            </a:r>
            <a:endParaRPr lang="es-ES_tradnl" sz="1800">
              <a:solidFill>
                <a:srgbClr val="00FFFF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456068" y="4279673"/>
            <a:ext cx="3275126" cy="1173812"/>
          </a:xfrm>
          <a:prstGeom prst="rect">
            <a:avLst/>
          </a:prstGeom>
        </p:spPr>
        <p:txBody>
          <a:bodyPr wrap="square" lIns="87022" tIns="43512" rIns="87022" bIns="43512">
            <a:spAutoFit/>
          </a:bodyPr>
          <a:lstStyle/>
          <a:p>
            <a:pPr algn="l" defTabSz="947787"/>
            <a:r>
              <a:rPr lang="es-ES_tradnl" sz="1764">
                <a:solidFill>
                  <a:srgbClr val="00FFFF"/>
                </a:solidFill>
                <a:sym typeface="Symbol" pitchFamily="18" charset="2"/>
              </a:rPr>
              <a:t>And with our previous</a:t>
            </a:r>
          </a:p>
          <a:p>
            <a:pPr algn="l" defTabSz="947787"/>
            <a:r>
              <a:rPr lang="es-ES_tradnl" sz="1764">
                <a:solidFill>
                  <a:srgbClr val="00FFFF"/>
                </a:solidFill>
                <a:sym typeface="Symbol" pitchFamily="18" charset="2"/>
              </a:rPr>
              <a:t>“Pade sequence”</a:t>
            </a:r>
          </a:p>
          <a:p>
            <a:pPr algn="l" defTabSz="947787"/>
            <a:r>
              <a:rPr lang="es-ES_tradnl" sz="1764">
                <a:solidFill>
                  <a:srgbClr val="00FFFF"/>
                </a:solidFill>
                <a:sym typeface="Symbol" pitchFamily="18" charset="2"/>
              </a:rPr>
              <a:t>determination </a:t>
            </a:r>
          </a:p>
          <a:p>
            <a:pPr algn="l" defTabSz="947787"/>
            <a:r>
              <a:rPr lang="es-ES_tradnl" sz="1764">
                <a:solidFill>
                  <a:srgbClr val="00FFFF"/>
                </a:solidFill>
                <a:sym typeface="Symbol" pitchFamily="18" charset="2"/>
              </a:rPr>
              <a:t>(670±18)-i(295±28) MeV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456067" y="3061516"/>
            <a:ext cx="2495378" cy="122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748" tIns="47423" rIns="94748" bIns="47423">
            <a:spAutoFit/>
          </a:bodyPr>
          <a:lstStyle/>
          <a:p>
            <a:pPr algn="l" defTabSz="947787"/>
            <a:r>
              <a:rPr lang="es-ES_tradnl" sz="2000">
                <a:solidFill>
                  <a:srgbClr val="66FFFF"/>
                </a:solidFill>
                <a:sym typeface="Symbol" pitchFamily="18" charset="2"/>
              </a:rPr>
              <a:t>Compatible with </a:t>
            </a:r>
            <a:r>
              <a:rPr lang="es-ES_tradnl" sz="2000" dirty="0">
                <a:solidFill>
                  <a:srgbClr val="66FFFF"/>
                </a:solidFill>
                <a:sym typeface="Symbol" pitchFamily="18" charset="2"/>
              </a:rPr>
              <a:t>Paris </a:t>
            </a:r>
            <a:r>
              <a:rPr lang="es-ES_tradnl" sz="2000" dirty="0" err="1">
                <a:solidFill>
                  <a:srgbClr val="66FFFF"/>
                </a:solidFill>
                <a:sym typeface="Symbol" pitchFamily="18" charset="2"/>
              </a:rPr>
              <a:t>group</a:t>
            </a:r>
            <a:endParaRPr lang="es-ES_tradnl" sz="2000" dirty="0">
              <a:solidFill>
                <a:srgbClr val="66FFFF"/>
              </a:solidFill>
              <a:sym typeface="Symbol" pitchFamily="18" charset="2"/>
            </a:endParaRPr>
          </a:p>
          <a:p>
            <a:pPr defTabSz="947787"/>
            <a:r>
              <a:rPr lang="es-ES_tradnl" sz="882" err="1">
                <a:solidFill>
                  <a:srgbClr val="66FFFF"/>
                </a:solidFill>
                <a:sym typeface="Symbol" pitchFamily="18" charset="2"/>
              </a:rPr>
              <a:t>Decotes-Genon-Moussallam</a:t>
            </a:r>
            <a:r>
              <a:rPr lang="es-ES_tradnl" sz="882">
                <a:solidFill>
                  <a:srgbClr val="66FFFF"/>
                </a:solidFill>
                <a:sym typeface="Symbol" pitchFamily="18" charset="2"/>
              </a:rPr>
              <a:t> 2006</a:t>
            </a:r>
          </a:p>
          <a:p>
            <a:pPr defTabSz="947787"/>
            <a:r>
              <a:rPr lang="es-ES_tradnl" sz="882">
                <a:solidFill>
                  <a:srgbClr val="00FFFF"/>
                </a:solidFill>
                <a:sym typeface="Symbol" pitchFamily="18" charset="2"/>
              </a:rPr>
              <a:t>(</a:t>
            </a:r>
            <a:r>
              <a:rPr lang="es-ES_tradnl" sz="1544">
                <a:solidFill>
                  <a:srgbClr val="00FFFF"/>
                </a:solidFill>
                <a:sym typeface="Symbol" pitchFamily="18" charset="2"/>
              </a:rPr>
              <a:t>658±13)-i(278.5±12) MeV</a:t>
            </a:r>
          </a:p>
          <a:p>
            <a:pPr defTabSz="947787"/>
            <a:endParaRPr lang="en-GB" sz="882" dirty="0">
              <a:solidFill>
                <a:srgbClr val="66FFFF"/>
              </a:solidFill>
              <a:sym typeface="Symbol" pitchFamily="18" charset="2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-53900" y="652167"/>
            <a:ext cx="10171513" cy="5827798"/>
            <a:chOff x="-328244" y="590710"/>
            <a:chExt cx="9260974" cy="54305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ángulo 13"/>
                <p:cNvSpPr/>
                <p:nvPr/>
              </p:nvSpPr>
              <p:spPr>
                <a:xfrm>
                  <a:off x="-328244" y="590710"/>
                  <a:ext cx="9260974" cy="3728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947787"/>
                  <a:r>
                    <a:rPr lang="es-ES" sz="2000" smtClean="0">
                      <a:sym typeface="Symbol" pitchFamily="18" charset="2"/>
                    </a:rPr>
                    <a:t> When using the constrained fit to </a:t>
                  </a:r>
                  <a:r>
                    <a:rPr lang="es-ES" sz="2000">
                      <a:sym typeface="Symbol" pitchFamily="18" charset="2"/>
                    </a:rPr>
                    <a:t>data </a:t>
                  </a:r>
                  <a:r>
                    <a:rPr lang="es-ES" sz="2000" smtClean="0">
                      <a:sym typeface="Symbol" pitchFamily="18" charset="2"/>
                    </a:rPr>
                    <a:t>the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s-ES" sz="200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es-ES" sz="2000" smtClean="0">
                      <a:sym typeface="Symbol" pitchFamily="18" charset="2"/>
                    </a:rPr>
                    <a:t>(700) poles </a:t>
                  </a:r>
                  <a:r>
                    <a:rPr lang="es-ES" sz="2000">
                      <a:sym typeface="Symbol" pitchFamily="18" charset="2"/>
                    </a:rPr>
                    <a:t>come out nicely compatible </a:t>
                  </a:r>
                  <a:endParaRPr lang="es-ES" sz="2000" dirty="0">
                    <a:sym typeface="Symbol" pitchFamily="18" charset="2"/>
                  </a:endParaRPr>
                </a:p>
              </p:txBody>
            </p:sp>
          </mc:Choice>
          <mc:Fallback xmlns="">
            <p:sp>
              <p:nvSpPr>
                <p:cNvPr id="14" name="Rectángulo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8244" y="590710"/>
                  <a:ext cx="9260974" cy="37283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9091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8" y="1083076"/>
              <a:ext cx="6244616" cy="4938211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4441003" y="1762156"/>
            <a:ext cx="4604745" cy="77098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97000"/>
              </a:schemeClr>
            </a:solidFill>
          </a:ln>
        </p:spPr>
        <p:txBody>
          <a:bodyPr wrap="square">
            <a:spAutoFit/>
          </a:bodyPr>
          <a:lstStyle/>
          <a:p>
            <a:pPr defTabSz="947787"/>
            <a:r>
              <a:rPr lang="es-ES_tradnl" sz="2205" b="1" dirty="0">
                <a:solidFill>
                  <a:srgbClr val="002060"/>
                </a:solidFill>
                <a:sym typeface="Symbol" pitchFamily="18" charset="2"/>
              </a:rPr>
              <a:t>No </a:t>
            </a:r>
            <a:r>
              <a:rPr lang="es-ES_tradnl" sz="2205" b="1">
                <a:solidFill>
                  <a:srgbClr val="002060"/>
                </a:solidFill>
                <a:sym typeface="Symbol" pitchFamily="18" charset="2"/>
              </a:rPr>
              <a:t>sub:  (648±6)-i(283±26) MeV</a:t>
            </a:r>
            <a:endParaRPr lang="es-ES_tradnl" sz="2205" b="1">
              <a:solidFill>
                <a:srgbClr val="FF0000"/>
              </a:solidFill>
              <a:sym typeface="Symbol" pitchFamily="18" charset="2"/>
            </a:endParaRPr>
          </a:p>
          <a:p>
            <a:pPr defTabSz="947787"/>
            <a:r>
              <a:rPr lang="es-ES_tradnl" sz="2205" b="1">
                <a:solidFill>
                  <a:srgbClr val="FF0000"/>
                </a:solidFill>
                <a:sym typeface="Symbol" pitchFamily="18" charset="2"/>
              </a:rPr>
              <a:t>1 sub:	   (648±7)-i(280±16) MeV</a:t>
            </a:r>
            <a:r>
              <a:rPr lang="es-ES_tradnl" sz="2205" b="1">
                <a:sym typeface="Symbol" pitchFamily="18" charset="2"/>
              </a:rPr>
              <a:t>  </a:t>
            </a:r>
            <a:endParaRPr lang="en-GB" sz="2205" b="1" dirty="0">
              <a:sym typeface="Symbol" pitchFamily="18" charset="2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426211" y="5442941"/>
            <a:ext cx="3044423" cy="2280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947204"/>
            <a:r>
              <a:rPr lang="en-US" sz="882" dirty="0">
                <a:solidFill>
                  <a:srgbClr val="00FFFF"/>
                </a:solidFill>
              </a:rPr>
              <a:t>JRP, A. </a:t>
            </a:r>
            <a:r>
              <a:rPr lang="en-US" sz="882" dirty="0" err="1">
                <a:solidFill>
                  <a:srgbClr val="00FFFF"/>
                </a:solidFill>
              </a:rPr>
              <a:t>Rodas</a:t>
            </a:r>
            <a:r>
              <a:rPr lang="en-US" sz="882" dirty="0">
                <a:solidFill>
                  <a:srgbClr val="00FFFF"/>
                </a:solidFill>
              </a:rPr>
              <a:t>. J. Ruiz de Elvira, </a:t>
            </a:r>
            <a:r>
              <a:rPr lang="en-US" sz="882" dirty="0" err="1">
                <a:solidFill>
                  <a:srgbClr val="00FFFF"/>
                </a:solidFill>
              </a:rPr>
              <a:t>Eur.Phys.J</a:t>
            </a:r>
            <a:r>
              <a:rPr lang="en-US" sz="882" dirty="0">
                <a:solidFill>
                  <a:srgbClr val="00FFFF"/>
                </a:solidFill>
              </a:rPr>
              <a:t>. C77 (2017)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67998" y="6929017"/>
                <a:ext cx="93345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47787"/>
                <a:r>
                  <a:rPr lang="es-ES" sz="2000" smtClean="0">
                    <a:sym typeface="Symbol" pitchFamily="18" charset="2"/>
                  </a:rPr>
                  <a:t> We also provide pole positions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s-ES" sz="20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sym typeface="Symbol" pitchFamily="18" charset="2"/>
                      </a:rPr>
                      <m:t>(892)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,</a:t>
                </a:r>
                <a:r>
                  <a:rPr lang="es-ES" sz="2000">
                    <a:sym typeface="Symbol" pitchFamily="18" charset="2"/>
                  </a:rPr>
                  <a:t> </a:t>
                </a:r>
                <a:endParaRPr lang="es-ES" sz="2000" dirty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8" y="6929017"/>
                <a:ext cx="9334510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7002884" y="114535"/>
            <a:ext cx="53467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834192"/>
            <a:r>
              <a:rPr lang="en-US" sz="1000">
                <a:solidFill>
                  <a:srgbClr val="00FFFF"/>
                </a:solidFill>
              </a:rPr>
              <a:t>JRP, A.Rodas. Physical Review Letters 124,172001 (2020)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9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27448"/>
    </mc:Choice>
    <mc:Fallback xmlns="">
      <p:transition advTm="127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46074" y="3258"/>
            <a:ext cx="6503703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_tradnl" altLang="en-US" sz="1985">
                <a:solidFill>
                  <a:srgbClr val="FFFF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 scattering data. Example:  CERN Munich Experiment</a:t>
            </a:r>
            <a:endParaRPr lang="es-ES_tradnl" altLang="en-US" sz="1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05859" y="336056"/>
            <a:ext cx="10081683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endParaRPr lang="en-US" sz="2646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148" name="Picture 4" descr="Gr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8" y="1081298"/>
            <a:ext cx="5653444" cy="432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662918" y="484530"/>
            <a:ext cx="8025090" cy="6498836"/>
            <a:chOff x="204" y="534"/>
            <a:chExt cx="4585" cy="3713"/>
          </a:xfrm>
        </p:grpSpPr>
        <p:pic>
          <p:nvPicPr>
            <p:cNvPr id="6150" name="Picture 6" descr="Grayerplo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070"/>
              <a:ext cx="4222" cy="3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204" y="534"/>
              <a:ext cx="398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s-ES_tradnl" altLang="en-US" sz="2205">
                  <a:solidFill>
                    <a:srgbClr val="FFFFFF"/>
                  </a:solidFill>
                  <a:latin typeface="Arial Unicode MS" panose="020B0604020202020204" pitchFamily="34" charset="-128"/>
                </a:rPr>
                <a:t>SYSTEMATIC uncertainties</a:t>
              </a:r>
              <a:r>
                <a:rPr lang="es-ES_tradnl" altLang="en-US" sz="2205">
                  <a:solidFill>
                    <a:srgbClr val="00FFFF"/>
                  </a:solidFill>
                  <a:latin typeface="Arial Unicode MS" panose="020B0604020202020204" pitchFamily="34" charset="-128"/>
                </a:rPr>
                <a:t> larger than STATISTICAL</a:t>
              </a:r>
              <a:endParaRPr lang="es-ES" altLang="en-US" sz="2646">
                <a:solidFill>
                  <a:srgbClr val="000000"/>
                </a:solidFill>
                <a:latin typeface="Arial Unicode MS" panose="020B0604020202020204" pitchFamily="34" charset="-128"/>
              </a:endParaRPr>
            </a:p>
          </p:txBody>
        </p:sp>
      </p:grpSp>
      <p:pic>
        <p:nvPicPr>
          <p:cNvPr id="6152" name="Picture 8" descr="Grayer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46402" r="59082" b="24986"/>
          <a:stretch>
            <a:fillRect/>
          </a:stretch>
        </p:blipFill>
        <p:spPr bwMode="auto">
          <a:xfrm>
            <a:off x="4235265" y="2271880"/>
            <a:ext cx="5978998" cy="34638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1739348" y="3465578"/>
            <a:ext cx="2420856" cy="11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s-ES_tradnl" altLang="en-US" sz="2205">
                <a:solidFill>
                  <a:srgbClr val="FF0000"/>
                </a:solidFill>
                <a:latin typeface="Arial Unicode MS" panose="020B0604020202020204" pitchFamily="34" charset="-128"/>
              </a:rPr>
              <a:t>5 different </a:t>
            </a:r>
            <a:r>
              <a:rPr lang="es-ES_tradnl" altLang="en-US" sz="2205">
                <a:solidFill>
                  <a:srgbClr val="FF0000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</a:t>
            </a:r>
            <a:endParaRPr lang="es-ES_tradnl" altLang="en-US" sz="2205">
              <a:solidFill>
                <a:srgbClr val="FF0000"/>
              </a:solidFill>
              <a:latin typeface="Arial Unicode MS" panose="020B0604020202020204" pitchFamily="34" charset="-128"/>
            </a:endParaRPr>
          </a:p>
          <a:p>
            <a:pPr algn="l" eaLnBrk="1" hangingPunct="1"/>
            <a:r>
              <a:rPr lang="es-ES_tradnl" altLang="en-US" sz="2205">
                <a:solidFill>
                  <a:srgbClr val="FF0000"/>
                </a:solidFill>
                <a:latin typeface="Arial Unicode MS" panose="020B0604020202020204" pitchFamily="34" charset="-128"/>
              </a:rPr>
              <a:t>analysis of same </a:t>
            </a:r>
          </a:p>
          <a:p>
            <a:pPr algn="l" eaLnBrk="1" hangingPunct="1"/>
            <a:r>
              <a:rPr lang="es-ES_tradnl" altLang="en-US" sz="2205">
                <a:solidFill>
                  <a:srgbClr val="FF0000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pn </a:t>
            </a:r>
            <a:r>
              <a:rPr lang="es-ES_tradnl" altLang="en-US" sz="2205">
                <a:solidFill>
                  <a:srgbClr val="FF0000"/>
                </a:solidFill>
                <a:latin typeface="Arial Unicode MS" panose="020B0604020202020204" pitchFamily="34" charset="-128"/>
              </a:rPr>
              <a:t>data !!</a:t>
            </a:r>
            <a:endParaRPr lang="es-ES" altLang="en-US" sz="2205">
              <a:solidFill>
                <a:srgbClr val="FF0000"/>
              </a:solidFill>
              <a:latin typeface="Arial Unicode MS" panose="020B0604020202020204" pitchFamily="34" charset="-128"/>
            </a:endParaRPr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>
            <a:off x="5108661" y="2352393"/>
            <a:ext cx="3404319" cy="1587516"/>
            <a:chOff x="2744" y="1344"/>
            <a:chExt cx="1945" cy="907"/>
          </a:xfrm>
        </p:grpSpPr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2744" y="1344"/>
              <a:ext cx="194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s-ES_tradnl" altLang="en-US" sz="2205">
                  <a:solidFill>
                    <a:srgbClr val="FF0000"/>
                  </a:solidFill>
                  <a:latin typeface="Arial Unicode MS" panose="020B0604020202020204" pitchFamily="34" charset="-128"/>
                </a:rPr>
                <a:t>Systematic errors of 10</a:t>
              </a:r>
              <a:r>
                <a:rPr lang="es-ES_tradnl" altLang="en-US" sz="2205" baseline="30000">
                  <a:solidFill>
                    <a:srgbClr val="FF0000"/>
                  </a:solidFill>
                  <a:latin typeface="Arial Unicode MS" panose="020B0604020202020204" pitchFamily="34" charset="-128"/>
                </a:rPr>
                <a:t>o </a:t>
              </a:r>
              <a:r>
                <a:rPr lang="es-ES_tradnl" altLang="en-US" sz="2205">
                  <a:solidFill>
                    <a:srgbClr val="FF0000"/>
                  </a:solidFill>
                  <a:latin typeface="Arial Unicode MS" panose="020B0604020202020204" pitchFamily="34" charset="-128"/>
                </a:rPr>
                <a:t>!!</a:t>
              </a:r>
              <a:endParaRPr lang="es-ES" altLang="en-US" sz="2205">
                <a:solidFill>
                  <a:srgbClr val="FF0000"/>
                </a:solidFill>
                <a:latin typeface="Arial Unicode MS" panose="020B0604020202020204" pitchFamily="34" charset="-128"/>
              </a:endParaRPr>
            </a:p>
          </p:txBody>
        </p:sp>
        <p:sp>
          <p:nvSpPr>
            <p:cNvPr id="6156" name="AutoShape 12"/>
            <p:cNvSpPr>
              <a:spLocks noChangeArrowheads="1"/>
            </p:cNvSpPr>
            <p:nvPr/>
          </p:nvSpPr>
          <p:spPr bwMode="auto">
            <a:xfrm>
              <a:off x="4377" y="1933"/>
              <a:ext cx="136" cy="318"/>
            </a:xfrm>
            <a:prstGeom prst="upDownArrow">
              <a:avLst>
                <a:gd name="adj1" fmla="val 50000"/>
                <a:gd name="adj2" fmla="val 4676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 eaLnBrk="1" hangingPunct="1"/>
              <a:endParaRPr lang="en-US" sz="2646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305859" y="7082611"/>
            <a:ext cx="7648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n-US" sz="2000" smtClean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8"/>
              </a:rPr>
              <a:t>And this is only below 1 GeV. Above there are another 4 analyses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utoUpdateAnimBg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7089" y="40835"/>
            <a:ext cx="5673892" cy="5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continuation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to </a:t>
            </a:r>
            <a:r>
              <a:rPr lang="es-ES" sz="1600" err="1">
                <a:solidFill>
                  <a:srgbClr val="66FFFF"/>
                </a:solidFill>
                <a:sym typeface="Symbol" pitchFamily="18" charset="2"/>
              </a:rPr>
              <a:t>Contiguous</a:t>
            </a:r>
            <a:r>
              <a:rPr lang="es-ES" sz="160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smtClean="0">
                <a:solidFill>
                  <a:srgbClr val="66FFFF"/>
                </a:solidFill>
                <a:sym typeface="Symbol" pitchFamily="18" charset="2"/>
              </a:rPr>
              <a:t>(second) Riemann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sheet</a:t>
            </a:r>
            <a:endParaRPr lang="es-ES_tradnl" sz="105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893524"/>
            <a:endParaRPr lang="en-GB" sz="16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-12160" y="335605"/>
            <a:ext cx="10693400" cy="10912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00">
              <a:solidFill>
                <a:srgbClr val="FFFFFF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8148" y="609806"/>
            <a:ext cx="10393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93524"/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Dispersion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err="1">
                <a:solidFill>
                  <a:srgbClr val="00FFFF"/>
                </a:solidFill>
                <a:sym typeface="Symbol" pitchFamily="18" charset="2"/>
              </a:rPr>
              <a:t>relations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provide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model-independent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analytic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 dirty="0" err="1">
                <a:solidFill>
                  <a:srgbClr val="00FFFF"/>
                </a:solidFill>
                <a:sym typeface="Symbol" pitchFamily="18" charset="2"/>
              </a:rPr>
              <a:t>continuation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to </a:t>
            </a:r>
            <a:r>
              <a:rPr lang="es-ES_tradnl" sz="1800" b="1" u="sng" dirty="0" err="1">
                <a:sym typeface="Symbol" pitchFamily="18" charset="2"/>
              </a:rPr>
              <a:t>first</a:t>
            </a:r>
            <a:r>
              <a:rPr lang="es-ES_tradnl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Riemann 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sheet,</a:t>
            </a:r>
          </a:p>
          <a:p>
            <a:pPr algn="l" defTabSz="893524"/>
            <a:r>
              <a:rPr lang="es-ES_tradnl" sz="1800">
                <a:solidFill>
                  <a:srgbClr val="00FFFF"/>
                </a:solidFill>
                <a:sym typeface="Symbol" pitchFamily="18" charset="2"/>
              </a:rPr>
              <a:t>b</a:t>
            </a:r>
            <a:r>
              <a:rPr lang="es-ES_tradnl" sz="1800" smtClean="0">
                <a:solidFill>
                  <a:srgbClr val="00FFFF"/>
                </a:solidFill>
                <a:sym typeface="Symbol" pitchFamily="18" charset="2"/>
              </a:rPr>
              <a:t>ut the most relevant </a:t>
            </a:r>
            <a:r>
              <a:rPr lang="es-ES_tradnl" sz="1800" smtClean="0">
                <a:sym typeface="Symbol" pitchFamily="18" charset="2"/>
              </a:rPr>
              <a:t>resonance poles live in the contiguous or second sheet</a:t>
            </a:r>
            <a:endParaRPr lang="es-ES_tradnl" sz="900" dirty="0">
              <a:sym typeface="Symbol" pitchFamily="18" charset="2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666180" y="3708623"/>
            <a:ext cx="8949377" cy="3400414"/>
            <a:chOff x="666180" y="3708623"/>
            <a:chExt cx="8949377" cy="3400414"/>
          </a:xfrm>
        </p:grpSpPr>
        <p:grpSp>
          <p:nvGrpSpPr>
            <p:cNvPr id="9" name="Grupo 8"/>
            <p:cNvGrpSpPr/>
            <p:nvPr/>
          </p:nvGrpSpPr>
          <p:grpSpPr>
            <a:xfrm>
              <a:off x="666180" y="3708623"/>
              <a:ext cx="8807626" cy="2431097"/>
              <a:chOff x="594172" y="3252276"/>
              <a:chExt cx="8807626" cy="2431097"/>
            </a:xfrm>
          </p:grpSpPr>
          <p:sp>
            <p:nvSpPr>
              <p:cNvPr id="6" name="Rectángulo 5"/>
              <p:cNvSpPr/>
              <p:nvPr/>
            </p:nvSpPr>
            <p:spPr>
              <a:xfrm>
                <a:off x="594172" y="3252276"/>
                <a:ext cx="880762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l" defTabSz="893524">
                  <a:buFont typeface="Arial" panose="020B0604020202020204" pitchFamily="34" charset="0"/>
                  <a:buChar char="•"/>
                </a:pP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To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reach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the</a:t>
                </a:r>
                <a:r>
                  <a:rPr lang="es-ES_tradnl" sz="1800" dirty="0"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contiguous</a:t>
                </a:r>
                <a:r>
                  <a:rPr lang="es-ES_tradnl" sz="1800" dirty="0"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sheet</a:t>
                </a:r>
                <a:r>
                  <a:rPr lang="es-ES_tradnl" sz="1800" dirty="0">
                    <a:sym typeface="Symbol" pitchFamily="18" charset="2"/>
                  </a:rPr>
                  <a:t> in </a:t>
                </a:r>
                <a:r>
                  <a:rPr lang="es-ES_tradnl" sz="1800" dirty="0" err="1">
                    <a:sym typeface="Symbol" pitchFamily="18" charset="2"/>
                  </a:rPr>
                  <a:t>the</a:t>
                </a:r>
                <a:r>
                  <a:rPr lang="es-ES_tradnl" sz="1800" dirty="0"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inelastic</a:t>
                </a:r>
                <a:r>
                  <a:rPr lang="es-ES_tradnl" sz="1800" dirty="0">
                    <a:sym typeface="Symbol" pitchFamily="18" charset="2"/>
                  </a:rPr>
                  <a:t> case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,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we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need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an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analytic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continuation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to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second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sheet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by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means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of general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analytic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functions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reproducing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Dispersion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Relation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on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real axis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or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the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upper-half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complex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 </a:t>
                </a:r>
                <a:r>
                  <a:rPr lang="es-ES_tradnl" sz="1800" dirty="0" err="1">
                    <a:solidFill>
                      <a:srgbClr val="00FFFF"/>
                    </a:solidFill>
                    <a:sym typeface="Symbol" pitchFamily="18" charset="2"/>
                  </a:rPr>
                  <a:t>plane</a:t>
                </a:r>
                <a:r>
                  <a:rPr lang="es-ES_tradnl" sz="1800" dirty="0">
                    <a:solidFill>
                      <a:srgbClr val="00FFFF"/>
                    </a:solidFill>
                    <a:sym typeface="Symbol" pitchFamily="18" charset="2"/>
                  </a:rPr>
                  <a:t>.</a:t>
                </a:r>
              </a:p>
            </p:txBody>
          </p:sp>
          <p:sp>
            <p:nvSpPr>
              <p:cNvPr id="10" name="Rectángulo 9"/>
              <p:cNvSpPr/>
              <p:nvPr/>
            </p:nvSpPr>
            <p:spPr>
              <a:xfrm>
                <a:off x="2604377" y="4483044"/>
                <a:ext cx="5040842" cy="120032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algn="l" defTabSz="893524"/>
                <a:r>
                  <a:rPr lang="es-ES_tradnl" sz="1800" smtClean="0">
                    <a:sym typeface="Symbol" pitchFamily="18" charset="2"/>
                  </a:rPr>
                  <a:t>Several </a:t>
                </a:r>
                <a:r>
                  <a:rPr lang="es-ES_tradnl" sz="1800" dirty="0" err="1">
                    <a:sym typeface="Symbol" pitchFamily="18" charset="2"/>
                  </a:rPr>
                  <a:t>methods</a:t>
                </a:r>
                <a:r>
                  <a:rPr lang="es-ES_tradnl" sz="1800" dirty="0">
                    <a:sym typeface="Symbol" pitchFamily="18" charset="2"/>
                  </a:rPr>
                  <a:t> in </a:t>
                </a:r>
                <a:r>
                  <a:rPr lang="es-ES_tradnl" sz="1800" err="1">
                    <a:sym typeface="Symbol" pitchFamily="18" charset="2"/>
                  </a:rPr>
                  <a:t>the</a:t>
                </a:r>
                <a:r>
                  <a:rPr lang="es-ES_tradnl" sz="1800">
                    <a:sym typeface="Symbol" pitchFamily="18" charset="2"/>
                  </a:rPr>
                  <a:t> </a:t>
                </a:r>
                <a:r>
                  <a:rPr lang="es-ES_tradnl" sz="1800" smtClean="0">
                    <a:sym typeface="Symbol" pitchFamily="18" charset="2"/>
                  </a:rPr>
                  <a:t>literature: we use</a:t>
                </a:r>
                <a:endParaRPr lang="es-ES_tradnl" sz="1800" dirty="0">
                  <a:sym typeface="Symbol" pitchFamily="18" charset="2"/>
                </a:endParaRPr>
              </a:p>
              <a:p>
                <a:pPr algn="l" defTabSz="893524"/>
                <a:endParaRPr lang="es-ES_tradnl" sz="1800" dirty="0">
                  <a:sym typeface="Symbol" pitchFamily="18" charset="2"/>
                </a:endParaRPr>
              </a:p>
              <a:p>
                <a:pPr marL="315039" indent="-315039" algn="l" defTabSz="893524">
                  <a:buFontTx/>
                  <a:buChar char="-"/>
                </a:pPr>
                <a:r>
                  <a:rPr lang="es-ES_tradnl" sz="1800" dirty="0" err="1">
                    <a:sym typeface="Symbol" pitchFamily="18" charset="2"/>
                  </a:rPr>
                  <a:t>Sequences</a:t>
                </a:r>
                <a:r>
                  <a:rPr lang="es-ES_tradnl" sz="1800" dirty="0">
                    <a:sym typeface="Symbol" pitchFamily="18" charset="2"/>
                  </a:rPr>
                  <a:t> of </a:t>
                </a:r>
                <a:r>
                  <a:rPr lang="es-ES_tradnl" sz="1800" dirty="0" err="1">
                    <a:sym typeface="Symbol" pitchFamily="18" charset="2"/>
                  </a:rPr>
                  <a:t>Padés</a:t>
                </a:r>
                <a:endParaRPr lang="es-ES_tradnl" sz="1800" dirty="0">
                  <a:sym typeface="Symbol" pitchFamily="18" charset="2"/>
                </a:endParaRPr>
              </a:p>
              <a:p>
                <a:pPr marL="315039" indent="-315039" algn="l" defTabSz="893524">
                  <a:buFontTx/>
                  <a:buChar char="-"/>
                </a:pPr>
                <a:r>
                  <a:rPr lang="es-ES_tradnl" sz="1800" dirty="0" err="1">
                    <a:sym typeface="Symbol" pitchFamily="18" charset="2"/>
                  </a:rPr>
                  <a:t>Continued</a:t>
                </a:r>
                <a:r>
                  <a:rPr lang="es-ES_tradnl" sz="1800" dirty="0">
                    <a:sym typeface="Symbol" pitchFamily="18" charset="2"/>
                  </a:rPr>
                  <a:t> </a:t>
                </a:r>
                <a:r>
                  <a:rPr lang="es-ES_tradnl" sz="1800" dirty="0" err="1">
                    <a:sym typeface="Symbol" pitchFamily="18" charset="2"/>
                  </a:rPr>
                  <a:t>Fractions</a:t>
                </a:r>
                <a:endParaRPr lang="es-ES_tradnl" sz="1800" dirty="0">
                  <a:sym typeface="Symbol" pitchFamily="18" charset="2"/>
                </a:endParaRPr>
              </a:p>
            </p:txBody>
          </p:sp>
        </p:grpSp>
        <p:sp>
          <p:nvSpPr>
            <p:cNvPr id="11" name="Rectángulo 10"/>
            <p:cNvSpPr/>
            <p:nvPr/>
          </p:nvSpPr>
          <p:spPr>
            <a:xfrm>
              <a:off x="954212" y="6462706"/>
              <a:ext cx="86613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893524"/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Both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methods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avoid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specific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parameterizations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have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convergence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theorems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, </a:t>
              </a:r>
              <a:r>
                <a:rPr lang="es-ES_tradnl" sz="1800">
                  <a:solidFill>
                    <a:srgbClr val="00FFFF"/>
                  </a:solidFill>
                  <a:sym typeface="Symbol" pitchFamily="18" charset="2"/>
                </a:rPr>
                <a:t>etc</a:t>
              </a:r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…</a:t>
              </a:r>
            </a:p>
            <a:p>
              <a:pPr algn="l" defTabSz="893524"/>
              <a:r>
                <a:rPr lang="es-ES_tradnl" sz="1800" smtClean="0">
                  <a:solidFill>
                    <a:srgbClr val="00FFFF"/>
                  </a:solidFill>
                  <a:sym typeface="Symbol" pitchFamily="18" charset="2"/>
                </a:rPr>
                <a:t>We have tested then with the sigma and kappa</a:t>
              </a:r>
              <a:endParaRPr lang="es-ES_tradnl" sz="1800" dirty="0">
                <a:solidFill>
                  <a:srgbClr val="00FFFF"/>
                </a:solidFill>
                <a:sym typeface="Symbol" pitchFamily="18" charset="2"/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666180" y="1600871"/>
            <a:ext cx="8807626" cy="1133133"/>
            <a:chOff x="666180" y="1600871"/>
            <a:chExt cx="8807626" cy="1133133"/>
          </a:xfrm>
        </p:grpSpPr>
        <p:sp>
          <p:nvSpPr>
            <p:cNvPr id="8" name="Rectángulo 7"/>
            <p:cNvSpPr/>
            <p:nvPr/>
          </p:nvSpPr>
          <p:spPr>
            <a:xfrm>
              <a:off x="666180" y="1600871"/>
              <a:ext cx="88076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l" defTabSz="893524">
                <a:buFont typeface="Arial" panose="020B0604020202020204" pitchFamily="34" charset="0"/>
                <a:buChar char="•"/>
              </a:pPr>
              <a:r>
                <a:rPr lang="es-ES_tradnl" sz="1800" dirty="0" err="1">
                  <a:solidFill>
                    <a:srgbClr val="00FFFF"/>
                  </a:solidFill>
                  <a:sym typeface="Symbol" pitchFamily="18" charset="2"/>
                </a:rPr>
                <a:t>For</a:t>
              </a:r>
              <a:r>
                <a:rPr lang="es-ES_tradnl" sz="18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r>
                <a:rPr lang="es-ES_tradnl" sz="1800" dirty="0" err="1">
                  <a:sym typeface="Symbol" pitchFamily="18" charset="2"/>
                </a:rPr>
                <a:t>elastic</a:t>
              </a:r>
              <a:r>
                <a:rPr lang="es-ES_tradnl" sz="1800" dirty="0">
                  <a:sym typeface="Symbol" pitchFamily="18" charset="2"/>
                </a:rPr>
                <a:t> </a:t>
              </a:r>
              <a:r>
                <a:rPr lang="es-ES_tradnl" sz="1800" dirty="0" err="1">
                  <a:sym typeface="Symbol" pitchFamily="18" charset="2"/>
                </a:rPr>
                <a:t>resonances</a:t>
              </a:r>
              <a:r>
                <a:rPr lang="es-ES_tradnl" sz="1800">
                  <a:sym typeface="Symbol" pitchFamily="18" charset="2"/>
                </a:rPr>
                <a:t>, </a:t>
              </a:r>
              <a:r>
                <a:rPr lang="es-ES_tradnl" sz="1800" smtClean="0">
                  <a:sym typeface="Symbol" pitchFamily="18" charset="2"/>
                </a:rPr>
                <a:t>S</a:t>
              </a:r>
              <a:r>
                <a:rPr lang="es-ES_tradnl" sz="1800" baseline="30000" smtClean="0">
                  <a:sym typeface="Symbol" pitchFamily="18" charset="2"/>
                </a:rPr>
                <a:t>II</a:t>
              </a:r>
              <a:r>
                <a:rPr lang="es-ES_tradnl" sz="1800" smtClean="0">
                  <a:sym typeface="Symbol" pitchFamily="18" charset="2"/>
                </a:rPr>
                <a:t>=1/S</a:t>
              </a:r>
              <a:r>
                <a:rPr lang="es-ES_tradnl" sz="1800" baseline="30000" smtClean="0">
                  <a:sym typeface="Symbol" pitchFamily="18" charset="2"/>
                </a:rPr>
                <a:t>I </a:t>
              </a:r>
              <a:r>
                <a:rPr lang="es-ES_tradnl" sz="1800" smtClean="0">
                  <a:sym typeface="Symbol" pitchFamily="18" charset="2"/>
                </a:rPr>
                <a:t> 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2396643" y="2026118"/>
              <a:ext cx="5346700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defTabSz="893524"/>
              <a:r>
                <a:rPr lang="el-GR" sz="2000">
                  <a:sym typeface="Symbol" pitchFamily="18" charset="2"/>
                </a:rPr>
                <a:t>σ/</a:t>
              </a:r>
              <a:r>
                <a:rPr lang="es-ES_tradnl" sz="2000">
                  <a:sym typeface="Symbol" pitchFamily="18" charset="2"/>
                </a:rPr>
                <a:t>f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(500), </a:t>
              </a:r>
              <a:r>
                <a:rPr lang="el-GR" sz="2000">
                  <a:sym typeface="Symbol" pitchFamily="18" charset="2"/>
                </a:rPr>
                <a:t>κ/</a:t>
              </a:r>
              <a:r>
                <a:rPr lang="es-ES_tradnl" sz="2000">
                  <a:sym typeface="Symbol" pitchFamily="18" charset="2"/>
                </a:rPr>
                <a:t>K</a:t>
              </a:r>
              <a:r>
                <a:rPr lang="es-ES_tradnl" sz="2000" baseline="-25000">
                  <a:sym typeface="Symbol" pitchFamily="18" charset="2"/>
                </a:rPr>
                <a:t>0</a:t>
              </a:r>
              <a:r>
                <a:rPr lang="es-ES_tradnl" sz="2000">
                  <a:sym typeface="Symbol" pitchFamily="18" charset="2"/>
                </a:rPr>
                <a:t>*(700). </a:t>
              </a:r>
              <a:endParaRPr lang="es-ES_tradnl" sz="2000" smtClean="0">
                <a:sym typeface="Symbol" pitchFamily="18" charset="2"/>
              </a:endParaRPr>
            </a:p>
            <a:p>
              <a:pPr defTabSz="893524"/>
              <a:r>
                <a:rPr lang="es-ES_tradnl" sz="2000" smtClean="0">
                  <a:sym typeface="Symbol" pitchFamily="18" charset="2"/>
                </a:rPr>
                <a:t>Purely </a:t>
              </a:r>
              <a:r>
                <a:rPr lang="es-ES_tradnl" sz="2000">
                  <a:sym typeface="Symbol" pitchFamily="18" charset="2"/>
                </a:rPr>
                <a:t>Dispersive </a:t>
              </a:r>
              <a:r>
                <a:rPr lang="es-ES_tradnl" sz="2000" smtClean="0">
                  <a:sym typeface="Symbol" pitchFamily="18" charset="2"/>
                </a:rPr>
                <a:t>Determination</a:t>
              </a:r>
              <a:endParaRPr lang="es-ES" sz="1000" dirty="0">
                <a:sym typeface="Symbol" pitchFamily="18" charset="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72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521"/>
    </mc:Choice>
    <mc:Fallback xmlns="">
      <p:transition advTm="37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" b="11299"/>
          <a:stretch/>
        </p:blipFill>
        <p:spPr>
          <a:xfrm>
            <a:off x="1238436" y="2034004"/>
            <a:ext cx="8216528" cy="547745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06395" y="30107"/>
            <a:ext cx="9952032" cy="70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48" tIns="47423" rIns="94748" bIns="47423">
            <a:spAutoFit/>
          </a:bodyPr>
          <a:lstStyle/>
          <a:p>
            <a:pPr algn="l" defTabSz="947787"/>
            <a:r>
              <a:rPr lang="es-ES_tradnl" sz="1985" dirty="0" err="1">
                <a:solidFill>
                  <a:srgbClr val="66FFFF"/>
                </a:solidFill>
                <a:sym typeface="Symbol" pitchFamily="18" charset="2"/>
              </a:rPr>
              <a:t>Strange</a:t>
            </a:r>
            <a:r>
              <a:rPr lang="es-ES_tradnl" sz="19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66FFFF"/>
                </a:solidFill>
                <a:sym typeface="Symbol" pitchFamily="18" charset="2"/>
              </a:rPr>
              <a:t>resonance</a:t>
            </a:r>
            <a:r>
              <a:rPr lang="es-ES_tradnl" sz="19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_tradnl" sz="19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985" dirty="0">
                <a:solidFill>
                  <a:srgbClr val="66FFFF"/>
                </a:solidFill>
                <a:sym typeface="Symbol" pitchFamily="18" charset="2"/>
              </a:rPr>
              <a:t> CFD: </a:t>
            </a:r>
            <a:r>
              <a:rPr lang="es-ES_tradnl" sz="1985" dirty="0" err="1">
                <a:solidFill>
                  <a:srgbClr val="66FFFF"/>
                </a:solidFill>
                <a:sym typeface="Symbol" pitchFamily="18" charset="2"/>
              </a:rPr>
              <a:t>Using</a:t>
            </a:r>
            <a:r>
              <a:rPr lang="es-ES_tradnl" sz="19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9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985" dirty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" sz="882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882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882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882" dirty="0" err="1">
                <a:solidFill>
                  <a:srgbClr val="00FFFF"/>
                </a:solidFill>
              </a:rPr>
              <a:t>Eur</a:t>
            </a:r>
            <a:r>
              <a:rPr lang="fr-FR" sz="882" dirty="0">
                <a:solidFill>
                  <a:srgbClr val="00FFFF"/>
                </a:solidFill>
              </a:rPr>
              <a:t>. Phys. J. C (2017)</a:t>
            </a:r>
            <a:endParaRPr lang="es-ES_tradnl" sz="1544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47787"/>
            <a:endParaRPr lang="en-GB" sz="19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0623" y="604945"/>
            <a:ext cx="9342038" cy="111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47787"/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Almost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model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independent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: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Does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not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assume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any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particular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functional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form</a:t>
            </a:r>
            <a:endParaRPr lang="es-ES_tradnl" sz="1985" dirty="0">
              <a:solidFill>
                <a:prstClr val="white"/>
              </a:solidFill>
              <a:sym typeface="Symbol" pitchFamily="18" charset="2"/>
            </a:endParaRPr>
          </a:p>
          <a:p>
            <a:pPr algn="l" defTabSz="947787"/>
            <a:r>
              <a:rPr lang="es-ES_tradnl" sz="1764" dirty="0">
                <a:solidFill>
                  <a:prstClr val="white"/>
                </a:solidFill>
                <a:sym typeface="Symbol" pitchFamily="18" charset="2"/>
              </a:rPr>
              <a:t>(</a:t>
            </a:r>
            <a:r>
              <a:rPr lang="es-ES_tradnl" sz="1764" dirty="0" err="1">
                <a:solidFill>
                  <a:prstClr val="white"/>
                </a:solidFill>
                <a:sym typeface="Symbol" pitchFamily="18" charset="2"/>
              </a:rPr>
              <a:t>but</a:t>
            </a:r>
            <a:r>
              <a:rPr lang="es-ES_tradnl" sz="1764" dirty="0">
                <a:solidFill>
                  <a:prstClr val="white"/>
                </a:solidFill>
                <a:sym typeface="Symbol" pitchFamily="18" charset="2"/>
              </a:rPr>
              <a:t> local </a:t>
            </a:r>
            <a:r>
              <a:rPr lang="es-ES_tradnl" sz="1764" dirty="0" err="1">
                <a:solidFill>
                  <a:prstClr val="white"/>
                </a:solidFill>
                <a:sym typeface="Symbol" pitchFamily="18" charset="2"/>
              </a:rPr>
              <a:t>determination</a:t>
            </a:r>
            <a:r>
              <a:rPr lang="es-ES_tradnl" sz="1764" dirty="0">
                <a:solidFill>
                  <a:prstClr val="white"/>
                </a:solidFill>
                <a:sym typeface="Symbol" pitchFamily="18" charset="2"/>
              </a:rPr>
              <a:t>)</a:t>
            </a:r>
            <a:endParaRPr lang="es-ES_tradnl" sz="1764" b="1" dirty="0">
              <a:solidFill>
                <a:prstClr val="white"/>
              </a:solidFill>
              <a:sym typeface="Symbol" pitchFamily="18" charset="2"/>
            </a:endParaRPr>
          </a:p>
          <a:p>
            <a:pPr algn="l" defTabSz="947787"/>
            <a:endParaRPr lang="es-ES_tradnl" sz="1764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47787"/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Based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previous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works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by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P.Masjuan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, J.J. Sanz Cillero, I.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Caprini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J.Ruiz</a:t>
            </a:r>
            <a:r>
              <a:rPr lang="es-ES_tradnl" sz="1103" dirty="0">
                <a:solidFill>
                  <a:srgbClr val="00FFFF"/>
                </a:solidFill>
                <a:sym typeface="Symbol" pitchFamily="18" charset="2"/>
              </a:rPr>
              <a:t> de </a:t>
            </a:r>
            <a:r>
              <a:rPr lang="es-ES_tradnl" sz="1103" dirty="0" err="1">
                <a:solidFill>
                  <a:srgbClr val="00FFFF"/>
                </a:solidFill>
                <a:sym typeface="Symbol" pitchFamily="18" charset="2"/>
              </a:rPr>
              <a:t>ELvira</a:t>
            </a:r>
            <a:endParaRPr lang="es-ES_tradnl" sz="1103" dirty="0">
              <a:solidFill>
                <a:srgbClr val="00FFFF"/>
              </a:solidFill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0" y="394814"/>
            <a:ext cx="10693400" cy="144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s-ES" sz="207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35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552"/>
    </mc:Choice>
    <mc:Fallback xmlns="">
      <p:transition advTm="3755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1169611"/>
            <a:ext cx="3746510" cy="2683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27" y="1169611"/>
            <a:ext cx="3700699" cy="2683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1" y="3965447"/>
            <a:ext cx="3749463" cy="26909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231" y="3965447"/>
            <a:ext cx="3744416" cy="2722594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-40640"/>
            <a:ext cx="8039649" cy="58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748" tIns="47423" rIns="94748" bIns="47423">
            <a:spAutoFit/>
          </a:bodyPr>
          <a:lstStyle/>
          <a:p>
            <a:pPr algn="l" defTabSz="947787"/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Strange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resonance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poles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CFD: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Using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600" dirty="0" err="1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600" dirty="0">
                <a:solidFill>
                  <a:srgbClr val="66FFFF"/>
                </a:solidFill>
                <a:sym typeface="Symbol" pitchFamily="18" charset="2"/>
              </a:rPr>
              <a:t>  </a:t>
            </a:r>
            <a:r>
              <a:rPr lang="es-ES" sz="700" dirty="0">
                <a:solidFill>
                  <a:srgbClr val="00FFFF"/>
                </a:solidFill>
                <a:sym typeface="Symbol" pitchFamily="18" charset="2"/>
              </a:rPr>
              <a:t>JRP, </a:t>
            </a:r>
            <a:r>
              <a:rPr lang="es-ES" sz="700" dirty="0" err="1">
                <a:solidFill>
                  <a:srgbClr val="00FFFF"/>
                </a:solidFill>
                <a:sym typeface="Symbol" pitchFamily="18" charset="2"/>
              </a:rPr>
              <a:t>A.Rodas</a:t>
            </a:r>
            <a:r>
              <a:rPr lang="es-ES" sz="700" dirty="0">
                <a:solidFill>
                  <a:srgbClr val="00FFFF"/>
                </a:solidFill>
                <a:sym typeface="Symbol" pitchFamily="18" charset="2"/>
              </a:rPr>
              <a:t>  &amp; J. Ruiz de Elvira. </a:t>
            </a:r>
            <a:r>
              <a:rPr lang="fr-FR" sz="700" dirty="0" err="1">
                <a:solidFill>
                  <a:srgbClr val="00FFFF"/>
                </a:solidFill>
              </a:rPr>
              <a:t>Eur</a:t>
            </a:r>
            <a:r>
              <a:rPr lang="fr-FR" sz="700" dirty="0">
                <a:solidFill>
                  <a:srgbClr val="00FFFF"/>
                </a:solidFill>
              </a:rPr>
              <a:t>. Phys. J. C (2017)</a:t>
            </a:r>
            <a:endParaRPr lang="es-ES_tradnl" sz="1200" dirty="0">
              <a:solidFill>
                <a:srgbClr val="00FFFF"/>
              </a:solidFill>
              <a:sym typeface="Symbol" pitchFamily="18" charset="2"/>
            </a:endParaRPr>
          </a:p>
          <a:p>
            <a:pPr algn="l" defTabSz="947787"/>
            <a:endParaRPr lang="en-GB" sz="16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7019" y="466342"/>
            <a:ext cx="9851994" cy="703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The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method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can be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used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for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inelastic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resonances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too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.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Provides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resonance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_tradnl" sz="1985" dirty="0" err="1">
                <a:solidFill>
                  <a:prstClr val="white"/>
                </a:solidFill>
                <a:sym typeface="Symbol" pitchFamily="18" charset="2"/>
              </a:rPr>
              <a:t>parameters</a:t>
            </a:r>
            <a:r>
              <a:rPr lang="es-ES_tradnl" sz="1985" dirty="0">
                <a:solidFill>
                  <a:prstClr val="white"/>
                </a:solidFill>
                <a:sym typeface="Symbol" pitchFamily="18" charset="2"/>
              </a:rPr>
              <a:t> WITHOUT ASSUMING SPECIFIC FUNCTIONAL FORM</a:t>
            </a:r>
            <a:endParaRPr lang="en-US" sz="1985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27673" y="258617"/>
            <a:ext cx="10693400" cy="144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8339" tIns="49169" rIns="98339" bIns="49169"/>
          <a:lstStyle/>
          <a:p>
            <a:pPr defTabSz="862048"/>
            <a:endParaRPr lang="es-ES" sz="2074">
              <a:solidFill>
                <a:srgbClr val="FFFFFF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04775" y="6776401"/>
            <a:ext cx="9711693" cy="794705"/>
            <a:chOff x="413279" y="3051366"/>
            <a:chExt cx="8808423" cy="720790"/>
          </a:xfrm>
        </p:grpSpPr>
        <p:sp>
          <p:nvSpPr>
            <p:cNvPr id="19" name="Rectángulo 18"/>
            <p:cNvSpPr/>
            <p:nvPr/>
          </p:nvSpPr>
          <p:spPr>
            <a:xfrm>
              <a:off x="413279" y="3051366"/>
              <a:ext cx="8337021" cy="720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947787"/>
              <a:r>
                <a:rPr lang="es-ES_tradnl" sz="1800" smtClean="0">
                  <a:solidFill>
                    <a:prstClr val="white"/>
                  </a:solidFill>
                  <a:sym typeface="Symbol" pitchFamily="18" charset="2"/>
                </a:rPr>
                <a:t>Using </a:t>
              </a:r>
              <a:r>
                <a:rPr lang="es-ES_tradnl" sz="1800" err="1">
                  <a:solidFill>
                    <a:prstClr val="white"/>
                  </a:solidFill>
                  <a:sym typeface="Symbol" pitchFamily="18" charset="2"/>
                </a:rPr>
                <a:t>Padé</a:t>
              </a:r>
              <a:r>
                <a:rPr lang="es-ES_tradnl" sz="180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800" smtClean="0">
                  <a:solidFill>
                    <a:prstClr val="white"/>
                  </a:solidFill>
                  <a:sym typeface="Symbol" pitchFamily="18" charset="2"/>
                </a:rPr>
                <a:t>Sequences, the kappa:  </a:t>
              </a:r>
              <a:endParaRPr lang="es-ES_tradnl" sz="1800" dirty="0">
                <a:solidFill>
                  <a:prstClr val="white"/>
                </a:solidFill>
                <a:sym typeface="Symbol" pitchFamily="18" charset="2"/>
              </a:endParaRPr>
            </a:p>
            <a:p>
              <a:pPr algn="l" defTabSz="947787"/>
              <a:r>
                <a:rPr lang="es-ES" sz="1000" dirty="0">
                  <a:solidFill>
                    <a:srgbClr val="00FFFF"/>
                  </a:solidFill>
                  <a:sym typeface="Symbol" pitchFamily="18" charset="2"/>
                </a:rPr>
                <a:t>JRP, </a:t>
              </a:r>
              <a:r>
                <a:rPr lang="es-ES" sz="1000" dirty="0" err="1">
                  <a:solidFill>
                    <a:srgbClr val="00FFFF"/>
                  </a:solidFill>
                  <a:sym typeface="Symbol" pitchFamily="18" charset="2"/>
                </a:rPr>
                <a:t>A.Rodas</a:t>
              </a:r>
              <a:r>
                <a:rPr lang="es-ES" sz="1000" dirty="0">
                  <a:solidFill>
                    <a:srgbClr val="00FFFF"/>
                  </a:solidFill>
                  <a:sym typeface="Symbol" pitchFamily="18" charset="2"/>
                </a:rPr>
                <a:t> &amp; J. Ruiz de Elvira. </a:t>
              </a:r>
              <a:r>
                <a:rPr lang="fr-FR" sz="1000" dirty="0" err="1">
                  <a:solidFill>
                    <a:srgbClr val="00FFFF"/>
                  </a:solidFill>
                </a:rPr>
                <a:t>Eur</a:t>
              </a:r>
              <a:r>
                <a:rPr lang="fr-FR" sz="1000" dirty="0">
                  <a:solidFill>
                    <a:srgbClr val="00FFFF"/>
                  </a:solidFill>
                </a:rPr>
                <a:t>. Phys. J. C (2017) 77:91</a:t>
              </a:r>
              <a:r>
                <a:rPr lang="es-ES_tradnl" sz="1000" dirty="0">
                  <a:solidFill>
                    <a:srgbClr val="00FFFF"/>
                  </a:solidFill>
                  <a:sym typeface="Symbol" pitchFamily="18" charset="2"/>
                </a:rPr>
                <a:t> </a:t>
              </a:r>
              <a:endParaRPr lang="es-ES_tradnl" sz="1000" dirty="0">
                <a:solidFill>
                  <a:prstClr val="white"/>
                </a:solidFill>
                <a:sym typeface="Symbol" pitchFamily="18" charset="2"/>
              </a:endParaRPr>
            </a:p>
            <a:p>
              <a:pPr algn="l" defTabSz="947787"/>
              <a:r>
                <a:rPr lang="es-ES_tradnl" sz="1764" dirty="0">
                  <a:solidFill>
                    <a:srgbClr val="00FFFF"/>
                  </a:solidFill>
                  <a:sym typeface="Symbol" pitchFamily="18" charset="2"/>
                </a:rPr>
                <a:t>  </a:t>
              </a: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3759893" y="3052910"/>
              <a:ext cx="5461809" cy="358851"/>
            </a:xfrm>
            <a:prstGeom prst="rect">
              <a:avLst/>
            </a:prstGeom>
          </p:spPr>
          <p:txBody>
            <a:bodyPr wrap="none" lIns="87022" tIns="43512" rIns="87022" bIns="43512">
              <a:spAutoFit/>
            </a:bodyPr>
            <a:lstStyle/>
            <a:p>
              <a:pPr algn="l" defTabSz="947787"/>
              <a:r>
                <a:rPr lang="es-ES_tradnl" sz="2000">
                  <a:solidFill>
                    <a:prstClr val="white"/>
                  </a:solidFill>
                  <a:sym typeface="Symbol" pitchFamily="18" charset="2"/>
                </a:rPr>
                <a:t>(670±18)-i(295± 28) </a:t>
              </a:r>
              <a:r>
                <a:rPr lang="es-ES_tradnl" sz="2000" err="1">
                  <a:solidFill>
                    <a:prstClr val="white"/>
                  </a:solidFill>
                  <a:sym typeface="Symbol" pitchFamily="18" charset="2"/>
                </a:rPr>
                <a:t>MeV</a:t>
              </a:r>
              <a:r>
                <a:rPr lang="es-ES_tradnl" sz="2000">
                  <a:solidFill>
                    <a:prstClr val="white"/>
                  </a:solidFill>
                  <a:sym typeface="Symbol" pitchFamily="18" charset="2"/>
                </a:rPr>
                <a:t> </a:t>
              </a:r>
              <a:r>
                <a:rPr lang="es-ES_tradnl" sz="1600" smtClean="0">
                  <a:solidFill>
                    <a:prstClr val="white"/>
                  </a:solidFill>
                  <a:sym typeface="Symbol" pitchFamily="18" charset="2"/>
                </a:rPr>
                <a:t>Consistent with dispersive value</a:t>
              </a:r>
              <a:endParaRPr lang="en-GB" sz="1600">
                <a:solidFill>
                  <a:prstClr val="white"/>
                </a:solidFill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4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3648"/>
    </mc:Choice>
    <mc:Fallback xmlns="">
      <p:transition advTm="63648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8322" y="90563"/>
            <a:ext cx="2265908" cy="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defTabSz="893524"/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Continued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fractions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396255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defTabSz="820474"/>
            <a:endParaRPr lang="es-ES" sz="1697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9810" y="1001906"/>
            <a:ext cx="1573859" cy="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now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use: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39" y="1001906"/>
            <a:ext cx="4875089" cy="307058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4400" y="4987282"/>
            <a:ext cx="7403532" cy="6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More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stable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accurate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than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Padés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since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no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derivatives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needed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algn="l" defTabSz="893524"/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Typically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50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terms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 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9280" y="5924857"/>
            <a:ext cx="5840605" cy="6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When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sequences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converge,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perfect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agreement</a:t>
            </a:r>
            <a:endParaRPr lang="es-ES_tradnl" sz="1885" dirty="0">
              <a:solidFill>
                <a:srgbClr val="66FFFF"/>
              </a:solidFill>
              <a:sym typeface="Symbol" pitchFamily="18" charset="2"/>
            </a:endParaRPr>
          </a:p>
          <a:p>
            <a:pPr algn="l" defTabSz="893524"/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Actually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could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be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rewritten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as a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Padé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2543" y="4358115"/>
            <a:ext cx="6100290" cy="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Once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again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no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specific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simple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functional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form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assumed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485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3480"/>
    </mc:Choice>
    <mc:Fallback xmlns="">
      <p:transition advTm="2348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10" y="2200111"/>
            <a:ext cx="3975219" cy="378063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4039" y="-2248"/>
            <a:ext cx="2195375" cy="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Pole </a:t>
            </a:r>
            <a:r>
              <a:rPr lang="es-ES_tradnl" sz="1885" dirty="0" err="1">
                <a:solidFill>
                  <a:srgbClr val="66FFFF"/>
                </a:solidFill>
                <a:sym typeface="Symbol" pitchFamily="18" charset="2"/>
              </a:rPr>
              <a:t>from</a:t>
            </a:r>
            <a:r>
              <a:rPr lang="es-ES_tradnl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764" dirty="0">
                <a:solidFill>
                  <a:srgbClr val="00FFFF"/>
                </a:solidFill>
                <a:sym typeface="Symbol" pitchFamily="18" charset="2"/>
              </a:rPr>
              <a:t>ππ→ ππ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41" y="336933"/>
            <a:ext cx="10599343" cy="27869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algn="l" defTabSz="820474"/>
            <a:endParaRPr lang="es-ES" sz="1697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8798" y="543868"/>
            <a:ext cx="7439054" cy="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Roy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equations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proof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only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up to 1.1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. (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But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see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later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) 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5549" y="898124"/>
            <a:ext cx="8563593" cy="67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However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885" dirty="0">
                <a:sym typeface="Symbol" pitchFamily="18" charset="2"/>
              </a:rPr>
              <a:t>Forward </a:t>
            </a:r>
            <a:r>
              <a:rPr lang="es-ES" sz="1885" dirty="0" err="1">
                <a:sym typeface="Symbol" pitchFamily="18" charset="2"/>
              </a:rPr>
              <a:t>Dispersion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Relations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applicability</a:t>
            </a:r>
            <a:r>
              <a:rPr lang="es-ES" sz="1885" dirty="0">
                <a:sym typeface="Symbol" pitchFamily="18" charset="2"/>
              </a:rPr>
              <a:t> up to 1.42 </a:t>
            </a:r>
            <a:r>
              <a:rPr lang="es-ES" sz="1885" dirty="0" err="1">
                <a:sym typeface="Symbol" pitchFamily="18" charset="2"/>
              </a:rPr>
              <a:t>GeV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in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our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fits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.</a:t>
            </a:r>
          </a:p>
          <a:p>
            <a:pPr algn="l" defTabSz="893524"/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	</a:t>
            </a:r>
            <a:r>
              <a:rPr lang="es-ES" sz="1885" dirty="0" err="1">
                <a:solidFill>
                  <a:srgbClr val="66FFFF"/>
                </a:solidFill>
                <a:sym typeface="Symbol" pitchFamily="18" charset="2"/>
              </a:rPr>
              <a:t>Complication</a:t>
            </a:r>
            <a:r>
              <a:rPr lang="es-ES" sz="1885" dirty="0">
                <a:solidFill>
                  <a:srgbClr val="66FFFF"/>
                </a:solidFill>
                <a:sym typeface="Symbol" pitchFamily="18" charset="2"/>
              </a:rPr>
              <a:t>, </a:t>
            </a:r>
            <a:r>
              <a:rPr lang="es-ES" sz="1885" dirty="0" err="1">
                <a:sym typeface="Symbol" pitchFamily="18" charset="2"/>
              </a:rPr>
              <a:t>we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see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the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isoscalar</a:t>
            </a:r>
            <a:r>
              <a:rPr lang="es-ES" sz="1885" dirty="0">
                <a:sym typeface="Symbol" pitchFamily="18" charset="2"/>
              </a:rPr>
              <a:t>-wave </a:t>
            </a:r>
            <a:r>
              <a:rPr lang="es-ES" sz="1885" dirty="0" err="1">
                <a:sym typeface="Symbol" pitchFamily="18" charset="2"/>
              </a:rPr>
              <a:t>with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all</a:t>
            </a:r>
            <a:r>
              <a:rPr lang="es-ES" sz="1885" dirty="0">
                <a:sym typeface="Symbol" pitchFamily="18" charset="2"/>
              </a:rPr>
              <a:t> </a:t>
            </a:r>
            <a:r>
              <a:rPr lang="es-ES" sz="1885" dirty="0" err="1">
                <a:sym typeface="Symbol" pitchFamily="18" charset="2"/>
              </a:rPr>
              <a:t>spins</a:t>
            </a:r>
            <a:endParaRPr lang="en-GB" sz="1885" dirty="0">
              <a:sym typeface="Symbol" pitchFamily="18" charset="2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935546" y="3046578"/>
            <a:ext cx="2902703" cy="513439"/>
            <a:chOff x="571121" y="2763219"/>
            <a:chExt cx="2632727" cy="465685"/>
          </a:xfrm>
        </p:grpSpPr>
        <p:cxnSp>
          <p:nvCxnSpPr>
            <p:cNvPr id="22" name="Conector recto de flecha 21"/>
            <p:cNvCxnSpPr>
              <a:stCxn id="9" idx="3"/>
            </p:cNvCxnSpPr>
            <p:nvPr/>
          </p:nvCxnSpPr>
          <p:spPr>
            <a:xfrm flipV="1">
              <a:off x="1560071" y="2763219"/>
              <a:ext cx="1643777" cy="284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ángulo 8"/>
            <p:cNvSpPr/>
            <p:nvPr/>
          </p:nvSpPr>
          <p:spPr>
            <a:xfrm>
              <a:off x="571121" y="2866008"/>
              <a:ext cx="988950" cy="362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s-ES" sz="2000" dirty="0">
                  <a:sym typeface="Symbol" pitchFamily="18" charset="2"/>
                </a:rPr>
                <a:t>f</a:t>
              </a:r>
              <a:r>
                <a:rPr lang="es-ES" sz="2000" baseline="-25000" dirty="0">
                  <a:sym typeface="Symbol" pitchFamily="18" charset="2"/>
                </a:rPr>
                <a:t>2</a:t>
              </a:r>
              <a:r>
                <a:rPr lang="es-ES" sz="2000" dirty="0">
                  <a:sym typeface="Symbol" pitchFamily="18" charset="2"/>
                </a:rPr>
                <a:t>(1270)</a:t>
              </a:r>
              <a:endParaRPr lang="en-US" sz="2000" dirty="0"/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4588735" y="4132883"/>
            <a:ext cx="5346849" cy="1159348"/>
            <a:chOff x="3884532" y="3748489"/>
            <a:chExt cx="4849547" cy="1051519"/>
          </a:xfrm>
        </p:grpSpPr>
        <p:sp>
          <p:nvSpPr>
            <p:cNvPr id="11" name="Rectángulo 10"/>
            <p:cNvSpPr/>
            <p:nvPr/>
          </p:nvSpPr>
          <p:spPr>
            <a:xfrm>
              <a:off x="6413347" y="4437112"/>
              <a:ext cx="2320732" cy="362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s-ES" sz="2000" dirty="0">
                  <a:sym typeface="Symbol" pitchFamily="18" charset="2"/>
                </a:rPr>
                <a:t>f</a:t>
              </a:r>
              <a:r>
                <a:rPr lang="es-ES" sz="2000" baseline="-25000" dirty="0">
                  <a:sym typeface="Symbol" pitchFamily="18" charset="2"/>
                </a:rPr>
                <a:t>0</a:t>
              </a:r>
              <a:r>
                <a:rPr lang="es-ES" sz="2000" dirty="0">
                  <a:sym typeface="Symbol" pitchFamily="18" charset="2"/>
                </a:rPr>
                <a:t>(1370) </a:t>
              </a:r>
              <a:r>
                <a:rPr lang="es-ES" sz="2000" dirty="0" err="1">
                  <a:sym typeface="Symbol" pitchFamily="18" charset="2"/>
                </a:rPr>
                <a:t>seen</a:t>
              </a:r>
              <a:r>
                <a:rPr lang="es-ES" sz="2000" dirty="0">
                  <a:sym typeface="Symbol" pitchFamily="18" charset="2"/>
                </a:rPr>
                <a:t> </a:t>
              </a:r>
              <a:r>
                <a:rPr lang="es-ES" sz="2000" dirty="0" err="1">
                  <a:sym typeface="Symbol" pitchFamily="18" charset="2"/>
                </a:rPr>
                <a:t>behind</a:t>
              </a:r>
              <a:endParaRPr lang="en-US" sz="2000" dirty="0"/>
            </a:p>
          </p:txBody>
        </p:sp>
        <p:cxnSp>
          <p:nvCxnSpPr>
            <p:cNvPr id="13" name="Conector recto de flecha 12"/>
            <p:cNvCxnSpPr/>
            <p:nvPr/>
          </p:nvCxnSpPr>
          <p:spPr>
            <a:xfrm flipH="1" flipV="1">
              <a:off x="3884532" y="3748489"/>
              <a:ext cx="2775700" cy="7606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ángulo 14"/>
          <p:cNvSpPr/>
          <p:nvPr/>
        </p:nvSpPr>
        <p:spPr>
          <a:xfrm>
            <a:off x="450156" y="6042768"/>
            <a:ext cx="758412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893524"/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Thus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,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with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just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a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few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derivatives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on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real axis,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Padé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method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does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</a:p>
          <a:p>
            <a:pPr algn="l" defTabSz="893524"/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not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converge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well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behind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00FFFF"/>
                </a:solidFill>
                <a:sym typeface="Symbol" pitchFamily="18" charset="2"/>
              </a:rPr>
              <a:t>the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 f</a:t>
            </a:r>
            <a:r>
              <a:rPr lang="es-ES" sz="1800" baseline="-25000" dirty="0">
                <a:solidFill>
                  <a:srgbClr val="00FFFF"/>
                </a:solidFill>
                <a:sym typeface="Symbol" pitchFamily="18" charset="2"/>
              </a:rPr>
              <a:t>2</a:t>
            </a:r>
            <a:r>
              <a:rPr lang="es-ES" sz="1800" dirty="0">
                <a:solidFill>
                  <a:srgbClr val="00FFFF"/>
                </a:solidFill>
                <a:sym typeface="Symbol" pitchFamily="18" charset="2"/>
              </a:rPr>
              <a:t>(1270).</a:t>
            </a:r>
          </a:p>
          <a:p>
            <a:pPr algn="l" defTabSz="893524"/>
            <a:endParaRPr lang="es-ES" sz="1800" dirty="0">
              <a:sym typeface="Symbol" pitchFamily="18" charset="2"/>
            </a:endParaRPr>
          </a:p>
          <a:p>
            <a:pPr algn="l" defTabSz="893524"/>
            <a:r>
              <a:rPr lang="es-ES" sz="1800" dirty="0" err="1">
                <a:sym typeface="Symbol" pitchFamily="18" charset="2"/>
              </a:rPr>
              <a:t>But</a:t>
            </a:r>
            <a:r>
              <a:rPr lang="es-ES" sz="1800" dirty="0">
                <a:sym typeface="Symbol" pitchFamily="18" charset="2"/>
              </a:rPr>
              <a:t> </a:t>
            </a:r>
            <a:r>
              <a:rPr lang="es-ES" sz="1800" dirty="0" err="1">
                <a:sym typeface="Symbol" pitchFamily="18" charset="2"/>
              </a:rPr>
              <a:t>continued</a:t>
            </a:r>
            <a:r>
              <a:rPr lang="es-ES" sz="1800" dirty="0">
                <a:sym typeface="Symbol" pitchFamily="18" charset="2"/>
              </a:rPr>
              <a:t> </a:t>
            </a:r>
            <a:r>
              <a:rPr lang="es-ES" sz="1800" dirty="0" err="1">
                <a:sym typeface="Symbol" pitchFamily="18" charset="2"/>
              </a:rPr>
              <a:t>fractions</a:t>
            </a:r>
            <a:r>
              <a:rPr lang="es-ES" sz="1800" dirty="0">
                <a:sym typeface="Symbol" pitchFamily="18" charset="2"/>
              </a:rPr>
              <a:t>  </a:t>
            </a:r>
            <a:r>
              <a:rPr lang="es-ES" sz="1800" dirty="0" err="1">
                <a:sym typeface="Symbol" pitchFamily="18" charset="2"/>
              </a:rPr>
              <a:t>provide</a:t>
            </a:r>
            <a:r>
              <a:rPr lang="es-ES" sz="1800" dirty="0">
                <a:sym typeface="Symbol" pitchFamily="18" charset="2"/>
              </a:rPr>
              <a:t> </a:t>
            </a:r>
            <a:r>
              <a:rPr lang="es-ES" sz="1800" dirty="0" err="1">
                <a:sym typeface="Symbol" pitchFamily="18" charset="2"/>
              </a:rPr>
              <a:t>nice</a:t>
            </a:r>
            <a:r>
              <a:rPr lang="es-ES" sz="1800" dirty="0">
                <a:sym typeface="Symbol" pitchFamily="18" charset="2"/>
              </a:rPr>
              <a:t> and </a:t>
            </a:r>
            <a:r>
              <a:rPr lang="es-ES" sz="1800" dirty="0" err="1">
                <a:sym typeface="Symbol" pitchFamily="18" charset="2"/>
              </a:rPr>
              <a:t>stable</a:t>
            </a:r>
            <a:r>
              <a:rPr lang="es-ES" sz="1800" dirty="0">
                <a:sym typeface="Symbol" pitchFamily="18" charset="2"/>
              </a:rPr>
              <a:t> pole </a:t>
            </a:r>
            <a:r>
              <a:rPr lang="es-ES" sz="1800" dirty="0" err="1">
                <a:sym typeface="Symbol" pitchFamily="18" charset="2"/>
              </a:rPr>
              <a:t>description</a:t>
            </a:r>
            <a:endParaRPr lang="en-US" sz="1800" dirty="0"/>
          </a:p>
          <a:p>
            <a:pPr algn="l" defTabSz="893524"/>
            <a:r>
              <a:rPr lang="es-ES" sz="1800" dirty="0">
                <a:sym typeface="Symbol" pitchFamily="18" charset="2"/>
              </a:rPr>
              <a:t> </a:t>
            </a:r>
            <a:endParaRPr lang="en-GB" sz="1800" dirty="0">
              <a:sym typeface="Symbol" pitchFamily="18" charset="2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588734" y="2318172"/>
            <a:ext cx="4495146" cy="805482"/>
            <a:chOff x="3884532" y="2102562"/>
            <a:chExt cx="4077058" cy="730565"/>
          </a:xfrm>
        </p:grpSpPr>
        <p:cxnSp>
          <p:nvCxnSpPr>
            <p:cNvPr id="17" name="Conector recto de flecha 16"/>
            <p:cNvCxnSpPr/>
            <p:nvPr/>
          </p:nvCxnSpPr>
          <p:spPr>
            <a:xfrm flipH="1">
              <a:off x="3884532" y="2338529"/>
              <a:ext cx="2271644" cy="4945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ángulo 18"/>
            <p:cNvSpPr/>
            <p:nvPr/>
          </p:nvSpPr>
          <p:spPr>
            <a:xfrm>
              <a:off x="5867669" y="2102562"/>
              <a:ext cx="2093921" cy="362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s-ES" sz="2000" dirty="0">
                  <a:sym typeface="Symbol" pitchFamily="18" charset="2"/>
                </a:rPr>
                <a:t>Real axis and data</a:t>
              </a:r>
              <a:endParaRPr lang="en-US" sz="2000" dirty="0"/>
            </a:p>
          </p:txBody>
        </p:sp>
      </p:grpSp>
      <p:sp>
        <p:nvSpPr>
          <p:cNvPr id="23" name="Explosión 1 22"/>
          <p:cNvSpPr/>
          <p:nvPr/>
        </p:nvSpPr>
        <p:spPr>
          <a:xfrm>
            <a:off x="8472096" y="597622"/>
            <a:ext cx="1311370" cy="1118813"/>
          </a:xfrm>
          <a:prstGeom prst="irregularSeal1">
            <a:avLst/>
          </a:prstGeom>
          <a:solidFill>
            <a:srgbClr val="FF0000">
              <a:alpha val="8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26"/>
          </a:p>
        </p:txBody>
      </p:sp>
      <p:sp>
        <p:nvSpPr>
          <p:cNvPr id="24" name="Rectángulo 23"/>
          <p:cNvSpPr/>
          <p:nvPr/>
        </p:nvSpPr>
        <p:spPr>
          <a:xfrm rot="20969499">
            <a:off x="8621072" y="880036"/>
            <a:ext cx="1013418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426" b="1" dirty="0">
                <a:sym typeface="Symbol" pitchFamily="18" charset="2"/>
              </a:rPr>
              <a:t>NEW!</a:t>
            </a:r>
            <a:endParaRPr lang="en-US" sz="2426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157284"/>
      </p:ext>
    </p:extLst>
  </p:cSld>
  <p:clrMapOvr>
    <a:masterClrMapping/>
  </p:clrMapOvr>
  <p:transition advTm="728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" b="88138"/>
          <a:stretch/>
        </p:blipFill>
        <p:spPr>
          <a:xfrm>
            <a:off x="4857765" y="596047"/>
            <a:ext cx="5478059" cy="674758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5901" y="30576"/>
            <a:ext cx="3936878" cy="38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defTabSz="893524"/>
            <a:r>
              <a:rPr lang="es-ES" sz="1885" b="1" smtClean="0">
                <a:sym typeface="Symbol" pitchFamily="18" charset="2"/>
              </a:rPr>
              <a:t>PRELIMINARY</a:t>
            </a:r>
            <a:r>
              <a:rPr lang="es-ES" sz="1885" smtClean="0">
                <a:solidFill>
                  <a:srgbClr val="66FFFF"/>
                </a:solidFill>
                <a:sym typeface="Symbol" pitchFamily="18" charset="2"/>
              </a:rPr>
              <a:t> results for f0(1370)</a:t>
            </a:r>
            <a:endParaRPr lang="en-GB" sz="18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-53900" y="376589"/>
            <a:ext cx="10747299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defTabSz="820474"/>
            <a:endParaRPr lang="es-ES" sz="1697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4240" y="599119"/>
            <a:ext cx="3336201" cy="8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dirty="0" err="1">
                <a:sym typeface="Symbol" pitchFamily="18" charset="2"/>
              </a:rPr>
              <a:t>We</a:t>
            </a:r>
            <a:r>
              <a:rPr lang="es-ES" sz="1600" dirty="0">
                <a:sym typeface="Symbol" pitchFamily="18" charset="2"/>
              </a:rPr>
              <a:t> use </a:t>
            </a:r>
            <a:r>
              <a:rPr lang="es-ES" sz="1600" dirty="0" err="1">
                <a:sym typeface="Symbol" pitchFamily="18" charset="2"/>
              </a:rPr>
              <a:t>both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 dirty="0" err="1">
                <a:sym typeface="Symbol" pitchFamily="18" charset="2"/>
              </a:rPr>
              <a:t>continuation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 dirty="0" err="1">
                <a:sym typeface="Symbol" pitchFamily="18" charset="2"/>
              </a:rPr>
              <a:t>methods</a:t>
            </a:r>
            <a:endParaRPr lang="es-ES" sz="1600" dirty="0">
              <a:sym typeface="Symbol" pitchFamily="18" charset="2"/>
            </a:endParaRPr>
          </a:p>
          <a:p>
            <a:pPr marL="315039" indent="-315039" algn="l" defTabSz="893524">
              <a:buFontTx/>
              <a:buChar char="-"/>
            </a:pPr>
            <a:r>
              <a:rPr lang="es-ES" sz="1600" dirty="0" err="1">
                <a:sym typeface="Symbol" pitchFamily="18" charset="2"/>
              </a:rPr>
              <a:t>Pade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 dirty="0" err="1">
                <a:sym typeface="Symbol" pitchFamily="18" charset="2"/>
              </a:rPr>
              <a:t>Sequences</a:t>
            </a:r>
            <a:r>
              <a:rPr lang="es-ES" sz="1600" dirty="0">
                <a:sym typeface="Symbol" pitchFamily="18" charset="2"/>
              </a:rPr>
              <a:t> P</a:t>
            </a:r>
          </a:p>
          <a:p>
            <a:pPr marL="315039" indent="-315039" algn="l" defTabSz="893524">
              <a:buFontTx/>
              <a:buChar char="-"/>
            </a:pPr>
            <a:r>
              <a:rPr lang="es-ES" sz="1600" dirty="0" err="1">
                <a:sym typeface="Symbol" pitchFamily="18" charset="2"/>
              </a:rPr>
              <a:t>Continued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 dirty="0" err="1">
                <a:sym typeface="Symbol" pitchFamily="18" charset="2"/>
              </a:rPr>
              <a:t>fractions</a:t>
            </a:r>
            <a:r>
              <a:rPr lang="es-ES" sz="1600" dirty="0">
                <a:sym typeface="Symbol" pitchFamily="18" charset="2"/>
              </a:rPr>
              <a:t> C </a:t>
            </a:r>
            <a:endParaRPr lang="en-GB" sz="1600" dirty="0">
              <a:sym typeface="Symbol" pitchFamily="18" charset="2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7" b="38567"/>
          <a:stretch/>
        </p:blipFill>
        <p:spPr>
          <a:xfrm>
            <a:off x="4868011" y="3504921"/>
            <a:ext cx="5478059" cy="18258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18" b="15274"/>
          <a:stretch/>
        </p:blipFill>
        <p:spPr>
          <a:xfrm>
            <a:off x="4879871" y="1423410"/>
            <a:ext cx="5478059" cy="13892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3" b="70946"/>
          <a:stretch/>
        </p:blipFill>
        <p:spPr>
          <a:xfrm>
            <a:off x="4879871" y="5460847"/>
            <a:ext cx="5478059" cy="1071675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90403" y="1637665"/>
            <a:ext cx="4239845" cy="8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dirty="0" err="1">
                <a:sym typeface="Symbol" pitchFamily="18" charset="2"/>
              </a:rPr>
              <a:t>We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>
                <a:sym typeface="Symbol" pitchFamily="18" charset="2"/>
              </a:rPr>
              <a:t>use </a:t>
            </a:r>
            <a:r>
              <a:rPr lang="es-ES" sz="1600" smtClean="0">
                <a:sym typeface="Symbol" pitchFamily="18" charset="2"/>
              </a:rPr>
              <a:t>two inputs</a:t>
            </a:r>
            <a:endParaRPr lang="es-ES" sz="1600" dirty="0">
              <a:sym typeface="Symbol" pitchFamily="18" charset="2"/>
            </a:endParaRPr>
          </a:p>
          <a:p>
            <a:pPr marL="315039" indent="-315039" algn="l" defTabSz="893524">
              <a:buFontTx/>
              <a:buChar char="-"/>
            </a:pPr>
            <a:r>
              <a:rPr lang="es-ES" sz="1600" dirty="0" err="1">
                <a:sym typeface="Symbol" pitchFamily="18" charset="2"/>
              </a:rPr>
              <a:t>Piece-wise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 dirty="0" err="1">
                <a:sym typeface="Symbol" pitchFamily="18" charset="2"/>
              </a:rPr>
              <a:t>Constrained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 dirty="0" err="1">
                <a:sym typeface="Symbol" pitchFamily="18" charset="2"/>
              </a:rPr>
              <a:t>fit</a:t>
            </a:r>
            <a:r>
              <a:rPr lang="es-ES" sz="1600" dirty="0">
                <a:sym typeface="Symbol" pitchFamily="18" charset="2"/>
              </a:rPr>
              <a:t> to data (CFD)</a:t>
            </a:r>
          </a:p>
          <a:p>
            <a:pPr marL="315039" indent="-315039" algn="l" defTabSz="893524">
              <a:buFontTx/>
              <a:buChar char="-"/>
            </a:pPr>
            <a:r>
              <a:rPr lang="es-ES" sz="1600">
                <a:sym typeface="Symbol" pitchFamily="18" charset="2"/>
              </a:rPr>
              <a:t>Global </a:t>
            </a:r>
            <a:r>
              <a:rPr lang="es-ES" sz="1600" smtClean="0">
                <a:sym typeface="Symbol" pitchFamily="18" charset="2"/>
              </a:rPr>
              <a:t>analytic parameterization </a:t>
            </a:r>
            <a:endParaRPr lang="en-GB" sz="1600" dirty="0">
              <a:sym typeface="Symbol" pitchFamily="18" charset="2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90403" y="3648116"/>
            <a:ext cx="4471127" cy="82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Even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though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there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is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no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proof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for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</a:p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Convergence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of Roy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Eqs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Above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1.1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,</a:t>
            </a:r>
          </a:p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If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we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still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use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them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: PERFECT CONSISTENCY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61476" y="5658567"/>
            <a:ext cx="7692072" cy="132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If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you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want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a simple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analytic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form</a:t>
            </a:r>
            <a:endParaRPr lang="es-ES" sz="1600" dirty="0">
              <a:solidFill>
                <a:srgbClr val="66FFFF"/>
              </a:solidFill>
              <a:sym typeface="Symbol" pitchFamily="18" charset="2"/>
            </a:endParaRPr>
          </a:p>
          <a:p>
            <a:pPr algn="l" defTabSz="893524"/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consistent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with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data up to 2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, </a:t>
            </a:r>
          </a:p>
          <a:p>
            <a:pPr algn="l" defTabSz="893524"/>
            <a:r>
              <a:rPr lang="es-ES" sz="1600" smtClean="0">
                <a:solidFill>
                  <a:srgbClr val="66FFFF"/>
                </a:solidFill>
                <a:sym typeface="Symbol" pitchFamily="18" charset="2"/>
              </a:rPr>
              <a:t>Dispersion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Relations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up to 1.42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GeV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and </a:t>
            </a:r>
          </a:p>
          <a:p>
            <a:pPr algn="l" defTabSz="893524"/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Roy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eqs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.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applicability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region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in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complex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plane</a:t>
            </a:r>
            <a:endParaRPr lang="es-ES" sz="1600" dirty="0">
              <a:solidFill>
                <a:srgbClr val="66FFFF"/>
              </a:solidFill>
              <a:sym typeface="Symbol" pitchFamily="18" charset="2"/>
            </a:endParaRPr>
          </a:p>
          <a:p>
            <a:pPr algn="l" defTabSz="893524"/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as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well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as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dispersive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l-GR" sz="1600" dirty="0">
                <a:sym typeface="Symbol" pitchFamily="18" charset="2"/>
              </a:rPr>
              <a:t>σ</a:t>
            </a:r>
            <a:r>
              <a:rPr lang="es-ES" sz="1600" dirty="0">
                <a:sym typeface="Symbol" pitchFamily="18" charset="2"/>
              </a:rPr>
              <a:t>/f</a:t>
            </a:r>
            <a:r>
              <a:rPr lang="es-ES" sz="1600" baseline="-25000" dirty="0">
                <a:sym typeface="Symbol" pitchFamily="18" charset="2"/>
              </a:rPr>
              <a:t>0</a:t>
            </a:r>
            <a:r>
              <a:rPr lang="es-ES" sz="1600" dirty="0">
                <a:sym typeface="Symbol" pitchFamily="18" charset="2"/>
              </a:rPr>
              <a:t>(500)  f</a:t>
            </a:r>
            <a:r>
              <a:rPr lang="es-ES" sz="1600" baseline="-25000" dirty="0">
                <a:sym typeface="Symbol" pitchFamily="18" charset="2"/>
              </a:rPr>
              <a:t>0</a:t>
            </a:r>
            <a:r>
              <a:rPr lang="es-ES" sz="1600" dirty="0">
                <a:sym typeface="Symbol" pitchFamily="18" charset="2"/>
              </a:rPr>
              <a:t>(980)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" sz="1600" dirty="0" err="1">
                <a:solidFill>
                  <a:srgbClr val="66FFFF"/>
                </a:solidFill>
                <a:sym typeface="Symbol" pitchFamily="18" charset="2"/>
              </a:rPr>
              <a:t>this</a:t>
            </a:r>
            <a:r>
              <a:rPr lang="es-ES" sz="16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600" dirty="0">
                <a:sym typeface="Symbol" pitchFamily="18" charset="2"/>
              </a:rPr>
              <a:t>f</a:t>
            </a:r>
            <a:r>
              <a:rPr lang="es-ES" sz="1600" baseline="-25000" dirty="0">
                <a:sym typeface="Symbol" pitchFamily="18" charset="2"/>
              </a:rPr>
              <a:t>0</a:t>
            </a:r>
            <a:r>
              <a:rPr lang="es-ES" sz="1600" dirty="0">
                <a:sym typeface="Symbol" pitchFamily="18" charset="2"/>
              </a:rPr>
              <a:t>(1370), use </a:t>
            </a:r>
            <a:r>
              <a:rPr lang="es-ES" sz="1600" dirty="0" err="1">
                <a:sym typeface="Symbol" pitchFamily="18" charset="2"/>
              </a:rPr>
              <a:t>our</a:t>
            </a:r>
            <a:r>
              <a:rPr lang="es-ES" sz="1600" dirty="0">
                <a:sym typeface="Symbol" pitchFamily="18" charset="2"/>
              </a:rPr>
              <a:t> </a:t>
            </a:r>
            <a:r>
              <a:rPr lang="es-ES" sz="1600" dirty="0" err="1">
                <a:sym typeface="Symbol" pitchFamily="18" charset="2"/>
              </a:rPr>
              <a:t>the</a:t>
            </a:r>
            <a:r>
              <a:rPr lang="es-ES" sz="1600" dirty="0">
                <a:sym typeface="Symbol" pitchFamily="18" charset="2"/>
              </a:rPr>
              <a:t> “Global </a:t>
            </a:r>
            <a:r>
              <a:rPr lang="es-ES" sz="1600" dirty="0" err="1">
                <a:sym typeface="Symbol" pitchFamily="18" charset="2"/>
              </a:rPr>
              <a:t>fit</a:t>
            </a:r>
            <a:r>
              <a:rPr lang="es-ES" sz="1600" dirty="0">
                <a:sym typeface="Symbol" pitchFamily="18" charset="2"/>
              </a:rPr>
              <a:t>”</a:t>
            </a:r>
            <a:endParaRPr lang="es-ES" sz="16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66780" y="6860351"/>
            <a:ext cx="40324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34192"/>
            <a:r>
              <a:rPr lang="en-US" sz="1000">
                <a:solidFill>
                  <a:srgbClr val="00FFFF"/>
                </a:solidFill>
              </a:rPr>
              <a:t>JRP A.Rodas, J.Ruiz de Elvira.Eur Phys.J. C79 (2019) no.12, 1008.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6210796" y="83561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34192"/>
            <a:r>
              <a:rPr lang="en-US" sz="1000">
                <a:solidFill>
                  <a:srgbClr val="00FFFF"/>
                </a:solidFill>
              </a:rPr>
              <a:t>JRP A.Rodas, J.Ruiz de Elvira</a:t>
            </a:r>
            <a:r>
              <a:rPr lang="en-US" sz="1000" smtClean="0">
                <a:solidFill>
                  <a:srgbClr val="00FFFF"/>
                </a:solidFill>
              </a:rPr>
              <a:t>. In preparation</a:t>
            </a:r>
            <a:endParaRPr lang="en-US" sz="1000">
              <a:solidFill>
                <a:srgbClr val="00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6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1991"/>
    </mc:Choice>
    <mc:Fallback xmlns="">
      <p:transition advTm="41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7" y="684338"/>
            <a:ext cx="7747831" cy="49062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7" y="684337"/>
            <a:ext cx="7747831" cy="4906209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5987" y="22441"/>
            <a:ext cx="4078583" cy="3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defTabSz="893524"/>
            <a:r>
              <a:rPr lang="es-ES" sz="1800" smtClean="0">
                <a:solidFill>
                  <a:srgbClr val="66FFFF"/>
                </a:solidFill>
                <a:sym typeface="Symbol" pitchFamily="18" charset="2"/>
              </a:rPr>
              <a:t>PRELIMINARY </a:t>
            </a:r>
            <a:r>
              <a:rPr lang="es-ES" sz="1800" dirty="0" err="1">
                <a:solidFill>
                  <a:srgbClr val="66FFFF"/>
                </a:solidFill>
                <a:sym typeface="Symbol" pitchFamily="18" charset="2"/>
              </a:rPr>
              <a:t>results</a:t>
            </a:r>
            <a:r>
              <a:rPr lang="es-ES" sz="18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66FFFF"/>
                </a:solidFill>
                <a:sym typeface="Symbol" pitchFamily="18" charset="2"/>
              </a:rPr>
              <a:t>for</a:t>
            </a:r>
            <a:r>
              <a:rPr lang="es-ES" sz="1800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srgbClr val="66FFFF"/>
                </a:solidFill>
                <a:sym typeface="Symbol" pitchFamily="18" charset="2"/>
              </a:rPr>
              <a:t>the</a:t>
            </a:r>
            <a:r>
              <a:rPr lang="es-ES" sz="1800" dirty="0">
                <a:solidFill>
                  <a:srgbClr val="66FFFF"/>
                </a:solidFill>
                <a:sym typeface="Symbol" pitchFamily="18" charset="2"/>
              </a:rPr>
              <a:t> f</a:t>
            </a:r>
            <a:r>
              <a:rPr lang="es-ES" sz="1800" baseline="-25000" dirty="0">
                <a:solidFill>
                  <a:srgbClr val="00FFFF"/>
                </a:solidFill>
                <a:sym typeface="Symbol" pitchFamily="18" charset="2"/>
              </a:rPr>
              <a:t>0</a:t>
            </a:r>
            <a:r>
              <a:rPr lang="es-ES" sz="1800" dirty="0">
                <a:solidFill>
                  <a:srgbClr val="66FFFF"/>
                </a:solidFill>
                <a:sym typeface="Symbol" pitchFamily="18" charset="2"/>
              </a:rPr>
              <a:t>(1370)</a:t>
            </a:r>
            <a:endParaRPr lang="en-GB" sz="1800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372441"/>
            <a:ext cx="10693400" cy="369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defTabSz="820474"/>
            <a:endParaRPr lang="es-ES" sz="1697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00661" y="1116335"/>
            <a:ext cx="1766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>
                <a:solidFill>
                  <a:srgbClr val="FF0000"/>
                </a:solidFill>
                <a:sym typeface="Symbol" pitchFamily="18" charset="2"/>
              </a:rPr>
              <a:t>PRELIMINARY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29880" y="5831651"/>
            <a:ext cx="4754828" cy="465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s-ES" sz="2426" dirty="0">
                <a:solidFill>
                  <a:srgbClr val="66FFFF"/>
                </a:solidFill>
                <a:sym typeface="Symbol" pitchFamily="18" charset="2"/>
              </a:rPr>
              <a:t>Final </a:t>
            </a:r>
            <a:r>
              <a:rPr lang="es-ES" sz="2426" dirty="0" err="1">
                <a:solidFill>
                  <a:srgbClr val="66FFFF"/>
                </a:solidFill>
                <a:sym typeface="Symbol" pitchFamily="18" charset="2"/>
              </a:rPr>
              <a:t>numbers</a:t>
            </a:r>
            <a:r>
              <a:rPr lang="es-ES" sz="2426" dirty="0">
                <a:solidFill>
                  <a:srgbClr val="66FFFF"/>
                </a:solidFill>
                <a:sym typeface="Symbol" pitchFamily="18" charset="2"/>
              </a:rPr>
              <a:t> and </a:t>
            </a:r>
            <a:r>
              <a:rPr lang="es-ES" sz="2426" dirty="0" err="1">
                <a:solidFill>
                  <a:srgbClr val="66FFFF"/>
                </a:solidFill>
                <a:sym typeface="Symbol" pitchFamily="18" charset="2"/>
              </a:rPr>
              <a:t>preprint</a:t>
            </a:r>
            <a:r>
              <a:rPr lang="es-ES" sz="2426" dirty="0">
                <a:solidFill>
                  <a:srgbClr val="66FFFF"/>
                </a:solidFill>
                <a:sym typeface="Symbol" pitchFamily="18" charset="2"/>
              </a:rPr>
              <a:t> </a:t>
            </a:r>
            <a:r>
              <a:rPr lang="es-ES" sz="2426" dirty="0" err="1">
                <a:solidFill>
                  <a:srgbClr val="66FFFF"/>
                </a:solidFill>
                <a:sym typeface="Symbol" pitchFamily="18" charset="2"/>
              </a:rPr>
              <a:t>soon</a:t>
            </a:r>
            <a:r>
              <a:rPr lang="es-ES" sz="2426" dirty="0">
                <a:solidFill>
                  <a:srgbClr val="66FFFF"/>
                </a:solidFill>
                <a:sym typeface="Symbol" pitchFamily="18" charset="2"/>
              </a:rPr>
              <a:t>.</a:t>
            </a:r>
            <a:endParaRPr lang="en-US" sz="2426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1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104"/>
    </mc:Choice>
    <mc:Fallback xmlns="">
      <p:transition advTm="20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741396" y="1"/>
            <a:ext cx="9587884" cy="4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204" tIns="48104" rIns="96204" bIns="48104">
            <a:spAutoFit/>
          </a:bodyPr>
          <a:lstStyle/>
          <a:p>
            <a:pPr algn="l" defTabSz="961691" eaLnBrk="1" hangingPunct="1"/>
            <a:r>
              <a:rPr lang="en-US" sz="1985" dirty="0">
                <a:solidFill>
                  <a:srgbClr val="66FFFF"/>
                </a:solidFill>
                <a:sym typeface="Symbol" pitchFamily="18" charset="2"/>
              </a:rPr>
              <a:t>Our series of works</a:t>
            </a:r>
            <a:r>
              <a:rPr lang="en-US" sz="1985">
                <a:solidFill>
                  <a:srgbClr val="66FFFF"/>
                </a:solidFill>
                <a:sym typeface="Symbol" pitchFamily="18" charset="2"/>
              </a:rPr>
              <a:t>: </a:t>
            </a:r>
            <a:r>
              <a:rPr lang="en-US" sz="1985" smtClean="0">
                <a:solidFill>
                  <a:srgbClr val="66FFFF"/>
                </a:solidFill>
                <a:sym typeface="Symbol" pitchFamily="18" charset="2"/>
              </a:rPr>
              <a:t>Dispersive and analytic methods for scattering and resonances</a:t>
            </a:r>
            <a:endParaRPr lang="en-US" sz="1985" dirty="0">
              <a:solidFill>
                <a:srgbClr val="66FFFF"/>
              </a:solidFill>
              <a:sym typeface="Symbol" pitchFamily="18" charset="2"/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34132" y="1560489"/>
            <a:ext cx="6921822" cy="1376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58" rIns="83457" bIns="41758">
            <a:spAutoFit/>
          </a:bodyPr>
          <a:lstStyle/>
          <a:p>
            <a:pPr lvl="0" algn="l" defTabSz="834192"/>
            <a:r>
              <a:rPr lang="en-US" sz="1200">
                <a:solidFill>
                  <a:srgbClr val="00FFFF"/>
                </a:solidFill>
              </a:rPr>
              <a:t>JRP ,F.J. Ynduráin. PRD71, 074016 (2005) , PRD69,114001 (2004), </a:t>
            </a:r>
          </a:p>
          <a:p>
            <a:pPr algn="l" defTabSz="834192"/>
            <a:r>
              <a:rPr lang="en-US" sz="1200" smtClean="0">
                <a:solidFill>
                  <a:srgbClr val="00FFFF"/>
                </a:solidFill>
              </a:rPr>
              <a:t>R</a:t>
            </a:r>
            <a:r>
              <a:rPr lang="en-US" sz="1200" dirty="0">
                <a:solidFill>
                  <a:srgbClr val="00FFFF"/>
                </a:solidFill>
              </a:rPr>
              <a:t>. Kaminski, JRP, F.J. </a:t>
            </a:r>
            <a:r>
              <a:rPr lang="en-US" sz="1200" dirty="0" err="1">
                <a:solidFill>
                  <a:srgbClr val="00FFFF"/>
                </a:solidFill>
              </a:rPr>
              <a:t>Ynduráin</a:t>
            </a:r>
            <a:r>
              <a:rPr lang="en-US" sz="1200" dirty="0">
                <a:solidFill>
                  <a:srgbClr val="00FFFF"/>
                </a:solidFill>
              </a:rPr>
              <a:t> Eur.Phys.J.A31:479-484,2007. PRD74:014001,2006</a:t>
            </a:r>
          </a:p>
          <a:p>
            <a:pPr algn="l" defTabSz="834192"/>
            <a:r>
              <a:rPr lang="en-US" sz="1200" smtClean="0">
                <a:solidFill>
                  <a:srgbClr val="00FFFF"/>
                </a:solidFill>
              </a:rPr>
              <a:t>R</a:t>
            </a:r>
            <a:r>
              <a:rPr lang="en-US" sz="1200" dirty="0">
                <a:solidFill>
                  <a:srgbClr val="00FFFF"/>
                </a:solidFill>
              </a:rPr>
              <a:t>. </a:t>
            </a:r>
            <a:r>
              <a:rPr lang="en-US" sz="1200" dirty="0" err="1">
                <a:solidFill>
                  <a:srgbClr val="00FFFF"/>
                </a:solidFill>
              </a:rPr>
              <a:t>García</a:t>
            </a:r>
            <a:r>
              <a:rPr lang="en-US" sz="1200" dirty="0">
                <a:solidFill>
                  <a:srgbClr val="00FFFF"/>
                </a:solidFill>
              </a:rPr>
              <a:t> Martín, R. Kaminski, JRP, J. Ruiz de Elvira, F.J. </a:t>
            </a:r>
            <a:r>
              <a:rPr lang="en-US" sz="1200" dirty="0" err="1">
                <a:solidFill>
                  <a:srgbClr val="00FFFF"/>
                </a:solidFill>
              </a:rPr>
              <a:t>Ynduráin</a:t>
            </a:r>
            <a:r>
              <a:rPr lang="en-US" sz="1200" dirty="0">
                <a:solidFill>
                  <a:srgbClr val="00FFFF"/>
                </a:solidFill>
              </a:rPr>
              <a:t>, </a:t>
            </a:r>
            <a:r>
              <a:rPr lang="en-US" sz="1200" dirty="0" err="1">
                <a:solidFill>
                  <a:srgbClr val="00FFFF"/>
                </a:solidFill>
              </a:rPr>
              <a:t>Phys.Rev</a:t>
            </a:r>
            <a:r>
              <a:rPr lang="en-US" sz="1200" dirty="0">
                <a:solidFill>
                  <a:srgbClr val="00FFFF"/>
                </a:solidFill>
              </a:rPr>
              <a:t>. D83 (2011) 074004, </a:t>
            </a:r>
          </a:p>
          <a:p>
            <a:pPr algn="l" defTabSz="834192"/>
            <a:r>
              <a:rPr lang="en-US" sz="1200" dirty="0">
                <a:solidFill>
                  <a:srgbClr val="00FFFF"/>
                </a:solidFill>
              </a:rPr>
              <a:t>R. </a:t>
            </a:r>
            <a:r>
              <a:rPr lang="en-US" sz="1200" dirty="0" err="1">
                <a:solidFill>
                  <a:srgbClr val="00FFFF"/>
                </a:solidFill>
              </a:rPr>
              <a:t>García</a:t>
            </a:r>
            <a:r>
              <a:rPr lang="en-US" sz="1200" dirty="0">
                <a:solidFill>
                  <a:srgbClr val="00FFFF"/>
                </a:solidFill>
              </a:rPr>
              <a:t> Martín, R. Kaminski, JRP, J. Ruiz de Elvira ,</a:t>
            </a:r>
            <a:r>
              <a:rPr lang="en-US" sz="1200" dirty="0" err="1">
                <a:solidFill>
                  <a:srgbClr val="00FFFF"/>
                </a:solidFill>
              </a:rPr>
              <a:t>Phys.Rev.Lett</a:t>
            </a:r>
            <a:r>
              <a:rPr lang="en-US" sz="1200" dirty="0">
                <a:solidFill>
                  <a:srgbClr val="00FFFF"/>
                </a:solidFill>
              </a:rPr>
              <a:t>. 107 (2011</a:t>
            </a:r>
            <a:r>
              <a:rPr lang="en-US" sz="1200">
                <a:solidFill>
                  <a:srgbClr val="00FFFF"/>
                </a:solidFill>
              </a:rPr>
              <a:t>) </a:t>
            </a:r>
            <a:r>
              <a:rPr lang="en-US" sz="1200" smtClean="0">
                <a:solidFill>
                  <a:srgbClr val="00FFFF"/>
                </a:solidFill>
              </a:rPr>
              <a:t>072001</a:t>
            </a:r>
          </a:p>
          <a:p>
            <a:pPr algn="l" defTabSz="834192"/>
            <a:r>
              <a:rPr lang="en-US" sz="1200" smtClean="0">
                <a:solidFill>
                  <a:srgbClr val="00FFFF"/>
                </a:solidFill>
              </a:rPr>
              <a:t>JRP, Physics </a:t>
            </a:r>
            <a:r>
              <a:rPr lang="en-US" sz="1200">
                <a:solidFill>
                  <a:srgbClr val="00FFFF"/>
                </a:solidFill>
              </a:rPr>
              <a:t>Reports 658 (2016) 1 -</a:t>
            </a:r>
            <a:r>
              <a:rPr lang="en-US" sz="1200" smtClean="0">
                <a:solidFill>
                  <a:srgbClr val="00FFFF"/>
                </a:solidFill>
              </a:rPr>
              <a:t>111</a:t>
            </a:r>
            <a:endParaRPr lang="en-US" sz="1200">
              <a:solidFill>
                <a:srgbClr val="00FFFF"/>
              </a:solidFill>
            </a:endParaRPr>
          </a:p>
          <a:p>
            <a:pPr algn="l" defTabSz="834192"/>
            <a:r>
              <a:rPr lang="en-US" sz="1200">
                <a:solidFill>
                  <a:srgbClr val="00FFFF"/>
                </a:solidFill>
              </a:rPr>
              <a:t>JRP A.Rodas, J.Ruiz de Elvira.Eur Phys.J. C79 (2019) no.12, </a:t>
            </a:r>
            <a:r>
              <a:rPr lang="en-US" sz="1200" smtClean="0">
                <a:solidFill>
                  <a:srgbClr val="00FFFF"/>
                </a:solidFill>
              </a:rPr>
              <a:t>1008.</a:t>
            </a:r>
          </a:p>
          <a:p>
            <a:pPr algn="l" defTabSz="834192"/>
            <a:r>
              <a:rPr lang="en-US" sz="1200" smtClean="0">
                <a:solidFill>
                  <a:srgbClr val="00FFFF"/>
                </a:solidFill>
              </a:rPr>
              <a:t>JRP </a:t>
            </a:r>
            <a:r>
              <a:rPr lang="en-US" sz="1200">
                <a:solidFill>
                  <a:srgbClr val="00FFFF"/>
                </a:solidFill>
              </a:rPr>
              <a:t>A.Rodas, J.Ruiz de </a:t>
            </a:r>
            <a:r>
              <a:rPr lang="en-US" sz="1200" smtClean="0">
                <a:solidFill>
                  <a:srgbClr val="00FFFF"/>
                </a:solidFill>
              </a:rPr>
              <a:t>Elvira. 2021 In preparation.</a:t>
            </a:r>
            <a:endParaRPr lang="en-US" sz="1200" dirty="0">
              <a:solidFill>
                <a:srgbClr val="00FFFF"/>
              </a:solidFill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468263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4306" tIns="52153" rIns="104306" bIns="52153"/>
          <a:lstStyle/>
          <a:p>
            <a:endParaRPr lang="es-ES">
              <a:solidFill>
                <a:srgbClr val="FFFFF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4132" y="982505"/>
            <a:ext cx="5650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006349"/>
            <a:r>
              <a:rPr lang="el-GR" sz="2400">
                <a:solidFill>
                  <a:schemeClr val="bg1">
                    <a:lumMod val="95000"/>
                  </a:schemeClr>
                </a:solidFill>
              </a:rPr>
              <a:t>ππ→</a:t>
            </a:r>
            <a:r>
              <a:rPr lang="el-GR" sz="2400" smtClean="0">
                <a:solidFill>
                  <a:schemeClr val="bg1">
                    <a:lumMod val="95000"/>
                  </a:schemeClr>
                </a:solidFill>
              </a:rPr>
              <a:t>ππ</a:t>
            </a:r>
            <a:r>
              <a:rPr lang="es-ES" sz="240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l-GR" sz="2400" smtClean="0">
                <a:solidFill>
                  <a:schemeClr val="bg1">
                    <a:lumMod val="95000"/>
                  </a:schemeClr>
                </a:solidFill>
              </a:rPr>
              <a:t>σ</a:t>
            </a:r>
            <a:r>
              <a:rPr lang="es-ES" sz="2400" smtClean="0">
                <a:solidFill>
                  <a:schemeClr val="bg1">
                    <a:lumMod val="95000"/>
                  </a:schemeClr>
                </a:solidFill>
              </a:rPr>
              <a:t>/f</a:t>
            </a:r>
            <a:r>
              <a:rPr lang="es-ES" sz="2400" baseline="-25000" smtClean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s-ES" sz="2400" smtClean="0">
                <a:solidFill>
                  <a:schemeClr val="bg1">
                    <a:lumMod val="95000"/>
                  </a:schemeClr>
                </a:solidFill>
              </a:rPr>
              <a:t>(500), f</a:t>
            </a:r>
            <a:r>
              <a:rPr lang="es-ES" sz="2400" baseline="-25000" smtClean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s-ES" sz="2400" smtClean="0">
                <a:solidFill>
                  <a:schemeClr val="bg1">
                    <a:lumMod val="95000"/>
                  </a:schemeClr>
                </a:solidFill>
              </a:rPr>
              <a:t>(980) and f</a:t>
            </a:r>
            <a:r>
              <a:rPr lang="es-ES" sz="2400" baseline="-25000" smtClean="0">
                <a:solidFill>
                  <a:schemeClr val="bg1">
                    <a:lumMod val="95000"/>
                  </a:schemeClr>
                </a:solidFill>
              </a:rPr>
              <a:t>0</a:t>
            </a:r>
            <a:r>
              <a:rPr lang="es-ES" sz="2400" smtClean="0">
                <a:solidFill>
                  <a:schemeClr val="bg1">
                    <a:lumMod val="95000"/>
                  </a:schemeClr>
                </a:solidFill>
              </a:rPr>
              <a:t>(1370</a:t>
            </a:r>
            <a:r>
              <a:rPr lang="es-ES" sz="240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s-ES" sz="240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s-ES_tradnl" sz="2400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162124" y="3132559"/>
                <a:ext cx="75936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1006349"/>
                <a:r>
                  <a:rPr lang="el-GR" sz="2400" smtClean="0">
                    <a:solidFill>
                      <a:schemeClr val="bg1">
                        <a:lumMod val="95000"/>
                      </a:schemeClr>
                    </a:solidFill>
                  </a:rPr>
                  <a:t>π</a:t>
                </a:r>
                <a:r>
                  <a:rPr lang="es-ES" sz="2400">
                    <a:solidFill>
                      <a:schemeClr val="bg1">
                        <a:lumMod val="95000"/>
                      </a:schemeClr>
                    </a:solidFill>
                  </a:rPr>
                  <a:t>K</a:t>
                </a:r>
                <a:r>
                  <a:rPr lang="el-GR" sz="2400" smtClean="0">
                    <a:solidFill>
                      <a:schemeClr val="bg1">
                        <a:lumMod val="95000"/>
                      </a:schemeClr>
                    </a:solidFill>
                  </a:rPr>
                  <a:t>→π</a:t>
                </a:r>
                <a:r>
                  <a:rPr lang="es-ES" sz="2400" smtClean="0">
                    <a:solidFill>
                      <a:schemeClr val="bg1">
                        <a:lumMod val="95000"/>
                      </a:schemeClr>
                    </a:solidFill>
                  </a:rPr>
                  <a:t>K, </a:t>
                </a:r>
                <a:r>
                  <a:rPr lang="el-GR" sz="2400" smtClean="0">
                    <a:solidFill>
                      <a:schemeClr val="bg1">
                        <a:lumMod val="95000"/>
                      </a:schemeClr>
                    </a:solidFill>
                  </a:rPr>
                  <a:t>ππ →</a:t>
                </a:r>
                <a:r>
                  <a:rPr lang="es-ES" sz="2400" smtClean="0">
                    <a:solidFill>
                      <a:schemeClr val="bg1">
                        <a:lumMod val="95000"/>
                      </a:schemeClr>
                    </a:solidFill>
                  </a:rPr>
                  <a:t>KK, </a:t>
                </a:r>
                <a:r>
                  <a:rPr lang="el-GR" sz="2400" smtClean="0">
                    <a:solidFill>
                      <a:schemeClr val="bg1">
                        <a:lumMod val="95000"/>
                      </a:schemeClr>
                    </a:solidFill>
                  </a:rPr>
                  <a:t>κ</a:t>
                </a:r>
                <a:r>
                  <a:rPr lang="es-ES" sz="2400" smtClean="0">
                    <a:solidFill>
                      <a:schemeClr val="bg1">
                        <a:lumMod val="95000"/>
                      </a:schemeClr>
                    </a:solidFill>
                  </a:rPr>
                  <a:t>/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2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s-E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s-ES" sz="24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s-ES_tradnl" sz="2400" smtClean="0">
                    <a:solidFill>
                      <a:schemeClr val="bg1">
                        <a:lumMod val="95000"/>
                      </a:schemeClr>
                    </a:solidFill>
                  </a:rPr>
                  <a:t>(700) and strange resonances</a:t>
                </a:r>
                <a:endParaRPr lang="es-ES_tradnl" sz="24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24" y="3132559"/>
                <a:ext cx="759368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285" t="-9211" r="-32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ángulo 3"/>
          <p:cNvSpPr/>
          <p:nvPr/>
        </p:nvSpPr>
        <p:spPr>
          <a:xfrm>
            <a:off x="234132" y="3781425"/>
            <a:ext cx="5832648" cy="24849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58" rIns="83457" bIns="41758">
            <a:spAutoFit/>
          </a:bodyPr>
          <a:lstStyle/>
          <a:p>
            <a:pPr algn="l" defTabSz="834192"/>
            <a:r>
              <a:rPr lang="en-US" sz="1200">
                <a:solidFill>
                  <a:srgbClr val="00FFFF"/>
                </a:solidFill>
              </a:rPr>
              <a:t>JRP, A.Rodas. Phys. Rev. D 93, 074025 (2016) </a:t>
            </a:r>
          </a:p>
          <a:p>
            <a:pPr algn="l" defTabSz="834192"/>
            <a:r>
              <a:rPr lang="en-US" sz="1200" smtClean="0">
                <a:solidFill>
                  <a:srgbClr val="00FFFF"/>
                </a:solidFill>
              </a:rPr>
              <a:t>JRP, </a:t>
            </a:r>
            <a:r>
              <a:rPr lang="en-US" sz="1200">
                <a:solidFill>
                  <a:srgbClr val="00FFFF"/>
                </a:solidFill>
              </a:rPr>
              <a:t>A.Rodas, J.Ruiz de Elvira. Eur. Phys. J. C (2017) 77: </a:t>
            </a:r>
            <a:r>
              <a:rPr lang="en-US" sz="1200" smtClean="0">
                <a:solidFill>
                  <a:srgbClr val="00FFFF"/>
                </a:solidFill>
              </a:rPr>
              <a:t>91</a:t>
            </a:r>
            <a:endParaRPr lang="en-US" sz="1200">
              <a:solidFill>
                <a:srgbClr val="00FFFF"/>
              </a:solidFill>
            </a:endParaRPr>
          </a:p>
          <a:p>
            <a:pPr algn="l" defTabSz="834192"/>
            <a:r>
              <a:rPr lang="en-US" sz="1200" smtClean="0">
                <a:solidFill>
                  <a:srgbClr val="00FFFF"/>
                </a:solidFill>
              </a:rPr>
              <a:t>JRP </a:t>
            </a:r>
            <a:r>
              <a:rPr lang="en-US" sz="1200">
                <a:solidFill>
                  <a:srgbClr val="00FFFF"/>
                </a:solidFill>
              </a:rPr>
              <a:t>A.Rodas, J.Ruiz de Elvira. Eur.Phys.J. C78(2018) no.11, 897	</a:t>
            </a:r>
          </a:p>
          <a:p>
            <a:pPr algn="l" defTabSz="834192"/>
            <a:r>
              <a:rPr lang="en-US" sz="1200">
                <a:solidFill>
                  <a:srgbClr val="00FFFF"/>
                </a:solidFill>
              </a:rPr>
              <a:t>JRP, A.Rodas. Physical Review Letters 124,172001 (2020</a:t>
            </a:r>
            <a:r>
              <a:rPr lang="en-US" sz="1200" smtClean="0">
                <a:solidFill>
                  <a:srgbClr val="00FFFF"/>
                </a:solidFill>
              </a:rPr>
              <a:t>)</a:t>
            </a:r>
          </a:p>
          <a:p>
            <a:pPr algn="l" defTabSz="834192"/>
            <a:r>
              <a:rPr lang="en-US" sz="1200">
                <a:solidFill>
                  <a:srgbClr val="00FFFF"/>
                </a:solidFill>
              </a:rPr>
              <a:t>JRP, A.Rodas. </a:t>
            </a:r>
            <a:r>
              <a:rPr lang="en-US" sz="1200" smtClean="0">
                <a:solidFill>
                  <a:srgbClr val="00FFFF"/>
                </a:solidFill>
              </a:rPr>
              <a:t>To appear in Phys. Rept.</a:t>
            </a:r>
            <a:r>
              <a:rPr lang="en-US" sz="1200">
                <a:solidFill>
                  <a:srgbClr val="00FFFF"/>
                </a:solidFill>
              </a:rPr>
              <a:t>	</a:t>
            </a:r>
            <a:endParaRPr lang="en-US" sz="1200" smtClean="0">
              <a:solidFill>
                <a:srgbClr val="00FFFF"/>
              </a:solidFill>
            </a:endParaRPr>
          </a:p>
          <a:p>
            <a:pPr algn="l" defTabSz="834192"/>
            <a:endParaRPr lang="en-US" sz="1200">
              <a:solidFill>
                <a:srgbClr val="00FFFF"/>
              </a:solidFill>
            </a:endParaRPr>
          </a:p>
          <a:p>
            <a:pPr algn="l" defTabSz="834192"/>
            <a:endParaRPr lang="en-US" sz="1200" smtClean="0">
              <a:solidFill>
                <a:srgbClr val="00FFFF"/>
              </a:solidFill>
            </a:endParaRPr>
          </a:p>
          <a:p>
            <a:pPr algn="l" defTabSz="834192"/>
            <a:endParaRPr lang="en-US" sz="1200">
              <a:solidFill>
                <a:srgbClr val="00FFFF"/>
              </a:solidFill>
            </a:endParaRPr>
          </a:p>
          <a:p>
            <a:pPr algn="l" defTabSz="834192"/>
            <a:endParaRPr lang="en-US" sz="1200" smtClean="0">
              <a:solidFill>
                <a:srgbClr val="00FFFF"/>
              </a:solidFill>
            </a:endParaRPr>
          </a:p>
          <a:p>
            <a:pPr algn="l" defTabSz="834192"/>
            <a:r>
              <a:rPr lang="en-US" sz="1200">
                <a:solidFill>
                  <a:srgbClr val="00FFFF"/>
                </a:solidFill>
              </a:rPr>
              <a:t>	</a:t>
            </a:r>
          </a:p>
          <a:p>
            <a:pPr algn="l" defTabSz="834192"/>
            <a:r>
              <a:rPr lang="en-US" sz="1200" smtClean="0">
                <a:solidFill>
                  <a:srgbClr val="00FFFF"/>
                </a:solidFill>
              </a:rPr>
              <a:t>JRP A.Rodas, </a:t>
            </a:r>
            <a:r>
              <a:rPr lang="en-US" sz="1200">
                <a:solidFill>
                  <a:srgbClr val="00FFFF"/>
                </a:solidFill>
              </a:rPr>
              <a:t>J.Ruiz de </a:t>
            </a:r>
            <a:r>
              <a:rPr lang="en-US" sz="1200" smtClean="0">
                <a:solidFill>
                  <a:srgbClr val="00FFFF"/>
                </a:solidFill>
              </a:rPr>
              <a:t>Elvira. Eur</a:t>
            </a:r>
            <a:r>
              <a:rPr lang="en-US" sz="1200">
                <a:solidFill>
                  <a:srgbClr val="00FFFF"/>
                </a:solidFill>
              </a:rPr>
              <a:t>. Phys. J. Spec. Top. (2021) </a:t>
            </a:r>
            <a:r>
              <a:rPr lang="en-US" sz="1200" smtClean="0">
                <a:solidFill>
                  <a:srgbClr val="00FFFF"/>
                </a:solidFill>
              </a:rPr>
              <a:t>230:1539–1574</a:t>
            </a:r>
            <a:r>
              <a:rPr lang="en-US" sz="1200">
                <a:solidFill>
                  <a:srgbClr val="00FFFF"/>
                </a:solidFill>
              </a:rPr>
              <a:t>				</a:t>
            </a:r>
          </a:p>
          <a:p>
            <a:pPr algn="l" defTabSz="834192"/>
            <a:r>
              <a:rPr lang="en-US" sz="1200">
                <a:solidFill>
                  <a:srgbClr val="00FFFF"/>
                </a:solidFill>
              </a:rPr>
              <a:t>	</a:t>
            </a: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7002884" y="1548383"/>
            <a:ext cx="3618508" cy="1376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58" rIns="83457" bIns="41758">
            <a:spAutoFit/>
          </a:bodyPr>
          <a:lstStyle/>
          <a:p>
            <a:pPr lvl="0"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Fits to data and Regge. FDRs and sum rules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FDRs and Roy Eqs. Above 1 GeV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FDRs, Roy and GKPY dispersion relations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The dispersive sigma</a:t>
            </a: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Review on sigma. Sections on disp. rel.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Global analytic parameterization. Also up to 2 GeV</a:t>
            </a: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f0(1370) with FDR and analytic methods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44821" y="3775272"/>
            <a:ext cx="5832648" cy="2669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3457" tIns="41758" rIns="83457" bIns="41758">
            <a:spAutoFit/>
          </a:bodyPr>
          <a:lstStyle/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Fits and FDR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Kappa and Strange resonances from analytic methods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Roy Steiner equations for </a:t>
            </a:r>
            <a:r>
              <a:rPr lang="el-GR" sz="1200">
                <a:solidFill>
                  <a:schemeClr val="bg1">
                    <a:lumMod val="95000"/>
                  </a:schemeClr>
                </a:solidFill>
              </a:rPr>
              <a:t>ππ →</a:t>
            </a:r>
            <a:r>
              <a:rPr lang="es-ES" sz="1200">
                <a:solidFill>
                  <a:schemeClr val="bg1">
                    <a:lumMod val="95000"/>
                  </a:schemeClr>
                </a:solidFill>
              </a:rPr>
              <a:t>KK </a:t>
            </a:r>
            <a:r>
              <a:rPr lang="en-US" sz="1200">
                <a:solidFill>
                  <a:srgbClr val="00FFFF"/>
                </a:solidFill>
              </a:rPr>
              <a:t>	</a:t>
            </a: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Kappa dispersive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Review: Roy Steiner for </a:t>
            </a:r>
            <a:r>
              <a:rPr lang="el-GR" sz="1200" smtClean="0">
                <a:solidFill>
                  <a:schemeClr val="bg1">
                    <a:lumMod val="95000"/>
                  </a:schemeClr>
                </a:solidFill>
              </a:rPr>
              <a:t>π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K→</a:t>
            </a:r>
            <a:r>
              <a:rPr lang="el-GR" sz="1200">
                <a:solidFill>
                  <a:schemeClr val="bg1">
                    <a:lumMod val="95000"/>
                  </a:schemeClr>
                </a:solidFill>
              </a:rPr>
              <a:t>π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K, </a:t>
            </a:r>
            <a:r>
              <a:rPr lang="el-GR" sz="1200">
                <a:solidFill>
                  <a:schemeClr val="bg1">
                    <a:lumMod val="95000"/>
                  </a:schemeClr>
                </a:solidFill>
              </a:rPr>
              <a:t>ππ →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KK, </a:t>
            </a:r>
            <a:endParaRPr lang="en-US" sz="1200" smtClean="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r>
              <a:rPr lang="es-ES" sz="1200" smtClean="0">
                <a:solidFill>
                  <a:schemeClr val="bg1">
                    <a:lumMod val="95000"/>
                  </a:schemeClr>
                </a:solidFill>
              </a:rPr>
              <a:t>kappa </a:t>
            </a:r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and 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strange </a:t>
            </a:r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resonances Threshold parameters</a:t>
            </a:r>
            <a:endParaRPr lang="en-US" sz="1200">
              <a:solidFill>
                <a:schemeClr val="bg1">
                  <a:lumMod val="95000"/>
                </a:schemeClr>
              </a:solidFill>
            </a:endParaRPr>
          </a:p>
          <a:p>
            <a:pPr algn="l" defTabSz="834192"/>
            <a:endParaRPr lang="en-US" sz="1200" smtClean="0">
              <a:solidFill>
                <a:srgbClr val="00FFFF"/>
              </a:solidFill>
            </a:endParaRPr>
          </a:p>
          <a:p>
            <a:pPr algn="l" defTabSz="834192"/>
            <a:endParaRPr lang="en-US" sz="1200">
              <a:solidFill>
                <a:srgbClr val="00FFFF"/>
              </a:solidFill>
            </a:endParaRPr>
          </a:p>
          <a:p>
            <a:pPr algn="l" defTabSz="834192"/>
            <a:endParaRPr lang="en-US" sz="1200" smtClean="0">
              <a:solidFill>
                <a:srgbClr val="00FFFF"/>
              </a:solidFill>
            </a:endParaRPr>
          </a:p>
          <a:p>
            <a:pPr algn="l" defTabSz="834192"/>
            <a:endParaRPr lang="en-US" sz="1200">
              <a:solidFill>
                <a:srgbClr val="00FFFF"/>
              </a:solidFill>
            </a:endParaRP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Review: </a:t>
            </a:r>
          </a:p>
          <a:p>
            <a:pPr algn="l" defTabSz="834192"/>
            <a:r>
              <a:rPr lang="en-US" sz="1200" smtClean="0">
                <a:solidFill>
                  <a:schemeClr val="bg1">
                    <a:lumMod val="95000"/>
                  </a:schemeClr>
                </a:solidFill>
              </a:rPr>
              <a:t>Dispersion relations vs.unitarized ChPT for sigma and kappa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1200">
                <a:solidFill>
                  <a:srgbClr val="00FFFF"/>
                </a:solidFill>
              </a:rPr>
              <a:t>			</a:t>
            </a:r>
          </a:p>
          <a:p>
            <a:pPr algn="l" defTabSz="834192"/>
            <a:r>
              <a:rPr lang="en-US" sz="1200">
                <a:solidFill>
                  <a:srgbClr val="00FFFF"/>
                </a:solidFill>
              </a:rPr>
              <a:t>	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450156" y="6625975"/>
            <a:ext cx="6154445" cy="4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6204" tIns="48104" rIns="96204" bIns="48104">
            <a:spAutoFit/>
          </a:bodyPr>
          <a:lstStyle/>
          <a:p>
            <a:pPr algn="l" defTabSz="961691" eaLnBrk="1" hangingPunct="1"/>
            <a:r>
              <a:rPr lang="en-US" sz="1985" smtClean="0">
                <a:solidFill>
                  <a:srgbClr val="66FFFF"/>
                </a:solidFill>
                <a:sym typeface="Symbol" pitchFamily="18" charset="2"/>
              </a:rPr>
              <a:t>We follow a relatively similar pattern for all processes</a:t>
            </a:r>
            <a:endParaRPr lang="en-US" sz="1985" dirty="0">
              <a:solidFill>
                <a:srgbClr val="66FFFF"/>
              </a:solidFill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5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260"/>
    </mc:Choice>
    <mc:Fallback xmlns="">
      <p:transition advTm="726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98628" y="11922"/>
            <a:ext cx="1167852" cy="36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defTabSz="893524"/>
            <a:r>
              <a:rPr lang="es-ES" sz="1800" smtClean="0">
                <a:sym typeface="Symbol" pitchFamily="18" charset="2"/>
              </a:rPr>
              <a:t>Summary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322938"/>
            <a:ext cx="10693400" cy="36926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3587" tIns="46793" rIns="93587" bIns="46793"/>
          <a:lstStyle/>
          <a:p>
            <a:pPr defTabSz="820474"/>
            <a:endParaRPr lang="es-ES" sz="1697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8617" y="1984060"/>
            <a:ext cx="10458855" cy="6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marL="285750" indent="-285750" algn="l" defTabSz="893524">
              <a:buFont typeface="Arial" panose="020B0604020202020204" pitchFamily="34" charset="0"/>
              <a:buChar char="•"/>
            </a:pPr>
            <a:r>
              <a:rPr lang="es-ES" sz="1800" smtClean="0">
                <a:sym typeface="Symbol" pitchFamily="18" charset="2"/>
              </a:rPr>
              <a:t>Dispersion relations provide stringent model-independent constraints on meson-meson scattering </a:t>
            </a:r>
          </a:p>
          <a:p>
            <a:pPr algn="l" defTabSz="893524"/>
            <a:r>
              <a:rPr lang="es-ES" sz="1800" smtClean="0">
                <a:sym typeface="Symbol" pitchFamily="18" charset="2"/>
              </a:rPr>
              <a:t>and rigorous continuations to the complex plane 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88617" y="3211825"/>
            <a:ext cx="9226132" cy="9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328" tIns="44710" rIns="89328" bIns="44710">
            <a:spAutoFit/>
          </a:bodyPr>
          <a:lstStyle/>
          <a:p>
            <a:pPr marL="285750" indent="-285750" algn="l" defTabSz="893524">
              <a:buFont typeface="Arial" panose="020B0604020202020204" pitchFamily="34" charset="0"/>
              <a:buChar char="•"/>
            </a:pPr>
            <a:r>
              <a:rPr lang="es-ES" sz="1800" smtClean="0">
                <a:sym typeface="Symbol" pitchFamily="18" charset="2"/>
              </a:rPr>
              <a:t>Unconstrained Fits to Data fail to satisfy these constraints, but we have provided simple an ready-to-use constrained parameterizations, which still describe data fairly reasonably.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88617" y="4716589"/>
            <a:ext cx="9226132" cy="6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328" tIns="44710" rIns="89328" bIns="44710">
            <a:spAutoFit/>
          </a:bodyPr>
          <a:lstStyle/>
          <a:p>
            <a:pPr marL="285750" indent="-285750" algn="l" defTabSz="893524">
              <a:buFont typeface="Arial" panose="020B0604020202020204" pitchFamily="34" charset="0"/>
              <a:buChar char="•"/>
            </a:pPr>
            <a:r>
              <a:rPr lang="es-ES" sz="1800" smtClean="0">
                <a:sym typeface="Symbol" pitchFamily="18" charset="2"/>
              </a:rPr>
              <a:t>Elastic resonances like the sigma and kappa have been determined accurately purely from data driven dispersion relations.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8617" y="5944355"/>
            <a:ext cx="9226132" cy="92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328" tIns="44710" rIns="89328" bIns="44710">
            <a:spAutoFit/>
          </a:bodyPr>
          <a:lstStyle/>
          <a:p>
            <a:pPr marL="285750" indent="-285750" algn="l" defTabSz="893524">
              <a:buFont typeface="Arial" panose="020B0604020202020204" pitchFamily="34" charset="0"/>
              <a:buChar char="•"/>
            </a:pPr>
            <a:r>
              <a:rPr lang="es-ES" sz="1800" smtClean="0">
                <a:sym typeface="Symbol" pitchFamily="18" charset="2"/>
              </a:rPr>
              <a:t>In the inelastic regime Access to the contiguous sheet requires analytic continuation methods. These provide model independent determinations of  other resonances from the output of dispersion relations in the physical axis.</a:t>
            </a:r>
            <a:endParaRPr lang="en-GB" sz="1800" dirty="0"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8617" y="756295"/>
            <a:ext cx="9061037" cy="644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328" tIns="44710" rIns="89328" bIns="44710">
            <a:spAutoFit/>
          </a:bodyPr>
          <a:lstStyle/>
          <a:p>
            <a:pPr marL="285750" indent="-285750" algn="l" defTabSz="893524">
              <a:buFont typeface="Arial" panose="020B0604020202020204" pitchFamily="34" charset="0"/>
              <a:buChar char="•"/>
            </a:pPr>
            <a:r>
              <a:rPr lang="es-ES" sz="1800" smtClean="0">
                <a:sym typeface="Symbol" pitchFamily="18" charset="2"/>
              </a:rPr>
              <a:t>Light  scalars are not clear cut peaks. Simple models may fail at basic requirements.</a:t>
            </a:r>
          </a:p>
          <a:p>
            <a:pPr algn="l" defTabSz="893524"/>
            <a:r>
              <a:rPr lang="es-ES" sz="1800" smtClean="0">
                <a:sym typeface="Symbol" pitchFamily="18" charset="2"/>
              </a:rPr>
              <a:t>Their rigorous description is in terms of poles (and is being adopted by the RPP)</a:t>
            </a:r>
            <a:endParaRPr lang="en-GB" sz="1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865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728"/>
    </mc:Choice>
    <mc:Fallback xmlns="">
      <p:transition advTm="372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3783" y="66841"/>
            <a:ext cx="1243423" cy="37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99" tIns="47541" rIns="94999" bIns="47541">
            <a:spAutoFit/>
          </a:bodyPr>
          <a:lstStyle/>
          <a:p>
            <a:pPr algn="l" defTabSz="949548" eaLnBrk="1" hangingPunct="1"/>
            <a:r>
              <a:rPr lang="en-US" sz="1800" dirty="0">
                <a:solidFill>
                  <a:prstClr val="white"/>
                </a:solidFill>
                <a:sym typeface="Symbol" pitchFamily="18" charset="2"/>
              </a:rPr>
              <a:t>Motivation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" y="396255"/>
            <a:ext cx="106933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87238" tIns="43620" rIns="87238" bIns="43620"/>
          <a:lstStyle/>
          <a:p>
            <a:pPr defTabSz="995397"/>
            <a:endParaRPr lang="en-US" sz="2095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6140" y="5609964"/>
            <a:ext cx="11017224" cy="1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99" tIns="47541" rIns="94999" bIns="47541">
            <a:spAutoFit/>
          </a:bodyPr>
          <a:lstStyle/>
          <a:p>
            <a:pPr algn="l" defTabSz="949548">
              <a:spcBef>
                <a:spcPct val="50000"/>
              </a:spcBef>
            </a:pPr>
            <a:r>
              <a:rPr lang="en-US" sz="2400" dirty="0">
                <a:solidFill>
                  <a:prstClr val="white"/>
                </a:solidFill>
                <a:sym typeface="Symbol" pitchFamily="18" charset="2"/>
              </a:rPr>
              <a:t>This talk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:  </a:t>
            </a:r>
            <a:endParaRPr lang="en-US" sz="2400" smtClean="0">
              <a:solidFill>
                <a:prstClr val="white"/>
              </a:solidFill>
              <a:sym typeface="Symbol" pitchFamily="18" charset="2"/>
            </a:endParaRPr>
          </a:p>
          <a:p>
            <a:pPr algn="l" defTabSz="949548">
              <a:spcBef>
                <a:spcPct val="50000"/>
              </a:spcBef>
            </a:pPr>
            <a:r>
              <a:rPr lang="en-US" sz="2400" smtClean="0">
                <a:solidFill>
                  <a:prstClr val="white"/>
                </a:solidFill>
                <a:sym typeface="Symbol" pitchFamily="18" charset="2"/>
              </a:rPr>
              <a:t>use DISPERSION </a:t>
            </a: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RELATIONS </a:t>
            </a:r>
            <a:r>
              <a:rPr lang="en-US" sz="2400" smtClean="0">
                <a:solidFill>
                  <a:prstClr val="white"/>
                </a:solidFill>
                <a:sym typeface="Symbol" pitchFamily="18" charset="2"/>
              </a:rPr>
              <a:t>to obtain data parameterizations:</a:t>
            </a:r>
          </a:p>
          <a:p>
            <a:pPr algn="l" defTabSz="949548">
              <a:spcBef>
                <a:spcPct val="50000"/>
              </a:spcBef>
            </a:pPr>
            <a:r>
              <a:rPr lang="en-US" sz="240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n-US" sz="2400" smtClean="0">
                <a:solidFill>
                  <a:prstClr val="white"/>
                </a:solidFill>
                <a:sym typeface="Symbol" pitchFamily="18" charset="2"/>
              </a:rPr>
              <a:t>           Precise, consistent and EASY TO IMPLEMENT </a:t>
            </a:r>
            <a:endParaRPr lang="en-US" sz="2400" dirty="0">
              <a:solidFill>
                <a:prstClr val="white"/>
              </a:solidFill>
              <a:sym typeface="Symbol" pitchFamily="18" charset="2"/>
            </a:endParaRPr>
          </a:p>
        </p:txBody>
      </p:sp>
      <p:pic>
        <p:nvPicPr>
          <p:cNvPr id="36866" name="Picture 2" descr="C:\Users\Profesor\Dropbox\Jose\papers\PR\scattering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75" y="596518"/>
            <a:ext cx="5891074" cy="55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03784" y="569961"/>
            <a:ext cx="3067299" cy="1209618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49548">
              <a:spcBef>
                <a:spcPct val="50000"/>
              </a:spcBef>
            </a:pPr>
            <a:r>
              <a:rPr lang="en-US" sz="1800" dirty="0">
                <a:solidFill>
                  <a:prstClr val="white"/>
                </a:solidFill>
                <a:sym typeface="Symbol" pitchFamily="18" charset="2"/>
              </a:rPr>
              <a:t>First problem:</a:t>
            </a:r>
          </a:p>
          <a:p>
            <a:pPr algn="l" defTabSz="949548">
              <a:spcBef>
                <a:spcPct val="50000"/>
              </a:spcBef>
            </a:pPr>
            <a:r>
              <a:rPr lang="en-US" sz="1800" dirty="0">
                <a:solidFill>
                  <a:prstClr val="white"/>
                </a:solidFill>
                <a:sym typeface="Symbol" pitchFamily="18" charset="2"/>
              </a:rPr>
              <a:t>CONFLICTING DATA SETS</a:t>
            </a:r>
          </a:p>
          <a:p>
            <a:pPr algn="l" defTabSz="949548">
              <a:spcBef>
                <a:spcPct val="50000"/>
              </a:spcBef>
            </a:pPr>
            <a:r>
              <a:rPr lang="es-ES" sz="1800" dirty="0" err="1">
                <a:solidFill>
                  <a:prstClr val="white"/>
                </a:solidFill>
                <a:sym typeface="Symbol" pitchFamily="18" charset="2"/>
              </a:rPr>
              <a:t>From</a:t>
            </a:r>
            <a:r>
              <a:rPr lang="es-ES" sz="1800" dirty="0">
                <a:solidFill>
                  <a:prstClr val="white"/>
                </a:solidFill>
                <a:sym typeface="Symbol" pitchFamily="18" charset="2"/>
              </a:rPr>
              <a:t> </a:t>
            </a:r>
            <a:r>
              <a:rPr lang="es-ES" sz="1800" dirty="0" err="1">
                <a:solidFill>
                  <a:prstClr val="white"/>
                </a:solidFill>
                <a:sym typeface="Symbol" pitchFamily="18" charset="2"/>
              </a:rPr>
              <a:t>meson</a:t>
            </a:r>
            <a:r>
              <a:rPr lang="es-ES" sz="1800" dirty="0">
                <a:solidFill>
                  <a:prstClr val="white"/>
                </a:solidFill>
                <a:sym typeface="Symbol" pitchFamily="18" charset="2"/>
              </a:rPr>
              <a:t>- </a:t>
            </a:r>
            <a:r>
              <a:rPr lang="es-ES" sz="1800" dirty="0" err="1">
                <a:solidFill>
                  <a:prstClr val="white"/>
                </a:solidFill>
                <a:sym typeface="Symbol" pitchFamily="18" charset="2"/>
              </a:rPr>
              <a:t>Nucleon</a:t>
            </a:r>
            <a:endParaRPr lang="en-US" sz="1800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061236" y="601669"/>
            <a:ext cx="1325348" cy="378622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49548">
              <a:spcBef>
                <a:spcPct val="50000"/>
              </a:spcBef>
            </a:pPr>
            <a:r>
              <a:rPr lang="en-US" sz="1800" dirty="0">
                <a:solidFill>
                  <a:prstClr val="black"/>
                </a:solidFill>
                <a:sym typeface="Symbol" pitchFamily="18" charset="2"/>
              </a:rPr>
              <a:t>π π → π π</a:t>
            </a:r>
          </a:p>
        </p:txBody>
      </p:sp>
      <p:pic>
        <p:nvPicPr>
          <p:cNvPr id="37890" name="Picture 2" descr="C:\Users\Profesor\Desktop\fig1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1" y="1959777"/>
            <a:ext cx="5081098" cy="357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171014" y="-5145"/>
            <a:ext cx="6410073" cy="470955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kern="0" dirty="0">
                <a:solidFill>
                  <a:prstClr val="white"/>
                </a:solidFill>
                <a:latin typeface="Calibri"/>
              </a:rPr>
              <a:t>ππ</a:t>
            </a:r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l-GR" sz="2400" b="1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K SCATTERING data are often in conflict</a:t>
            </a:r>
            <a:endParaRPr lang="en-US" sz="2400" u="sng" dirty="0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119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6980"/>
    </mc:Choice>
    <mc:Fallback xmlns="">
      <p:transition advTm="36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59205" y="66687"/>
            <a:ext cx="1243423" cy="37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4999" tIns="47541" rIns="94999" bIns="47541">
            <a:spAutoFit/>
          </a:bodyPr>
          <a:lstStyle/>
          <a:p>
            <a:pPr algn="l" defTabSz="949548" eaLnBrk="1" hangingPunct="1"/>
            <a:r>
              <a:rPr lang="es-ES_tradnl" sz="1800" dirty="0" err="1">
                <a:solidFill>
                  <a:prstClr val="white"/>
                </a:solidFill>
                <a:sym typeface="Symbol" pitchFamily="18" charset="2"/>
              </a:rPr>
              <a:t>Motivation</a:t>
            </a:r>
            <a:endParaRPr lang="en-GB" sz="1800" dirty="0">
              <a:solidFill>
                <a:prstClr val="white"/>
              </a:solidFill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-53900" y="387994"/>
            <a:ext cx="10747299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87238" tIns="43620" rIns="87238" bIns="43620"/>
          <a:lstStyle/>
          <a:p>
            <a:pPr defTabSz="995397"/>
            <a:endParaRPr lang="es-ES" sz="2095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647377" y="4"/>
            <a:ext cx="4880808" cy="470955"/>
          </a:xfrm>
          <a:prstGeom prst="rect">
            <a:avLst/>
          </a:prstGeom>
        </p:spPr>
        <p:txBody>
          <a:bodyPr wrap="none" lIns="100640" tIns="50320" rIns="100640" bIns="50320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2400" b="1" kern="0" dirty="0">
                <a:solidFill>
                  <a:prstClr val="white"/>
                </a:solidFill>
                <a:latin typeface="Calibri"/>
              </a:rPr>
              <a:t>ππ</a:t>
            </a:r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l-GR" sz="2400" b="1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n-US" sz="2400" b="1" kern="0" dirty="0">
                <a:solidFill>
                  <a:prstClr val="white"/>
                </a:solidFill>
                <a:latin typeface="Calibri"/>
              </a:rPr>
              <a:t>K SCATTERING data are bad</a:t>
            </a:r>
            <a:endParaRPr lang="en-US" sz="2400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59198" y="583664"/>
            <a:ext cx="8812529" cy="9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4999" tIns="47541" rIns="94999" bIns="47541">
            <a:spAutoFit/>
          </a:bodyPr>
          <a:lstStyle/>
          <a:p>
            <a:pPr algn="l" defTabSz="949548">
              <a:spcBef>
                <a:spcPct val="50000"/>
              </a:spcBef>
            </a:pPr>
            <a:r>
              <a:rPr lang="el-GR" sz="2205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s-ES" sz="2205" kern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and K are unstable. Still, beams can be made.</a:t>
            </a:r>
          </a:p>
          <a:p>
            <a:pPr algn="l" defTabSz="949548">
              <a:spcBef>
                <a:spcPct val="50000"/>
              </a:spcBef>
            </a:pPr>
            <a:r>
              <a:rPr lang="en-US" sz="2205" kern="0" dirty="0">
                <a:solidFill>
                  <a:prstClr val="white"/>
                </a:solidFill>
                <a:latin typeface="Calibri"/>
              </a:rPr>
              <a:t>But NOT luminous enough for </a:t>
            </a:r>
            <a:r>
              <a:rPr lang="el-GR" sz="2205" b="1" kern="0" dirty="0">
                <a:solidFill>
                  <a:prstClr val="white"/>
                </a:solidFill>
                <a:latin typeface="Calibri"/>
              </a:rPr>
              <a:t>ππ</a:t>
            </a:r>
            <a:r>
              <a:rPr lang="en-US" sz="2205" b="1" kern="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l-GR" sz="2205" b="1" kern="0" dirty="0">
                <a:solidFill>
                  <a:prstClr val="white"/>
                </a:solidFill>
                <a:latin typeface="Calibri"/>
              </a:rPr>
              <a:t>π</a:t>
            </a:r>
            <a:r>
              <a:rPr lang="en-US" sz="2205" b="1" kern="0" dirty="0">
                <a:solidFill>
                  <a:prstClr val="white"/>
                </a:solidFill>
                <a:latin typeface="Calibri"/>
              </a:rPr>
              <a:t>K</a:t>
            </a:r>
            <a:r>
              <a:rPr lang="en-US" sz="2205" kern="0" dirty="0">
                <a:solidFill>
                  <a:prstClr val="white"/>
                </a:solidFill>
                <a:latin typeface="Calibri"/>
              </a:rPr>
              <a:t> collisions: </a:t>
            </a:r>
            <a:r>
              <a:rPr lang="en-US" sz="2205" b="1" kern="0" dirty="0">
                <a:solidFill>
                  <a:prstClr val="white"/>
                </a:solidFill>
                <a:latin typeface="Calibri"/>
              </a:rPr>
              <a:t>Indirect measurements</a:t>
            </a:r>
            <a:endParaRPr lang="en-US" sz="2205" b="1" dirty="0">
              <a:solidFill>
                <a:prstClr val="white"/>
              </a:solidFill>
              <a:sym typeface="Symbol" pitchFamily="18" charset="2"/>
            </a:endParaRPr>
          </a:p>
        </p:txBody>
      </p:sp>
      <p:pic>
        <p:nvPicPr>
          <p:cNvPr id="17" name="Picture 9" descr="balloran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270" y="762876"/>
            <a:ext cx="209537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4 Grupo"/>
          <p:cNvGrpSpPr/>
          <p:nvPr/>
        </p:nvGrpSpPr>
        <p:grpSpPr>
          <a:xfrm>
            <a:off x="304749" y="2505909"/>
            <a:ext cx="9626945" cy="4552392"/>
            <a:chOff x="-1006" y="2272838"/>
            <a:chExt cx="8731556" cy="4128980"/>
          </a:xfrm>
        </p:grpSpPr>
        <p:grpSp>
          <p:nvGrpSpPr>
            <p:cNvPr id="4" name="3 Grupo"/>
            <p:cNvGrpSpPr/>
            <p:nvPr/>
          </p:nvGrpSpPr>
          <p:grpSpPr>
            <a:xfrm>
              <a:off x="-1006" y="2272838"/>
              <a:ext cx="7080528" cy="3803236"/>
              <a:chOff x="-1016" y="2272828"/>
              <a:chExt cx="7080528" cy="3803235"/>
            </a:xfrm>
          </p:grpSpPr>
          <p:grpSp>
            <p:nvGrpSpPr>
              <p:cNvPr id="77" name="Group 4"/>
              <p:cNvGrpSpPr>
                <a:grpSpLocks/>
              </p:cNvGrpSpPr>
              <p:nvPr/>
            </p:nvGrpSpPr>
            <p:grpSpPr bwMode="auto">
              <a:xfrm>
                <a:off x="-1016" y="2272828"/>
                <a:ext cx="7080528" cy="1962075"/>
                <a:chOff x="48" y="2448"/>
                <a:chExt cx="3396" cy="1121"/>
              </a:xfrm>
            </p:grpSpPr>
            <p:sp>
              <p:nvSpPr>
                <p:cNvPr id="7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65" y="2448"/>
                  <a:ext cx="3279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/>
                <a:p>
                  <a:pPr algn="l" defTabSz="1006349"/>
                  <a:r>
                    <a:rPr lang="es-ES_tradnl" sz="2205" u="sng" dirty="0">
                      <a:solidFill>
                        <a:srgbClr val="FFFFFF"/>
                      </a:solidFill>
                      <a:sym typeface="Symbol" pitchFamily="18" charset="2"/>
                    </a:rPr>
                    <a:t>2</a:t>
                  </a:r>
                  <a:r>
                    <a:rPr lang="es-ES_tradnl" sz="2205" u="sng">
                      <a:solidFill>
                        <a:srgbClr val="FFFFFF"/>
                      </a:solidFill>
                      <a:sym typeface="Symbol" pitchFamily="18" charset="2"/>
                    </a:rPr>
                    <a:t>) The only good data :From </a:t>
                  </a:r>
                  <a:r>
                    <a:rPr lang="es-ES_tradnl" sz="2205" u="sng" dirty="0">
                      <a:solidFill>
                        <a:srgbClr val="FFFFFF"/>
                      </a:solidFill>
                      <a:sym typeface="Symbol" pitchFamily="18" charset="2"/>
                    </a:rPr>
                    <a:t>Ke (“K</a:t>
                  </a:r>
                  <a:r>
                    <a:rPr lang="es-ES_tradnl" sz="2205" u="sng" baseline="-25000" dirty="0">
                      <a:solidFill>
                        <a:srgbClr val="FFFFFF"/>
                      </a:solidFill>
                      <a:sym typeface="Symbol" pitchFamily="18" charset="2"/>
                    </a:rPr>
                    <a:t>l4 </a:t>
                  </a:r>
                  <a:r>
                    <a:rPr lang="es-ES_tradnl" sz="2205" u="sng" dirty="0" err="1">
                      <a:solidFill>
                        <a:srgbClr val="FFFFFF"/>
                      </a:solidFill>
                      <a:sym typeface="Symbol" pitchFamily="18" charset="2"/>
                    </a:rPr>
                    <a:t>decays</a:t>
                  </a:r>
                  <a:r>
                    <a:rPr lang="es-ES_tradnl" sz="2205" u="sng" baseline="-25000" dirty="0">
                      <a:solidFill>
                        <a:srgbClr val="FFFFFF"/>
                      </a:solidFill>
                      <a:sym typeface="Symbol" pitchFamily="18" charset="2"/>
                    </a:rPr>
                    <a:t>”</a:t>
                  </a:r>
                  <a:r>
                    <a:rPr lang="es-ES_tradnl" sz="2205" u="sng" dirty="0">
                      <a:solidFill>
                        <a:srgbClr val="FFFFFF"/>
                      </a:solidFill>
                      <a:sym typeface="Symbol" pitchFamily="18" charset="2"/>
                    </a:rPr>
                    <a:t>)</a:t>
                  </a:r>
                </a:p>
              </p:txBody>
            </p:sp>
            <p:sp>
              <p:nvSpPr>
                <p:cNvPr id="79" name="Rectangle 6"/>
                <p:cNvSpPr>
                  <a:spLocks noChangeArrowheads="1"/>
                </p:cNvSpPr>
                <p:nvPr/>
              </p:nvSpPr>
              <p:spPr bwMode="auto">
                <a:xfrm>
                  <a:off x="202" y="3046"/>
                  <a:ext cx="804" cy="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defTabSz="1006349"/>
                  <a:r>
                    <a:rPr lang="es-ES_tradnl" sz="1985" dirty="0">
                      <a:solidFill>
                        <a:srgbClr val="00FFFF"/>
                      </a:solidFill>
                    </a:rPr>
                    <a:t>Pions </a:t>
                  </a:r>
                  <a:r>
                    <a:rPr lang="es-ES_tradnl" sz="1985" dirty="0" err="1">
                      <a:solidFill>
                        <a:srgbClr val="00FFFF"/>
                      </a:solidFill>
                    </a:rPr>
                    <a:t>on-shell</a:t>
                  </a:r>
                  <a:r>
                    <a:rPr lang="es-ES_tradnl" sz="1985" dirty="0">
                      <a:solidFill>
                        <a:srgbClr val="00FFFF"/>
                      </a:solidFill>
                    </a:rPr>
                    <a:t>.</a:t>
                  </a:r>
                </a:p>
                <a:p>
                  <a:pPr algn="l" defTabSz="1006349"/>
                  <a:r>
                    <a:rPr lang="es-ES_tradnl" sz="1985" dirty="0">
                      <a:solidFill>
                        <a:srgbClr val="00FFFF"/>
                      </a:solidFill>
                    </a:rPr>
                    <a:t> </a:t>
                  </a:r>
                </a:p>
                <a:p>
                  <a:pPr algn="l" defTabSz="1006349"/>
                  <a:r>
                    <a:rPr lang="es-ES_tradnl" sz="1985" b="1" dirty="0" err="1">
                      <a:solidFill>
                        <a:srgbClr val="00FFFF"/>
                      </a:solidFill>
                    </a:rPr>
                    <a:t>Very</a:t>
                  </a:r>
                  <a:r>
                    <a:rPr lang="es-ES_tradnl" sz="1985" b="1" dirty="0">
                      <a:solidFill>
                        <a:srgbClr val="00FFFF"/>
                      </a:solidFill>
                    </a:rPr>
                    <a:t> precise</a:t>
                  </a:r>
                  <a:endParaRPr lang="es-ES_tradnl" sz="1985" b="1" u="sng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0" name="Rectangle 7"/>
                <p:cNvSpPr>
                  <a:spLocks noChangeArrowheads="1"/>
                </p:cNvSpPr>
                <p:nvPr/>
              </p:nvSpPr>
              <p:spPr bwMode="auto">
                <a:xfrm>
                  <a:off x="48" y="2657"/>
                  <a:ext cx="2112" cy="1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defTabSz="1006349"/>
                  <a:r>
                    <a:rPr lang="es-ES_tradnl" sz="1544" dirty="0">
                      <a:solidFill>
                        <a:srgbClr val="FFFFFF"/>
                      </a:solidFill>
                      <a:sym typeface="Symbol" pitchFamily="18" charset="2"/>
                    </a:rPr>
                    <a:t>Geneva-</a:t>
                  </a:r>
                  <a:r>
                    <a:rPr lang="es-ES_tradnl" sz="1544" dirty="0" err="1">
                      <a:solidFill>
                        <a:srgbClr val="FFFFFF"/>
                      </a:solidFill>
                      <a:sym typeface="Symbol" pitchFamily="18" charset="2"/>
                    </a:rPr>
                    <a:t>Saclay</a:t>
                  </a:r>
                  <a:r>
                    <a:rPr lang="es-ES_tradnl" sz="1544" dirty="0">
                      <a:solidFill>
                        <a:srgbClr val="FFFFFF"/>
                      </a:solidFill>
                      <a:sym typeface="Symbol" pitchFamily="18" charset="2"/>
                    </a:rPr>
                    <a:t> </a:t>
                  </a:r>
                  <a:r>
                    <a:rPr lang="es-ES_tradnl" sz="1544" dirty="0">
                      <a:solidFill>
                        <a:srgbClr val="00FFFF"/>
                      </a:solidFill>
                      <a:sym typeface="Symbol" pitchFamily="18" charset="2"/>
                    </a:rPr>
                    <a:t>(77),  </a:t>
                  </a:r>
                  <a:r>
                    <a:rPr lang="es-ES_tradnl" sz="1544" dirty="0">
                      <a:solidFill>
                        <a:srgbClr val="FFFFFF"/>
                      </a:solidFill>
                      <a:sym typeface="Symbol" pitchFamily="18" charset="2"/>
                    </a:rPr>
                    <a:t>E865</a:t>
                  </a:r>
                  <a:r>
                    <a:rPr lang="es-ES_tradnl" sz="1544" dirty="0">
                      <a:solidFill>
                        <a:srgbClr val="00FFFF"/>
                      </a:solidFill>
                      <a:sym typeface="Symbol" pitchFamily="18" charset="2"/>
                    </a:rPr>
                    <a:t> (01), </a:t>
                  </a:r>
                  <a:r>
                    <a:rPr lang="es-ES_tradnl" sz="1544" b="1" u="sng" dirty="0">
                      <a:solidFill>
                        <a:prstClr val="white"/>
                      </a:solidFill>
                      <a:sym typeface="Symbol" pitchFamily="18" charset="2"/>
                    </a:rPr>
                    <a:t>NA48/2 </a:t>
                  </a:r>
                  <a:r>
                    <a:rPr lang="es-ES_tradnl" sz="1544" b="1" u="sng" dirty="0">
                      <a:solidFill>
                        <a:srgbClr val="00FFFF"/>
                      </a:solidFill>
                      <a:sym typeface="Symbol" pitchFamily="18" charset="2"/>
                    </a:rPr>
                    <a:t>(2010) </a:t>
                  </a:r>
                </a:p>
              </p:txBody>
            </p:sp>
          </p:grpSp>
          <p:sp>
            <p:nvSpPr>
              <p:cNvPr id="81" name="Rectangle 6"/>
              <p:cNvSpPr>
                <a:spLocks noChangeArrowheads="1"/>
              </p:cNvSpPr>
              <p:nvPr/>
            </p:nvSpPr>
            <p:spPr bwMode="auto">
              <a:xfrm>
                <a:off x="334827" y="4884090"/>
                <a:ext cx="2602385" cy="1191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 defTabSz="1006349"/>
                <a:r>
                  <a:rPr lang="es-ES_tradnl" sz="1985">
                    <a:solidFill>
                      <a:srgbClr val="00FFFF"/>
                    </a:solidFill>
                  </a:rPr>
                  <a:t>BUT Limited</a:t>
                </a:r>
                <a:r>
                  <a:rPr lang="es-ES_tradnl" sz="1985" dirty="0">
                    <a:solidFill>
                      <a:srgbClr val="00FFFF"/>
                    </a:solidFill>
                  </a:rPr>
                  <a:t>: </a:t>
                </a:r>
                <a:r>
                  <a:rPr lang="es-ES_tradnl" sz="1985">
                    <a:solidFill>
                      <a:srgbClr val="00FFFF"/>
                    </a:solidFill>
                  </a:rPr>
                  <a:t>	</a:t>
                </a:r>
              </a:p>
              <a:p>
                <a:pPr algn="l" defTabSz="1006349"/>
                <a:r>
                  <a:rPr lang="es-ES_tradnl" sz="1985">
                    <a:solidFill>
                      <a:srgbClr val="00FFFF"/>
                    </a:solidFill>
                  </a:rPr>
                  <a:t>only  </a:t>
                </a:r>
                <a:r>
                  <a:rPr lang="el-GR" sz="1985" dirty="0">
                    <a:solidFill>
                      <a:srgbClr val="00FFFF"/>
                    </a:solidFill>
                  </a:rPr>
                  <a:t>ππ→ππ</a:t>
                </a:r>
                <a:endParaRPr lang="es-ES_tradnl" sz="1985" dirty="0">
                  <a:solidFill>
                    <a:srgbClr val="00FFFF"/>
                  </a:solidFill>
                </a:endParaRPr>
              </a:p>
              <a:p>
                <a:pPr algn="l" defTabSz="1006349"/>
                <a:r>
                  <a:rPr lang="es-ES_tradnl" sz="1985" dirty="0">
                    <a:solidFill>
                      <a:srgbClr val="00FFFF"/>
                    </a:solidFill>
                  </a:rPr>
                  <a:t>	</a:t>
                </a:r>
                <a:r>
                  <a:rPr lang="es-ES_tradnl" sz="1985" dirty="0" err="1">
                    <a:solidFill>
                      <a:srgbClr val="00FFFF"/>
                    </a:solidFill>
                  </a:rPr>
                  <a:t>only</a:t>
                </a:r>
                <a:r>
                  <a:rPr lang="es-ES_tradnl" sz="1985" dirty="0">
                    <a:solidFill>
                      <a:srgbClr val="00FFFF"/>
                    </a:solidFill>
                  </a:rPr>
                  <a:t> </a:t>
                </a:r>
                <a:r>
                  <a:rPr lang="es-ES_tradnl" sz="1985" dirty="0">
                    <a:solidFill>
                      <a:srgbClr val="00FFFF"/>
                    </a:solidFill>
                    <a:sym typeface="Symbol" pitchFamily="18" charset="2"/>
                  </a:rPr>
                  <a:t></a:t>
                </a:r>
                <a:r>
                  <a:rPr lang="es-ES_tradnl" sz="1985" baseline="-25000" dirty="0">
                    <a:solidFill>
                      <a:srgbClr val="00FFFF"/>
                    </a:solidFill>
                    <a:sym typeface="Symbol" pitchFamily="18" charset="2"/>
                  </a:rPr>
                  <a:t>00</a:t>
                </a:r>
                <a:r>
                  <a:rPr lang="es-ES_tradnl" sz="1985" dirty="0">
                    <a:solidFill>
                      <a:srgbClr val="00FFFF"/>
                    </a:solidFill>
                    <a:sym typeface="Symbol" pitchFamily="18" charset="2"/>
                  </a:rPr>
                  <a:t>-</a:t>
                </a:r>
                <a:r>
                  <a:rPr lang="es-ES_tradnl" sz="1985" baseline="-25000" dirty="0">
                    <a:solidFill>
                      <a:srgbClr val="00FFFF"/>
                    </a:solidFill>
                    <a:sym typeface="Symbol" pitchFamily="18" charset="2"/>
                  </a:rPr>
                  <a:t>11</a:t>
                </a:r>
                <a:r>
                  <a:rPr lang="es-ES_tradnl" sz="1985" baseline="-25000" dirty="0">
                    <a:solidFill>
                      <a:srgbClr val="FFFFFF"/>
                    </a:solidFill>
                    <a:sym typeface="Symbol" pitchFamily="18" charset="2"/>
                  </a:rPr>
                  <a:t>. </a:t>
                </a:r>
                <a:endParaRPr lang="es-ES_tradnl" sz="1985" b="1" u="sng" dirty="0">
                  <a:solidFill>
                    <a:srgbClr val="FFFFFF"/>
                  </a:solidFill>
                </a:endParaRPr>
              </a:p>
              <a:p>
                <a:pPr algn="l" defTabSz="1006349"/>
                <a:r>
                  <a:rPr lang="es-ES_tradnl" sz="1985" dirty="0">
                    <a:solidFill>
                      <a:srgbClr val="00FFFF"/>
                    </a:solidFill>
                  </a:rPr>
                  <a:t>	</a:t>
                </a:r>
                <a:r>
                  <a:rPr lang="es-ES_tradnl" sz="1985" dirty="0" err="1">
                    <a:solidFill>
                      <a:srgbClr val="00FFFF"/>
                    </a:solidFill>
                  </a:rPr>
                  <a:t>only</a:t>
                </a:r>
                <a:r>
                  <a:rPr lang="es-ES_tradnl" sz="1985" dirty="0">
                    <a:solidFill>
                      <a:srgbClr val="00FFFF"/>
                    </a:solidFill>
                  </a:rPr>
                  <a:t> E&lt;M</a:t>
                </a:r>
                <a:r>
                  <a:rPr lang="es-ES_tradnl" sz="1985" baseline="-25000" dirty="0">
                    <a:solidFill>
                      <a:srgbClr val="00FFFF"/>
                    </a:solidFill>
                  </a:rPr>
                  <a:t>K</a:t>
                </a:r>
                <a:endParaRPr lang="es-ES_tradnl" sz="1985" u="sng" baseline="-250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39938" name="Picture 2" descr="C:\Users\Profesor\Dropbox\Jose\papers\PR\S0wave-Kl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004919"/>
              <a:ext cx="4806622" cy="3396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50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24386" y="15787"/>
            <a:ext cx="6008376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Resonances in meson-meson scattering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0" y="324247"/>
            <a:ext cx="10693399" cy="25658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9266" tIns="49632" rIns="99266" bIns="49632"/>
          <a:lstStyle/>
          <a:p>
            <a:pPr defTabSz="870301"/>
            <a:endParaRPr lang="es-ES" sz="2095">
              <a:solidFill>
                <a:srgbClr val="FFFF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6692" y="469030"/>
            <a:ext cx="9988632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Narrow resonances when far from other resonances or singularities </a:t>
            </a:r>
            <a:r>
              <a:rPr lang="es-ES_tradnl" sz="16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(thresholds, cuts, etc…)</a:t>
            </a:r>
            <a:endParaRPr lang="es-ES_tradnl" sz="16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2_fit_P_pi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107" y="1816142"/>
            <a:ext cx="3345148" cy="3188625"/>
          </a:xfrm>
          <a:prstGeom prst="rect">
            <a:avLst/>
          </a:prstGeom>
          <a:noFill/>
        </p:spPr>
      </p:pic>
      <p:pic>
        <p:nvPicPr>
          <p:cNvPr id="12" name="Picture 9" descr="figD0hi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8857" y="1339788"/>
            <a:ext cx="3303451" cy="293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51" y="1974926"/>
            <a:ext cx="3556739" cy="2769789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283942" y="1812905"/>
            <a:ext cx="922047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l-GR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s-ES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(770)</a:t>
            </a:r>
            <a:endParaRPr lang="es-ES_tradnl" sz="198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631082" y="2808544"/>
            <a:ext cx="1083951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1985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(1275)</a:t>
            </a:r>
            <a:endParaRPr lang="es-ES_tradnl" sz="198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820135" y="2876945"/>
            <a:ext cx="1047082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" sz="1985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K*(892)</a:t>
            </a:r>
            <a:endParaRPr lang="es-ES_tradnl" sz="1985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33733" y="4873610"/>
            <a:ext cx="3151825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 </a:t>
            </a:r>
            <a:r>
              <a:rPr lang="es-ES_tradnl" sz="1985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“easy ones”</a:t>
            </a:r>
            <a:endParaRPr lang="en-US" sz="1985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774191" y="5778569"/>
            <a:ext cx="9145017" cy="1740188"/>
            <a:chOff x="447155" y="1007686"/>
            <a:chExt cx="9145017" cy="1740188"/>
          </a:xfrm>
        </p:grpSpPr>
        <p:sp>
          <p:nvSpPr>
            <p:cNvPr id="10" name="Rectángulo 9"/>
            <p:cNvSpPr/>
            <p:nvPr/>
          </p:nvSpPr>
          <p:spPr>
            <a:xfrm>
              <a:off x="447155" y="1203281"/>
              <a:ext cx="6100453" cy="7032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ONLY THEN, </a:t>
              </a:r>
              <a:r>
                <a:rPr lang="es-ES_tradnl" sz="1985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they are </a:t>
              </a:r>
              <a:r>
                <a:rPr lang="es-ES_tradnl" sz="1985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reasonably well approximated</a:t>
              </a:r>
            </a:p>
            <a:p>
              <a:pPr algn="l"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1985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 </a:t>
              </a:r>
              <a:r>
                <a:rPr lang="es-ES_tradnl" sz="1985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Breit-Wigner shapes</a:t>
              </a: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900" y="1007686"/>
              <a:ext cx="2448272" cy="174018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/>
                <p:cNvSpPr txBox="1"/>
                <p:nvPr/>
              </p:nvSpPr>
              <p:spPr>
                <a:xfrm>
                  <a:off x="2707639" y="1727049"/>
                  <a:ext cx="2180789" cy="6360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85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f>
                          <m:fPr>
                            <m:ctrlPr>
                              <a:rPr lang="en-U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85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1985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s-ES" sz="1985" i="1">
                                    <a:solidFill>
                                      <a:prstClr val="whit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𝑖𝑀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s-ES" sz="1985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oMath>
                    </m:oMathPara>
                  </a14:m>
                  <a:endParaRPr lang="en-US" sz="1985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4" name="Cuadro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394" y="1566419"/>
                  <a:ext cx="1985993" cy="57676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ectángulo 5"/>
          <p:cNvSpPr/>
          <p:nvPr/>
        </p:nvSpPr>
        <p:spPr>
          <a:xfrm>
            <a:off x="4701331" y="3549006"/>
            <a:ext cx="1290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</a:t>
            </a:r>
            <a:r>
              <a:rPr lang="es-ES" sz="2400" b="1" baseline="-250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24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(500) </a:t>
            </a:r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66692" y="864219"/>
            <a:ext cx="6143028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typical peaks and rapid 180º phase motions</a:t>
            </a:r>
            <a:endParaRPr lang="es-ES_tradnl" sz="160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1342"/>
    </mc:Choice>
    <mc:Fallback xmlns="">
      <p:transition advTm="5134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24386" y="15787"/>
            <a:ext cx="6008376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Motivation: Resonances in meson-meson scattering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26829"/>
            <a:ext cx="10693399" cy="9511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9266" tIns="49632" rIns="99266" bIns="49632"/>
          <a:lstStyle/>
          <a:p>
            <a:pPr defTabSz="870301"/>
            <a:endParaRPr lang="es-ES" sz="2095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3171" y="525553"/>
            <a:ext cx="5404043" cy="39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9539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985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Breit-Wigner shapes are easily recognizable…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438536" y="1330233"/>
            <a:ext cx="9830478" cy="5892170"/>
            <a:chOff x="438536" y="1330233"/>
            <a:chExt cx="9830478" cy="5892170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504" y="1330233"/>
              <a:ext cx="4073326" cy="4320480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831618" y="6315745"/>
              <a:ext cx="9437396" cy="906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9539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_tradnl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Nevertheless there </a:t>
              </a:r>
              <a:r>
                <a:rPr lang="es-ES_tradnl" sz="2646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resonances </a:t>
              </a:r>
              <a:r>
                <a:rPr lang="es-ES_tradnl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 pole) </a:t>
              </a:r>
              <a:r>
                <a:rPr lang="es-ES_tradnl" sz="2646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these regions: </a:t>
              </a:r>
              <a:r>
                <a:rPr lang="es-ES_tradnl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l-GR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σ</a:t>
              </a:r>
              <a:r>
                <a:rPr lang="es-ES" sz="2646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/f</a:t>
              </a:r>
              <a:r>
                <a:rPr lang="es-ES" sz="2646" baseline="-250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S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(500), </a:t>
              </a:r>
              <a:r>
                <a:rPr lang="es-ES" sz="2646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s-ES" sz="2646" baseline="-2500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S" sz="2646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(1370) </a:t>
              </a:r>
              <a:r>
                <a:rPr lang="es-ES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lang="el-GR" sz="2646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κ</a:t>
              </a:r>
              <a:r>
                <a:rPr lang="es-ES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</a:t>
              </a:r>
              <a:r>
                <a:rPr lang="es-ES" sz="2646" baseline="-250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s-ES" sz="2646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*(700</a:t>
              </a:r>
              <a:r>
                <a:rPr lang="es-ES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light scalars</a:t>
              </a:r>
              <a:r>
                <a:rPr lang="es-ES_tradnl" sz="2646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438536" y="1346884"/>
              <a:ext cx="7174236" cy="4946109"/>
              <a:chOff x="438536" y="1346884"/>
              <a:chExt cx="7174236" cy="4946109"/>
            </a:xfrm>
          </p:grpSpPr>
          <p:grpSp>
            <p:nvGrpSpPr>
              <p:cNvPr id="32" name="Grupo 31"/>
              <p:cNvGrpSpPr/>
              <p:nvPr/>
            </p:nvGrpSpPr>
            <p:grpSpPr>
              <a:xfrm>
                <a:off x="438536" y="1346884"/>
                <a:ext cx="7174236" cy="4946109"/>
                <a:chOff x="120337" y="1844823"/>
                <a:chExt cx="6506970" cy="4486078"/>
              </a:xfrm>
            </p:grpSpPr>
            <p:pic>
              <p:nvPicPr>
                <p:cNvPr id="18" name="Picture 2" descr="C:\Users\jrpelaez\Desktop\S0CDF.jpg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20337" y="1844823"/>
                  <a:ext cx="4595679" cy="2761835"/>
                </a:xfrm>
                <a:prstGeom prst="rect">
                  <a:avLst/>
                </a:prstGeom>
                <a:noFill/>
              </p:spPr>
            </p:pic>
            <p:sp>
              <p:nvSpPr>
                <p:cNvPr id="7" name="Rectángulo 6"/>
                <p:cNvSpPr/>
                <p:nvPr/>
              </p:nvSpPr>
              <p:spPr>
                <a:xfrm>
                  <a:off x="1763688" y="5877862"/>
                  <a:ext cx="4863619" cy="4530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l" defTabSz="995397" eaLnBrk="1" fontAlgn="auto" hangingPunct="1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s-ES_tradnl" sz="2646">
                      <a:solidFill>
                        <a:prstClr val="white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But do you see resonances there?</a:t>
                  </a:r>
                </a:p>
              </p:txBody>
            </p:sp>
            <p:cxnSp>
              <p:nvCxnSpPr>
                <p:cNvPr id="20" name="Conector recto de flecha 19"/>
                <p:cNvCxnSpPr/>
                <p:nvPr/>
              </p:nvCxnSpPr>
              <p:spPr>
                <a:xfrm flipV="1">
                  <a:off x="4960014" y="3333793"/>
                  <a:ext cx="526335" cy="2677737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de flecha 18"/>
                <p:cNvCxnSpPr/>
                <p:nvPr/>
              </p:nvCxnSpPr>
              <p:spPr>
                <a:xfrm flipH="1" flipV="1">
                  <a:off x="1763688" y="4005064"/>
                  <a:ext cx="1272824" cy="2041752"/>
                </a:xfrm>
                <a:prstGeom prst="straightConnector1">
                  <a:avLst/>
                </a:prstGeom>
                <a:ln w="412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cto de flecha 32"/>
              <p:cNvCxnSpPr/>
              <p:nvPr/>
            </p:nvCxnSpPr>
            <p:spPr>
              <a:xfrm flipH="1" flipV="1">
                <a:off x="2269225" y="3741891"/>
                <a:ext cx="1277275" cy="2051604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de flecha 15"/>
              <p:cNvCxnSpPr/>
              <p:nvPr/>
            </p:nvCxnSpPr>
            <p:spPr>
              <a:xfrm flipH="1" flipV="1">
                <a:off x="4657884" y="1745848"/>
                <a:ext cx="155336" cy="4047647"/>
              </a:xfrm>
              <a:prstGeom prst="straightConnector1">
                <a:avLst/>
              </a:prstGeom>
              <a:ln w="412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ector recto de flecha 20"/>
            <p:cNvCxnSpPr/>
            <p:nvPr/>
          </p:nvCxnSpPr>
          <p:spPr>
            <a:xfrm flipV="1">
              <a:off x="6354813" y="4932760"/>
              <a:ext cx="77949" cy="860735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4969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312"/>
    </mc:Choice>
    <mc:Fallback xmlns="">
      <p:transition advTm="28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2124" y="2282"/>
            <a:ext cx="5030880" cy="443879"/>
          </a:xfrm>
          <a:prstGeom prst="rect">
            <a:avLst/>
          </a:prstGeom>
        </p:spPr>
        <p:txBody>
          <a:bodyPr wrap="none" lIns="104306" tIns="52153" rIns="104306" bIns="52153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dependent resonance shapes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46161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2701" tIns="51350" rIns="102701" bIns="51350"/>
          <a:lstStyle/>
          <a:p>
            <a:pPr defTabSz="900456"/>
            <a:endParaRPr lang="es-ES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82686" y="971919"/>
            <a:ext cx="1023292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light scalars are wide, or even extremely wide and frequently overlap with one another or with thresholds like KK.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7358" y="3476225"/>
            <a:ext cx="10232928" cy="720878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 since they are not clear-cut peaks, their shape, apparent position, width, etc… can be different depending on the process where they are observed.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2686" y="2229590"/>
            <a:ext cx="10436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es-ES_tradnl"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they do not produce clear peaks, nor rapid phase motions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69687" y="5220791"/>
            <a:ext cx="10232928" cy="41310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_tradnl" sz="200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also induces large model dependences</a:t>
            </a:r>
            <a:endParaRPr lang="es-ES_tradnl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376"/>
    </mc:Choice>
    <mc:Fallback xmlns="">
      <p:transition advTm="4637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9.5|12.1|15.6|1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1|0.4|0.6|0|7.6|1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1|0.1|0.1|0.2|0.1|0.1|0.2|0.1|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4.1|1.1|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4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2|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6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5|9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4|5.4|12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1.4|11.2|2.2|11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0.8|10.4|5.4|1.5|6.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0.9|10.3|4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8|3.8|17.9|1.5|8.7|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3.9|5.2|8.2|6.5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7|13.3|0.6|3.1|2.7|1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8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 algn="l">
          <a:defRPr sz="2000">
            <a:solidFill>
              <a:srgbClr val="00FFFF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l" defTabSz="995974">
          <a:spcBef>
            <a:spcPct val="50000"/>
          </a:spcBef>
          <a:defRPr sz="2000" dirty="0" err="1" smtClean="0">
            <a:solidFill>
              <a:srgbClr val="00FFFF"/>
            </a:solidFill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29905</TotalTime>
  <Words>3678</Words>
  <Application>Microsoft Office PowerPoint</Application>
  <PresentationFormat>Personalizado</PresentationFormat>
  <Paragraphs>529</Paragraphs>
  <Slides>48</Slides>
  <Notes>15</Notes>
  <HiddenSlides>5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68" baseType="lpstr">
      <vt:lpstr>Arial Unicode MS</vt:lpstr>
      <vt:lpstr>Arial</vt:lpstr>
      <vt:lpstr>Brush Script MT</vt:lpstr>
      <vt:lpstr>Calibri</vt:lpstr>
      <vt:lpstr>Cambria Math</vt:lpstr>
      <vt:lpstr>Symbol</vt:lpstr>
      <vt:lpstr>Times New Roman</vt:lpstr>
      <vt:lpstr>Default Design</vt:lpstr>
      <vt:lpstr>Tema de Office</vt:lpstr>
      <vt:lpstr>3_Default Design</vt:lpstr>
      <vt:lpstr>1_Tema de Office</vt:lpstr>
      <vt:lpstr>2_Tema de Office</vt:lpstr>
      <vt:lpstr>1_Default Design</vt:lpstr>
      <vt:lpstr>4_Default Design</vt:lpstr>
      <vt:lpstr>5_Default Design</vt:lpstr>
      <vt:lpstr>16_Default Design</vt:lpstr>
      <vt:lpstr>4_Tema de Office</vt:lpstr>
      <vt:lpstr>5_Tema de Office</vt:lpstr>
      <vt:lpstr>Acrobat Document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jrps</dc:creator>
  <cp:lastModifiedBy>Jrpelaez</cp:lastModifiedBy>
  <cp:revision>1114</cp:revision>
  <dcterms:created xsi:type="dcterms:W3CDTF">2006-09-20T14:18:46Z</dcterms:created>
  <dcterms:modified xsi:type="dcterms:W3CDTF">2021-11-08T03:16:26Z</dcterms:modified>
</cp:coreProperties>
</file>