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1100" r:id="rId2"/>
    <p:sldId id="1146" r:id="rId3"/>
    <p:sldId id="1102" r:id="rId4"/>
    <p:sldId id="1125" r:id="rId5"/>
    <p:sldId id="1145" r:id="rId6"/>
    <p:sldId id="1101" r:id="rId7"/>
    <p:sldId id="1140" r:id="rId8"/>
    <p:sldId id="1111" r:id="rId9"/>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p15:clr>
            <a:srgbClr val="A4A3A4"/>
          </p15:clr>
        </p15:guide>
        <p15:guide id="2" pos="20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tro"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432FF"/>
    <a:srgbClr val="0000FF"/>
    <a:srgbClr val="008E40"/>
    <a:srgbClr val="800000"/>
    <a:srgbClr val="FFAA01"/>
    <a:srgbClr val="00CC00"/>
    <a:srgbClr val="F2F2F2"/>
    <a:srgbClr val="FFD54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4" autoAdjust="0"/>
    <p:restoredTop sz="50000" autoAdjust="0"/>
  </p:normalViewPr>
  <p:slideViewPr>
    <p:cSldViewPr snapToGrid="0">
      <p:cViewPr varScale="1">
        <p:scale>
          <a:sx n="155" d="100"/>
          <a:sy n="155" d="100"/>
        </p:scale>
        <p:origin x="856" y="184"/>
      </p:cViewPr>
      <p:guideLst>
        <p:guide orient="horz" pos="2160"/>
        <p:guide pos="2880"/>
      </p:guideLst>
    </p:cSldViewPr>
  </p:slideViewPr>
  <p:outlineViewPr>
    <p:cViewPr>
      <p:scale>
        <a:sx n="33" d="100"/>
        <a:sy n="33" d="100"/>
      </p:scale>
      <p:origin x="0" y="3360"/>
    </p:cViewPr>
  </p:outlineViewPr>
  <p:notesTextViewPr>
    <p:cViewPr>
      <p:scale>
        <a:sx n="100" d="100"/>
        <a:sy n="100" d="100"/>
      </p:scale>
      <p:origin x="0" y="0"/>
    </p:cViewPr>
  </p:notesTextViewPr>
  <p:sorterViewPr>
    <p:cViewPr>
      <p:scale>
        <a:sx n="140" d="100"/>
        <a:sy n="140" d="100"/>
      </p:scale>
      <p:origin x="0" y="-2070"/>
    </p:cViewPr>
  </p:sorterViewPr>
  <p:notesViewPr>
    <p:cSldViewPr snapToGrid="0">
      <p:cViewPr varScale="1">
        <p:scale>
          <a:sx n="113" d="100"/>
          <a:sy n="113" d="100"/>
        </p:scale>
        <p:origin x="-4303" y="-51"/>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28" tIns="45714" rIns="91428" bIns="45714" rtlCol="0"/>
          <a:lstStyle>
            <a:lvl1pPr algn="l">
              <a:defRPr sz="1200">
                <a:ea typeface="+mn-ea"/>
              </a:defRPr>
            </a:lvl1pPr>
          </a:lstStyle>
          <a:p>
            <a:pPr>
              <a:defRPr/>
            </a:pPr>
            <a:endParaRPr lang="en-GB"/>
          </a:p>
        </p:txBody>
      </p:sp>
      <p:sp>
        <p:nvSpPr>
          <p:cNvPr id="3" name="Date Placeholder 2"/>
          <p:cNvSpPr>
            <a:spLocks noGrp="1"/>
          </p:cNvSpPr>
          <p:nvPr>
            <p:ph type="dt" sz="quarter" idx="1"/>
          </p:nvPr>
        </p:nvSpPr>
        <p:spPr>
          <a:xfrm>
            <a:off x="3625850" y="0"/>
            <a:ext cx="2773363" cy="434975"/>
          </a:xfrm>
          <a:prstGeom prst="rect">
            <a:avLst/>
          </a:prstGeom>
        </p:spPr>
        <p:txBody>
          <a:bodyPr vert="horz" wrap="square" lIns="91428" tIns="45714" rIns="91428" bIns="45714" numCol="1" anchor="t" anchorCtr="0" compatLnSpc="1">
            <a:prstTxWarp prst="textNoShape">
              <a:avLst/>
            </a:prstTxWarp>
          </a:bodyPr>
          <a:lstStyle>
            <a:lvl1pPr algn="r">
              <a:defRPr sz="1200"/>
            </a:lvl1pPr>
          </a:lstStyle>
          <a:p>
            <a:pPr>
              <a:defRPr/>
            </a:pPr>
            <a:fld id="{733B3F90-9260-4C41-A7D8-9201F1648F09}" type="datetime1">
              <a:rPr lang="pt-PT"/>
              <a:pPr>
                <a:defRPr/>
              </a:pPr>
              <a:t>13/11/20</a:t>
            </a:fld>
            <a:endParaRPr lang="en-GB"/>
          </a:p>
        </p:txBody>
      </p:sp>
      <p:sp>
        <p:nvSpPr>
          <p:cNvPr id="4" name="Footer Placeholder 3"/>
          <p:cNvSpPr>
            <a:spLocks noGrp="1"/>
          </p:cNvSpPr>
          <p:nvPr>
            <p:ph type="ftr" sz="quarter" idx="2"/>
          </p:nvPr>
        </p:nvSpPr>
        <p:spPr>
          <a:xfrm>
            <a:off x="0" y="8250238"/>
            <a:ext cx="2773363" cy="434975"/>
          </a:xfrm>
          <a:prstGeom prst="rect">
            <a:avLst/>
          </a:prstGeom>
        </p:spPr>
        <p:txBody>
          <a:bodyPr vert="horz" lIns="91428" tIns="45714" rIns="91428" bIns="45714" rtlCol="0" anchor="b"/>
          <a:lstStyle>
            <a:lvl1pPr algn="l">
              <a:defRPr sz="1200">
                <a:ea typeface="+mn-ea"/>
              </a:defRPr>
            </a:lvl1pPr>
          </a:lstStyle>
          <a:p>
            <a:pPr>
              <a:defRPr/>
            </a:pPr>
            <a:endParaRPr lang="en-GB"/>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wrap="square" lIns="91428" tIns="45714" rIns="91428" bIns="45714" numCol="1" anchor="b" anchorCtr="0" compatLnSpc="1">
            <a:prstTxWarp prst="textNoShape">
              <a:avLst/>
            </a:prstTxWarp>
          </a:bodyPr>
          <a:lstStyle>
            <a:lvl1pPr algn="r">
              <a:defRPr sz="1200"/>
            </a:lvl1pPr>
          </a:lstStyle>
          <a:p>
            <a:pPr>
              <a:defRPr/>
            </a:pPr>
            <a:fld id="{2C24B5D6-B9B2-4A01-B85E-A417F94A70F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28" tIns="45714" rIns="91428" bIns="45714" rtlCol="0"/>
          <a:lstStyle>
            <a:lvl1pPr algn="l">
              <a:defRPr sz="1200">
                <a:ea typeface="+mn-ea"/>
              </a:defRPr>
            </a:lvl1pPr>
          </a:lstStyle>
          <a:p>
            <a:pPr>
              <a:defRPr/>
            </a:pPr>
            <a:endParaRPr lang="pt-PT"/>
          </a:p>
        </p:txBody>
      </p:sp>
      <p:sp>
        <p:nvSpPr>
          <p:cNvPr id="3" name="Date Placeholder 2"/>
          <p:cNvSpPr>
            <a:spLocks noGrp="1"/>
          </p:cNvSpPr>
          <p:nvPr>
            <p:ph type="dt" idx="1"/>
          </p:nvPr>
        </p:nvSpPr>
        <p:spPr>
          <a:xfrm>
            <a:off x="3625850" y="0"/>
            <a:ext cx="2773363" cy="434975"/>
          </a:xfrm>
          <a:prstGeom prst="rect">
            <a:avLst/>
          </a:prstGeom>
        </p:spPr>
        <p:txBody>
          <a:bodyPr vert="horz" wrap="square" lIns="91428" tIns="45714" rIns="91428" bIns="45714" numCol="1" anchor="t" anchorCtr="0" compatLnSpc="1">
            <a:prstTxWarp prst="textNoShape">
              <a:avLst/>
            </a:prstTxWarp>
          </a:bodyPr>
          <a:lstStyle>
            <a:lvl1pPr algn="r">
              <a:defRPr sz="1200"/>
            </a:lvl1pPr>
          </a:lstStyle>
          <a:p>
            <a:pPr>
              <a:defRPr/>
            </a:pPr>
            <a:fld id="{0414C139-70A8-4843-B4A6-9499265B948A}" type="datetime1">
              <a:rPr lang="pt-PT"/>
              <a:pPr>
                <a:defRPr/>
              </a:pPr>
              <a:t>13/11/20</a:t>
            </a:fld>
            <a:endParaRPr lang="pt-PT"/>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91428" tIns="45714" rIns="91428" bIns="45714" rtlCol="0" anchor="ctr"/>
          <a:lstStyle/>
          <a:p>
            <a:pPr lvl="0"/>
            <a:endParaRPr lang="pt-PT" noProof="0"/>
          </a:p>
        </p:txBody>
      </p:sp>
      <p:sp>
        <p:nvSpPr>
          <p:cNvPr id="5" name="Notes Placeholder 4"/>
          <p:cNvSpPr>
            <a:spLocks noGrp="1"/>
          </p:cNvSpPr>
          <p:nvPr>
            <p:ph type="body" sz="quarter" idx="3"/>
          </p:nvPr>
        </p:nvSpPr>
        <p:spPr>
          <a:xfrm>
            <a:off x="639763" y="4125913"/>
            <a:ext cx="5121275" cy="3910012"/>
          </a:xfrm>
          <a:prstGeom prst="rect">
            <a:avLst/>
          </a:prstGeom>
        </p:spPr>
        <p:txBody>
          <a:bodyPr vert="horz" wrap="square" lIns="91428" tIns="45714" rIns="91428" bIns="45714"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pt-PT" noProof="0"/>
          </a:p>
        </p:txBody>
      </p:sp>
      <p:sp>
        <p:nvSpPr>
          <p:cNvPr id="6" name="Footer Placeholder 5"/>
          <p:cNvSpPr>
            <a:spLocks noGrp="1"/>
          </p:cNvSpPr>
          <p:nvPr>
            <p:ph type="ftr" sz="quarter" idx="4"/>
          </p:nvPr>
        </p:nvSpPr>
        <p:spPr>
          <a:xfrm>
            <a:off x="0" y="8250238"/>
            <a:ext cx="2773363" cy="434975"/>
          </a:xfrm>
          <a:prstGeom prst="rect">
            <a:avLst/>
          </a:prstGeom>
        </p:spPr>
        <p:txBody>
          <a:bodyPr vert="horz" lIns="91428" tIns="45714" rIns="91428" bIns="45714" rtlCol="0" anchor="b"/>
          <a:lstStyle>
            <a:lvl1pPr algn="l">
              <a:defRPr sz="1200">
                <a:ea typeface="+mn-ea"/>
              </a:defRPr>
            </a:lvl1pPr>
          </a:lstStyle>
          <a:p>
            <a:pPr>
              <a:defRPr/>
            </a:pPr>
            <a:endParaRPr lang="pt-PT"/>
          </a:p>
        </p:txBody>
      </p:sp>
      <p:sp>
        <p:nvSpPr>
          <p:cNvPr id="7" name="Slide Number Placeholder 6"/>
          <p:cNvSpPr>
            <a:spLocks noGrp="1"/>
          </p:cNvSpPr>
          <p:nvPr>
            <p:ph type="sldNum" sz="quarter" idx="5"/>
          </p:nvPr>
        </p:nvSpPr>
        <p:spPr>
          <a:xfrm>
            <a:off x="3625850" y="8250238"/>
            <a:ext cx="2773363" cy="434975"/>
          </a:xfrm>
          <a:prstGeom prst="rect">
            <a:avLst/>
          </a:prstGeom>
        </p:spPr>
        <p:txBody>
          <a:bodyPr vert="horz" wrap="square" lIns="91428" tIns="45714" rIns="91428" bIns="45714" numCol="1" anchor="b" anchorCtr="0" compatLnSpc="1">
            <a:prstTxWarp prst="textNoShape">
              <a:avLst/>
            </a:prstTxWarp>
          </a:bodyPr>
          <a:lstStyle>
            <a:lvl1pPr algn="r">
              <a:defRPr sz="1200"/>
            </a:lvl1pPr>
          </a:lstStyle>
          <a:p>
            <a:pPr>
              <a:defRPr/>
            </a:pPr>
            <a:fld id="{1B4071EB-AFCF-43B7-A0D9-5D52B242F5DD}" type="slidenum">
              <a:rPr lang="pt-PT"/>
              <a:pPr>
                <a:defRPr/>
              </a:pPr>
              <a:t>‹#›</a:t>
            </a:fld>
            <a:endParaRPr lang="pt-P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4071EB-AFCF-43B7-A0D9-5D52B242F5DD}" type="slidenum">
              <a:rPr lang="pt-PT" smtClean="0"/>
              <a:pPr>
                <a:defRPr/>
              </a:pPr>
              <a:t>1</a:t>
            </a:fld>
            <a:endParaRPr lang="pt-PT"/>
          </a:p>
        </p:txBody>
      </p:sp>
    </p:spTree>
    <p:extLst>
      <p:ext uri="{BB962C8B-B14F-4D97-AF65-F5344CB8AC3E}">
        <p14:creationId xmlns:p14="http://schemas.microsoft.com/office/powerpoint/2010/main" val="70817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4071EB-AFCF-43B7-A0D9-5D52B242F5DD}" type="slidenum">
              <a:rPr lang="pt-PT" smtClean="0"/>
              <a:pPr>
                <a:defRPr/>
              </a:pPr>
              <a:t>2</a:t>
            </a:fld>
            <a:endParaRPr lang="pt-PT"/>
          </a:p>
        </p:txBody>
      </p:sp>
    </p:spTree>
    <p:extLst>
      <p:ext uri="{BB962C8B-B14F-4D97-AF65-F5344CB8AC3E}">
        <p14:creationId xmlns:p14="http://schemas.microsoft.com/office/powerpoint/2010/main" val="311075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4071EB-AFCF-43B7-A0D9-5D52B242F5DD}" type="slidenum">
              <a:rPr lang="pt-PT" smtClean="0"/>
              <a:pPr>
                <a:defRPr/>
              </a:pPr>
              <a:t>3</a:t>
            </a:fld>
            <a:endParaRPr lang="pt-PT"/>
          </a:p>
        </p:txBody>
      </p:sp>
    </p:spTree>
    <p:extLst>
      <p:ext uri="{BB962C8B-B14F-4D97-AF65-F5344CB8AC3E}">
        <p14:creationId xmlns:p14="http://schemas.microsoft.com/office/powerpoint/2010/main" val="12852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4071EB-AFCF-43B7-A0D9-5D52B242F5DD}" type="slidenum">
              <a:rPr lang="pt-PT" smtClean="0"/>
              <a:pPr>
                <a:defRPr/>
              </a:pPr>
              <a:t>6</a:t>
            </a:fld>
            <a:endParaRPr lang="pt-PT"/>
          </a:p>
        </p:txBody>
      </p:sp>
    </p:spTree>
    <p:extLst>
      <p:ext uri="{BB962C8B-B14F-4D97-AF65-F5344CB8AC3E}">
        <p14:creationId xmlns:p14="http://schemas.microsoft.com/office/powerpoint/2010/main" val="123261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lumMod val="60000"/>
                    <a:lumOff val="4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3F0D5BCA-7140-427D-86AA-64BB3ACF894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AF6F9D5D-8461-4142-9347-F0B8F81F53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F6436FB-6543-41DB-9F61-81567F3F93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61938"/>
            <a:ext cx="8229600" cy="481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267" name="Text Placeholder 2"/>
          <p:cNvSpPr>
            <a:spLocks noGrp="1"/>
          </p:cNvSpPr>
          <p:nvPr>
            <p:ph type="body" idx="1"/>
          </p:nvPr>
        </p:nvSpPr>
        <p:spPr bwMode="auto">
          <a:xfrm>
            <a:off x="457200" y="927100"/>
            <a:ext cx="8229600" cy="5688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9523DEC8-888A-453B-AC01-5CDD61820C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rtl="0" eaLnBrk="0" fontAlgn="base" hangingPunct="0">
        <a:spcBef>
          <a:spcPct val="0"/>
        </a:spcBef>
        <a:spcAft>
          <a:spcPct val="0"/>
        </a:spcAft>
        <a:defRPr sz="2800" b="1" kern="1200">
          <a:solidFill>
            <a:srgbClr val="558ED5"/>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2800" b="1">
          <a:solidFill>
            <a:srgbClr val="558ED5"/>
          </a:solidFill>
          <a:latin typeface="Calibri"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rgbClr val="558ED5"/>
          </a:solidFill>
          <a:latin typeface="Calibri"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rgbClr val="558ED5"/>
          </a:solidFill>
          <a:latin typeface="Calibri"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rgbClr val="558ED5"/>
          </a:solidFill>
          <a:latin typeface="Calibri"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ângulo 13"/>
          <p:cNvSpPr/>
          <p:nvPr/>
        </p:nvSpPr>
        <p:spPr>
          <a:xfrm>
            <a:off x="143164" y="758564"/>
            <a:ext cx="8880763" cy="4031873"/>
          </a:xfrm>
          <a:prstGeom prst="rect">
            <a:avLst/>
          </a:prstGeom>
        </p:spPr>
        <p:txBody>
          <a:bodyPr wrap="square">
            <a:spAutoFit/>
          </a:bodyPr>
          <a:lstStyle/>
          <a:p>
            <a:pPr marL="285750" indent="-285750">
              <a:buFont typeface="Wingdings" pitchFamily="2" charset="2"/>
              <a:buChar char="Ø"/>
            </a:pPr>
            <a:r>
              <a:rPr lang="en-US" sz="1600" dirty="0"/>
              <a:t>How can we make reliable theory to data comparisons and LDME determinations in NRQCD?</a:t>
            </a:r>
            <a:br>
              <a:rPr lang="en-US" sz="1600" dirty="0"/>
            </a:br>
            <a:endParaRPr lang="en-US" sz="1600" dirty="0"/>
          </a:p>
          <a:p>
            <a:pPr marL="285750" indent="-285750">
              <a:buFont typeface="Wingdings" pitchFamily="2" charset="2"/>
              <a:buChar char="Ø"/>
            </a:pPr>
            <a:r>
              <a:rPr lang="en-US" sz="1600" dirty="0"/>
              <a:t>How can the accuracy of non-perturbative methods in hadron physics be improved?</a:t>
            </a:r>
            <a:br>
              <a:rPr lang="en-US" sz="1600" dirty="0"/>
            </a:br>
            <a:r>
              <a:rPr lang="en-US" sz="1600" dirty="0"/>
              <a:t>Can the theoretical uncertainties be decreased?</a:t>
            </a:r>
            <a:br>
              <a:rPr lang="en-US" sz="1600" dirty="0"/>
            </a:br>
            <a:r>
              <a:rPr lang="en-US" sz="1600" dirty="0"/>
              <a:t>Can the difficulties with including NLO and higher order corrections be solved?</a:t>
            </a:r>
            <a:br>
              <a:rPr lang="en-US" sz="1600" dirty="0"/>
            </a:br>
            <a:endParaRPr lang="en-US" sz="1600" dirty="0"/>
          </a:p>
          <a:p>
            <a:pPr marL="285750" indent="-285750">
              <a:buFont typeface="Wingdings" pitchFamily="2" charset="2"/>
              <a:buChar char="Ø"/>
            </a:pPr>
            <a:r>
              <a:rPr lang="en-US" sz="1600" dirty="0"/>
              <a:t>How can we understand the difference between the </a:t>
            </a:r>
            <a:r>
              <a:rPr lang="en-US" sz="1600" dirty="0" err="1"/>
              <a:t>LHCb</a:t>
            </a:r>
            <a:r>
              <a:rPr lang="en-US" sz="1600" dirty="0"/>
              <a:t> and SELEX results </a:t>
            </a:r>
            <a:br>
              <a:rPr lang="en-US" sz="1600" dirty="0"/>
            </a:br>
            <a:r>
              <a:rPr lang="en-US" sz="1600" dirty="0"/>
              <a:t>on the mass of the only observed doubly charmed baryon, the </a:t>
            </a:r>
            <a:r>
              <a:rPr lang="en-US" sz="1600" dirty="0" err="1">
                <a:latin typeface="Symbol" pitchFamily="2" charset="2"/>
              </a:rPr>
              <a:t>X</a:t>
            </a:r>
            <a:r>
              <a:rPr lang="en-US" sz="1600" baseline="-25000" dirty="0" err="1"/>
              <a:t>cc</a:t>
            </a:r>
            <a:r>
              <a:rPr lang="en-US" sz="1600" baseline="-25000" dirty="0"/>
              <a:t>  </a:t>
            </a:r>
            <a:r>
              <a:rPr lang="en-US" sz="1600" dirty="0"/>
              <a:t>?</a:t>
            </a:r>
            <a:br>
              <a:rPr lang="en-US" sz="1600" dirty="0"/>
            </a:br>
            <a:endParaRPr lang="en-US" sz="1600" dirty="0"/>
          </a:p>
          <a:p>
            <a:pPr marL="285750" indent="-285750">
              <a:buFont typeface="Wingdings" pitchFamily="2" charset="2"/>
              <a:buChar char="Ø"/>
            </a:pPr>
            <a:r>
              <a:rPr lang="en-US" sz="1600" dirty="0"/>
              <a:t>What are the nature, structure and quantum numbers of the tetraquarks observed by </a:t>
            </a:r>
            <a:r>
              <a:rPr lang="en-US" sz="1600" dirty="0" err="1"/>
              <a:t>LHCb</a:t>
            </a:r>
            <a:r>
              <a:rPr lang="en-US" sz="1600" dirty="0"/>
              <a:t>?</a:t>
            </a:r>
            <a:br>
              <a:rPr lang="en-US" sz="1600" dirty="0"/>
            </a:br>
            <a:r>
              <a:rPr lang="en-US" sz="1600" dirty="0"/>
              <a:t>Do some tetraquarks candidate, like the X(5568), really exist?</a:t>
            </a:r>
            <a:br>
              <a:rPr lang="en-US" sz="1600" dirty="0"/>
            </a:br>
            <a:r>
              <a:rPr lang="en-US" sz="1600" dirty="0"/>
              <a:t>What is the nature of X(6900) and how to determine its quantum numbers?</a:t>
            </a:r>
          </a:p>
          <a:p>
            <a:endParaRPr lang="en-US" sz="1600" dirty="0"/>
          </a:p>
          <a:p>
            <a:pPr marL="285750" indent="-285750">
              <a:buFont typeface="Wingdings" pitchFamily="2" charset="2"/>
              <a:buChar char="Ø"/>
            </a:pPr>
            <a:r>
              <a:rPr lang="en-US" sz="1600" dirty="0"/>
              <a:t>How can we decide between the compact multiquark and the hadron molecule XYZ models?</a:t>
            </a:r>
            <a:br>
              <a:rPr lang="en-US" sz="1600" dirty="0"/>
            </a:br>
            <a:r>
              <a:rPr lang="en-US" sz="1600" dirty="0"/>
              <a:t>Why is it that </a:t>
            </a:r>
            <a:r>
              <a:rPr lang="en-US" sz="1600" dirty="0" err="1"/>
              <a:t>LHCb</a:t>
            </a:r>
            <a:r>
              <a:rPr lang="en-US" sz="1600" dirty="0"/>
              <a:t> reported no mass hypothesis in the range [17.5, 20.0] GeV in the </a:t>
            </a:r>
            <a:r>
              <a:rPr lang="en-US" sz="1600" dirty="0" err="1"/>
              <a:t>Y</a:t>
            </a:r>
            <a:r>
              <a:rPr lang="en-US" sz="1600" dirty="0" err="1">
                <a:latin typeface="Symbol" pitchFamily="2" charset="2"/>
              </a:rPr>
              <a:t>mm</a:t>
            </a:r>
            <a:r>
              <a:rPr lang="en-US" sz="1600" dirty="0"/>
              <a:t> invariant mass distribution, corresponding to </a:t>
            </a:r>
            <a:r>
              <a:rPr lang="en-US" sz="1600" dirty="0" err="1"/>
              <a:t>T</a:t>
            </a:r>
            <a:r>
              <a:rPr lang="en-US" sz="1600" baseline="-25000" dirty="0" err="1"/>
              <a:t>bb</a:t>
            </a:r>
            <a:r>
              <a:rPr lang="en-US" sz="1600" baseline="-25000" dirty="0"/>
              <a:t> bb</a:t>
            </a:r>
            <a:r>
              <a:rPr lang="en-US" sz="1600" dirty="0"/>
              <a:t> ?</a:t>
            </a:r>
          </a:p>
        </p:txBody>
      </p:sp>
      <p:sp>
        <p:nvSpPr>
          <p:cNvPr id="14" name="Rectangle 13">
            <a:extLst>
              <a:ext uri="{FF2B5EF4-FFF2-40B4-BE49-F238E27FC236}">
                <a16:creationId xmlns:a16="http://schemas.microsoft.com/office/drawing/2014/main" id="{E3D610CA-B9FA-5242-BE44-3BB2B5E265F7}"/>
              </a:ext>
            </a:extLst>
          </p:cNvPr>
          <p:cNvSpPr/>
          <p:nvPr/>
        </p:nvSpPr>
        <p:spPr>
          <a:xfrm>
            <a:off x="749644" y="151954"/>
            <a:ext cx="7880846" cy="461665"/>
          </a:xfrm>
          <a:prstGeom prst="rect">
            <a:avLst/>
          </a:prstGeom>
        </p:spPr>
        <p:txBody>
          <a:bodyPr wrap="square">
            <a:spAutoFit/>
          </a:bodyPr>
          <a:lstStyle/>
          <a:p>
            <a:r>
              <a:rPr lang="en-US" sz="2400" b="1" dirty="0">
                <a:latin typeface="+mj-lt"/>
              </a:rPr>
              <a:t>Discussion session on heavy quarks and heavy </a:t>
            </a:r>
            <a:r>
              <a:rPr lang="en-US" sz="2400" b="1" dirty="0" err="1">
                <a:latin typeface="+mj-lt"/>
              </a:rPr>
              <a:t>quarkonia</a:t>
            </a:r>
            <a:r>
              <a:rPr lang="en-US" sz="2400" b="1" dirty="0">
                <a:latin typeface="+mj-lt"/>
              </a:rPr>
              <a:t>: pp</a:t>
            </a:r>
          </a:p>
        </p:txBody>
      </p:sp>
      <p:sp>
        <p:nvSpPr>
          <p:cNvPr id="3" name="Rectangle 2">
            <a:extLst>
              <a:ext uri="{FF2B5EF4-FFF2-40B4-BE49-F238E27FC236}">
                <a16:creationId xmlns:a16="http://schemas.microsoft.com/office/drawing/2014/main" id="{DC81C7BD-BB60-F94A-BE99-7444E8718FB0}"/>
              </a:ext>
            </a:extLst>
          </p:cNvPr>
          <p:cNvSpPr/>
          <p:nvPr/>
        </p:nvSpPr>
        <p:spPr>
          <a:xfrm>
            <a:off x="4762577" y="4390100"/>
            <a:ext cx="263214" cy="261610"/>
          </a:xfrm>
          <a:prstGeom prst="rect">
            <a:avLst/>
          </a:prstGeom>
        </p:spPr>
        <p:txBody>
          <a:bodyPr wrap="none">
            <a:spAutoFit/>
          </a:bodyPr>
          <a:lstStyle/>
          <a:p>
            <a:r>
              <a:rPr lang="en-US" sz="1050" dirty="0"/>
              <a:t>_</a:t>
            </a:r>
          </a:p>
        </p:txBody>
      </p:sp>
      <p:sp>
        <p:nvSpPr>
          <p:cNvPr id="16" name="Rectangle 15">
            <a:extLst>
              <a:ext uri="{FF2B5EF4-FFF2-40B4-BE49-F238E27FC236}">
                <a16:creationId xmlns:a16="http://schemas.microsoft.com/office/drawing/2014/main" id="{61501A17-C6B0-D946-BE6D-DD1758D851F6}"/>
              </a:ext>
            </a:extLst>
          </p:cNvPr>
          <p:cNvSpPr/>
          <p:nvPr/>
        </p:nvSpPr>
        <p:spPr>
          <a:xfrm>
            <a:off x="4650575" y="4388272"/>
            <a:ext cx="263214" cy="261610"/>
          </a:xfrm>
          <a:prstGeom prst="rect">
            <a:avLst/>
          </a:prstGeom>
        </p:spPr>
        <p:txBody>
          <a:bodyPr wrap="none">
            <a:spAutoFit/>
          </a:bodyPr>
          <a:lstStyle/>
          <a:p>
            <a:r>
              <a:rPr lang="en-US" sz="1050" dirty="0"/>
              <a:t>_</a:t>
            </a:r>
          </a:p>
        </p:txBody>
      </p:sp>
      <p:sp>
        <p:nvSpPr>
          <p:cNvPr id="4" name="Rectangle 3">
            <a:extLst>
              <a:ext uri="{FF2B5EF4-FFF2-40B4-BE49-F238E27FC236}">
                <a16:creationId xmlns:a16="http://schemas.microsoft.com/office/drawing/2014/main" id="{7F82AF46-78F2-8145-B184-3226A1DBF025}"/>
              </a:ext>
            </a:extLst>
          </p:cNvPr>
          <p:cNvSpPr/>
          <p:nvPr/>
        </p:nvSpPr>
        <p:spPr>
          <a:xfrm>
            <a:off x="6186949" y="2405168"/>
            <a:ext cx="364202" cy="369332"/>
          </a:xfrm>
          <a:prstGeom prst="rect">
            <a:avLst/>
          </a:prstGeom>
        </p:spPr>
        <p:txBody>
          <a:bodyPr wrap="none">
            <a:spAutoFit/>
          </a:bodyPr>
          <a:lstStyle/>
          <a:p>
            <a:r>
              <a:rPr lang="en-US" baseline="30000" dirty="0"/>
              <a:t>++</a:t>
            </a:r>
            <a:endParaRPr lang="en-US" dirty="0"/>
          </a:p>
        </p:txBody>
      </p:sp>
    </p:spTree>
    <p:extLst>
      <p:ext uri="{BB962C8B-B14F-4D97-AF65-F5344CB8AC3E}">
        <p14:creationId xmlns:p14="http://schemas.microsoft.com/office/powerpoint/2010/main" val="348272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ângulo 13"/>
          <p:cNvSpPr/>
          <p:nvPr/>
        </p:nvSpPr>
        <p:spPr>
          <a:xfrm>
            <a:off x="143164" y="758564"/>
            <a:ext cx="8880763" cy="4031873"/>
          </a:xfrm>
          <a:prstGeom prst="rect">
            <a:avLst/>
          </a:prstGeom>
        </p:spPr>
        <p:txBody>
          <a:bodyPr wrap="square">
            <a:spAutoFit/>
          </a:bodyPr>
          <a:lstStyle/>
          <a:p>
            <a:pPr marL="285750" indent="-285750">
              <a:buFont typeface="Wingdings" pitchFamily="2" charset="2"/>
              <a:buChar char="Ø"/>
            </a:pPr>
            <a:r>
              <a:rPr lang="en-US" sz="1600" dirty="0"/>
              <a:t>What is the key evidence for melting of </a:t>
            </a:r>
            <a:r>
              <a:rPr lang="en-US" sz="1600" dirty="0" err="1"/>
              <a:t>quarkonia</a:t>
            </a:r>
            <a:r>
              <a:rPr lang="en-US" sz="1600" dirty="0"/>
              <a:t> at high temperature from lattice QCD?</a:t>
            </a:r>
            <a:br>
              <a:rPr lang="en-US" sz="1600" dirty="0"/>
            </a:br>
            <a:r>
              <a:rPr lang="en-US" sz="1600" dirty="0"/>
              <a:t>How reliable are the Bayesian methods for the spectral function reconstruction at high T, </a:t>
            </a:r>
            <a:br>
              <a:rPr lang="en-US" sz="1600" dirty="0"/>
            </a:br>
            <a:r>
              <a:rPr lang="en-US" sz="1600" dirty="0"/>
              <a:t>given that the temporal extent is small?</a:t>
            </a:r>
            <a:br>
              <a:rPr lang="en-US" sz="1600" dirty="0"/>
            </a:br>
            <a:r>
              <a:rPr lang="en-US" sz="1600" dirty="0"/>
              <a:t>Are the quarkonium correlators at T&gt;0 consistent </a:t>
            </a:r>
            <a:br>
              <a:rPr lang="en-US" sz="1600" dirty="0"/>
            </a:br>
            <a:r>
              <a:rPr lang="en-US" sz="1600" dirty="0"/>
              <a:t>between lattice and the potential model with color screening?</a:t>
            </a:r>
            <a:br>
              <a:rPr lang="en-US" sz="1600" dirty="0"/>
            </a:br>
            <a:endParaRPr lang="en-US" sz="1600" dirty="0"/>
          </a:p>
          <a:p>
            <a:pPr marL="285750" indent="-285750">
              <a:buFont typeface="Wingdings" pitchFamily="2" charset="2"/>
              <a:buChar char="Ø"/>
            </a:pPr>
            <a:r>
              <a:rPr lang="en-US" sz="1600" dirty="0"/>
              <a:t>Can non-equilibrium dynamics effects be included in studies of in-medium </a:t>
            </a:r>
            <a:r>
              <a:rPr lang="en-US" sz="1600" dirty="0" err="1"/>
              <a:t>bottomonia</a:t>
            </a:r>
            <a:r>
              <a:rPr lang="en-US" sz="1600" dirty="0"/>
              <a:t>,</a:t>
            </a:r>
            <a:br>
              <a:rPr lang="en-US" sz="1600" dirty="0"/>
            </a:br>
            <a:r>
              <a:rPr lang="en-US" sz="1600" dirty="0"/>
              <a:t>particularly at early times and in dilute regions of the QGP?</a:t>
            </a:r>
            <a:br>
              <a:rPr lang="en-US" sz="1600" dirty="0"/>
            </a:br>
            <a:endParaRPr lang="en-US" sz="1600" dirty="0"/>
          </a:p>
          <a:p>
            <a:pPr marL="285750" indent="-285750">
              <a:buFont typeface="Wingdings" pitchFamily="2" charset="2"/>
              <a:buChar char="Ø"/>
            </a:pPr>
            <a:r>
              <a:rPr lang="en-US" sz="1600" dirty="0"/>
              <a:t>Will future data on bottomonium elliptic flow be precise enough to constrain models?</a:t>
            </a:r>
            <a:br>
              <a:rPr lang="en-US" sz="1600" dirty="0"/>
            </a:br>
            <a:r>
              <a:rPr lang="en-US" sz="1600" dirty="0"/>
              <a:t>We need higher precision on R</a:t>
            </a:r>
            <a:r>
              <a:rPr lang="en-US" sz="1600" baseline="-25000" dirty="0"/>
              <a:t>AA</a:t>
            </a:r>
            <a:r>
              <a:rPr lang="en-US" sz="1600" dirty="0"/>
              <a:t> of the excited states; can the lessons learned in the bottomonium system be extended to </a:t>
            </a:r>
            <a:r>
              <a:rPr lang="en-US" sz="1600" dirty="0" err="1"/>
              <a:t>charmonia</a:t>
            </a:r>
            <a:r>
              <a:rPr lang="en-US" sz="1600" dirty="0"/>
              <a:t>?</a:t>
            </a:r>
            <a:br>
              <a:rPr lang="en-US" sz="1600" dirty="0"/>
            </a:br>
            <a:endParaRPr lang="en-US" sz="1600" dirty="0"/>
          </a:p>
          <a:p>
            <a:pPr marL="285750" indent="-285750">
              <a:buFont typeface="Wingdings" pitchFamily="2" charset="2"/>
              <a:buChar char="Ø"/>
            </a:pPr>
            <a:r>
              <a:rPr lang="en-US" sz="1600" dirty="0"/>
              <a:t>The solution of the Lindblad equation for the reduced density matrix is numerically expensive even when using the quantum trajectories approach. Could an expansion in the number of quantum jumps reduce the numerical complexity?</a:t>
            </a:r>
          </a:p>
        </p:txBody>
      </p:sp>
      <p:sp>
        <p:nvSpPr>
          <p:cNvPr id="7" name="Rectangle 6">
            <a:extLst>
              <a:ext uri="{FF2B5EF4-FFF2-40B4-BE49-F238E27FC236}">
                <a16:creationId xmlns:a16="http://schemas.microsoft.com/office/drawing/2014/main" id="{32B09391-C5BC-7443-BBAB-3A825C48CC25}"/>
              </a:ext>
            </a:extLst>
          </p:cNvPr>
          <p:cNvSpPr/>
          <p:nvPr/>
        </p:nvSpPr>
        <p:spPr>
          <a:xfrm>
            <a:off x="749644" y="151954"/>
            <a:ext cx="7880846" cy="461665"/>
          </a:xfrm>
          <a:prstGeom prst="rect">
            <a:avLst/>
          </a:prstGeom>
        </p:spPr>
        <p:txBody>
          <a:bodyPr wrap="square">
            <a:spAutoFit/>
          </a:bodyPr>
          <a:lstStyle/>
          <a:p>
            <a:r>
              <a:rPr lang="en-US" sz="2400" b="1" dirty="0">
                <a:latin typeface="+mj-lt"/>
              </a:rPr>
              <a:t>Discussion session on heavy quarks and heavy </a:t>
            </a:r>
            <a:r>
              <a:rPr lang="en-US" sz="2400" b="1" dirty="0" err="1">
                <a:latin typeface="+mj-lt"/>
              </a:rPr>
              <a:t>quarkonia</a:t>
            </a:r>
            <a:r>
              <a:rPr lang="en-US" sz="2400" b="1" dirty="0">
                <a:latin typeface="+mj-lt"/>
              </a:rPr>
              <a:t>: HI</a:t>
            </a:r>
          </a:p>
        </p:txBody>
      </p:sp>
    </p:spTree>
    <p:extLst>
      <p:ext uri="{BB962C8B-B14F-4D97-AF65-F5344CB8AC3E}">
        <p14:creationId xmlns:p14="http://schemas.microsoft.com/office/powerpoint/2010/main" val="69344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ângulo 13"/>
          <p:cNvSpPr/>
          <p:nvPr/>
        </p:nvSpPr>
        <p:spPr>
          <a:xfrm>
            <a:off x="161638" y="639547"/>
            <a:ext cx="8829962" cy="3693319"/>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It is crucial to do a reliable </a:t>
            </a:r>
            <a:r>
              <a:rPr lang="en-US" b="1" dirty="0">
                <a:latin typeface="Calibri" panose="020F0502020204030204" pitchFamily="34" charset="0"/>
                <a:cs typeface="Calibri" panose="020F0502020204030204" pitchFamily="34" charset="0"/>
              </a:rPr>
              <a:t>treatment of </a:t>
            </a:r>
            <a:r>
              <a:rPr lang="en-US" b="1" i="1" dirty="0">
                <a:latin typeface="Calibri" panose="020F0502020204030204" pitchFamily="34" charset="0"/>
                <a:cs typeface="Calibri" panose="020F0502020204030204" pitchFamily="34" charset="0"/>
              </a:rPr>
              <a:t>experimental</a:t>
            </a:r>
            <a:r>
              <a:rPr lang="en-US" b="1" dirty="0">
                <a:latin typeface="Calibri" panose="020F0502020204030204" pitchFamily="34" charset="0"/>
                <a:cs typeface="Calibri" panose="020F0502020204030204" pitchFamily="34" charset="0"/>
              </a:rPr>
              <a:t> uncertainties and their correlations</a:t>
            </a:r>
          </a:p>
          <a:p>
            <a:endParaRPr lang="en-US" b="1" dirty="0">
              <a:latin typeface="Calibri" panose="020F0502020204030204" pitchFamily="34" charset="0"/>
              <a:cs typeface="Calibri" panose="020F0502020204030204" pitchFamily="34" charset="0"/>
            </a:endParaRPr>
          </a:p>
          <a:p>
            <a:pPr marL="285750" indent="-285750">
              <a:buFontTx/>
              <a:buChar char="-"/>
            </a:pPr>
            <a:r>
              <a:rPr lang="en-US" dirty="0">
                <a:latin typeface="Calibri" panose="020F0502020204030204" pitchFamily="34" charset="0"/>
                <a:cs typeface="Calibri" panose="020F0502020204030204" pitchFamily="34" charset="0"/>
              </a:rPr>
              <a:t>Statistical uncertainties are the only ones always independent from measurement to measurement and from bin to bin of a measured kinematic spectrum;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systematic uncertainties are often, at least in part, correlated from bin to bin of the same measurement and sometimes even between different measurements;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for example: luminosity uncertainties in the cross sections of the different </a:t>
            </a:r>
            <a:r>
              <a:rPr lang="en-US" dirty="0" err="1">
                <a:latin typeface="Calibri" panose="020F0502020204030204" pitchFamily="34" charset="0"/>
                <a:cs typeface="Calibri" panose="020F0502020204030204" pitchFamily="34" charset="0"/>
              </a:rPr>
              <a:t>quarkonia</a:t>
            </a:r>
            <a:r>
              <a:rPr lang="en-US" dirty="0">
                <a:latin typeface="Calibri" panose="020F0502020204030204" pitchFamily="34" charset="0"/>
                <a:cs typeface="Calibri" panose="020F0502020204030204" pitchFamily="34" charset="0"/>
              </a:rPr>
              <a:t>, branching fractions, etc.</a:t>
            </a:r>
          </a:p>
          <a:p>
            <a:pPr marL="285750" indent="-285750">
              <a:buFontTx/>
              <a:buChar char="-"/>
            </a:pPr>
            <a:endParaRPr lang="en-US" dirty="0">
              <a:latin typeface="Calibri" panose="020F0502020204030204" pitchFamily="34" charset="0"/>
              <a:cs typeface="Calibri" panose="020F0502020204030204" pitchFamily="34" charset="0"/>
            </a:endParaRPr>
          </a:p>
          <a:p>
            <a:pPr marL="285750" indent="-285750">
              <a:buFontTx/>
              <a:buChar char="-"/>
            </a:pPr>
            <a:r>
              <a:rPr lang="en-US" dirty="0">
                <a:latin typeface="Calibri" panose="020F0502020204030204" pitchFamily="34" charset="0"/>
                <a:cs typeface="Calibri" panose="020F0502020204030204" pitchFamily="34" charset="0"/>
              </a:rPr>
              <a:t>A crucial source of correlation between all the points of a measured </a:t>
            </a:r>
            <a:r>
              <a:rPr lang="en-US" i="1" dirty="0" err="1">
                <a:latin typeface="Calibri" panose="020F0502020204030204" pitchFamily="34" charset="0"/>
                <a:cs typeface="Calibri" panose="020F0502020204030204" pitchFamily="34" charset="0"/>
              </a:rPr>
              <a:t>p</a:t>
            </a:r>
            <a:r>
              <a:rPr lang="en-US" baseline="-25000" dirty="0" err="1">
                <a:latin typeface="Calibri" panose="020F0502020204030204" pitchFamily="34" charset="0"/>
                <a:cs typeface="Calibri" panose="020F0502020204030204" pitchFamily="34" charset="0"/>
              </a:rPr>
              <a:t>T</a:t>
            </a:r>
            <a:r>
              <a:rPr lang="en-US" dirty="0">
                <a:latin typeface="Calibri" panose="020F0502020204030204" pitchFamily="34" charset="0"/>
                <a:cs typeface="Calibri" panose="020F0502020204030204" pitchFamily="34" charset="0"/>
              </a:rPr>
              <a:t> distribution is the dependence of the detection acceptances on the assumed polarization;</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this effect has always been neglected in theoretical analyses using data as inputs, but it can have very large effects on the results</a:t>
            </a:r>
          </a:p>
        </p:txBody>
      </p:sp>
      <p:sp>
        <p:nvSpPr>
          <p:cNvPr id="15" name="Rectangle 14">
            <a:extLst>
              <a:ext uri="{FF2B5EF4-FFF2-40B4-BE49-F238E27FC236}">
                <a16:creationId xmlns:a16="http://schemas.microsoft.com/office/drawing/2014/main" id="{70F6C916-2E0F-45CE-B5C7-415B5A4D43E4}"/>
              </a:ext>
            </a:extLst>
          </p:cNvPr>
          <p:cNvSpPr/>
          <p:nvPr/>
        </p:nvSpPr>
        <p:spPr>
          <a:xfrm>
            <a:off x="161638" y="104294"/>
            <a:ext cx="8702276" cy="461665"/>
          </a:xfrm>
          <a:prstGeom prst="rect">
            <a:avLst/>
          </a:prstGeom>
        </p:spPr>
        <p:txBody>
          <a:bodyPr wrap="square">
            <a:spAutoFit/>
          </a:bodyPr>
          <a:lstStyle/>
          <a:p>
            <a:r>
              <a:rPr lang="en-US" sz="2400" b="1" dirty="0">
                <a:latin typeface="+mj-lt"/>
              </a:rPr>
              <a:t>Theory - data comparison and LDME determinations in NRQCD (1)</a:t>
            </a:r>
          </a:p>
        </p:txBody>
      </p:sp>
    </p:spTree>
    <p:extLst>
      <p:ext uri="{BB962C8B-B14F-4D97-AF65-F5344CB8AC3E}">
        <p14:creationId xmlns:p14="http://schemas.microsoft.com/office/powerpoint/2010/main" val="155699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7069" y="66426"/>
            <a:ext cx="9080873" cy="584775"/>
          </a:xfrm>
          <a:prstGeom prst="rect">
            <a:avLst/>
          </a:prstGeom>
          <a:noFill/>
          <a:ln w="38100" cmpd="sng">
            <a:noFill/>
          </a:ln>
        </p:spPr>
        <p:txBody>
          <a:bodyPr wrap="square" rtlCol="0">
            <a:spAutoFit/>
          </a:bodyPr>
          <a:lstStyle/>
          <a:p>
            <a:r>
              <a:rPr lang="en-US" sz="3200" dirty="0">
                <a:solidFill>
                  <a:srgbClr val="0000FF"/>
                </a:solidFill>
                <a:latin typeface="Arial Narrow"/>
                <a:cs typeface="Arial Narrow"/>
              </a:rPr>
              <a:t>Assumed polarizations affect measured cross sections</a:t>
            </a:r>
          </a:p>
        </p:txBody>
      </p:sp>
      <p:sp>
        <p:nvSpPr>
          <p:cNvPr id="14" name="TextBox 13"/>
          <p:cNvSpPr txBox="1"/>
          <p:nvPr/>
        </p:nvSpPr>
        <p:spPr>
          <a:xfrm>
            <a:off x="286790" y="723126"/>
            <a:ext cx="8728256" cy="1754326"/>
          </a:xfrm>
          <a:prstGeom prst="rect">
            <a:avLst/>
          </a:prstGeom>
          <a:noFill/>
        </p:spPr>
        <p:txBody>
          <a:bodyPr wrap="square" rtlCol="0">
            <a:spAutoFit/>
          </a:bodyPr>
          <a:lstStyle/>
          <a:p>
            <a:r>
              <a:rPr lang="en-US" dirty="0">
                <a:solidFill>
                  <a:prstClr val="black"/>
                </a:solidFill>
                <a:latin typeface="+mn-lt"/>
              </a:rPr>
              <a:t>The </a:t>
            </a:r>
            <a:r>
              <a:rPr lang="en-US" dirty="0">
                <a:solidFill>
                  <a:prstClr val="black"/>
                </a:solidFill>
                <a:latin typeface="Symbol" pitchFamily="2" charset="2"/>
              </a:rPr>
              <a:t>c</a:t>
            </a:r>
            <a:r>
              <a:rPr lang="en-US" baseline="-25000" dirty="0">
                <a:solidFill>
                  <a:prstClr val="black"/>
                </a:solidFill>
                <a:latin typeface="+mn-lt"/>
              </a:rPr>
              <a:t>c2</a:t>
            </a:r>
            <a:r>
              <a:rPr lang="en-US" dirty="0">
                <a:solidFill>
                  <a:prstClr val="black"/>
                </a:solidFill>
                <a:latin typeface="+mn-lt"/>
              </a:rPr>
              <a:t> to </a:t>
            </a:r>
            <a:r>
              <a:rPr lang="en-US" dirty="0">
                <a:solidFill>
                  <a:prstClr val="black"/>
                </a:solidFill>
                <a:latin typeface="Symbol" pitchFamily="2" charset="2"/>
              </a:rPr>
              <a:t>c</a:t>
            </a:r>
            <a:r>
              <a:rPr lang="en-US" baseline="-25000" dirty="0">
                <a:solidFill>
                  <a:prstClr val="black"/>
                </a:solidFill>
              </a:rPr>
              <a:t>c1</a:t>
            </a:r>
            <a:r>
              <a:rPr lang="en-US" dirty="0">
                <a:solidFill>
                  <a:prstClr val="black"/>
                </a:solidFill>
                <a:latin typeface="+mn-lt"/>
              </a:rPr>
              <a:t> cross section ratio measured by several experiments provides a good example of the crucial importance of the polarization scenario assumed in the evaluation of the acceptance corrections.</a:t>
            </a:r>
          </a:p>
          <a:p>
            <a:r>
              <a:rPr lang="en-US" dirty="0">
                <a:solidFill>
                  <a:prstClr val="black"/>
                </a:solidFill>
                <a:latin typeface="+mn-lt"/>
              </a:rPr>
              <a:t>Very different patterns and levels of agreement among data sets are seen for acceptance corrections reflecting two polarization hypotheses: spin alignments </a:t>
            </a:r>
            <a:r>
              <a:rPr lang="en-US" dirty="0" err="1">
                <a:solidFill>
                  <a:prstClr val="black"/>
                </a:solidFill>
                <a:latin typeface="+mn-lt"/>
              </a:rPr>
              <a:t>J</a:t>
            </a:r>
            <a:r>
              <a:rPr lang="en-US" baseline="-25000" dirty="0" err="1">
                <a:solidFill>
                  <a:prstClr val="black"/>
                </a:solidFill>
                <a:latin typeface="+mn-lt"/>
              </a:rPr>
              <a:t>z</a:t>
            </a:r>
            <a:r>
              <a:rPr lang="en-US" dirty="0">
                <a:solidFill>
                  <a:prstClr val="black"/>
                </a:solidFill>
                <a:latin typeface="+mn-lt"/>
              </a:rPr>
              <a:t>(</a:t>
            </a:r>
            <a:r>
              <a:rPr lang="en-US" dirty="0">
                <a:solidFill>
                  <a:prstClr val="black"/>
                </a:solidFill>
                <a:latin typeface="Symbol" pitchFamily="2" charset="2"/>
              </a:rPr>
              <a:t>c</a:t>
            </a:r>
            <a:r>
              <a:rPr lang="en-US" baseline="-25000" dirty="0">
                <a:solidFill>
                  <a:prstClr val="black"/>
                </a:solidFill>
              </a:rPr>
              <a:t>c1</a:t>
            </a:r>
            <a:r>
              <a:rPr lang="en-US" dirty="0">
                <a:solidFill>
                  <a:prstClr val="black"/>
                </a:solidFill>
                <a:latin typeface="+mn-lt"/>
              </a:rPr>
              <a:t>) = ±1, </a:t>
            </a:r>
            <a:r>
              <a:rPr lang="en-US" dirty="0" err="1">
                <a:solidFill>
                  <a:prstClr val="black"/>
                </a:solidFill>
                <a:latin typeface="+mn-lt"/>
              </a:rPr>
              <a:t>J</a:t>
            </a:r>
            <a:r>
              <a:rPr lang="en-US" baseline="-25000" dirty="0" err="1">
                <a:solidFill>
                  <a:prstClr val="black"/>
                </a:solidFill>
                <a:latin typeface="+mn-lt"/>
              </a:rPr>
              <a:t>z</a:t>
            </a:r>
            <a:r>
              <a:rPr lang="en-US" dirty="0">
                <a:solidFill>
                  <a:prstClr val="black"/>
                </a:solidFill>
                <a:latin typeface="+mn-lt"/>
              </a:rPr>
              <a:t>(</a:t>
            </a:r>
            <a:r>
              <a:rPr lang="en-US" dirty="0">
                <a:solidFill>
                  <a:prstClr val="black"/>
                </a:solidFill>
                <a:latin typeface="Symbol" pitchFamily="2" charset="2"/>
              </a:rPr>
              <a:t>c</a:t>
            </a:r>
            <a:r>
              <a:rPr lang="en-US" baseline="-25000" dirty="0">
                <a:solidFill>
                  <a:prstClr val="black"/>
                </a:solidFill>
              </a:rPr>
              <a:t>c2</a:t>
            </a:r>
            <a:r>
              <a:rPr lang="en-US" dirty="0">
                <a:solidFill>
                  <a:prstClr val="black"/>
                </a:solidFill>
                <a:latin typeface="+mn-lt"/>
              </a:rPr>
              <a:t>) = ±2 and </a:t>
            </a:r>
            <a:r>
              <a:rPr lang="en-US" dirty="0" err="1">
                <a:solidFill>
                  <a:prstClr val="black"/>
                </a:solidFill>
                <a:latin typeface="+mn-lt"/>
              </a:rPr>
              <a:t>J</a:t>
            </a:r>
            <a:r>
              <a:rPr lang="en-US" baseline="-25000" dirty="0" err="1">
                <a:solidFill>
                  <a:prstClr val="black"/>
                </a:solidFill>
                <a:latin typeface="+mn-lt"/>
              </a:rPr>
              <a:t>z</a:t>
            </a:r>
            <a:r>
              <a:rPr lang="en-US" dirty="0">
                <a:solidFill>
                  <a:prstClr val="black"/>
                </a:solidFill>
                <a:latin typeface="+mn-lt"/>
              </a:rPr>
              <a:t>(</a:t>
            </a:r>
            <a:r>
              <a:rPr lang="en-US" dirty="0">
                <a:solidFill>
                  <a:prstClr val="black"/>
                </a:solidFill>
                <a:latin typeface="Symbol" pitchFamily="2" charset="2"/>
              </a:rPr>
              <a:t>c</a:t>
            </a:r>
            <a:r>
              <a:rPr lang="en-US" baseline="-25000" dirty="0">
                <a:solidFill>
                  <a:prstClr val="black"/>
                </a:solidFill>
              </a:rPr>
              <a:t>c1</a:t>
            </a:r>
            <a:r>
              <a:rPr lang="en-US" dirty="0">
                <a:solidFill>
                  <a:prstClr val="black"/>
                </a:solidFill>
                <a:latin typeface="+mn-lt"/>
              </a:rPr>
              <a:t>) = </a:t>
            </a:r>
            <a:r>
              <a:rPr lang="en-US" dirty="0" err="1">
                <a:solidFill>
                  <a:prstClr val="black"/>
                </a:solidFill>
                <a:latin typeface="+mn-lt"/>
              </a:rPr>
              <a:t>J</a:t>
            </a:r>
            <a:r>
              <a:rPr lang="en-US" baseline="-25000" dirty="0" err="1">
                <a:solidFill>
                  <a:prstClr val="black"/>
                </a:solidFill>
                <a:latin typeface="+mn-lt"/>
              </a:rPr>
              <a:t>z</a:t>
            </a:r>
            <a:r>
              <a:rPr lang="en-US" dirty="0">
                <a:solidFill>
                  <a:prstClr val="black"/>
                </a:solidFill>
                <a:latin typeface="+mn-lt"/>
              </a:rPr>
              <a:t>(</a:t>
            </a:r>
            <a:r>
              <a:rPr lang="en-US" dirty="0">
                <a:solidFill>
                  <a:prstClr val="black"/>
                </a:solidFill>
                <a:latin typeface="Symbol" pitchFamily="2" charset="2"/>
              </a:rPr>
              <a:t>c</a:t>
            </a:r>
            <a:r>
              <a:rPr lang="en-US" baseline="-25000" dirty="0">
                <a:solidFill>
                  <a:prstClr val="black"/>
                </a:solidFill>
              </a:rPr>
              <a:t>c2</a:t>
            </a:r>
            <a:r>
              <a:rPr lang="en-US" dirty="0">
                <a:solidFill>
                  <a:prstClr val="black"/>
                </a:solidFill>
                <a:latin typeface="+mn-lt"/>
              </a:rPr>
              <a:t>) = 0. The “default” unpolarized hypothesis leads to intermediate values.</a:t>
            </a:r>
          </a:p>
        </p:txBody>
      </p:sp>
      <p:pic>
        <p:nvPicPr>
          <p:cNvPr id="10" name="Picture 9">
            <a:extLst>
              <a:ext uri="{FF2B5EF4-FFF2-40B4-BE49-F238E27FC236}">
                <a16:creationId xmlns:a16="http://schemas.microsoft.com/office/drawing/2014/main" id="{093F2ACF-914F-754E-AD83-822DEC4AE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16" y="3007087"/>
            <a:ext cx="3959492" cy="3754470"/>
          </a:xfrm>
          <a:prstGeom prst="rect">
            <a:avLst/>
          </a:prstGeom>
        </p:spPr>
      </p:pic>
      <p:pic>
        <p:nvPicPr>
          <p:cNvPr id="12" name="Picture 11">
            <a:extLst>
              <a:ext uri="{FF2B5EF4-FFF2-40B4-BE49-F238E27FC236}">
                <a16:creationId xmlns:a16="http://schemas.microsoft.com/office/drawing/2014/main" id="{8F419853-5F81-2B40-8924-A643DB2CA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29" y="3007087"/>
            <a:ext cx="3216878" cy="3754470"/>
          </a:xfrm>
          <a:prstGeom prst="rect">
            <a:avLst/>
          </a:prstGeom>
        </p:spPr>
      </p:pic>
      <p:sp>
        <p:nvSpPr>
          <p:cNvPr id="15" name="Rectangle 14">
            <a:extLst>
              <a:ext uri="{FF2B5EF4-FFF2-40B4-BE49-F238E27FC236}">
                <a16:creationId xmlns:a16="http://schemas.microsoft.com/office/drawing/2014/main" id="{1886D42B-437D-F948-8CCB-5785A5CB476C}"/>
              </a:ext>
            </a:extLst>
          </p:cNvPr>
          <p:cNvSpPr/>
          <p:nvPr/>
        </p:nvSpPr>
        <p:spPr>
          <a:xfrm rot="395072">
            <a:off x="7421455" y="4869229"/>
            <a:ext cx="1575848" cy="400110"/>
          </a:xfrm>
          <a:prstGeom prst="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de-DE" sz="1000" i="1" dirty="0">
                <a:solidFill>
                  <a:srgbClr val="008000"/>
                </a:solidFill>
                <a:latin typeface="Hobo Std"/>
                <a:cs typeface="Hobo Std"/>
              </a:rPr>
              <a:t>P. Faccioli et al.</a:t>
            </a:r>
            <a:br>
              <a:rPr lang="de-DE" sz="1000" i="1" dirty="0">
                <a:solidFill>
                  <a:srgbClr val="008000"/>
                </a:solidFill>
                <a:latin typeface="Hobo Std"/>
                <a:cs typeface="Hobo Std"/>
              </a:rPr>
            </a:br>
            <a:r>
              <a:rPr lang="de-DE" sz="1000" i="1" dirty="0">
                <a:solidFill>
                  <a:srgbClr val="008000"/>
                </a:solidFill>
                <a:latin typeface="Hobo Std"/>
                <a:cs typeface="Hobo Std"/>
              </a:rPr>
              <a:t> EPJC 78 (2018) 268</a:t>
            </a:r>
            <a:endParaRPr lang="en-US" sz="1000" i="1" dirty="0">
              <a:solidFill>
                <a:srgbClr val="008000"/>
              </a:solidFill>
              <a:latin typeface="Hobo Std"/>
              <a:cs typeface="Hobo Std"/>
            </a:endParaRPr>
          </a:p>
        </p:txBody>
      </p:sp>
      <p:sp>
        <p:nvSpPr>
          <p:cNvPr id="17" name="Rectangle 16">
            <a:extLst>
              <a:ext uri="{FF2B5EF4-FFF2-40B4-BE49-F238E27FC236}">
                <a16:creationId xmlns:a16="http://schemas.microsoft.com/office/drawing/2014/main" id="{A6D367DD-4DEC-3D4A-8E8B-AD8B041CF3FB}"/>
              </a:ext>
            </a:extLst>
          </p:cNvPr>
          <p:cNvSpPr/>
          <p:nvPr/>
        </p:nvSpPr>
        <p:spPr>
          <a:xfrm rot="395072">
            <a:off x="3517033" y="5639065"/>
            <a:ext cx="1575848" cy="400110"/>
          </a:xfrm>
          <a:prstGeom prst="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de-DE" sz="1000" i="1" dirty="0">
                <a:solidFill>
                  <a:srgbClr val="008000"/>
                </a:solidFill>
                <a:latin typeface="Hobo Std"/>
                <a:cs typeface="Hobo Std"/>
              </a:rPr>
              <a:t>P. Faccioli et al.</a:t>
            </a:r>
            <a:br>
              <a:rPr lang="de-DE" sz="1000" i="1" dirty="0">
                <a:solidFill>
                  <a:srgbClr val="008000"/>
                </a:solidFill>
                <a:latin typeface="Hobo Std"/>
                <a:cs typeface="Hobo Std"/>
              </a:rPr>
            </a:br>
            <a:r>
              <a:rPr lang="de-DE" sz="1000" i="1" dirty="0">
                <a:solidFill>
                  <a:srgbClr val="008000"/>
                </a:solidFill>
                <a:latin typeface="Hobo Std"/>
                <a:cs typeface="Hobo Std"/>
              </a:rPr>
              <a:t> EPJC 80 (2020) 623</a:t>
            </a:r>
            <a:endParaRPr lang="en-US" sz="1000" i="1" dirty="0">
              <a:solidFill>
                <a:srgbClr val="008000"/>
              </a:solidFill>
              <a:latin typeface="Hobo Std"/>
              <a:cs typeface="Hobo Std"/>
            </a:endParaRPr>
          </a:p>
        </p:txBody>
      </p:sp>
      <p:sp>
        <p:nvSpPr>
          <p:cNvPr id="16" name="Rectangle 15">
            <a:extLst>
              <a:ext uri="{FF2B5EF4-FFF2-40B4-BE49-F238E27FC236}">
                <a16:creationId xmlns:a16="http://schemas.microsoft.com/office/drawing/2014/main" id="{63264D44-6AAD-2945-BF9A-5A0511110D40}"/>
              </a:ext>
            </a:extLst>
          </p:cNvPr>
          <p:cNvSpPr/>
          <p:nvPr/>
        </p:nvSpPr>
        <p:spPr>
          <a:xfrm>
            <a:off x="7595284" y="6116410"/>
            <a:ext cx="736099" cy="246221"/>
          </a:xfrm>
          <a:prstGeom prst="rect">
            <a:avLst/>
          </a:prstGeom>
          <a:ln w="6350">
            <a:solidFill>
              <a:schemeClr val="tx1"/>
            </a:solidFill>
          </a:ln>
        </p:spPr>
        <p:txBody>
          <a:bodyPr wrap="none">
            <a:spAutoFit/>
          </a:bodyPr>
          <a:lstStyle/>
          <a:p>
            <a:pPr algn="ctr"/>
            <a:r>
              <a:rPr lang="en-US" sz="1000" dirty="0">
                <a:solidFill>
                  <a:prstClr val="black"/>
                </a:solidFill>
              </a:rPr>
              <a:t>pp, 7 </a:t>
            </a:r>
            <a:r>
              <a:rPr lang="en-US" sz="1000" dirty="0" err="1">
                <a:solidFill>
                  <a:prstClr val="black"/>
                </a:solidFill>
              </a:rPr>
              <a:t>TeV</a:t>
            </a:r>
            <a:endParaRPr lang="en-US" sz="1000" dirty="0"/>
          </a:p>
        </p:txBody>
      </p:sp>
      <p:cxnSp>
        <p:nvCxnSpPr>
          <p:cNvPr id="19" name="Straight Connector 18">
            <a:extLst>
              <a:ext uri="{FF2B5EF4-FFF2-40B4-BE49-F238E27FC236}">
                <a16:creationId xmlns:a16="http://schemas.microsoft.com/office/drawing/2014/main" id="{C8F7476B-95EC-6441-BE36-C9FC67464097}"/>
              </a:ext>
            </a:extLst>
          </p:cNvPr>
          <p:cNvCxnSpPr/>
          <p:nvPr/>
        </p:nvCxnSpPr>
        <p:spPr>
          <a:xfrm flipH="1">
            <a:off x="5613400" y="4330700"/>
            <a:ext cx="95250" cy="98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E612D8-E583-064A-B3B0-2D33C55534B6}"/>
              </a:ext>
            </a:extLst>
          </p:cNvPr>
          <p:cNvCxnSpPr/>
          <p:nvPr/>
        </p:nvCxnSpPr>
        <p:spPr>
          <a:xfrm flipH="1">
            <a:off x="5616575" y="4370387"/>
            <a:ext cx="95250" cy="98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42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57069" y="66426"/>
            <a:ext cx="9080873" cy="584775"/>
          </a:xfrm>
          <a:prstGeom prst="rect">
            <a:avLst/>
          </a:prstGeom>
          <a:noFill/>
          <a:ln w="38100" cmpd="sng">
            <a:noFill/>
          </a:ln>
        </p:spPr>
        <p:txBody>
          <a:bodyPr wrap="square" rtlCol="0">
            <a:spAutoFit/>
          </a:bodyPr>
          <a:lstStyle/>
          <a:p>
            <a:r>
              <a:rPr lang="en-US" sz="3200" dirty="0">
                <a:solidFill>
                  <a:srgbClr val="0000FF"/>
                </a:solidFill>
                <a:latin typeface="Arial Narrow"/>
                <a:cs typeface="Arial Narrow"/>
              </a:rPr>
              <a:t>Comparison between two predictions</a:t>
            </a:r>
          </a:p>
        </p:txBody>
      </p:sp>
      <p:sp>
        <p:nvSpPr>
          <p:cNvPr id="19" name="Rectangle 18">
            <a:extLst>
              <a:ext uri="{FF2B5EF4-FFF2-40B4-BE49-F238E27FC236}">
                <a16:creationId xmlns:a16="http://schemas.microsoft.com/office/drawing/2014/main" id="{9289398B-291F-404A-91D1-3E440DCA348C}"/>
              </a:ext>
            </a:extLst>
          </p:cNvPr>
          <p:cNvSpPr/>
          <p:nvPr/>
        </p:nvSpPr>
        <p:spPr>
          <a:xfrm>
            <a:off x="261007" y="707526"/>
            <a:ext cx="4516746" cy="584775"/>
          </a:xfrm>
          <a:prstGeom prst="rect">
            <a:avLst/>
          </a:prstGeom>
        </p:spPr>
        <p:txBody>
          <a:bodyPr wrap="square">
            <a:spAutoFit/>
          </a:bodyPr>
          <a:lstStyle/>
          <a:p>
            <a:r>
              <a:rPr lang="en-GB" sz="1600" dirty="0">
                <a:latin typeface="Calibri"/>
              </a:rPr>
              <a:t>In NRQCD, </a:t>
            </a:r>
            <a:r>
              <a:rPr lang="en-GB" sz="1600" dirty="0">
                <a:solidFill>
                  <a:srgbClr val="0432FF"/>
                </a:solidFill>
                <a:latin typeface="Calibri"/>
              </a:rPr>
              <a:t>one single parameter</a:t>
            </a:r>
            <a:r>
              <a:rPr lang="en-GB" sz="1600" dirty="0">
                <a:latin typeface="Calibri"/>
              </a:rPr>
              <a:t> determines </a:t>
            </a:r>
            <a:r>
              <a:rPr lang="en-GB" sz="1600" i="1" dirty="0">
                <a:solidFill>
                  <a:srgbClr val="0432FF"/>
                </a:solidFill>
                <a:latin typeface="Calibri"/>
              </a:rPr>
              <a:t>both</a:t>
            </a:r>
            <a:r>
              <a:rPr lang="en-GB" sz="1600" dirty="0">
                <a:latin typeface="Calibri"/>
              </a:rPr>
              <a:t> </a:t>
            </a:r>
            <a:br>
              <a:rPr lang="en-GB" sz="1600" dirty="0">
                <a:latin typeface="Calibri"/>
              </a:rPr>
            </a:br>
            <a:r>
              <a:rPr lang="en-GB" sz="1600" dirty="0">
                <a:latin typeface="Calibri"/>
              </a:rPr>
              <a:t>the </a:t>
            </a:r>
            <a:r>
              <a:rPr lang="en-GB" sz="1600" i="1" dirty="0">
                <a:latin typeface="Calibri"/>
              </a:rPr>
              <a:t>χ</a:t>
            </a:r>
            <a:r>
              <a:rPr lang="en-GB" sz="1600" i="1" baseline="-25000" dirty="0">
                <a:latin typeface="Calibri"/>
              </a:rPr>
              <a:t>c</a:t>
            </a:r>
            <a:r>
              <a:rPr lang="en-GB" sz="1600" baseline="-25000" dirty="0">
                <a:latin typeface="Calibri"/>
              </a:rPr>
              <a:t>2</a:t>
            </a:r>
            <a:r>
              <a:rPr lang="en-GB" sz="1600" dirty="0">
                <a:latin typeface="Calibri"/>
              </a:rPr>
              <a:t> / </a:t>
            </a:r>
            <a:r>
              <a:rPr lang="en-GB" sz="1600" i="1" dirty="0">
                <a:latin typeface="Calibri"/>
              </a:rPr>
              <a:t>χ</a:t>
            </a:r>
            <a:r>
              <a:rPr lang="en-GB" sz="1600" i="1" baseline="-25000" dirty="0">
                <a:latin typeface="Calibri"/>
              </a:rPr>
              <a:t>c</a:t>
            </a:r>
            <a:r>
              <a:rPr lang="en-GB" sz="1600" baseline="-25000" dirty="0">
                <a:latin typeface="Calibri"/>
              </a:rPr>
              <a:t>1</a:t>
            </a:r>
            <a:r>
              <a:rPr lang="en-GB" sz="1600" dirty="0">
                <a:latin typeface="Calibri"/>
              </a:rPr>
              <a:t> ratio and the two polarizations</a:t>
            </a:r>
            <a:endParaRPr lang="en-GB" sz="1600" dirty="0"/>
          </a:p>
        </p:txBody>
      </p:sp>
      <p:sp>
        <p:nvSpPr>
          <p:cNvPr id="24" name="Rounded Rectangle 23">
            <a:extLst>
              <a:ext uri="{FF2B5EF4-FFF2-40B4-BE49-F238E27FC236}">
                <a16:creationId xmlns:a16="http://schemas.microsoft.com/office/drawing/2014/main" id="{D3ECD569-C0F8-C745-B4FC-0E58E5B45D1B}"/>
              </a:ext>
            </a:extLst>
          </p:cNvPr>
          <p:cNvSpPr/>
          <p:nvPr/>
        </p:nvSpPr>
        <p:spPr>
          <a:xfrm>
            <a:off x="158130" y="674911"/>
            <a:ext cx="8567024" cy="680897"/>
          </a:xfrm>
          <a:prstGeom prst="roundRect">
            <a:avLst>
              <a:gd name="adj" fmla="val 44166"/>
            </a:avLst>
          </a:prstGeom>
          <a:noFill/>
          <a:ln>
            <a:solidFill>
              <a:srgbClr val="C00000"/>
            </a:solidFill>
          </a:ln>
        </p:spPr>
        <p:txBody>
          <a:bodyPr rtlCol="0" anchor="ctr">
            <a:noAutofit/>
          </a:bodyPr>
          <a:lstStyle/>
          <a:p>
            <a:pPr algn="ctr"/>
            <a:endParaRPr lang="en-US">
              <a:latin typeface="+mn-lt"/>
            </a:endParaRPr>
          </a:p>
        </p:txBody>
      </p:sp>
      <p:pic>
        <p:nvPicPr>
          <p:cNvPr id="23" name="Picture 22">
            <a:extLst>
              <a:ext uri="{FF2B5EF4-FFF2-40B4-BE49-F238E27FC236}">
                <a16:creationId xmlns:a16="http://schemas.microsoft.com/office/drawing/2014/main" id="{457F3715-9238-9C40-BCFA-D227C2182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38" y="1730877"/>
            <a:ext cx="3937267" cy="4900340"/>
          </a:xfrm>
          <a:prstGeom prst="rect">
            <a:avLst/>
          </a:prstGeom>
        </p:spPr>
      </p:pic>
      <p:sp>
        <p:nvSpPr>
          <p:cNvPr id="10" name="TextBox 9">
            <a:extLst>
              <a:ext uri="{FF2B5EF4-FFF2-40B4-BE49-F238E27FC236}">
                <a16:creationId xmlns:a16="http://schemas.microsoft.com/office/drawing/2014/main" id="{856450D5-CB81-9A4B-94DF-3BC9AEDB55CE}"/>
              </a:ext>
            </a:extLst>
          </p:cNvPr>
          <p:cNvSpPr txBox="1"/>
          <p:nvPr/>
        </p:nvSpPr>
        <p:spPr>
          <a:xfrm>
            <a:off x="4443983" y="4388279"/>
            <a:ext cx="4524441" cy="175432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It is crucial to rigorously account for the correlations between the cross sections and the polarizations and for the uncertainties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cross sections depend on the polarization but that is not an experimental uncertainty</a:t>
            </a:r>
          </a:p>
        </p:txBody>
      </p:sp>
      <p:grpSp>
        <p:nvGrpSpPr>
          <p:cNvPr id="12" name="Group 11">
            <a:extLst>
              <a:ext uri="{FF2B5EF4-FFF2-40B4-BE49-F238E27FC236}">
                <a16:creationId xmlns:a16="http://schemas.microsoft.com/office/drawing/2014/main" id="{F8DB0190-9D32-E24F-B1AA-7DED0A1A8286}"/>
              </a:ext>
            </a:extLst>
          </p:cNvPr>
          <p:cNvGrpSpPr/>
          <p:nvPr/>
        </p:nvGrpSpPr>
        <p:grpSpPr>
          <a:xfrm>
            <a:off x="4777753" y="767087"/>
            <a:ext cx="3715059" cy="504885"/>
            <a:chOff x="3677923" y="1238804"/>
            <a:chExt cx="3715059" cy="504885"/>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BEB62DB-AFA2-5A45-9641-68C8C753B9A3}"/>
                    </a:ext>
                  </a:extLst>
                </p:cNvPr>
                <p:cNvSpPr txBox="1"/>
                <p:nvPr/>
              </p:nvSpPr>
              <p:spPr>
                <a:xfrm>
                  <a:off x="3677923" y="1241896"/>
                  <a:ext cx="3715059" cy="4798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 ≡</m:t>
                        </m:r>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i="1">
                                <a:latin typeface="Cambria Math" panose="02040503050406030204" pitchFamily="18" charset="0"/>
                              </a:rPr>
                              <m:t>𝑚</m:t>
                            </m:r>
                          </m:e>
                          <m:sub>
                            <m:r>
                              <a:rPr lang="en-US" i="1">
                                <a:latin typeface="Cambria Math" panose="02040503050406030204" pitchFamily="18" charset="0"/>
                              </a:rPr>
                              <m:t>𝑐</m:t>
                            </m:r>
                          </m:sub>
                          <m:sup>
                            <m:r>
                              <a:rPr lang="en-US" i="1">
                                <a:latin typeface="Cambria Math" panose="02040503050406030204" pitchFamily="18" charset="0"/>
                              </a:rPr>
                              <m:t>2</m:t>
                            </m:r>
                          </m:sup>
                        </m:sSubSup>
                        <m:r>
                          <a:rPr lang="en-US" b="0" i="1" smtClean="0">
                            <a:latin typeface="Cambria Math" panose="02040503050406030204" pitchFamily="18" charset="0"/>
                          </a:rPr>
                          <m:t> </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𝒪</m:t>
                                </m:r>
                              </m:e>
                              <m: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0</m:t>
                                    </m:r>
                                  </m:sub>
                                </m:sSub>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b="1" i="1" smtClean="0">
                                    <a:solidFill>
                                      <a:srgbClr val="FF0000"/>
                                    </a:solidFill>
                                    <a:latin typeface="Cambria Math" panose="02040503050406030204" pitchFamily="18" charset="0"/>
                                    <a:ea typeface="Cambria Math" panose="02040503050406030204" pitchFamily="18" charset="0"/>
                                  </a:rPr>
                                  <m:t>𝟑</m:t>
                                </m:r>
                              </m:sup>
                            </m:sSup>
                            <m:sSubSup>
                              <m:sSubSupPr>
                                <m:ctrlPr>
                                  <a:rPr lang="en-US" i="1">
                                    <a:latin typeface="Cambria Math" panose="02040503050406030204" pitchFamily="18" charset="0"/>
                                    <a:ea typeface="Cambria Math" panose="02040503050406030204" pitchFamily="18" charset="0"/>
                                  </a:rPr>
                                </m:ctrlPr>
                              </m:sSubSupPr>
                              <m:e>
                                <m:r>
                                  <a:rPr lang="en-US" b="1" i="0" smtClean="0">
                                    <a:solidFill>
                                      <a:srgbClr val="FF0000"/>
                                    </a:solidFill>
                                    <a:latin typeface="Cambria Math" panose="02040503050406030204" pitchFamily="18" charset="0"/>
                                    <a:ea typeface="Cambria Math" panose="02040503050406030204" pitchFamily="18" charset="0"/>
                                  </a:rPr>
                                  <m:t>𝐒</m:t>
                                </m:r>
                              </m:e>
                              <m:sub>
                                <m:r>
                                  <a:rPr lang="en-US" b="1" i="1" smtClean="0">
                                    <a:solidFill>
                                      <a:srgbClr val="FF0000"/>
                                    </a:solidFill>
                                    <a:latin typeface="Cambria Math" panose="02040503050406030204" pitchFamily="18" charset="0"/>
                                    <a:ea typeface="Cambria Math" panose="02040503050406030204" pitchFamily="18" charset="0"/>
                                  </a:rPr>
                                  <m:t>𝟏</m:t>
                                </m:r>
                              </m:sub>
                              <m:sup>
                                <m:d>
                                  <m:dPr>
                                    <m:begChr m:val="["/>
                                    <m:endChr m:val="]"/>
                                    <m:ctrlPr>
                                      <a:rPr lang="en-US" i="1">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𝟖</m:t>
                                    </m:r>
                                  </m:e>
                                </m:d>
                              </m:sup>
                            </m:sSubSup>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𝒪</m:t>
                                </m:r>
                              </m:e>
                              <m: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0</m:t>
                                    </m:r>
                                  </m:sub>
                                </m:sSub>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b="1" i="1" smtClean="0">
                                    <a:solidFill>
                                      <a:schemeClr val="bg1">
                                        <a:lumMod val="50000"/>
                                      </a:schemeClr>
                                    </a:solidFill>
                                    <a:latin typeface="Cambria Math" panose="02040503050406030204" pitchFamily="18" charset="0"/>
                                    <a:ea typeface="Cambria Math" panose="02040503050406030204" pitchFamily="18" charset="0"/>
                                  </a:rPr>
                                  <m:t>𝟑</m:t>
                                </m:r>
                              </m:sup>
                            </m:sSup>
                            <m:sSubSup>
                              <m:sSubSupPr>
                                <m:ctrlPr>
                                  <a:rPr lang="en-US" b="1" i="1" smtClean="0">
                                    <a:solidFill>
                                      <a:schemeClr val="bg1">
                                        <a:lumMod val="50000"/>
                                      </a:schemeClr>
                                    </a:solidFill>
                                    <a:latin typeface="Cambria Math" panose="02040503050406030204" pitchFamily="18" charset="0"/>
                                    <a:ea typeface="Cambria Math" panose="02040503050406030204" pitchFamily="18" charset="0"/>
                                  </a:rPr>
                                </m:ctrlPr>
                              </m:sSubSupPr>
                              <m:e>
                                <m:r>
                                  <a:rPr lang="en-US" b="1" i="0">
                                    <a:solidFill>
                                      <a:schemeClr val="bg1">
                                        <a:lumMod val="50000"/>
                                      </a:schemeClr>
                                    </a:solidFill>
                                    <a:latin typeface="Cambria Math" panose="02040503050406030204" pitchFamily="18" charset="0"/>
                                    <a:ea typeface="Cambria Math" panose="02040503050406030204" pitchFamily="18" charset="0"/>
                                  </a:rPr>
                                  <m:t>𝐏</m:t>
                                </m:r>
                              </m:e>
                              <m:sub>
                                <m:r>
                                  <a:rPr lang="en-US" b="1" i="1">
                                    <a:solidFill>
                                      <a:schemeClr val="bg1">
                                        <a:lumMod val="50000"/>
                                      </a:schemeClr>
                                    </a:solidFill>
                                    <a:latin typeface="Cambria Math" panose="02040503050406030204" pitchFamily="18" charset="0"/>
                                    <a:ea typeface="Cambria Math" panose="02040503050406030204" pitchFamily="18" charset="0"/>
                                  </a:rPr>
                                  <m:t>𝟎</m:t>
                                </m:r>
                              </m:sub>
                              <m:sup>
                                <m:r>
                                  <a:rPr lang="en-US" b="1" i="1" smtClean="0">
                                    <a:solidFill>
                                      <a:schemeClr val="tx1"/>
                                    </a:solidFill>
                                    <a:latin typeface="Cambria Math" panose="02040503050406030204" pitchFamily="18" charset="0"/>
                                    <a:ea typeface="Cambria Math" panose="02040503050406030204" pitchFamily="18" charset="0"/>
                                  </a:rPr>
                                  <m:t>[</m:t>
                                </m:r>
                                <m:r>
                                  <a:rPr lang="en-US" b="1" i="1">
                                    <a:solidFill>
                                      <a:schemeClr val="bg1">
                                        <a:lumMod val="50000"/>
                                      </a:schemeClr>
                                    </a:solidFill>
                                    <a:latin typeface="Cambria Math" panose="02040503050406030204" pitchFamily="18" charset="0"/>
                                    <a:ea typeface="Cambria Math" panose="02040503050406030204" pitchFamily="18" charset="0"/>
                                  </a:rPr>
                                  <m:t>𝟏</m:t>
                                </m:r>
                                <m:r>
                                  <a:rPr lang="en-US" b="1" i="1" smtClean="0">
                                    <a:solidFill>
                                      <a:schemeClr val="tx1"/>
                                    </a:solidFill>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e>
                        </m:d>
                      </m:oMath>
                    </m:oMathPara>
                  </a14:m>
                  <a:endParaRPr lang="en-US" dirty="0">
                    <a:latin typeface="+mn-lt"/>
                  </a:endParaRPr>
                </a:p>
              </p:txBody>
            </p:sp>
          </mc:Choice>
          <mc:Fallback xmlns="">
            <p:sp>
              <p:nvSpPr>
                <p:cNvPr id="32" name="TextBox 31">
                  <a:extLst>
                    <a:ext uri="{FF2B5EF4-FFF2-40B4-BE49-F238E27FC236}">
                      <a16:creationId xmlns:a16="http://schemas.microsoft.com/office/drawing/2014/main" id="{3D4703B6-8E04-4593-88C9-62E8F618EADE}"/>
                    </a:ext>
                  </a:extLst>
                </p:cNvPr>
                <p:cNvSpPr txBox="1">
                  <a:spLocks noRot="1" noChangeAspect="1" noMove="1" noResize="1" noEditPoints="1" noAdjustHandles="1" noChangeArrowheads="1" noChangeShapeType="1" noTextEdit="1"/>
                </p:cNvSpPr>
                <p:nvPr/>
              </p:nvSpPr>
              <p:spPr>
                <a:xfrm>
                  <a:off x="3677923" y="1241896"/>
                  <a:ext cx="3715059" cy="479811"/>
                </a:xfrm>
                <a:prstGeom prst="rect">
                  <a:avLst/>
                </a:prstGeom>
                <a:blipFill>
                  <a:blip r:embed="rId4"/>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90BB053-F224-A74E-A758-80EF7D9C25A4}"/>
                </a:ext>
              </a:extLst>
            </p:cNvPr>
            <p:cNvCxnSpPr>
              <a:cxnSpLocks/>
            </p:cNvCxnSpPr>
            <p:nvPr/>
          </p:nvCxnSpPr>
          <p:spPr>
            <a:xfrm flipH="1">
              <a:off x="5912173" y="1238804"/>
              <a:ext cx="121312" cy="50488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951D165F-B111-604F-9707-2FA555F5425D}"/>
              </a:ext>
            </a:extLst>
          </p:cNvPr>
          <p:cNvSpPr/>
          <p:nvPr/>
        </p:nvSpPr>
        <p:spPr>
          <a:xfrm>
            <a:off x="4537624" y="1499877"/>
            <a:ext cx="4524442" cy="2769989"/>
          </a:xfrm>
          <a:prstGeom prst="rect">
            <a:avLst/>
          </a:prstGeom>
        </p:spPr>
        <p:txBody>
          <a:bodyPr wrap="square">
            <a:spAutoFit/>
          </a:bodyPr>
          <a:lstStyle/>
          <a:p>
            <a:r>
              <a:rPr lang="en-GB" dirty="0">
                <a:solidFill>
                  <a:srgbClr val="0432FF"/>
                </a:solidFill>
                <a:latin typeface="Calibri"/>
              </a:rPr>
              <a:t>Faccioli et al.</a:t>
            </a:r>
            <a:r>
              <a:rPr lang="en-GB" dirty="0">
                <a:solidFill>
                  <a:prstClr val="black"/>
                </a:solidFill>
                <a:latin typeface="Calibri"/>
              </a:rPr>
              <a:t> derive </a:t>
            </a:r>
            <a:r>
              <a:rPr lang="en-GB" b="1" i="1" dirty="0">
                <a:solidFill>
                  <a:srgbClr val="0432FF"/>
                </a:solidFill>
                <a:latin typeface="Calibri"/>
              </a:rPr>
              <a:t>r</a:t>
            </a:r>
            <a:r>
              <a:rPr lang="en-GB" b="1" dirty="0">
                <a:solidFill>
                  <a:srgbClr val="0432FF"/>
                </a:solidFill>
                <a:latin typeface="Calibri"/>
              </a:rPr>
              <a:t> = 0.217 ± 0.003</a:t>
            </a:r>
            <a:br>
              <a:rPr lang="en-GB" i="1" dirty="0">
                <a:solidFill>
                  <a:prstClr val="black"/>
                </a:solidFill>
                <a:latin typeface="Calibri"/>
              </a:rPr>
            </a:br>
            <a:r>
              <a:rPr lang="en-GB" dirty="0">
                <a:solidFill>
                  <a:prstClr val="black"/>
                </a:solidFill>
                <a:latin typeface="Calibri"/>
              </a:rPr>
              <a:t>from CMS + ATLAS data (averaged)</a:t>
            </a:r>
          </a:p>
          <a:p>
            <a:r>
              <a:rPr lang="en-GB" dirty="0">
                <a:solidFill>
                  <a:prstClr val="black"/>
                </a:solidFill>
                <a:latin typeface="Calibri"/>
              </a:rPr>
              <a:t>with acceptance corrections corresponding </a:t>
            </a:r>
            <a:br>
              <a:rPr lang="en-GB" dirty="0">
                <a:solidFill>
                  <a:prstClr val="black"/>
                </a:solidFill>
                <a:latin typeface="Calibri"/>
              </a:rPr>
            </a:br>
            <a:r>
              <a:rPr lang="en-GB" dirty="0">
                <a:solidFill>
                  <a:prstClr val="black"/>
                </a:solidFill>
                <a:latin typeface="Calibri"/>
              </a:rPr>
              <a:t>to the </a:t>
            </a:r>
            <a:r>
              <a:rPr lang="en-GB" i="1" dirty="0">
                <a:solidFill>
                  <a:prstClr val="black"/>
                </a:solidFill>
                <a:latin typeface="Calibri"/>
              </a:rPr>
              <a:t>final</a:t>
            </a:r>
            <a:r>
              <a:rPr lang="en-GB" dirty="0">
                <a:solidFill>
                  <a:prstClr val="black"/>
                </a:solidFill>
                <a:latin typeface="Calibri"/>
              </a:rPr>
              <a:t> polarization prediction</a:t>
            </a:r>
          </a:p>
          <a:p>
            <a:endParaRPr lang="en-GB" dirty="0">
              <a:solidFill>
                <a:prstClr val="black"/>
              </a:solidFill>
              <a:latin typeface="Calibri"/>
            </a:endParaRPr>
          </a:p>
          <a:p>
            <a:r>
              <a:rPr lang="en-GB" dirty="0">
                <a:solidFill>
                  <a:srgbClr val="0432FF"/>
                </a:solidFill>
                <a:latin typeface="Calibri"/>
              </a:rPr>
              <a:t>Shao et al.</a:t>
            </a:r>
            <a:r>
              <a:rPr lang="en-GB" dirty="0">
                <a:solidFill>
                  <a:prstClr val="black"/>
                </a:solidFill>
                <a:latin typeface="Calibri"/>
              </a:rPr>
              <a:t> derive </a:t>
            </a:r>
            <a:r>
              <a:rPr lang="en-GB" b="1" i="1" dirty="0">
                <a:solidFill>
                  <a:srgbClr val="0432FF"/>
                </a:solidFill>
                <a:latin typeface="Calibri"/>
              </a:rPr>
              <a:t>r</a:t>
            </a:r>
            <a:r>
              <a:rPr lang="en-GB" b="1" dirty="0">
                <a:solidFill>
                  <a:srgbClr val="0432FF"/>
                </a:solidFill>
                <a:latin typeface="Calibri"/>
              </a:rPr>
              <a:t> = 0.27 ± 0.06 </a:t>
            </a:r>
            <a:r>
              <a:rPr lang="en-GB" dirty="0">
                <a:solidFill>
                  <a:prstClr val="black"/>
                </a:solidFill>
                <a:latin typeface="Calibri"/>
              </a:rPr>
              <a:t>from CDF </a:t>
            </a:r>
            <a:r>
              <a:rPr lang="en-GB" i="1" dirty="0">
                <a:solidFill>
                  <a:prstClr val="black"/>
                </a:solidFill>
                <a:latin typeface="Calibri"/>
              </a:rPr>
              <a:t>or</a:t>
            </a:r>
            <a:r>
              <a:rPr lang="en-GB" dirty="0">
                <a:solidFill>
                  <a:prstClr val="black"/>
                </a:solidFill>
                <a:latin typeface="Calibri"/>
              </a:rPr>
              <a:t> CMS data</a:t>
            </a:r>
            <a:r>
              <a:rPr lang="en-GB" i="1" dirty="0">
                <a:solidFill>
                  <a:prstClr val="black"/>
                </a:solidFill>
                <a:latin typeface="Calibri"/>
              </a:rPr>
              <a:t> </a:t>
            </a:r>
            <a:r>
              <a:rPr lang="en-GB" dirty="0">
                <a:solidFill>
                  <a:prstClr val="black"/>
                </a:solidFill>
                <a:latin typeface="Calibri"/>
              </a:rPr>
              <a:t>with a wrong </a:t>
            </a:r>
            <a:r>
              <a:rPr lang="en-GB" dirty="0">
                <a:latin typeface="Calibri"/>
              </a:rPr>
              <a:t>procedure</a:t>
            </a:r>
            <a:r>
              <a:rPr lang="en-GB" dirty="0">
                <a:solidFill>
                  <a:prstClr val="black"/>
                </a:solidFill>
                <a:latin typeface="Calibri"/>
              </a:rPr>
              <a:t>:</a:t>
            </a:r>
            <a:endParaRPr lang="en-GB" i="1" dirty="0">
              <a:solidFill>
                <a:prstClr val="black"/>
              </a:solidFill>
              <a:latin typeface="Calibri"/>
            </a:endParaRPr>
          </a:p>
          <a:p>
            <a:r>
              <a:rPr lang="en-GB" sz="1600" dirty="0">
                <a:solidFill>
                  <a:prstClr val="black"/>
                </a:solidFill>
                <a:latin typeface="Calibri"/>
              </a:rPr>
              <a:t>= no correlated variations considered</a:t>
            </a:r>
            <a:br>
              <a:rPr lang="en-GB" sz="1600" dirty="0">
                <a:solidFill>
                  <a:prstClr val="black"/>
                </a:solidFill>
                <a:latin typeface="Calibri"/>
              </a:rPr>
            </a:br>
            <a:r>
              <a:rPr lang="en-GB" sz="1600" dirty="0">
                <a:solidFill>
                  <a:prstClr val="black"/>
                </a:solidFill>
                <a:latin typeface="Calibri"/>
              </a:rPr>
              <a:t>= polarization uncertainty from </a:t>
            </a:r>
            <a:r>
              <a:rPr lang="en-GB" sz="1600" i="1" dirty="0">
                <a:solidFill>
                  <a:prstClr val="black"/>
                </a:solidFill>
                <a:latin typeface="Calibri"/>
              </a:rPr>
              <a:t>maximum</a:t>
            </a:r>
            <a:r>
              <a:rPr lang="en-GB" sz="1600" dirty="0">
                <a:solidFill>
                  <a:prstClr val="black"/>
                </a:solidFill>
                <a:latin typeface="Calibri"/>
              </a:rPr>
              <a:t> range </a:t>
            </a:r>
          </a:p>
          <a:p>
            <a:r>
              <a:rPr lang="en-GB" sz="1600" dirty="0">
                <a:solidFill>
                  <a:prstClr val="black"/>
                </a:solidFill>
                <a:latin typeface="Calibri"/>
              </a:rPr>
              <a:t>   of correlated variations of </a:t>
            </a:r>
            <a:r>
              <a:rPr lang="en-GB" sz="1600" i="1" dirty="0" err="1">
                <a:solidFill>
                  <a:prstClr val="black"/>
                </a:solidFill>
                <a:latin typeface="Calibri"/>
              </a:rPr>
              <a:t>λ</a:t>
            </a:r>
            <a:r>
              <a:rPr lang="en-GB" sz="1600" i="1" baseline="-25000" dirty="0" err="1">
                <a:solidFill>
                  <a:prstClr val="black"/>
                </a:solidFill>
                <a:latin typeface="Calibri"/>
              </a:rPr>
              <a:t>θ</a:t>
            </a:r>
            <a:r>
              <a:rPr lang="en-GB" sz="1600" dirty="0">
                <a:solidFill>
                  <a:prstClr val="black"/>
                </a:solidFill>
                <a:latin typeface="Calibri"/>
              </a:rPr>
              <a:t>(</a:t>
            </a:r>
            <a:r>
              <a:rPr lang="en-GB" sz="1600" i="1" dirty="0">
                <a:latin typeface="Calibri"/>
              </a:rPr>
              <a:t>χ</a:t>
            </a:r>
            <a:r>
              <a:rPr lang="en-GB" sz="1600" i="1" baseline="-25000" dirty="0">
                <a:latin typeface="Calibri"/>
              </a:rPr>
              <a:t>c</a:t>
            </a:r>
            <a:r>
              <a:rPr lang="en-GB" sz="1600" baseline="-25000" dirty="0">
                <a:latin typeface="Calibri"/>
              </a:rPr>
              <a:t>1</a:t>
            </a:r>
            <a:r>
              <a:rPr lang="en-GB" sz="1600" dirty="0">
                <a:latin typeface="Calibri"/>
              </a:rPr>
              <a:t>) and </a:t>
            </a:r>
            <a:r>
              <a:rPr lang="en-GB" sz="1600" i="1" dirty="0" err="1">
                <a:solidFill>
                  <a:prstClr val="black"/>
                </a:solidFill>
                <a:latin typeface="Calibri"/>
              </a:rPr>
              <a:t>λ</a:t>
            </a:r>
            <a:r>
              <a:rPr lang="en-GB" sz="1600" i="1" baseline="-25000" dirty="0" err="1">
                <a:solidFill>
                  <a:prstClr val="black"/>
                </a:solidFill>
                <a:latin typeface="Calibri"/>
              </a:rPr>
              <a:t>θ</a:t>
            </a:r>
            <a:r>
              <a:rPr lang="en-GB" sz="1600" dirty="0">
                <a:solidFill>
                  <a:prstClr val="black"/>
                </a:solidFill>
                <a:latin typeface="Calibri"/>
              </a:rPr>
              <a:t>(</a:t>
            </a:r>
            <a:r>
              <a:rPr lang="en-GB" sz="1600" i="1" dirty="0">
                <a:latin typeface="Calibri"/>
              </a:rPr>
              <a:t>χ</a:t>
            </a:r>
            <a:r>
              <a:rPr lang="en-GB" sz="1600" i="1" baseline="-25000" dirty="0">
                <a:latin typeface="Calibri"/>
              </a:rPr>
              <a:t>c</a:t>
            </a:r>
            <a:r>
              <a:rPr lang="en-GB" sz="1600" baseline="-25000" dirty="0">
                <a:latin typeface="Calibri"/>
              </a:rPr>
              <a:t>2</a:t>
            </a:r>
            <a:r>
              <a:rPr lang="en-GB" sz="1600" dirty="0">
                <a:latin typeface="Calibri"/>
              </a:rPr>
              <a:t>)</a:t>
            </a:r>
            <a:endParaRPr lang="en-GB" sz="1600" dirty="0"/>
          </a:p>
        </p:txBody>
      </p:sp>
    </p:spTree>
    <p:extLst>
      <p:ext uri="{BB962C8B-B14F-4D97-AF65-F5344CB8AC3E}">
        <p14:creationId xmlns:p14="http://schemas.microsoft.com/office/powerpoint/2010/main" val="333673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ângulo 13"/>
          <p:cNvSpPr/>
          <p:nvPr/>
        </p:nvSpPr>
        <p:spPr>
          <a:xfrm>
            <a:off x="161638" y="639547"/>
            <a:ext cx="8723744" cy="4247317"/>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Also the </a:t>
            </a:r>
            <a:r>
              <a:rPr lang="en-US" b="1" dirty="0">
                <a:latin typeface="Calibri" panose="020F0502020204030204" pitchFamily="34" charset="0"/>
                <a:cs typeface="Calibri" panose="020F0502020204030204" pitchFamily="34" charset="0"/>
              </a:rPr>
              <a:t>treatment of theoretical uncertainties</a:t>
            </a:r>
            <a:r>
              <a:rPr lang="en-US" dirty="0">
                <a:latin typeface="Calibri" panose="020F0502020204030204" pitchFamily="34" charset="0"/>
                <a:cs typeface="Calibri" panose="020F0502020204030204" pitchFamily="34" charset="0"/>
              </a:rPr>
              <a:t> is a common problem</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Most analyses do not use theoretical uncertainties </a:t>
            </a:r>
            <a:r>
              <a:rPr lang="en-US" i="1" dirty="0">
                <a:latin typeface="Calibri" panose="020F0502020204030204" pitchFamily="34" charset="0"/>
                <a:cs typeface="Calibri" panose="020F0502020204030204" pitchFamily="34" charset="0"/>
              </a:rPr>
              <a:t>within</a:t>
            </a:r>
            <a:r>
              <a:rPr lang="en-US" dirty="0">
                <a:latin typeface="Calibri" panose="020F0502020204030204" pitchFamily="34" charset="0"/>
                <a:cs typeface="Calibri" panose="020F0502020204030204" pitchFamily="34" charset="0"/>
              </a:rPr>
              <a:t> the fit, but only as </a:t>
            </a:r>
            <a:r>
              <a:rPr lang="en-US" i="1" dirty="0">
                <a:latin typeface="Calibri" panose="020F0502020204030204" pitchFamily="34" charset="0"/>
                <a:cs typeface="Calibri" panose="020F0502020204030204" pitchFamily="34" charset="0"/>
              </a:rPr>
              <a:t>a posteriori </a:t>
            </a:r>
            <a:r>
              <a:rPr lang="en-US" dirty="0">
                <a:latin typeface="Calibri" panose="020F0502020204030204" pitchFamily="34" charset="0"/>
                <a:cs typeface="Calibri" panose="020F0502020204030204" pitchFamily="34" charset="0"/>
              </a:rPr>
              <a:t>scale-variation bands overlapped on the best-fit curve; this procedure is wrong:</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285750" indent="-285750">
              <a:buFontTx/>
              <a:buChar char="-"/>
            </a:pPr>
            <a:r>
              <a:rPr lang="en-US" dirty="0">
                <a:latin typeface="Calibri" panose="020F0502020204030204" pitchFamily="34" charset="0"/>
                <a:cs typeface="Calibri" panose="020F0502020204030204" pitchFamily="34" charset="0"/>
              </a:rPr>
              <a:t>it completely invalidates goodness of fit evaluations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285750" indent="-285750">
              <a:buFontTx/>
              <a:buChar char="-"/>
            </a:pPr>
            <a:r>
              <a:rPr lang="en-US" dirty="0">
                <a:latin typeface="Calibri" panose="020F0502020204030204" pitchFamily="34" charset="0"/>
                <a:cs typeface="Calibri" panose="020F0502020204030204" pitchFamily="34" charset="0"/>
              </a:rPr>
              <a:t>it prevents the model to really </a:t>
            </a:r>
            <a:r>
              <a:rPr lang="en-US" i="1" dirty="0">
                <a:latin typeface="Calibri" panose="020F0502020204030204" pitchFamily="34" charset="0"/>
                <a:cs typeface="Calibri" panose="020F0502020204030204" pitchFamily="34" charset="0"/>
              </a:rPr>
              <a:t>fit</a:t>
            </a:r>
            <a:r>
              <a:rPr lang="en-US" dirty="0">
                <a:latin typeface="Calibri" panose="020F0502020204030204" pitchFamily="34" charset="0"/>
                <a:cs typeface="Calibri" panose="020F0502020204030204" pitchFamily="34" charset="0"/>
              </a:rPr>
              <a:t> the data </a:t>
            </a:r>
            <a:r>
              <a:rPr lang="en-US" i="1" dirty="0">
                <a:latin typeface="Calibri" panose="020F0502020204030204" pitchFamily="34" charset="0"/>
                <a:cs typeface="Calibri" panose="020F0502020204030204" pitchFamily="34" charset="0"/>
              </a:rPr>
              <a:t>within</a:t>
            </a:r>
            <a:r>
              <a:rPr lang="en-US" dirty="0">
                <a:latin typeface="Calibri" panose="020F0502020204030204" pitchFamily="34" charset="0"/>
                <a:cs typeface="Calibri" panose="020F0502020204030204" pitchFamily="34" charset="0"/>
              </a:rPr>
              <a:t> the limits of the theory uncertainty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the fit result might be biased and the “a posteriori uncertainty band” will hide the bias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285750" indent="-285750">
              <a:buFontTx/>
              <a:buChar char="-"/>
            </a:pPr>
            <a:r>
              <a:rPr lang="en-US" dirty="0">
                <a:latin typeface="Calibri" panose="020F0502020204030204" pitchFamily="34" charset="0"/>
                <a:cs typeface="Calibri" panose="020F0502020204030204" pitchFamily="34" charset="0"/>
              </a:rPr>
              <a:t>the lack of a low-</a:t>
            </a:r>
            <a:r>
              <a:rPr lang="en-US" i="1" dirty="0" err="1">
                <a:latin typeface="Calibri" panose="020F0502020204030204" pitchFamily="34" charset="0"/>
                <a:cs typeface="Calibri" panose="020F0502020204030204" pitchFamily="34" charset="0"/>
              </a:rPr>
              <a:t>p</a:t>
            </a:r>
            <a:r>
              <a:rPr lang="en-US" baseline="-25000" dirty="0" err="1">
                <a:latin typeface="Calibri" panose="020F0502020204030204" pitchFamily="34" charset="0"/>
                <a:cs typeface="Calibri" panose="020F0502020204030204" pitchFamily="34" charset="0"/>
              </a:rPr>
              <a:t>T</a:t>
            </a:r>
            <a:r>
              <a:rPr lang="en-US" dirty="0">
                <a:latin typeface="Calibri" panose="020F0502020204030204" pitchFamily="34" charset="0"/>
                <a:cs typeface="Calibri" panose="020F0502020204030204" pitchFamily="34" charset="0"/>
              </a:rPr>
              <a:t> turn-down in NLO SDC calculations is an example of a missing uncertainty, not accounted for by scale variations</a:t>
            </a:r>
          </a:p>
          <a:p>
            <a:pPr marL="285750" indent="-285750">
              <a:buFontTx/>
              <a:buChar cha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Even if it is difficult to evaluate theoretical uncertainties, one should study in detail the limitations of the calculations before imposing them as fit model of the data</a:t>
            </a:r>
          </a:p>
        </p:txBody>
      </p:sp>
      <p:sp>
        <p:nvSpPr>
          <p:cNvPr id="6" name="Rectangle 5">
            <a:extLst>
              <a:ext uri="{FF2B5EF4-FFF2-40B4-BE49-F238E27FC236}">
                <a16:creationId xmlns:a16="http://schemas.microsoft.com/office/drawing/2014/main" id="{236FC9AC-78A6-4D41-8582-E9A9BC1799CD}"/>
              </a:ext>
            </a:extLst>
          </p:cNvPr>
          <p:cNvSpPr/>
          <p:nvPr/>
        </p:nvSpPr>
        <p:spPr>
          <a:xfrm>
            <a:off x="161638" y="104294"/>
            <a:ext cx="8702276" cy="461665"/>
          </a:xfrm>
          <a:prstGeom prst="rect">
            <a:avLst/>
          </a:prstGeom>
        </p:spPr>
        <p:txBody>
          <a:bodyPr wrap="square">
            <a:spAutoFit/>
          </a:bodyPr>
          <a:lstStyle/>
          <a:p>
            <a:r>
              <a:rPr lang="en-US" sz="2400" b="1" dirty="0">
                <a:latin typeface="+mj-lt"/>
              </a:rPr>
              <a:t>Theory - data comparison and LDME determinations in NRQCD (2)</a:t>
            </a:r>
          </a:p>
        </p:txBody>
      </p:sp>
    </p:spTree>
    <p:extLst>
      <p:ext uri="{BB962C8B-B14F-4D97-AF65-F5344CB8AC3E}">
        <p14:creationId xmlns:p14="http://schemas.microsoft.com/office/powerpoint/2010/main" val="1042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ropbox\NRQCD\NRQCDfit_allCurves.tif"/>
          <p:cNvPicPr>
            <a:picLocks noChangeAspect="1" noChangeArrowheads="1"/>
          </p:cNvPicPr>
          <p:nvPr/>
        </p:nvPicPr>
        <p:blipFill>
          <a:blip r:embed="rId3" cstate="print"/>
          <a:stretch>
            <a:fillRect/>
          </a:stretch>
        </p:blipFill>
        <p:spPr bwMode="auto">
          <a:xfrm>
            <a:off x="143153" y="1204364"/>
            <a:ext cx="5924032" cy="5503839"/>
          </a:xfrm>
          <a:prstGeom prst="rect">
            <a:avLst/>
          </a:prstGeom>
          <a:noFill/>
        </p:spPr>
      </p:pic>
      <p:sp>
        <p:nvSpPr>
          <p:cNvPr id="11" name="Forma livre 10"/>
          <p:cNvSpPr/>
          <p:nvPr/>
        </p:nvSpPr>
        <p:spPr>
          <a:xfrm>
            <a:off x="1082460" y="2555748"/>
            <a:ext cx="4783541" cy="3357350"/>
          </a:xfrm>
          <a:custGeom>
            <a:avLst/>
            <a:gdLst>
              <a:gd name="connsiteX0" fmla="*/ 0 w 4783541"/>
              <a:gd name="connsiteY0" fmla="*/ 0 h 3357350"/>
              <a:gd name="connsiteX1" fmla="*/ 225188 w 4783541"/>
              <a:gd name="connsiteY1" fmla="*/ 286603 h 3357350"/>
              <a:gd name="connsiteX2" fmla="*/ 457200 w 4783541"/>
              <a:gd name="connsiteY2" fmla="*/ 552735 h 3357350"/>
              <a:gd name="connsiteX3" fmla="*/ 743803 w 4783541"/>
              <a:gd name="connsiteY3" fmla="*/ 866633 h 3357350"/>
              <a:gd name="connsiteX4" fmla="*/ 1160060 w 4783541"/>
              <a:gd name="connsiteY4" fmla="*/ 1276066 h 3357350"/>
              <a:gd name="connsiteX5" fmla="*/ 1398896 w 4783541"/>
              <a:gd name="connsiteY5" fmla="*/ 1480782 h 3357350"/>
              <a:gd name="connsiteX6" fmla="*/ 1398896 w 4783541"/>
              <a:gd name="connsiteY6" fmla="*/ 1480782 h 3357350"/>
              <a:gd name="connsiteX7" fmla="*/ 1753738 w 4783541"/>
              <a:gd name="connsiteY7" fmla="*/ 1760561 h 3357350"/>
              <a:gd name="connsiteX8" fmla="*/ 2094932 w 4783541"/>
              <a:gd name="connsiteY8" fmla="*/ 1999397 h 3357350"/>
              <a:gd name="connsiteX9" fmla="*/ 2504365 w 4783541"/>
              <a:gd name="connsiteY9" fmla="*/ 2265529 h 3357350"/>
              <a:gd name="connsiteX10" fmla="*/ 2961565 w 4783541"/>
              <a:gd name="connsiteY10" fmla="*/ 2524836 h 3357350"/>
              <a:gd name="connsiteX11" fmla="*/ 2961565 w 4783541"/>
              <a:gd name="connsiteY11" fmla="*/ 2524836 h 3357350"/>
              <a:gd name="connsiteX12" fmla="*/ 3384645 w 4783541"/>
              <a:gd name="connsiteY12" fmla="*/ 2750024 h 3357350"/>
              <a:gd name="connsiteX13" fmla="*/ 3759959 w 4783541"/>
              <a:gd name="connsiteY13" fmla="*/ 2927445 h 3357350"/>
              <a:gd name="connsiteX14" fmla="*/ 4223983 w 4783541"/>
              <a:gd name="connsiteY14" fmla="*/ 3132161 h 3357350"/>
              <a:gd name="connsiteX15" fmla="*/ 4592472 w 4783541"/>
              <a:gd name="connsiteY15" fmla="*/ 3289111 h 3357350"/>
              <a:gd name="connsiteX16" fmla="*/ 4783541 w 4783541"/>
              <a:gd name="connsiteY16" fmla="*/ 3357350 h 33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83541" h="3357350">
                <a:moveTo>
                  <a:pt x="0" y="0"/>
                </a:moveTo>
                <a:cubicBezTo>
                  <a:pt x="74494" y="97240"/>
                  <a:pt x="148988" y="194481"/>
                  <a:pt x="225188" y="286603"/>
                </a:cubicBezTo>
                <a:cubicBezTo>
                  <a:pt x="301388" y="378726"/>
                  <a:pt x="370764" y="456063"/>
                  <a:pt x="457200" y="552735"/>
                </a:cubicBezTo>
                <a:cubicBezTo>
                  <a:pt x="543636" y="649407"/>
                  <a:pt x="626660" y="746078"/>
                  <a:pt x="743803" y="866633"/>
                </a:cubicBezTo>
                <a:cubicBezTo>
                  <a:pt x="860946" y="987188"/>
                  <a:pt x="1050878" y="1173708"/>
                  <a:pt x="1160060" y="1276066"/>
                </a:cubicBezTo>
                <a:cubicBezTo>
                  <a:pt x="1269242" y="1378424"/>
                  <a:pt x="1398896" y="1480782"/>
                  <a:pt x="1398896" y="1480782"/>
                </a:cubicBezTo>
                <a:lnTo>
                  <a:pt x="1398896" y="1480782"/>
                </a:lnTo>
                <a:cubicBezTo>
                  <a:pt x="1458036" y="1527412"/>
                  <a:pt x="1637732" y="1674125"/>
                  <a:pt x="1753738" y="1760561"/>
                </a:cubicBezTo>
                <a:cubicBezTo>
                  <a:pt x="1869744" y="1846997"/>
                  <a:pt x="1969828" y="1915236"/>
                  <a:pt x="2094932" y="1999397"/>
                </a:cubicBezTo>
                <a:cubicBezTo>
                  <a:pt x="2220036" y="2083558"/>
                  <a:pt x="2359926" y="2177956"/>
                  <a:pt x="2504365" y="2265529"/>
                </a:cubicBezTo>
                <a:cubicBezTo>
                  <a:pt x="2648804" y="2353102"/>
                  <a:pt x="2961565" y="2524836"/>
                  <a:pt x="2961565" y="2524836"/>
                </a:cubicBezTo>
                <a:lnTo>
                  <a:pt x="2961565" y="2524836"/>
                </a:lnTo>
                <a:cubicBezTo>
                  <a:pt x="3032078" y="2562367"/>
                  <a:pt x="3251579" y="2682923"/>
                  <a:pt x="3384645" y="2750024"/>
                </a:cubicBezTo>
                <a:cubicBezTo>
                  <a:pt x="3517711" y="2817125"/>
                  <a:pt x="3620069" y="2863756"/>
                  <a:pt x="3759959" y="2927445"/>
                </a:cubicBezTo>
                <a:cubicBezTo>
                  <a:pt x="3899849" y="2991135"/>
                  <a:pt x="4223983" y="3132161"/>
                  <a:pt x="4223983" y="3132161"/>
                </a:cubicBezTo>
                <a:lnTo>
                  <a:pt x="4592472" y="3289111"/>
                </a:lnTo>
                <a:cubicBezTo>
                  <a:pt x="4685732" y="3326643"/>
                  <a:pt x="4734636" y="3341996"/>
                  <a:pt x="4783541" y="3357350"/>
                </a:cubicBezTo>
              </a:path>
            </a:pathLst>
          </a:cu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orma livre 11"/>
          <p:cNvSpPr/>
          <p:nvPr/>
        </p:nvSpPr>
        <p:spPr>
          <a:xfrm>
            <a:off x="2301661" y="3860246"/>
            <a:ext cx="3571164" cy="2250744"/>
          </a:xfrm>
          <a:custGeom>
            <a:avLst/>
            <a:gdLst>
              <a:gd name="connsiteX0" fmla="*/ 15922 w 3571164"/>
              <a:gd name="connsiteY0" fmla="*/ 2250744 h 2250744"/>
              <a:gd name="connsiteX1" fmla="*/ 22746 w 3571164"/>
              <a:gd name="connsiteY1" fmla="*/ 708547 h 2250744"/>
              <a:gd name="connsiteX2" fmla="*/ 152399 w 3571164"/>
              <a:gd name="connsiteY2" fmla="*/ 128517 h 2250744"/>
              <a:gd name="connsiteX3" fmla="*/ 520889 w 3571164"/>
              <a:gd name="connsiteY3" fmla="*/ 5687 h 2250744"/>
              <a:gd name="connsiteX4" fmla="*/ 1128214 w 3571164"/>
              <a:gd name="connsiteY4" fmla="*/ 162637 h 2250744"/>
              <a:gd name="connsiteX5" fmla="*/ 1783307 w 3571164"/>
              <a:gd name="connsiteY5" fmla="*/ 360529 h 2250744"/>
              <a:gd name="connsiteX6" fmla="*/ 2752298 w 3571164"/>
              <a:gd name="connsiteY6" fmla="*/ 660780 h 2250744"/>
              <a:gd name="connsiteX7" fmla="*/ 3571164 w 3571164"/>
              <a:gd name="connsiteY7" fmla="*/ 879144 h 22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1164" h="2250744">
                <a:moveTo>
                  <a:pt x="15922" y="2250744"/>
                </a:moveTo>
                <a:cubicBezTo>
                  <a:pt x="7961" y="1656497"/>
                  <a:pt x="0" y="1062251"/>
                  <a:pt x="22746" y="708547"/>
                </a:cubicBezTo>
                <a:cubicBezTo>
                  <a:pt x="45492" y="354843"/>
                  <a:pt x="69375" y="245660"/>
                  <a:pt x="152399" y="128517"/>
                </a:cubicBezTo>
                <a:cubicBezTo>
                  <a:pt x="235423" y="11374"/>
                  <a:pt x="358253" y="0"/>
                  <a:pt x="520889" y="5687"/>
                </a:cubicBezTo>
                <a:cubicBezTo>
                  <a:pt x="683525" y="11374"/>
                  <a:pt x="917811" y="103497"/>
                  <a:pt x="1128214" y="162637"/>
                </a:cubicBezTo>
                <a:cubicBezTo>
                  <a:pt x="1338617" y="221777"/>
                  <a:pt x="1783307" y="360529"/>
                  <a:pt x="1783307" y="360529"/>
                </a:cubicBezTo>
                <a:lnTo>
                  <a:pt x="2752298" y="660780"/>
                </a:lnTo>
                <a:cubicBezTo>
                  <a:pt x="3050274" y="747216"/>
                  <a:pt x="3310719" y="813180"/>
                  <a:pt x="3571164" y="879144"/>
                </a:cubicBezTo>
              </a:path>
            </a:pathLst>
          </a:custGeom>
          <a:ln w="19050">
            <a:solidFill>
              <a:srgbClr val="FEC10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orma livre 13"/>
          <p:cNvSpPr/>
          <p:nvPr/>
        </p:nvSpPr>
        <p:spPr>
          <a:xfrm>
            <a:off x="1102932" y="2637635"/>
            <a:ext cx="4735773" cy="2204113"/>
          </a:xfrm>
          <a:custGeom>
            <a:avLst/>
            <a:gdLst>
              <a:gd name="connsiteX0" fmla="*/ 0 w 4735773"/>
              <a:gd name="connsiteY0" fmla="*/ 0 h 2204113"/>
              <a:gd name="connsiteX1" fmla="*/ 518615 w 4735773"/>
              <a:gd name="connsiteY1" fmla="*/ 361665 h 2204113"/>
              <a:gd name="connsiteX2" fmla="*/ 1173708 w 4735773"/>
              <a:gd name="connsiteY2" fmla="*/ 777922 h 2204113"/>
              <a:gd name="connsiteX3" fmla="*/ 2074460 w 4735773"/>
              <a:gd name="connsiteY3" fmla="*/ 1241946 h 2204113"/>
              <a:gd name="connsiteX4" fmla="*/ 3309582 w 4735773"/>
              <a:gd name="connsiteY4" fmla="*/ 1746913 h 2204113"/>
              <a:gd name="connsiteX5" fmla="*/ 4735773 w 4735773"/>
              <a:gd name="connsiteY5" fmla="*/ 2204113 h 220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5773" h="2204113">
                <a:moveTo>
                  <a:pt x="0" y="0"/>
                </a:moveTo>
                <a:cubicBezTo>
                  <a:pt x="161498" y="116005"/>
                  <a:pt x="322997" y="232011"/>
                  <a:pt x="518615" y="361665"/>
                </a:cubicBezTo>
                <a:cubicBezTo>
                  <a:pt x="714233" y="491319"/>
                  <a:pt x="914401" y="631209"/>
                  <a:pt x="1173708" y="777922"/>
                </a:cubicBezTo>
                <a:cubicBezTo>
                  <a:pt x="1433015" y="924635"/>
                  <a:pt x="1718481" y="1080448"/>
                  <a:pt x="2074460" y="1241946"/>
                </a:cubicBezTo>
                <a:cubicBezTo>
                  <a:pt x="2430439" y="1403445"/>
                  <a:pt x="2866030" y="1586552"/>
                  <a:pt x="3309582" y="1746913"/>
                </a:cubicBezTo>
                <a:cubicBezTo>
                  <a:pt x="3753134" y="1907274"/>
                  <a:pt x="4244453" y="2055693"/>
                  <a:pt x="4735773" y="2204113"/>
                </a:cubicBezTo>
              </a:path>
            </a:pathLst>
          </a:cu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orma livre 17"/>
          <p:cNvSpPr/>
          <p:nvPr/>
        </p:nvSpPr>
        <p:spPr>
          <a:xfrm>
            <a:off x="1089284" y="1873360"/>
            <a:ext cx="4786952" cy="3209499"/>
          </a:xfrm>
          <a:custGeom>
            <a:avLst/>
            <a:gdLst>
              <a:gd name="connsiteX0" fmla="*/ 0 w 4786952"/>
              <a:gd name="connsiteY0" fmla="*/ 0 h 3209499"/>
              <a:gd name="connsiteX1" fmla="*/ 259307 w 4786952"/>
              <a:gd name="connsiteY1" fmla="*/ 313899 h 3209499"/>
              <a:gd name="connsiteX2" fmla="*/ 477671 w 4786952"/>
              <a:gd name="connsiteY2" fmla="*/ 566382 h 3209499"/>
              <a:gd name="connsiteX3" fmla="*/ 736979 w 4786952"/>
              <a:gd name="connsiteY3" fmla="*/ 839338 h 3209499"/>
              <a:gd name="connsiteX4" fmla="*/ 1078173 w 4786952"/>
              <a:gd name="connsiteY4" fmla="*/ 1146412 h 3209499"/>
              <a:gd name="connsiteX5" fmla="*/ 1323832 w 4786952"/>
              <a:gd name="connsiteY5" fmla="*/ 1364776 h 3209499"/>
              <a:gd name="connsiteX6" fmla="*/ 1931158 w 4786952"/>
              <a:gd name="connsiteY6" fmla="*/ 1815152 h 3209499"/>
              <a:gd name="connsiteX7" fmla="*/ 2613546 w 4786952"/>
              <a:gd name="connsiteY7" fmla="*/ 2245057 h 3209499"/>
              <a:gd name="connsiteX8" fmla="*/ 3377820 w 4786952"/>
              <a:gd name="connsiteY8" fmla="*/ 2627194 h 3209499"/>
              <a:gd name="connsiteX9" fmla="*/ 4026089 w 4786952"/>
              <a:gd name="connsiteY9" fmla="*/ 2920621 h 3209499"/>
              <a:gd name="connsiteX10" fmla="*/ 4667534 w 4786952"/>
              <a:gd name="connsiteY10" fmla="*/ 3166281 h 3209499"/>
              <a:gd name="connsiteX11" fmla="*/ 4742597 w 4786952"/>
              <a:gd name="connsiteY11" fmla="*/ 3179929 h 320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6952" h="3209499">
                <a:moveTo>
                  <a:pt x="0" y="0"/>
                </a:moveTo>
                <a:cubicBezTo>
                  <a:pt x="89847" y="109751"/>
                  <a:pt x="179695" y="219502"/>
                  <a:pt x="259307" y="313899"/>
                </a:cubicBezTo>
                <a:cubicBezTo>
                  <a:pt x="338919" y="408296"/>
                  <a:pt x="398059" y="478809"/>
                  <a:pt x="477671" y="566382"/>
                </a:cubicBezTo>
                <a:cubicBezTo>
                  <a:pt x="557283" y="653955"/>
                  <a:pt x="636895" y="742666"/>
                  <a:pt x="736979" y="839338"/>
                </a:cubicBezTo>
                <a:cubicBezTo>
                  <a:pt x="837063" y="936010"/>
                  <a:pt x="1078173" y="1146412"/>
                  <a:pt x="1078173" y="1146412"/>
                </a:cubicBezTo>
                <a:cubicBezTo>
                  <a:pt x="1175982" y="1233985"/>
                  <a:pt x="1181668" y="1253319"/>
                  <a:pt x="1323832" y="1364776"/>
                </a:cubicBezTo>
                <a:cubicBezTo>
                  <a:pt x="1465996" y="1476233"/>
                  <a:pt x="1716206" y="1668439"/>
                  <a:pt x="1931158" y="1815152"/>
                </a:cubicBezTo>
                <a:cubicBezTo>
                  <a:pt x="2146110" y="1961865"/>
                  <a:pt x="2372436" y="2109717"/>
                  <a:pt x="2613546" y="2245057"/>
                </a:cubicBezTo>
                <a:cubicBezTo>
                  <a:pt x="2854656" y="2380397"/>
                  <a:pt x="3142396" y="2514600"/>
                  <a:pt x="3377820" y="2627194"/>
                </a:cubicBezTo>
                <a:cubicBezTo>
                  <a:pt x="3613244" y="2739788"/>
                  <a:pt x="3811137" y="2830773"/>
                  <a:pt x="4026089" y="2920621"/>
                </a:cubicBezTo>
                <a:cubicBezTo>
                  <a:pt x="4241041" y="3010469"/>
                  <a:pt x="4548116" y="3123063"/>
                  <a:pt x="4667534" y="3166281"/>
                </a:cubicBezTo>
                <a:cubicBezTo>
                  <a:pt x="4786952" y="3209499"/>
                  <a:pt x="4764774" y="3194714"/>
                  <a:pt x="4742597" y="3179929"/>
                </a:cubicBezTo>
              </a:path>
            </a:pathLst>
          </a:custGeom>
          <a:ln w="19050">
            <a:solidFill>
              <a:srgbClr val="008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orma livre 18"/>
          <p:cNvSpPr/>
          <p:nvPr/>
        </p:nvSpPr>
        <p:spPr>
          <a:xfrm>
            <a:off x="1089284" y="1968895"/>
            <a:ext cx="4776717" cy="2552131"/>
          </a:xfrm>
          <a:custGeom>
            <a:avLst/>
            <a:gdLst>
              <a:gd name="connsiteX0" fmla="*/ 0 w 4776717"/>
              <a:gd name="connsiteY0" fmla="*/ 0 h 2552131"/>
              <a:gd name="connsiteX1" fmla="*/ 320723 w 4776717"/>
              <a:gd name="connsiteY1" fmla="*/ 320722 h 2552131"/>
              <a:gd name="connsiteX2" fmla="*/ 689212 w 4776717"/>
              <a:gd name="connsiteY2" fmla="*/ 648268 h 2552131"/>
              <a:gd name="connsiteX3" fmla="*/ 1153236 w 4776717"/>
              <a:gd name="connsiteY3" fmla="*/ 1003110 h 2552131"/>
              <a:gd name="connsiteX4" fmla="*/ 1644556 w 4776717"/>
              <a:gd name="connsiteY4" fmla="*/ 1310185 h 2552131"/>
              <a:gd name="connsiteX5" fmla="*/ 2183642 w 4776717"/>
              <a:gd name="connsiteY5" fmla="*/ 1603612 h 2552131"/>
              <a:gd name="connsiteX6" fmla="*/ 2777320 w 4776717"/>
              <a:gd name="connsiteY6" fmla="*/ 1869743 h 2552131"/>
              <a:gd name="connsiteX7" fmla="*/ 3889612 w 4776717"/>
              <a:gd name="connsiteY7" fmla="*/ 2279176 h 2552131"/>
              <a:gd name="connsiteX8" fmla="*/ 4776717 w 4776717"/>
              <a:gd name="connsiteY8" fmla="*/ 2552131 h 255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717" h="2552131">
                <a:moveTo>
                  <a:pt x="0" y="0"/>
                </a:moveTo>
                <a:cubicBezTo>
                  <a:pt x="102927" y="106338"/>
                  <a:pt x="205854" y="212677"/>
                  <a:pt x="320723" y="320722"/>
                </a:cubicBezTo>
                <a:cubicBezTo>
                  <a:pt x="435592" y="428767"/>
                  <a:pt x="550460" y="534537"/>
                  <a:pt x="689212" y="648268"/>
                </a:cubicBezTo>
                <a:cubicBezTo>
                  <a:pt x="827964" y="761999"/>
                  <a:pt x="994012" y="892791"/>
                  <a:pt x="1153236" y="1003110"/>
                </a:cubicBezTo>
                <a:cubicBezTo>
                  <a:pt x="1312460" y="1113429"/>
                  <a:pt x="1472822" y="1210101"/>
                  <a:pt x="1644556" y="1310185"/>
                </a:cubicBezTo>
                <a:cubicBezTo>
                  <a:pt x="1816290" y="1410269"/>
                  <a:pt x="1994848" y="1510352"/>
                  <a:pt x="2183642" y="1603612"/>
                </a:cubicBezTo>
                <a:cubicBezTo>
                  <a:pt x="2372436" y="1696872"/>
                  <a:pt x="2492992" y="1757149"/>
                  <a:pt x="2777320" y="1869743"/>
                </a:cubicBezTo>
                <a:cubicBezTo>
                  <a:pt x="3061648" y="1982337"/>
                  <a:pt x="3556379" y="2165445"/>
                  <a:pt x="3889612" y="2279176"/>
                </a:cubicBezTo>
                <a:cubicBezTo>
                  <a:pt x="4222845" y="2392907"/>
                  <a:pt x="4499781" y="2472519"/>
                  <a:pt x="4776717" y="255213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Rectangle 20"/>
          <p:cNvSpPr/>
          <p:nvPr/>
        </p:nvSpPr>
        <p:spPr>
          <a:xfrm>
            <a:off x="1265963" y="4828042"/>
            <a:ext cx="490539" cy="338554"/>
          </a:xfrm>
          <a:prstGeom prst="rect">
            <a:avLst/>
          </a:prstGeom>
        </p:spPr>
        <p:txBody>
          <a:bodyPr wrap="none">
            <a:spAutoFit/>
          </a:bodyPr>
          <a:lstStyle/>
          <a:p>
            <a:r>
              <a:rPr lang="en-GB" sz="1600" dirty="0">
                <a:solidFill>
                  <a:srgbClr val="000000"/>
                </a:solidFill>
              </a:rPr>
              <a:t>J/ψ</a:t>
            </a:r>
          </a:p>
        </p:txBody>
      </p:sp>
      <p:sp>
        <p:nvSpPr>
          <p:cNvPr id="25" name="Rectângulo 24"/>
          <p:cNvSpPr/>
          <p:nvPr/>
        </p:nvSpPr>
        <p:spPr>
          <a:xfrm rot="2469265">
            <a:off x="1365634" y="2732542"/>
            <a:ext cx="994568" cy="369332"/>
          </a:xfrm>
          <a:prstGeom prst="rect">
            <a:avLst/>
          </a:prstGeom>
        </p:spPr>
        <p:txBody>
          <a:bodyPr wrap="none">
            <a:spAutoFit/>
          </a:bodyPr>
          <a:lstStyle/>
          <a:p>
            <a:r>
              <a:rPr lang="en-US" b="1" dirty="0">
                <a:solidFill>
                  <a:srgbClr val="008000"/>
                </a:solidFill>
                <a:latin typeface="Calibri"/>
                <a:sym typeface="Symbol"/>
              </a:rPr>
              <a:t>octet</a:t>
            </a:r>
            <a:r>
              <a:rPr lang="en-US" dirty="0">
                <a:solidFill>
                  <a:srgbClr val="008000"/>
                </a:solidFill>
                <a:latin typeface="Calibri"/>
                <a:sym typeface="Symbol"/>
              </a:rPr>
              <a:t> </a:t>
            </a:r>
            <a:r>
              <a:rPr lang="en-US" b="1" baseline="30000" dirty="0">
                <a:solidFill>
                  <a:srgbClr val="008000"/>
                </a:solidFill>
                <a:latin typeface="Calibri"/>
                <a:sym typeface="Symbol"/>
              </a:rPr>
              <a:t>1</a:t>
            </a:r>
            <a:r>
              <a:rPr lang="en-US" b="1" dirty="0">
                <a:solidFill>
                  <a:srgbClr val="008000"/>
                </a:solidFill>
                <a:latin typeface="Calibri"/>
                <a:sym typeface="Symbol"/>
              </a:rPr>
              <a:t>S</a:t>
            </a:r>
            <a:r>
              <a:rPr lang="en-US" b="1" baseline="-25000" dirty="0">
                <a:solidFill>
                  <a:srgbClr val="008000"/>
                </a:solidFill>
                <a:latin typeface="Calibri"/>
                <a:sym typeface="Symbol"/>
              </a:rPr>
              <a:t>0</a:t>
            </a:r>
            <a:endParaRPr lang="en-GB" dirty="0"/>
          </a:p>
        </p:txBody>
      </p:sp>
      <p:sp>
        <p:nvSpPr>
          <p:cNvPr id="26" name="Rectângulo 25"/>
          <p:cNvSpPr/>
          <p:nvPr/>
        </p:nvSpPr>
        <p:spPr>
          <a:xfrm rot="1823892">
            <a:off x="1729573" y="3335318"/>
            <a:ext cx="994568" cy="369332"/>
          </a:xfrm>
          <a:prstGeom prst="rect">
            <a:avLst/>
          </a:prstGeom>
        </p:spPr>
        <p:txBody>
          <a:bodyPr wrap="none">
            <a:spAutoFit/>
          </a:bodyPr>
          <a:lstStyle/>
          <a:p>
            <a:r>
              <a:rPr lang="en-US" b="1" dirty="0">
                <a:solidFill>
                  <a:srgbClr val="FF0000"/>
                </a:solidFill>
                <a:latin typeface="Calibri"/>
                <a:sym typeface="Symbol"/>
              </a:rPr>
              <a:t>octet</a:t>
            </a:r>
            <a:r>
              <a:rPr lang="en-US" dirty="0">
                <a:solidFill>
                  <a:srgbClr val="FF0000"/>
                </a:solidFill>
                <a:latin typeface="Calibri"/>
                <a:sym typeface="Symbol"/>
              </a:rPr>
              <a:t> </a:t>
            </a:r>
            <a:r>
              <a:rPr lang="en-US" b="1" baseline="30000" dirty="0">
                <a:solidFill>
                  <a:srgbClr val="FF0000"/>
                </a:solidFill>
                <a:latin typeface="Calibri"/>
                <a:sym typeface="Symbol"/>
              </a:rPr>
              <a:t>3</a:t>
            </a:r>
            <a:r>
              <a:rPr lang="en-US" b="1" dirty="0">
                <a:solidFill>
                  <a:srgbClr val="FF0000"/>
                </a:solidFill>
                <a:latin typeface="Calibri"/>
                <a:sym typeface="Symbol"/>
              </a:rPr>
              <a:t>S</a:t>
            </a:r>
            <a:r>
              <a:rPr lang="en-US" b="1" baseline="-25000" dirty="0">
                <a:solidFill>
                  <a:srgbClr val="FF0000"/>
                </a:solidFill>
                <a:latin typeface="Calibri"/>
                <a:sym typeface="Symbol"/>
              </a:rPr>
              <a:t>1</a:t>
            </a:r>
            <a:endParaRPr lang="en-GB" dirty="0">
              <a:solidFill>
                <a:srgbClr val="FF0000"/>
              </a:solidFill>
            </a:endParaRPr>
          </a:p>
        </p:txBody>
      </p:sp>
      <p:sp>
        <p:nvSpPr>
          <p:cNvPr id="27" name="Rectângulo 26"/>
          <p:cNvSpPr/>
          <p:nvPr/>
        </p:nvSpPr>
        <p:spPr>
          <a:xfrm>
            <a:off x="1404301" y="4272465"/>
            <a:ext cx="967894" cy="369332"/>
          </a:xfrm>
          <a:prstGeom prst="rect">
            <a:avLst/>
          </a:prstGeom>
        </p:spPr>
        <p:txBody>
          <a:bodyPr wrap="none">
            <a:spAutoFit/>
          </a:bodyPr>
          <a:lstStyle/>
          <a:p>
            <a:r>
              <a:rPr lang="en-US" b="1" dirty="0">
                <a:solidFill>
                  <a:srgbClr val="FFC000"/>
                </a:solidFill>
                <a:latin typeface="Calibri"/>
                <a:sym typeface="Symbol"/>
              </a:rPr>
              <a:t>octet</a:t>
            </a:r>
            <a:r>
              <a:rPr lang="en-US" dirty="0">
                <a:solidFill>
                  <a:srgbClr val="FFC000"/>
                </a:solidFill>
                <a:latin typeface="Calibri"/>
                <a:sym typeface="Symbol"/>
              </a:rPr>
              <a:t> </a:t>
            </a:r>
            <a:r>
              <a:rPr lang="en-US" b="1" baseline="30000" dirty="0">
                <a:solidFill>
                  <a:srgbClr val="FFC000"/>
                </a:solidFill>
                <a:latin typeface="Calibri"/>
                <a:sym typeface="Symbol"/>
              </a:rPr>
              <a:t>3</a:t>
            </a:r>
            <a:r>
              <a:rPr lang="en-US" b="1" dirty="0">
                <a:solidFill>
                  <a:srgbClr val="FFC000"/>
                </a:solidFill>
                <a:latin typeface="Calibri"/>
                <a:sym typeface="Symbol"/>
              </a:rPr>
              <a:t>P</a:t>
            </a:r>
            <a:r>
              <a:rPr lang="en-US" b="1" baseline="-25000" dirty="0">
                <a:solidFill>
                  <a:srgbClr val="FFC000"/>
                </a:solidFill>
                <a:latin typeface="Calibri"/>
                <a:sym typeface="Symbol"/>
              </a:rPr>
              <a:t>J</a:t>
            </a:r>
            <a:endParaRPr lang="en-GB" dirty="0">
              <a:solidFill>
                <a:srgbClr val="FFC000"/>
              </a:solidFill>
            </a:endParaRPr>
          </a:p>
        </p:txBody>
      </p:sp>
      <p:sp>
        <p:nvSpPr>
          <p:cNvPr id="29" name="Rectângulo 28"/>
          <p:cNvSpPr/>
          <p:nvPr/>
        </p:nvSpPr>
        <p:spPr>
          <a:xfrm rot="2175527">
            <a:off x="2455181" y="4402120"/>
            <a:ext cx="1133644" cy="369332"/>
          </a:xfrm>
          <a:prstGeom prst="rect">
            <a:avLst/>
          </a:prstGeom>
        </p:spPr>
        <p:txBody>
          <a:bodyPr wrap="none">
            <a:spAutoFit/>
          </a:bodyPr>
          <a:lstStyle/>
          <a:p>
            <a:r>
              <a:rPr lang="en-US" b="1" dirty="0">
                <a:solidFill>
                  <a:schemeClr val="bg1">
                    <a:lumMod val="50000"/>
                  </a:schemeClr>
                </a:solidFill>
                <a:latin typeface="Calibri"/>
                <a:sym typeface="Symbol"/>
              </a:rPr>
              <a:t>singlet </a:t>
            </a:r>
            <a:r>
              <a:rPr lang="en-US" b="1" baseline="30000" dirty="0">
                <a:solidFill>
                  <a:schemeClr val="bg1">
                    <a:lumMod val="50000"/>
                  </a:schemeClr>
                </a:solidFill>
                <a:latin typeface="Calibri"/>
                <a:sym typeface="Symbol"/>
              </a:rPr>
              <a:t>3</a:t>
            </a:r>
            <a:r>
              <a:rPr lang="en-US" b="1" dirty="0">
                <a:solidFill>
                  <a:schemeClr val="bg1">
                    <a:lumMod val="50000"/>
                  </a:schemeClr>
                </a:solidFill>
                <a:latin typeface="Calibri"/>
                <a:sym typeface="Symbol"/>
              </a:rPr>
              <a:t>S</a:t>
            </a:r>
            <a:r>
              <a:rPr lang="en-US" b="1" baseline="-25000" dirty="0">
                <a:solidFill>
                  <a:schemeClr val="bg1">
                    <a:lumMod val="50000"/>
                  </a:schemeClr>
                </a:solidFill>
                <a:latin typeface="Calibri"/>
                <a:sym typeface="Symbol"/>
              </a:rPr>
              <a:t>1</a:t>
            </a:r>
            <a:endParaRPr lang="en-GB" dirty="0">
              <a:solidFill>
                <a:schemeClr val="bg1">
                  <a:lumMod val="50000"/>
                </a:schemeClr>
              </a:solidFill>
            </a:endParaRPr>
          </a:p>
        </p:txBody>
      </p:sp>
      <p:sp>
        <p:nvSpPr>
          <p:cNvPr id="30" name="Rectângulo 29"/>
          <p:cNvSpPr/>
          <p:nvPr/>
        </p:nvSpPr>
        <p:spPr>
          <a:xfrm rot="1054720">
            <a:off x="4471799" y="3855621"/>
            <a:ext cx="638316" cy="369332"/>
          </a:xfrm>
          <a:prstGeom prst="rect">
            <a:avLst/>
          </a:prstGeom>
        </p:spPr>
        <p:txBody>
          <a:bodyPr wrap="none">
            <a:spAutoFit/>
          </a:bodyPr>
          <a:lstStyle/>
          <a:p>
            <a:r>
              <a:rPr lang="en-GB" b="1" kern="0" dirty="0">
                <a:solidFill>
                  <a:sysClr val="windowText" lastClr="000000"/>
                </a:solidFill>
                <a:latin typeface="Calibri"/>
              </a:rPr>
              <a:t>total</a:t>
            </a:r>
            <a:endParaRPr lang="en-GB" b="1" dirty="0"/>
          </a:p>
        </p:txBody>
      </p:sp>
      <p:sp>
        <p:nvSpPr>
          <p:cNvPr id="24" name="Rectângulo 13"/>
          <p:cNvSpPr/>
          <p:nvPr/>
        </p:nvSpPr>
        <p:spPr>
          <a:xfrm>
            <a:off x="286789" y="723126"/>
            <a:ext cx="8758359" cy="369332"/>
          </a:xfrm>
          <a:prstGeom prst="rect">
            <a:avLst/>
          </a:prstGeom>
        </p:spPr>
        <p:txBody>
          <a:bodyPr wrap="square">
            <a:spAutoFit/>
          </a:bodyPr>
          <a:lstStyle/>
          <a:p>
            <a:r>
              <a:rPr lang="en-GB" kern="0" dirty="0">
                <a:solidFill>
                  <a:sysClr val="windowText" lastClr="000000"/>
                </a:solidFill>
                <a:latin typeface="Calibri"/>
              </a:rPr>
              <a:t>An example of a fit that leads to the prediction of transverse polarization at high </a:t>
            </a:r>
            <a:r>
              <a:rPr lang="en-GB" i="1" kern="0" dirty="0" err="1">
                <a:solidFill>
                  <a:sysClr val="windowText" lastClr="000000"/>
                </a:solidFill>
                <a:latin typeface="Calibri"/>
              </a:rPr>
              <a:t>p</a:t>
            </a:r>
            <a:r>
              <a:rPr lang="en-GB" kern="0" baseline="-25000" dirty="0" err="1">
                <a:solidFill>
                  <a:sysClr val="windowText" lastClr="000000"/>
                </a:solidFill>
                <a:latin typeface="Calibri"/>
              </a:rPr>
              <a:t>T</a:t>
            </a:r>
            <a:endParaRPr lang="en-GB" baseline="-25000" dirty="0"/>
          </a:p>
        </p:txBody>
      </p:sp>
      <p:grpSp>
        <p:nvGrpSpPr>
          <p:cNvPr id="3" name="Group 2">
            <a:extLst>
              <a:ext uri="{FF2B5EF4-FFF2-40B4-BE49-F238E27FC236}">
                <a16:creationId xmlns:a16="http://schemas.microsoft.com/office/drawing/2014/main" id="{2FA316EE-161C-C245-B381-EF3A6BA130AC}"/>
              </a:ext>
            </a:extLst>
          </p:cNvPr>
          <p:cNvGrpSpPr/>
          <p:nvPr/>
        </p:nvGrpSpPr>
        <p:grpSpPr>
          <a:xfrm>
            <a:off x="5949043" y="4735285"/>
            <a:ext cx="301645" cy="342905"/>
            <a:chOff x="5949043" y="4735285"/>
            <a:chExt cx="598710" cy="342905"/>
          </a:xfrm>
        </p:grpSpPr>
        <p:cxnSp>
          <p:nvCxnSpPr>
            <p:cNvPr id="32" name="Conexão recta unidireccional 32"/>
            <p:cNvCxnSpPr/>
            <p:nvPr/>
          </p:nvCxnSpPr>
          <p:spPr>
            <a:xfrm flipH="1">
              <a:off x="5949043" y="4735285"/>
              <a:ext cx="593271" cy="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exão recta unidireccional 33"/>
            <p:cNvCxnSpPr/>
            <p:nvPr/>
          </p:nvCxnSpPr>
          <p:spPr>
            <a:xfrm flipH="1">
              <a:off x="5954482" y="4865913"/>
              <a:ext cx="59327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exão recta unidireccional 34"/>
            <p:cNvCxnSpPr/>
            <p:nvPr/>
          </p:nvCxnSpPr>
          <p:spPr>
            <a:xfrm flipH="1">
              <a:off x="5954482" y="5078190"/>
              <a:ext cx="593271" cy="0"/>
            </a:xfrm>
            <a:prstGeom prst="straightConnector1">
              <a:avLst/>
            </a:prstGeom>
            <a:ln w="19050">
              <a:solidFill>
                <a:srgbClr val="008E40"/>
              </a:solidFill>
              <a:tailEnd type="arrow"/>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57069" y="66426"/>
            <a:ext cx="9080873" cy="584775"/>
          </a:xfrm>
          <a:prstGeom prst="rect">
            <a:avLst/>
          </a:prstGeom>
          <a:noFill/>
          <a:ln w="38100" cmpd="sng">
            <a:noFill/>
          </a:ln>
        </p:spPr>
        <p:txBody>
          <a:bodyPr wrap="square" rtlCol="0">
            <a:spAutoFit/>
          </a:bodyPr>
          <a:lstStyle/>
          <a:p>
            <a:r>
              <a:rPr lang="en-US" sz="3200" dirty="0">
                <a:solidFill>
                  <a:srgbClr val="0000FF"/>
                </a:solidFill>
                <a:latin typeface="Arial Narrow"/>
                <a:cs typeface="Arial Narrow"/>
              </a:rPr>
              <a:t>A pedagogical look at past fits</a:t>
            </a:r>
          </a:p>
        </p:txBody>
      </p:sp>
      <p:sp>
        <p:nvSpPr>
          <p:cNvPr id="41" name="Rectângulo 16"/>
          <p:cNvSpPr/>
          <p:nvPr/>
        </p:nvSpPr>
        <p:spPr>
          <a:xfrm>
            <a:off x="6573207" y="6033835"/>
            <a:ext cx="2443473" cy="646331"/>
          </a:xfrm>
          <a:prstGeom prst="rect">
            <a:avLst/>
          </a:prstGeom>
          <a:noFill/>
          <a:ln>
            <a:noFill/>
          </a:ln>
        </p:spPr>
        <p:txBody>
          <a:bodyPr wrap="square">
            <a:spAutoFit/>
          </a:bodyPr>
          <a:lstStyle/>
          <a:p>
            <a:r>
              <a:rPr lang="en-US" sz="1200" dirty="0">
                <a:solidFill>
                  <a:prstClr val="black"/>
                </a:solidFill>
                <a:latin typeface="Calibri"/>
                <a:sym typeface="Symbol"/>
              </a:rPr>
              <a:t>The fit starts at </a:t>
            </a:r>
            <a:r>
              <a:rPr lang="en-US" sz="1200" i="1" dirty="0" err="1">
                <a:solidFill>
                  <a:prstClr val="black"/>
                </a:solidFill>
                <a:latin typeface="Calibri"/>
                <a:sym typeface="Symbol"/>
              </a:rPr>
              <a:t>p</a:t>
            </a:r>
            <a:r>
              <a:rPr lang="en-US" sz="1200" baseline="-25000" dirty="0" err="1">
                <a:solidFill>
                  <a:prstClr val="black"/>
                </a:solidFill>
                <a:latin typeface="Calibri"/>
                <a:sym typeface="Symbol"/>
              </a:rPr>
              <a:t>T</a:t>
            </a:r>
            <a:r>
              <a:rPr lang="en-US" sz="1200" dirty="0">
                <a:solidFill>
                  <a:prstClr val="black"/>
                </a:solidFill>
                <a:latin typeface="Calibri"/>
                <a:sym typeface="Symbol"/>
              </a:rPr>
              <a:t> = 3 GeV</a:t>
            </a:r>
          </a:p>
          <a:p>
            <a:r>
              <a:rPr lang="en-US" sz="1200" dirty="0">
                <a:solidFill>
                  <a:prstClr val="black"/>
                </a:solidFill>
                <a:latin typeface="Calibri"/>
                <a:sym typeface="Symbol"/>
              </a:rPr>
              <a:t>SDC functions at NLO by </a:t>
            </a:r>
            <a:br>
              <a:rPr lang="en-US" sz="1200" dirty="0">
                <a:solidFill>
                  <a:prstClr val="black"/>
                </a:solidFill>
                <a:latin typeface="Calibri"/>
                <a:sym typeface="Symbol"/>
              </a:rPr>
            </a:br>
            <a:r>
              <a:rPr lang="en-US" sz="1200" dirty="0">
                <a:solidFill>
                  <a:srgbClr val="0000FF"/>
                </a:solidFill>
                <a:latin typeface="Calibri"/>
                <a:sym typeface="Symbol"/>
              </a:rPr>
              <a:t>M. </a:t>
            </a:r>
            <a:r>
              <a:rPr lang="en-US" sz="1200" dirty="0" err="1">
                <a:solidFill>
                  <a:srgbClr val="0000FF"/>
                </a:solidFill>
                <a:latin typeface="Calibri"/>
                <a:sym typeface="Symbol"/>
              </a:rPr>
              <a:t>Butenschön</a:t>
            </a:r>
            <a:r>
              <a:rPr lang="en-US" sz="1200" dirty="0">
                <a:solidFill>
                  <a:srgbClr val="0000FF"/>
                </a:solidFill>
                <a:latin typeface="Calibri"/>
                <a:sym typeface="Symbol"/>
              </a:rPr>
              <a:t> and B. </a:t>
            </a:r>
            <a:r>
              <a:rPr lang="en-US" sz="1200" dirty="0" err="1">
                <a:solidFill>
                  <a:srgbClr val="0000FF"/>
                </a:solidFill>
                <a:latin typeface="Calibri"/>
                <a:sym typeface="Symbol"/>
              </a:rPr>
              <a:t>Kniehl</a:t>
            </a:r>
            <a:endParaRPr lang="en-US" sz="1200" dirty="0">
              <a:solidFill>
                <a:srgbClr val="0000FF"/>
              </a:solidFill>
              <a:latin typeface="Calibri"/>
              <a:sym typeface="Symbol"/>
            </a:endParaRPr>
          </a:p>
        </p:txBody>
      </p:sp>
      <p:sp>
        <p:nvSpPr>
          <p:cNvPr id="31" name="Rectangle 30">
            <a:extLst>
              <a:ext uri="{FF2B5EF4-FFF2-40B4-BE49-F238E27FC236}">
                <a16:creationId xmlns:a16="http://schemas.microsoft.com/office/drawing/2014/main" id="{206023C3-51F6-494E-8718-3E828BA8D0AF}"/>
              </a:ext>
            </a:extLst>
          </p:cNvPr>
          <p:cNvSpPr/>
          <p:nvPr/>
        </p:nvSpPr>
        <p:spPr>
          <a:xfrm>
            <a:off x="6272693" y="4338875"/>
            <a:ext cx="2788980" cy="1077218"/>
          </a:xfrm>
          <a:prstGeom prst="rect">
            <a:avLst/>
          </a:prstGeom>
        </p:spPr>
        <p:txBody>
          <a:bodyPr wrap="square">
            <a:spAutoFit/>
          </a:bodyPr>
          <a:lstStyle/>
          <a:p>
            <a:pPr lvl="0"/>
            <a:r>
              <a:rPr lang="en-US" sz="1600" dirty="0">
                <a:solidFill>
                  <a:prstClr val="black"/>
                </a:solidFill>
                <a:latin typeface="+mn-lt"/>
                <a:sym typeface="Symbol"/>
              </a:rPr>
              <a:t>The free parameters of the fit are the normalizations (LDMEs) of the</a:t>
            </a:r>
            <a:r>
              <a:rPr lang="en-US" sz="1600" dirty="0">
                <a:solidFill>
                  <a:prstClr val="black"/>
                </a:solidFill>
                <a:latin typeface="+mn-lt"/>
              </a:rPr>
              <a:t> </a:t>
            </a:r>
            <a:r>
              <a:rPr lang="en-US" sz="1600" b="1" baseline="30000" dirty="0">
                <a:solidFill>
                  <a:srgbClr val="008000"/>
                </a:solidFill>
                <a:latin typeface="+mn-lt"/>
                <a:sym typeface="Symbol"/>
              </a:rPr>
              <a:t>1</a:t>
            </a:r>
            <a:r>
              <a:rPr lang="en-US" sz="1600" b="1" dirty="0">
                <a:solidFill>
                  <a:srgbClr val="008000"/>
                </a:solidFill>
                <a:latin typeface="+mn-lt"/>
                <a:sym typeface="Symbol"/>
              </a:rPr>
              <a:t>S</a:t>
            </a:r>
            <a:r>
              <a:rPr lang="en-US" sz="1600" b="1" baseline="-25000" dirty="0">
                <a:solidFill>
                  <a:srgbClr val="008000"/>
                </a:solidFill>
                <a:latin typeface="+mn-lt"/>
                <a:sym typeface="Symbol"/>
              </a:rPr>
              <a:t>0</a:t>
            </a:r>
            <a:r>
              <a:rPr lang="en-US" sz="1600" dirty="0">
                <a:solidFill>
                  <a:prstClr val="black"/>
                </a:solidFill>
                <a:latin typeface="+mn-lt"/>
              </a:rPr>
              <a:t>, </a:t>
            </a:r>
            <a:r>
              <a:rPr lang="en-US" sz="1600" b="1" baseline="30000" dirty="0">
                <a:solidFill>
                  <a:srgbClr val="FF0000"/>
                </a:solidFill>
                <a:latin typeface="+mn-lt"/>
                <a:sym typeface="Symbol"/>
              </a:rPr>
              <a:t>3</a:t>
            </a:r>
            <a:r>
              <a:rPr lang="en-US" sz="1600" b="1" dirty="0">
                <a:solidFill>
                  <a:srgbClr val="FF0000"/>
                </a:solidFill>
                <a:latin typeface="+mn-lt"/>
                <a:sym typeface="Symbol"/>
              </a:rPr>
              <a:t>S</a:t>
            </a:r>
            <a:r>
              <a:rPr lang="en-US" sz="1600" b="1" baseline="-25000" dirty="0">
                <a:solidFill>
                  <a:srgbClr val="FF0000"/>
                </a:solidFill>
                <a:latin typeface="+mn-lt"/>
                <a:sym typeface="Symbol"/>
              </a:rPr>
              <a:t>1</a:t>
            </a:r>
            <a:r>
              <a:rPr lang="en-US" sz="1600" dirty="0">
                <a:solidFill>
                  <a:prstClr val="black"/>
                </a:solidFill>
                <a:latin typeface="+mn-lt"/>
              </a:rPr>
              <a:t> and </a:t>
            </a:r>
            <a:r>
              <a:rPr lang="en-US" sz="1600" b="1" baseline="30000" dirty="0">
                <a:solidFill>
                  <a:srgbClr val="FEC108"/>
                </a:solidFill>
                <a:latin typeface="+mn-lt"/>
                <a:sym typeface="Symbol"/>
              </a:rPr>
              <a:t>3</a:t>
            </a:r>
            <a:r>
              <a:rPr lang="en-US" sz="1600" b="1" dirty="0">
                <a:solidFill>
                  <a:srgbClr val="FEC108"/>
                </a:solidFill>
                <a:latin typeface="+mn-lt"/>
                <a:sym typeface="Symbol"/>
              </a:rPr>
              <a:t>P</a:t>
            </a:r>
            <a:r>
              <a:rPr lang="en-US" sz="1600" b="1" baseline="-25000" dirty="0">
                <a:solidFill>
                  <a:srgbClr val="FEC108"/>
                </a:solidFill>
                <a:latin typeface="+mn-lt"/>
                <a:cs typeface="Arial" pitchFamily="34" charset="0"/>
                <a:sym typeface="Symbol"/>
              </a:rPr>
              <a:t>J</a:t>
            </a:r>
            <a:r>
              <a:rPr lang="en-US" sz="1600" dirty="0">
                <a:solidFill>
                  <a:prstClr val="black"/>
                </a:solidFill>
                <a:latin typeface="+mn-lt"/>
              </a:rPr>
              <a:t> </a:t>
            </a:r>
            <a:br>
              <a:rPr lang="en-US" sz="1600" dirty="0">
                <a:solidFill>
                  <a:prstClr val="black"/>
                </a:solidFill>
                <a:latin typeface="+mn-lt"/>
              </a:rPr>
            </a:br>
            <a:r>
              <a:rPr lang="en-US" sz="1600" dirty="0" err="1">
                <a:solidFill>
                  <a:prstClr val="black"/>
                </a:solidFill>
                <a:latin typeface="+mn-lt"/>
                <a:sym typeface="Symbol"/>
              </a:rPr>
              <a:t>colour</a:t>
            </a:r>
            <a:r>
              <a:rPr lang="en-US" sz="1600" dirty="0">
                <a:solidFill>
                  <a:prstClr val="black"/>
                </a:solidFill>
                <a:latin typeface="+mn-lt"/>
                <a:sym typeface="Symbol"/>
              </a:rPr>
              <a:t>-octet terms</a:t>
            </a:r>
          </a:p>
        </p:txBody>
      </p:sp>
      <p:sp>
        <p:nvSpPr>
          <p:cNvPr id="28" name="Rectângulo 30">
            <a:extLst>
              <a:ext uri="{FF2B5EF4-FFF2-40B4-BE49-F238E27FC236}">
                <a16:creationId xmlns:a16="http://schemas.microsoft.com/office/drawing/2014/main" id="{1C1C3AC2-D767-FA48-B718-246F767AA94A}"/>
              </a:ext>
            </a:extLst>
          </p:cNvPr>
          <p:cNvSpPr/>
          <p:nvPr/>
        </p:nvSpPr>
        <p:spPr>
          <a:xfrm>
            <a:off x="3791254" y="1910383"/>
            <a:ext cx="4926349" cy="646331"/>
          </a:xfrm>
          <a:prstGeom prst="rect">
            <a:avLst/>
          </a:prstGeom>
          <a:solidFill>
            <a:schemeClr val="bg1"/>
          </a:solidFill>
          <a:ln>
            <a:solidFill>
              <a:schemeClr val="bg1">
                <a:lumMod val="50000"/>
              </a:schemeClr>
            </a:solidFill>
          </a:ln>
        </p:spPr>
        <p:txBody>
          <a:bodyPr wrap="none">
            <a:spAutoFit/>
          </a:bodyPr>
          <a:lstStyle/>
          <a:p>
            <a:r>
              <a:rPr lang="en-GB" kern="0" dirty="0">
                <a:solidFill>
                  <a:sysClr val="windowText" lastClr="000000"/>
                </a:solidFill>
                <a:latin typeface="Calibri"/>
              </a:rPr>
              <a:t>The poor fit quality was hidden by the </a:t>
            </a:r>
            <a:r>
              <a:rPr lang="en-GB" i="1" kern="0" dirty="0">
                <a:solidFill>
                  <a:sysClr val="windowText" lastClr="000000"/>
                </a:solidFill>
                <a:latin typeface="Calibri"/>
              </a:rPr>
              <a:t>a posteriori </a:t>
            </a:r>
            <a:br>
              <a:rPr lang="en-GB" i="1" kern="0" dirty="0">
                <a:solidFill>
                  <a:sysClr val="windowText" lastClr="000000"/>
                </a:solidFill>
                <a:latin typeface="Calibri"/>
              </a:rPr>
            </a:br>
            <a:r>
              <a:rPr lang="en-GB" kern="0" dirty="0">
                <a:solidFill>
                  <a:sysClr val="windowText" lastClr="000000"/>
                </a:solidFill>
                <a:latin typeface="Calibri"/>
              </a:rPr>
              <a:t>theory uncertainty band (from scale variations)</a:t>
            </a:r>
          </a:p>
        </p:txBody>
      </p:sp>
      <p:sp>
        <p:nvSpPr>
          <p:cNvPr id="35" name="Forma livre 19">
            <a:extLst>
              <a:ext uri="{FF2B5EF4-FFF2-40B4-BE49-F238E27FC236}">
                <a16:creationId xmlns:a16="http://schemas.microsoft.com/office/drawing/2014/main" id="{63A3BEEC-E681-4247-B238-73331C9FF767}"/>
              </a:ext>
            </a:extLst>
          </p:cNvPr>
          <p:cNvSpPr/>
          <p:nvPr/>
        </p:nvSpPr>
        <p:spPr>
          <a:xfrm>
            <a:off x="1059735" y="1872990"/>
            <a:ext cx="4835420" cy="2901874"/>
          </a:xfrm>
          <a:custGeom>
            <a:avLst/>
            <a:gdLst>
              <a:gd name="connsiteX0" fmla="*/ 9084 w 4835420"/>
              <a:gd name="connsiteY0" fmla="*/ 0 h 2885508"/>
              <a:gd name="connsiteX1" fmla="*/ 426922 w 4835420"/>
              <a:gd name="connsiteY1" fmla="*/ 357282 h 2885508"/>
              <a:gd name="connsiteX2" fmla="*/ 987068 w 4835420"/>
              <a:gd name="connsiteY2" fmla="*/ 790260 h 2885508"/>
              <a:gd name="connsiteX3" fmla="*/ 1483629 w 4835420"/>
              <a:gd name="connsiteY3" fmla="*/ 1102125 h 2885508"/>
              <a:gd name="connsiteX4" fmla="*/ 2022580 w 4835420"/>
              <a:gd name="connsiteY4" fmla="*/ 1392795 h 2885508"/>
              <a:gd name="connsiteX5" fmla="*/ 2731089 w 4835420"/>
              <a:gd name="connsiteY5" fmla="*/ 1704660 h 2885508"/>
              <a:gd name="connsiteX6" fmla="*/ 3703017 w 4835420"/>
              <a:gd name="connsiteY6" fmla="*/ 2074053 h 2885508"/>
              <a:gd name="connsiteX7" fmla="*/ 4620445 w 4835420"/>
              <a:gd name="connsiteY7" fmla="*/ 2352612 h 2885508"/>
              <a:gd name="connsiteX8" fmla="*/ 4835420 w 4835420"/>
              <a:gd name="connsiteY8" fmla="*/ 2413169 h 2885508"/>
              <a:gd name="connsiteX9" fmla="*/ 4820281 w 4835420"/>
              <a:gd name="connsiteY9" fmla="*/ 2885508 h 2885508"/>
              <a:gd name="connsiteX10" fmla="*/ 4166273 w 4835420"/>
              <a:gd name="connsiteY10" fmla="*/ 2688700 h 2885508"/>
              <a:gd name="connsiteX11" fmla="*/ 3385097 w 4835420"/>
              <a:gd name="connsiteY11" fmla="*/ 2407113 h 2885508"/>
              <a:gd name="connsiteX12" fmla="*/ 2703839 w 4835420"/>
              <a:gd name="connsiteY12" fmla="*/ 2119470 h 2885508"/>
              <a:gd name="connsiteX13" fmla="*/ 2222416 w 4835420"/>
              <a:gd name="connsiteY13" fmla="*/ 1880273 h 2885508"/>
              <a:gd name="connsiteX14" fmla="*/ 1765216 w 4835420"/>
              <a:gd name="connsiteY14" fmla="*/ 1622909 h 2885508"/>
              <a:gd name="connsiteX15" fmla="*/ 1365544 w 4835420"/>
              <a:gd name="connsiteY15" fmla="*/ 1365545 h 2885508"/>
              <a:gd name="connsiteX16" fmla="*/ 1002207 w 4835420"/>
              <a:gd name="connsiteY16" fmla="*/ 1093041 h 2885508"/>
              <a:gd name="connsiteX17" fmla="*/ 644925 w 4835420"/>
              <a:gd name="connsiteY17" fmla="*/ 790260 h 2885508"/>
              <a:gd name="connsiteX18" fmla="*/ 311865 w 4835420"/>
              <a:gd name="connsiteY18" fmla="*/ 481423 h 2885508"/>
              <a:gd name="connsiteX19" fmla="*/ 27250 w 4835420"/>
              <a:gd name="connsiteY19" fmla="*/ 178641 h 2885508"/>
              <a:gd name="connsiteX20" fmla="*/ 0 w 4835420"/>
              <a:gd name="connsiteY20" fmla="*/ 157447 h 2885508"/>
              <a:gd name="connsiteX21" fmla="*/ 9084 w 4835420"/>
              <a:gd name="connsiteY21" fmla="*/ 0 h 288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35420" h="2885508">
                <a:moveTo>
                  <a:pt x="9084" y="0"/>
                </a:moveTo>
                <a:lnTo>
                  <a:pt x="426922" y="357282"/>
                </a:lnTo>
                <a:lnTo>
                  <a:pt x="987068" y="790260"/>
                </a:lnTo>
                <a:lnTo>
                  <a:pt x="1483629" y="1102125"/>
                </a:lnTo>
                <a:lnTo>
                  <a:pt x="2022580" y="1392795"/>
                </a:lnTo>
                <a:lnTo>
                  <a:pt x="2731089" y="1704660"/>
                </a:lnTo>
                <a:lnTo>
                  <a:pt x="3703017" y="2074053"/>
                </a:lnTo>
                <a:lnTo>
                  <a:pt x="4620445" y="2352612"/>
                </a:lnTo>
                <a:lnTo>
                  <a:pt x="4835420" y="2413169"/>
                </a:lnTo>
                <a:lnTo>
                  <a:pt x="4820281" y="2885508"/>
                </a:lnTo>
                <a:lnTo>
                  <a:pt x="4166273" y="2688700"/>
                </a:lnTo>
                <a:lnTo>
                  <a:pt x="3385097" y="2407113"/>
                </a:lnTo>
                <a:lnTo>
                  <a:pt x="2703839" y="2119470"/>
                </a:lnTo>
                <a:lnTo>
                  <a:pt x="2222416" y="1880273"/>
                </a:lnTo>
                <a:lnTo>
                  <a:pt x="1765216" y="1622909"/>
                </a:lnTo>
                <a:lnTo>
                  <a:pt x="1365544" y="1365545"/>
                </a:lnTo>
                <a:lnTo>
                  <a:pt x="1002207" y="1093041"/>
                </a:lnTo>
                <a:lnTo>
                  <a:pt x="644925" y="790260"/>
                </a:lnTo>
                <a:lnTo>
                  <a:pt x="311865" y="481423"/>
                </a:lnTo>
                <a:lnTo>
                  <a:pt x="27250" y="178641"/>
                </a:lnTo>
                <a:lnTo>
                  <a:pt x="0" y="157447"/>
                </a:lnTo>
                <a:lnTo>
                  <a:pt x="9084" y="0"/>
                </a:lnTo>
                <a:close/>
              </a:path>
            </a:pathLst>
          </a:custGeom>
          <a:solidFill>
            <a:srgbClr val="1C1C1C">
              <a:alpha val="18039"/>
            </a:srgbClr>
          </a:solidFill>
          <a:ln>
            <a:noFill/>
          </a:ln>
        </p:spPr>
        <p:txBody>
          <a:bodyPr rtlCol="0" anchor="ctr">
            <a:noAutofit/>
          </a:bodyPr>
          <a:lstStyle/>
          <a:p>
            <a:pPr algn="ctr"/>
            <a:endParaRPr lang="en-GB" dirty="0">
              <a:latin typeface="+mn-lt"/>
            </a:endParaRPr>
          </a:p>
        </p:txBody>
      </p:sp>
      <p:cxnSp>
        <p:nvCxnSpPr>
          <p:cNvPr id="38" name="Conexão recta unidireccional 32">
            <a:extLst>
              <a:ext uri="{FF2B5EF4-FFF2-40B4-BE49-F238E27FC236}">
                <a16:creationId xmlns:a16="http://schemas.microsoft.com/office/drawing/2014/main" id="{0247D730-8F3E-ED4C-95D5-8DC543A8FC93}"/>
              </a:ext>
            </a:extLst>
          </p:cNvPr>
          <p:cNvCxnSpPr/>
          <p:nvPr/>
        </p:nvCxnSpPr>
        <p:spPr>
          <a:xfrm flipH="1">
            <a:off x="2520044" y="2367643"/>
            <a:ext cx="1279071" cy="6259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ângulo 21">
            <a:extLst>
              <a:ext uri="{FF2B5EF4-FFF2-40B4-BE49-F238E27FC236}">
                <a16:creationId xmlns:a16="http://schemas.microsoft.com/office/drawing/2014/main" id="{340E3561-CDCD-994D-8EF9-25933B20CDFB}"/>
              </a:ext>
            </a:extLst>
          </p:cNvPr>
          <p:cNvSpPr/>
          <p:nvPr/>
        </p:nvSpPr>
        <p:spPr>
          <a:xfrm>
            <a:off x="3787541" y="2776249"/>
            <a:ext cx="3331361" cy="369332"/>
          </a:xfrm>
          <a:prstGeom prst="rect">
            <a:avLst/>
          </a:prstGeom>
          <a:solidFill>
            <a:schemeClr val="bg1"/>
          </a:solidFill>
          <a:ln>
            <a:solidFill>
              <a:schemeClr val="bg1">
                <a:lumMod val="50000"/>
              </a:schemeClr>
            </a:solidFill>
          </a:ln>
        </p:spPr>
        <p:txBody>
          <a:bodyPr wrap="none">
            <a:spAutoFit/>
          </a:bodyPr>
          <a:lstStyle/>
          <a:p>
            <a:r>
              <a:rPr lang="en-GB" kern="0" dirty="0">
                <a:solidFill>
                  <a:sysClr val="windowText" lastClr="000000"/>
                </a:solidFill>
                <a:latin typeface="Calibri"/>
              </a:rPr>
              <a:t>This is </a:t>
            </a:r>
            <a:r>
              <a:rPr lang="en-GB" i="1" kern="0" dirty="0">
                <a:solidFill>
                  <a:sysClr val="windowText" lastClr="000000"/>
                </a:solidFill>
                <a:latin typeface="Calibri"/>
              </a:rPr>
              <a:t>not</a:t>
            </a:r>
            <a:r>
              <a:rPr lang="en-GB" kern="0" dirty="0">
                <a:solidFill>
                  <a:sysClr val="windowText" lastClr="000000"/>
                </a:solidFill>
                <a:latin typeface="Calibri"/>
              </a:rPr>
              <a:t> a fit uncertainty band !</a:t>
            </a:r>
            <a:endParaRPr lang="en-GB" dirty="0"/>
          </a:p>
        </p:txBody>
      </p:sp>
    </p:spTree>
    <p:custDataLst>
      <p:tags r:id="rId1"/>
    </p:custDataLst>
    <p:extLst>
      <p:ext uri="{BB962C8B-B14F-4D97-AF65-F5344CB8AC3E}">
        <p14:creationId xmlns:p14="http://schemas.microsoft.com/office/powerpoint/2010/main" val="279625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7069" y="66426"/>
            <a:ext cx="9080873" cy="584775"/>
          </a:xfrm>
          <a:prstGeom prst="rect">
            <a:avLst/>
          </a:prstGeom>
          <a:noFill/>
          <a:ln w="38100" cmpd="sng">
            <a:noFill/>
          </a:ln>
        </p:spPr>
        <p:txBody>
          <a:bodyPr wrap="square" rtlCol="0">
            <a:spAutoFit/>
          </a:bodyPr>
          <a:lstStyle/>
          <a:p>
            <a:r>
              <a:rPr lang="en-US" sz="3200" dirty="0">
                <a:solidFill>
                  <a:srgbClr val="0000FF"/>
                </a:solidFill>
                <a:latin typeface="Arial Narrow"/>
                <a:cs typeface="Arial Narrow"/>
              </a:rPr>
              <a:t>The low-</a:t>
            </a:r>
            <a:r>
              <a:rPr lang="en-US" sz="3200" i="1" dirty="0" err="1">
                <a:solidFill>
                  <a:srgbClr val="0000FF"/>
                </a:solidFill>
                <a:latin typeface="Arial Narrow"/>
                <a:cs typeface="Arial Narrow"/>
              </a:rPr>
              <a:t>p</a:t>
            </a:r>
            <a:r>
              <a:rPr lang="en-US" sz="3200" baseline="-25000" dirty="0" err="1">
                <a:solidFill>
                  <a:srgbClr val="0000FF"/>
                </a:solidFill>
                <a:latin typeface="Arial Narrow"/>
                <a:cs typeface="Arial Narrow"/>
              </a:rPr>
              <a:t>T</a:t>
            </a:r>
            <a:r>
              <a:rPr lang="en-US" sz="3200" dirty="0">
                <a:solidFill>
                  <a:srgbClr val="0000FF"/>
                </a:solidFill>
                <a:latin typeface="Arial Narrow"/>
                <a:cs typeface="Arial Narrow"/>
              </a:rPr>
              <a:t> SDC problem</a:t>
            </a:r>
          </a:p>
        </p:txBody>
      </p:sp>
      <p:sp>
        <p:nvSpPr>
          <p:cNvPr id="14" name="TextBox 13"/>
          <p:cNvSpPr txBox="1"/>
          <p:nvPr/>
        </p:nvSpPr>
        <p:spPr>
          <a:xfrm>
            <a:off x="286790" y="723126"/>
            <a:ext cx="8728256" cy="923330"/>
          </a:xfrm>
          <a:prstGeom prst="rect">
            <a:avLst/>
          </a:prstGeom>
          <a:noFill/>
        </p:spPr>
        <p:txBody>
          <a:bodyPr wrap="square" rtlCol="0">
            <a:spAutoFit/>
          </a:bodyPr>
          <a:lstStyle/>
          <a:p>
            <a:r>
              <a:rPr lang="en-US" dirty="0">
                <a:solidFill>
                  <a:prstClr val="black"/>
                </a:solidFill>
                <a:latin typeface="+mn-lt"/>
              </a:rPr>
              <a:t>The SDCs used in most theory-driven analyses of the data are not valid in the low </a:t>
            </a:r>
            <a:r>
              <a:rPr lang="en-US" i="1" dirty="0" err="1">
                <a:solidFill>
                  <a:prstClr val="black"/>
                </a:solidFill>
                <a:latin typeface="+mn-lt"/>
              </a:rPr>
              <a:t>p</a:t>
            </a:r>
            <a:r>
              <a:rPr lang="en-US" baseline="-25000" dirty="0" err="1">
                <a:solidFill>
                  <a:prstClr val="black"/>
                </a:solidFill>
                <a:latin typeface="+mn-lt"/>
              </a:rPr>
              <a:t>T</a:t>
            </a:r>
            <a:r>
              <a:rPr lang="en-US" dirty="0">
                <a:solidFill>
                  <a:prstClr val="black"/>
                </a:solidFill>
                <a:latin typeface="+mn-lt"/>
              </a:rPr>
              <a:t> region.</a:t>
            </a:r>
          </a:p>
          <a:p>
            <a:r>
              <a:rPr lang="en-US" dirty="0">
                <a:solidFill>
                  <a:prstClr val="black"/>
                </a:solidFill>
                <a:latin typeface="+mn-lt"/>
              </a:rPr>
              <a:t>Fitting data with a wrong fit model necessarily leads to wrong fit results, such as</a:t>
            </a:r>
            <a:br>
              <a:rPr lang="en-US" dirty="0">
                <a:solidFill>
                  <a:prstClr val="black"/>
                </a:solidFill>
                <a:latin typeface="+mn-lt"/>
              </a:rPr>
            </a:br>
            <a:r>
              <a:rPr lang="en-US" dirty="0">
                <a:solidFill>
                  <a:prstClr val="black"/>
                </a:solidFill>
                <a:latin typeface="+mn-lt"/>
              </a:rPr>
              <a:t>“the quarkonium polarization puzzle”.</a:t>
            </a:r>
          </a:p>
        </p:txBody>
      </p:sp>
      <p:pic>
        <p:nvPicPr>
          <p:cNvPr id="4" name="Picture 3">
            <a:extLst>
              <a:ext uri="{FF2B5EF4-FFF2-40B4-BE49-F238E27FC236}">
                <a16:creationId xmlns:a16="http://schemas.microsoft.com/office/drawing/2014/main" id="{1D3E6BB7-4797-084E-A68D-3203A8B35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81" y="2069129"/>
            <a:ext cx="8298890" cy="3587262"/>
          </a:xfrm>
          <a:prstGeom prst="rect">
            <a:avLst/>
          </a:prstGeom>
        </p:spPr>
      </p:pic>
      <p:sp>
        <p:nvSpPr>
          <p:cNvPr id="8" name="Oval 7">
            <a:extLst>
              <a:ext uri="{FF2B5EF4-FFF2-40B4-BE49-F238E27FC236}">
                <a16:creationId xmlns:a16="http://schemas.microsoft.com/office/drawing/2014/main" id="{4E7FEFA1-9276-6D45-82F1-084D4A120B04}"/>
              </a:ext>
            </a:extLst>
          </p:cNvPr>
          <p:cNvSpPr/>
          <p:nvPr/>
        </p:nvSpPr>
        <p:spPr>
          <a:xfrm rot="19939095">
            <a:off x="922701" y="2068686"/>
            <a:ext cx="483079" cy="782128"/>
          </a:xfrm>
          <a:prstGeom prst="ellipse">
            <a:avLst/>
          </a:prstGeom>
          <a:noFill/>
          <a:ln w="19050">
            <a:solidFill>
              <a:srgbClr val="FF00FF"/>
            </a:solidFill>
          </a:ln>
        </p:spPr>
        <p:txBody>
          <a:bodyPr rtlCol="0" anchor="ctr">
            <a:noAutofit/>
          </a:bodyPr>
          <a:lstStyle/>
          <a:p>
            <a:pPr algn="ctr"/>
            <a:endParaRPr lang="en-US" dirty="0">
              <a:latin typeface="+mn-lt"/>
            </a:endParaRPr>
          </a:p>
        </p:txBody>
      </p:sp>
      <p:sp>
        <p:nvSpPr>
          <p:cNvPr id="9" name="Oval 8">
            <a:extLst>
              <a:ext uri="{FF2B5EF4-FFF2-40B4-BE49-F238E27FC236}">
                <a16:creationId xmlns:a16="http://schemas.microsoft.com/office/drawing/2014/main" id="{91290E0A-89BF-4B44-85C3-718B1FE5A8AE}"/>
              </a:ext>
            </a:extLst>
          </p:cNvPr>
          <p:cNvSpPr/>
          <p:nvPr/>
        </p:nvSpPr>
        <p:spPr>
          <a:xfrm rot="19939095">
            <a:off x="4693582" y="2236610"/>
            <a:ext cx="483079" cy="782128"/>
          </a:xfrm>
          <a:prstGeom prst="ellipse">
            <a:avLst/>
          </a:prstGeom>
          <a:noFill/>
          <a:ln w="19050">
            <a:solidFill>
              <a:srgbClr val="FF00FF"/>
            </a:solidFill>
          </a:ln>
        </p:spPr>
        <p:txBody>
          <a:bodyPr rtlCol="0" anchor="ctr">
            <a:noAutofit/>
          </a:bodyPr>
          <a:lstStyle/>
          <a:p>
            <a:pPr algn="ctr"/>
            <a:endParaRPr lang="en-US" dirty="0">
              <a:latin typeface="+mn-lt"/>
            </a:endParaRPr>
          </a:p>
        </p:txBody>
      </p:sp>
      <p:sp>
        <p:nvSpPr>
          <p:cNvPr id="10" name="Rectangle 9">
            <a:extLst>
              <a:ext uri="{FF2B5EF4-FFF2-40B4-BE49-F238E27FC236}">
                <a16:creationId xmlns:a16="http://schemas.microsoft.com/office/drawing/2014/main" id="{339CAAAF-45BF-CB40-9FBD-B51C38206356}"/>
              </a:ext>
            </a:extLst>
          </p:cNvPr>
          <p:cNvSpPr/>
          <p:nvPr/>
        </p:nvSpPr>
        <p:spPr>
          <a:xfrm rot="395072">
            <a:off x="7323968" y="2533591"/>
            <a:ext cx="1575848" cy="400110"/>
          </a:xfrm>
          <a:prstGeom prst="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de-DE" sz="1000" i="1" dirty="0">
                <a:solidFill>
                  <a:srgbClr val="008000"/>
                </a:solidFill>
                <a:latin typeface="Hobo Std"/>
                <a:cs typeface="Hobo Std"/>
              </a:rPr>
              <a:t>H. Han et al.</a:t>
            </a:r>
            <a:br>
              <a:rPr lang="de-DE" sz="1000" i="1" dirty="0">
                <a:solidFill>
                  <a:srgbClr val="008000"/>
                </a:solidFill>
                <a:latin typeface="Hobo Std"/>
                <a:cs typeface="Hobo Std"/>
              </a:rPr>
            </a:br>
            <a:r>
              <a:rPr lang="de-DE" sz="1000" i="1" dirty="0">
                <a:solidFill>
                  <a:srgbClr val="008000"/>
                </a:solidFill>
                <a:latin typeface="Hobo Std"/>
                <a:cs typeface="Hobo Std"/>
              </a:rPr>
              <a:t> PRD 94 (2016) 014028</a:t>
            </a:r>
            <a:endParaRPr lang="en-US" sz="1000" i="1" dirty="0">
              <a:solidFill>
                <a:srgbClr val="008000"/>
              </a:solidFill>
              <a:latin typeface="Hobo Std"/>
              <a:cs typeface="Hobo Std"/>
            </a:endParaRPr>
          </a:p>
        </p:txBody>
      </p:sp>
      <p:sp>
        <p:nvSpPr>
          <p:cNvPr id="11" name="Down Arrow 10">
            <a:extLst>
              <a:ext uri="{FF2B5EF4-FFF2-40B4-BE49-F238E27FC236}">
                <a16:creationId xmlns:a16="http://schemas.microsoft.com/office/drawing/2014/main" id="{E0C27A13-8206-B64B-A83E-C421857F1375}"/>
              </a:ext>
            </a:extLst>
          </p:cNvPr>
          <p:cNvSpPr/>
          <p:nvPr/>
        </p:nvSpPr>
        <p:spPr>
          <a:xfrm rot="4088947">
            <a:off x="1625690" y="1788038"/>
            <a:ext cx="163917" cy="761100"/>
          </a:xfrm>
          <a:prstGeom prst="downArrow">
            <a:avLst>
              <a:gd name="adj1" fmla="val 27626"/>
              <a:gd name="adj2" fmla="val 113847"/>
            </a:avLst>
          </a:prstGeom>
          <a:solidFill>
            <a:srgbClr val="FF00FF"/>
          </a:solidFill>
          <a:ln>
            <a:solidFill>
              <a:schemeClr val="bg1">
                <a:lumMod val="50000"/>
              </a:schemeClr>
            </a:solidFill>
          </a:ln>
        </p:spPr>
        <p:txBody>
          <a:bodyPr rtlCol="0" anchor="ctr">
            <a:noAutofit/>
          </a:bodyPr>
          <a:lstStyle/>
          <a:p>
            <a:pPr algn="ctr"/>
            <a:endParaRPr lang="en-US" dirty="0">
              <a:latin typeface="+mn-lt"/>
            </a:endParaRPr>
          </a:p>
        </p:txBody>
      </p:sp>
      <p:cxnSp>
        <p:nvCxnSpPr>
          <p:cNvPr id="7" name="Straight Connector 6">
            <a:extLst>
              <a:ext uri="{FF2B5EF4-FFF2-40B4-BE49-F238E27FC236}">
                <a16:creationId xmlns:a16="http://schemas.microsoft.com/office/drawing/2014/main" id="{1582C5E1-CEFD-B64D-A5D1-1CEE07FCA40F}"/>
              </a:ext>
            </a:extLst>
          </p:cNvPr>
          <p:cNvCxnSpPr>
            <a:cxnSpLocks/>
          </p:cNvCxnSpPr>
          <p:nvPr/>
        </p:nvCxnSpPr>
        <p:spPr>
          <a:xfrm flipV="1">
            <a:off x="1559807" y="2169064"/>
            <a:ext cx="0" cy="165265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E037B2-CA2D-1D44-8F9A-E1614800B0C7}"/>
              </a:ext>
            </a:extLst>
          </p:cNvPr>
          <p:cNvCxnSpPr>
            <a:cxnSpLocks/>
          </p:cNvCxnSpPr>
          <p:nvPr/>
        </p:nvCxnSpPr>
        <p:spPr>
          <a:xfrm flipV="1">
            <a:off x="5318964" y="2172725"/>
            <a:ext cx="0" cy="165265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Down Arrow 14">
            <a:extLst>
              <a:ext uri="{FF2B5EF4-FFF2-40B4-BE49-F238E27FC236}">
                <a16:creationId xmlns:a16="http://schemas.microsoft.com/office/drawing/2014/main" id="{2D13C8DF-006B-0644-9978-31F8803B5AB5}"/>
              </a:ext>
            </a:extLst>
          </p:cNvPr>
          <p:cNvSpPr/>
          <p:nvPr/>
        </p:nvSpPr>
        <p:spPr>
          <a:xfrm rot="4088947">
            <a:off x="5308997" y="1838394"/>
            <a:ext cx="163917" cy="761100"/>
          </a:xfrm>
          <a:prstGeom prst="downArrow">
            <a:avLst>
              <a:gd name="adj1" fmla="val 27626"/>
              <a:gd name="adj2" fmla="val 113847"/>
            </a:avLst>
          </a:prstGeom>
          <a:solidFill>
            <a:srgbClr val="FF00FF"/>
          </a:solidFill>
          <a:ln>
            <a:solidFill>
              <a:schemeClr val="bg1">
                <a:lumMod val="50000"/>
              </a:schemeClr>
            </a:solidFill>
          </a:ln>
        </p:spPr>
        <p:txBody>
          <a:bodyPr rtlCol="0" anchor="ctr">
            <a:noAutofit/>
          </a:bodyPr>
          <a:lstStyle/>
          <a:p>
            <a:pPr algn="ctr"/>
            <a:endParaRPr lang="en-US" dirty="0">
              <a:latin typeface="+mn-lt"/>
            </a:endParaRPr>
          </a:p>
        </p:txBody>
      </p:sp>
      <p:sp>
        <p:nvSpPr>
          <p:cNvPr id="18" name="Rectangle 17">
            <a:extLst>
              <a:ext uri="{FF2B5EF4-FFF2-40B4-BE49-F238E27FC236}">
                <a16:creationId xmlns:a16="http://schemas.microsoft.com/office/drawing/2014/main" id="{D5AAE172-8653-F746-91AA-53CCAF3C820F}"/>
              </a:ext>
            </a:extLst>
          </p:cNvPr>
          <p:cNvSpPr/>
          <p:nvPr/>
        </p:nvSpPr>
        <p:spPr>
          <a:xfrm>
            <a:off x="613853" y="5633512"/>
            <a:ext cx="8105997" cy="830997"/>
          </a:xfrm>
          <a:prstGeom prst="rect">
            <a:avLst/>
          </a:prstGeom>
        </p:spPr>
        <p:txBody>
          <a:bodyPr wrap="square">
            <a:spAutoFit/>
          </a:bodyPr>
          <a:lstStyle/>
          <a:p>
            <a:pPr lvl="0"/>
            <a:r>
              <a:rPr lang="en-US" sz="1600" dirty="0">
                <a:solidFill>
                  <a:srgbClr val="0000FF"/>
                </a:solidFill>
                <a:latin typeface="Calibri"/>
                <a:sym typeface="Symbol"/>
              </a:rPr>
              <a:t>Conclusion:</a:t>
            </a:r>
            <a:br>
              <a:rPr lang="en-US" sz="1600" dirty="0">
                <a:solidFill>
                  <a:srgbClr val="0000FF"/>
                </a:solidFill>
                <a:latin typeface="Calibri"/>
                <a:sym typeface="Symbol"/>
              </a:rPr>
            </a:br>
            <a:r>
              <a:rPr lang="en-US" sz="1600" dirty="0">
                <a:solidFill>
                  <a:srgbClr val="0000FF"/>
                </a:solidFill>
                <a:latin typeface="Calibri"/>
                <a:sym typeface="Symbol"/>
              </a:rPr>
              <a:t>the transverse polarization expectation is not a “first principles NRQCD prediction” but rather the result of fits biased by the inclusion of too-low </a:t>
            </a:r>
            <a:r>
              <a:rPr lang="en-US" sz="1600" i="1" dirty="0" err="1">
                <a:solidFill>
                  <a:srgbClr val="0000FF"/>
                </a:solidFill>
                <a:latin typeface="Calibri"/>
                <a:sym typeface="Symbol"/>
              </a:rPr>
              <a:t>p</a:t>
            </a:r>
            <a:r>
              <a:rPr lang="en-US" sz="1600" baseline="-25000" dirty="0" err="1">
                <a:solidFill>
                  <a:srgbClr val="0000FF"/>
                </a:solidFill>
                <a:latin typeface="Calibri"/>
                <a:sym typeface="Symbol"/>
              </a:rPr>
              <a:t>T</a:t>
            </a:r>
            <a:r>
              <a:rPr lang="en-US" sz="1600" dirty="0">
                <a:solidFill>
                  <a:srgbClr val="0000FF"/>
                </a:solidFill>
                <a:latin typeface="Calibri"/>
                <a:sym typeface="Symbol"/>
              </a:rPr>
              <a:t> data</a:t>
            </a:r>
            <a:endParaRPr lang="en-GB" sz="1600" dirty="0">
              <a:solidFill>
                <a:srgbClr val="0000FF"/>
              </a:solidFill>
            </a:endParaRPr>
          </a:p>
        </p:txBody>
      </p:sp>
    </p:spTree>
    <p:extLst>
      <p:ext uri="{BB962C8B-B14F-4D97-AF65-F5344CB8AC3E}">
        <p14:creationId xmlns:p14="http://schemas.microsoft.com/office/powerpoint/2010/main" val="22783315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4|0.2|0.2|0.2|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50000"/>
            </a:schemeClr>
          </a:solidFill>
        </a:ln>
      </a:spPr>
      <a:bodyPr rtlCol="0" anchor="ctr">
        <a:noAutofit/>
      </a:bodyPr>
      <a:lstStyle>
        <a:defPPr algn="ctr">
          <a:defRPr dirty="0" smtClean="0">
            <a:latin typeface="+mn-lt"/>
          </a:defRPr>
        </a:defPPr>
      </a:lstStyle>
    </a:spDef>
    <a:txDef>
      <a:spPr>
        <a:noFill/>
      </a:spPr>
      <a:bodyPr wrap="none" rtlCol="0">
        <a:spAutoFit/>
      </a:bodyPr>
      <a:lstStyle>
        <a:defPPr>
          <a:defRPr dirty="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149153</TotalTime>
  <Words>1124</Words>
  <Application>Microsoft Macintosh PowerPoint</Application>
  <PresentationFormat>On-screen Show (4:3)</PresentationFormat>
  <Paragraphs>70</Paragraphs>
  <Slides>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ＭＳ Ｐゴシック</vt:lpstr>
      <vt:lpstr>Arial</vt:lpstr>
      <vt:lpstr>Arial Narrow</vt:lpstr>
      <vt:lpstr>Calibri</vt:lpstr>
      <vt:lpstr>Cambria Math</vt:lpstr>
      <vt:lpstr>Hobo Std</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Pietro</dc:creator>
  <cp:lastModifiedBy>Microsoft Office User</cp:lastModifiedBy>
  <cp:revision>4197</cp:revision>
  <cp:lastPrinted>2018-08-05T11:38:31Z</cp:lastPrinted>
  <dcterms:created xsi:type="dcterms:W3CDTF">2013-04-17T18:45:31Z</dcterms:created>
  <dcterms:modified xsi:type="dcterms:W3CDTF">2020-11-13T19:58:07Z</dcterms:modified>
</cp:coreProperties>
</file>