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00" r:id="rId3"/>
  </p:sldMasterIdLst>
  <p:notesMasterIdLst>
    <p:notesMasterId r:id="rId35"/>
  </p:notesMasterIdLst>
  <p:sldIdLst>
    <p:sldId id="395" r:id="rId4"/>
    <p:sldId id="259" r:id="rId5"/>
    <p:sldId id="269" r:id="rId6"/>
    <p:sldId id="262" r:id="rId7"/>
    <p:sldId id="400" r:id="rId8"/>
    <p:sldId id="267" r:id="rId9"/>
    <p:sldId id="399" r:id="rId10"/>
    <p:sldId id="278" r:id="rId11"/>
    <p:sldId id="380" r:id="rId12"/>
    <p:sldId id="381" r:id="rId13"/>
    <p:sldId id="913" r:id="rId14"/>
    <p:sldId id="905" r:id="rId15"/>
    <p:sldId id="338" r:id="rId16"/>
    <p:sldId id="397" r:id="rId17"/>
    <p:sldId id="384" r:id="rId18"/>
    <p:sldId id="387" r:id="rId19"/>
    <p:sldId id="405" r:id="rId20"/>
    <p:sldId id="916" r:id="rId21"/>
    <p:sldId id="881" r:id="rId22"/>
    <p:sldId id="885" r:id="rId23"/>
    <p:sldId id="886" r:id="rId24"/>
    <p:sldId id="884" r:id="rId25"/>
    <p:sldId id="882" r:id="rId26"/>
    <p:sldId id="910" r:id="rId27"/>
    <p:sldId id="915" r:id="rId28"/>
    <p:sldId id="918" r:id="rId29"/>
    <p:sldId id="902" r:id="rId30"/>
    <p:sldId id="312" r:id="rId31"/>
    <p:sldId id="917" r:id="rId32"/>
    <p:sldId id="386" r:id="rId33"/>
    <p:sldId id="894" r:id="rId34"/>
  </p:sldIdLst>
  <p:sldSz cx="9144000" cy="6858000" type="screen4x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29"/>
    <p:restoredTop sz="94733"/>
  </p:normalViewPr>
  <p:slideViewPr>
    <p:cSldViewPr snapToGrid="0" snapToObjects="1">
      <p:cViewPr varScale="1">
        <p:scale>
          <a:sx n="110" d="100"/>
          <a:sy n="110" d="100"/>
        </p:scale>
        <p:origin x="20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0"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381"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&lt;header&gt;</a:t>
            </a:r>
          </a:p>
        </p:txBody>
      </p:sp>
      <p:sp>
        <p:nvSpPr>
          <p:cNvPr id="382"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solidFill>
                  <a:srgbClr val="000000"/>
                </a:solidFill>
                <a:uFill>
                  <a:solidFill>
                    <a:srgbClr val="FFFFFF"/>
                  </a:solidFill>
                </a:uFill>
                <a:latin typeface="Times New Roman"/>
              </a:rPr>
              <a:t>&lt;date/time&gt;</a:t>
            </a:r>
          </a:p>
        </p:txBody>
      </p:sp>
      <p:sp>
        <p:nvSpPr>
          <p:cNvPr id="383"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solidFill>
                  <a:srgbClr val="000000"/>
                </a:solidFill>
                <a:uFill>
                  <a:solidFill>
                    <a:srgbClr val="FFFFFF"/>
                  </a:solidFill>
                </a:uFill>
                <a:latin typeface="Times New Roman"/>
              </a:rPr>
              <a:t>&lt;footer&gt;</a:t>
            </a:r>
          </a:p>
        </p:txBody>
      </p:sp>
      <p:sp>
        <p:nvSpPr>
          <p:cNvPr id="384" name="PlaceHolder 5"/>
          <p:cNvSpPr>
            <a:spLocks noGrp="1"/>
          </p:cNvSpPr>
          <p:nvPr>
            <p:ph type="sldNum"/>
          </p:nvPr>
        </p:nvSpPr>
        <p:spPr>
          <a:xfrm>
            <a:off x="4399200" y="9555480"/>
            <a:ext cx="3372840" cy="502560"/>
          </a:xfrm>
          <a:prstGeom prst="rect">
            <a:avLst/>
          </a:prstGeom>
        </p:spPr>
        <p:txBody>
          <a:bodyPr lIns="0" tIns="0" rIns="0" bIns="0" anchor="b"/>
          <a:lstStyle/>
          <a:p>
            <a:pPr algn="r"/>
            <a:fld id="{2067D824-112A-4F1B-BD21-A5DE7A7EA95E}" type="slidenum">
              <a:rPr lang="en-US" sz="1400" b="0" strike="noStrike" spc="-1">
                <a:solidFill>
                  <a:srgbClr val="000000"/>
                </a:solidFill>
                <a:uFill>
                  <a:solidFill>
                    <a:srgbClr val="FFFFFF"/>
                  </a:solidFill>
                </a:uFill>
                <a:latin typeface="Times New Roman"/>
              </a:r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CustomShape 1"/>
          <p:cNvSpPr/>
          <p:nvPr/>
        </p:nvSpPr>
        <p:spPr>
          <a:xfrm>
            <a:off x="755640" y="5078520"/>
            <a:ext cx="6035400" cy="47984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37138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5"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7"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51"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52"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6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68"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73"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75"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5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5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5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6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6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65"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66"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6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6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7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7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7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7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7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7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7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2"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8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7"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9"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solidFill>
                  <a:srgbClr val="000000"/>
                </a:solidFill>
                <a:uFill>
                  <a:solidFill>
                    <a:srgbClr val="FFFFFF"/>
                  </a:solidFill>
                </a:uFill>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solidFill>
                  <a:srgbClr val="000000"/>
                </a:solidFill>
                <a:uFill>
                  <a:solidFill>
                    <a:srgbClr val="FFFFFF"/>
                  </a:solidFill>
                </a:uFill>
                <a:latin typeface="Arial"/>
              </a:rPr>
              <a:t>Click to edit the title text format</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solidFill>
                  <a:srgbClr val="000000"/>
                </a:solidFill>
                <a:uFill>
                  <a:solidFill>
                    <a:srgbClr val="FFFFFF"/>
                  </a:solidFill>
                </a:uFill>
                <a:latin typeface="Arial"/>
              </a:rPr>
              <a:t>Click to edit the title text format</a:t>
            </a:r>
          </a:p>
        </p:txBody>
      </p:sp>
      <p:sp>
        <p:nvSpPr>
          <p:cNvPr id="15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ustomShape 1"/>
          <p:cNvSpPr/>
          <p:nvPr/>
        </p:nvSpPr>
        <p:spPr>
          <a:xfrm>
            <a:off x="380322" y="1414555"/>
            <a:ext cx="8383356" cy="1400912"/>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ctr"/>
            <a:r>
              <a:rPr lang="en-US" sz="3600" b="1" dirty="0"/>
              <a:t>Future Compact star observations that could confirm the existence of a Critical End Point in the QCD phase diagram</a:t>
            </a:r>
          </a:p>
        </p:txBody>
      </p:sp>
      <p:sp>
        <p:nvSpPr>
          <p:cNvPr id="386" name="CustomShape 2"/>
          <p:cNvSpPr/>
          <p:nvPr/>
        </p:nvSpPr>
        <p:spPr>
          <a:xfrm>
            <a:off x="898215" y="2921217"/>
            <a:ext cx="7300440" cy="2071184"/>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2400" b="0" strike="noStrike" spc="-1" dirty="0">
                <a:solidFill>
                  <a:srgbClr val="000000"/>
                </a:solidFill>
                <a:uFill>
                  <a:solidFill>
                    <a:srgbClr val="FFFFFF"/>
                  </a:solidFill>
                </a:uFill>
                <a:latin typeface="Helvetica Light"/>
                <a:ea typeface="Helvetica Light"/>
              </a:rPr>
              <a:t>David E. Álvarez Castillo</a:t>
            </a:r>
            <a:endParaRPr lang="en-US" b="1" i="1" strike="noStrike" spc="-1" dirty="0">
              <a:solidFill>
                <a:srgbClr val="000000"/>
              </a:solidFill>
              <a:uFill>
                <a:solidFill>
                  <a:srgbClr val="FFFFFF"/>
                </a:solidFill>
              </a:uFill>
              <a:latin typeface="Helvetica Light"/>
              <a:ea typeface="Helvetica Light"/>
            </a:endParaRPr>
          </a:p>
          <a:p>
            <a:pPr algn="ctr">
              <a:lnSpc>
                <a:spcPct val="100000"/>
              </a:lnSpc>
            </a:pPr>
            <a:r>
              <a:rPr lang="en-US" b="1" i="1" strike="noStrike" spc="-1" dirty="0">
                <a:solidFill>
                  <a:srgbClr val="000000"/>
                </a:solidFill>
                <a:uFill>
                  <a:solidFill>
                    <a:srgbClr val="FFFFFF"/>
                  </a:solidFill>
                </a:uFill>
                <a:latin typeface="Helvetica Light"/>
                <a:ea typeface="Helvetica Light"/>
              </a:rPr>
              <a:t>Joint Institute for Nuclear Research</a:t>
            </a:r>
          </a:p>
          <a:p>
            <a:pPr algn="ctr">
              <a:lnSpc>
                <a:spcPct val="100000"/>
              </a:lnSpc>
            </a:pPr>
            <a:r>
              <a:rPr lang="en-US" b="1" i="1" spc="-1" dirty="0" err="1">
                <a:solidFill>
                  <a:srgbClr val="000000"/>
                </a:solidFill>
                <a:uFill>
                  <a:solidFill>
                    <a:srgbClr val="FFFFFF"/>
                  </a:solidFill>
                </a:uFill>
                <a:latin typeface="Helvetica Light"/>
              </a:rPr>
              <a:t>Dubna</a:t>
            </a:r>
            <a:r>
              <a:rPr lang="en-US" b="1" i="1" spc="-1" dirty="0">
                <a:solidFill>
                  <a:srgbClr val="000000"/>
                </a:solidFill>
                <a:uFill>
                  <a:solidFill>
                    <a:srgbClr val="FFFFFF"/>
                  </a:solidFill>
                </a:uFill>
                <a:latin typeface="Helvetica Light"/>
              </a:rPr>
              <a:t>, Russia</a:t>
            </a:r>
          </a:p>
          <a:p>
            <a:pPr algn="ctr">
              <a:lnSpc>
                <a:spcPct val="100000"/>
              </a:lnSpc>
            </a:pPr>
            <a:r>
              <a:rPr lang="en-US" b="1" i="1" spc="-1" dirty="0">
                <a:solidFill>
                  <a:srgbClr val="000000"/>
                </a:solidFill>
                <a:uFill>
                  <a:solidFill>
                    <a:srgbClr val="FFFFFF"/>
                  </a:solidFill>
                </a:uFill>
                <a:latin typeface="Helvetica Light"/>
              </a:rPr>
              <a:t>&amp;</a:t>
            </a:r>
          </a:p>
          <a:p>
            <a:pPr algn="ctr">
              <a:lnSpc>
                <a:spcPct val="100000"/>
              </a:lnSpc>
            </a:pPr>
            <a:r>
              <a:rPr lang="en-US" b="1" i="1" spc="-1" dirty="0">
                <a:solidFill>
                  <a:srgbClr val="000000"/>
                </a:solidFill>
                <a:uFill>
                  <a:solidFill>
                    <a:srgbClr val="FFFFFF"/>
                  </a:solidFill>
                </a:uFill>
                <a:latin typeface="Helvetica Light"/>
              </a:rPr>
              <a:t>Institute of Nuclear Physics PAS</a:t>
            </a:r>
          </a:p>
          <a:p>
            <a:pPr algn="ctr">
              <a:lnSpc>
                <a:spcPct val="100000"/>
              </a:lnSpc>
            </a:pPr>
            <a:r>
              <a:rPr lang="en-US" b="1" i="1" spc="-1" dirty="0">
                <a:solidFill>
                  <a:srgbClr val="000000"/>
                </a:solidFill>
                <a:uFill>
                  <a:solidFill>
                    <a:srgbClr val="FFFFFF"/>
                  </a:solidFill>
                </a:uFill>
                <a:latin typeface="Helvetica Light"/>
              </a:rPr>
              <a:t>Cracow, Poland</a:t>
            </a:r>
          </a:p>
        </p:txBody>
      </p:sp>
      <p:pic>
        <p:nvPicPr>
          <p:cNvPr id="387" name="compstarLogo.jpg"/>
          <p:cNvPicPr/>
          <p:nvPr/>
        </p:nvPicPr>
        <p:blipFill>
          <a:blip r:embed="rId2"/>
          <a:stretch/>
        </p:blipFill>
        <p:spPr>
          <a:xfrm>
            <a:off x="6836807" y="5136201"/>
            <a:ext cx="2305800" cy="1609920"/>
          </a:xfrm>
          <a:prstGeom prst="rect">
            <a:avLst/>
          </a:prstGeom>
          <a:ln w="12600">
            <a:noFill/>
          </a:ln>
        </p:spPr>
      </p:pic>
      <p:sp>
        <p:nvSpPr>
          <p:cNvPr id="388" name="CustomShape 3"/>
          <p:cNvSpPr/>
          <p:nvPr/>
        </p:nvSpPr>
        <p:spPr>
          <a:xfrm>
            <a:off x="937995" y="4675545"/>
            <a:ext cx="7220880" cy="8269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endParaRPr lang="en-US" sz="2200" b="1" dirty="0">
              <a:latin typeface="Helvetica Light" charset="0"/>
              <a:ea typeface="Helvetica Light" charset="0"/>
              <a:cs typeface="Helvetica Light" charset="0"/>
            </a:endParaRPr>
          </a:p>
          <a:p>
            <a:pPr algn="ctr"/>
            <a:r>
              <a:rPr lang="en-US" sz="2200" b="1" dirty="0">
                <a:latin typeface="Helvetica Light" charset="0"/>
                <a:ea typeface="Helvetica Light" charset="0"/>
                <a:cs typeface="Helvetica Light" charset="0"/>
              </a:rPr>
              <a:t> Workshop on High Energy Physics </a:t>
            </a:r>
          </a:p>
          <a:p>
            <a:pPr algn="ctr"/>
            <a:r>
              <a:rPr lang="en-US" sz="2200" b="1" spc="-1" dirty="0">
                <a:solidFill>
                  <a:srgbClr val="000000"/>
                </a:solidFill>
                <a:uFill>
                  <a:solidFill>
                    <a:srgbClr val="FFFFFF"/>
                  </a:solidFill>
                </a:uFill>
                <a:latin typeface="Helvetica Light"/>
                <a:ea typeface="Helvetica Light"/>
              </a:rPr>
              <a:t>“Hot problems of Strong Interactions”</a:t>
            </a:r>
          </a:p>
          <a:p>
            <a:pPr algn="ctr"/>
            <a:r>
              <a:rPr lang="en-US" sz="2200" b="1" spc="-1" dirty="0">
                <a:solidFill>
                  <a:srgbClr val="000000"/>
                </a:solidFill>
                <a:uFill>
                  <a:solidFill>
                    <a:srgbClr val="FFFFFF"/>
                  </a:solidFill>
                </a:uFill>
                <a:latin typeface="Helvetica Light"/>
                <a:ea typeface="Helvetica Light"/>
              </a:rPr>
              <a:t>November 10</a:t>
            </a:r>
            <a:r>
              <a:rPr lang="en-US" sz="2200" b="1" strike="noStrike" spc="-1" dirty="0">
                <a:solidFill>
                  <a:srgbClr val="000000"/>
                </a:solidFill>
                <a:uFill>
                  <a:solidFill>
                    <a:srgbClr val="FFFFFF"/>
                  </a:solidFill>
                </a:uFill>
                <a:latin typeface="Helvetica Light"/>
                <a:ea typeface="Helvetica Light"/>
              </a:rPr>
              <a:t> 2020</a:t>
            </a:r>
            <a:endParaRPr lang="en-US" sz="2200" b="0" strike="noStrike" spc="-1" dirty="0">
              <a:solidFill>
                <a:srgbClr val="000000"/>
              </a:solidFill>
              <a:uFill>
                <a:solidFill>
                  <a:srgbClr val="FFFFFF"/>
                </a:solidFill>
              </a:uFill>
              <a:latin typeface="Arial"/>
            </a:endParaRPr>
          </a:p>
        </p:txBody>
      </p:sp>
      <p:pic>
        <p:nvPicPr>
          <p:cNvPr id="389" name="JINR_Dubna_logo.png"/>
          <p:cNvPicPr/>
          <p:nvPr/>
        </p:nvPicPr>
        <p:blipFill>
          <a:blip r:embed="rId3"/>
          <a:stretch/>
        </p:blipFill>
        <p:spPr>
          <a:xfrm>
            <a:off x="337634" y="3244509"/>
            <a:ext cx="1969560" cy="1957320"/>
          </a:xfrm>
          <a:prstGeom prst="rect">
            <a:avLst/>
          </a:prstGeom>
          <a:ln w="12600">
            <a:noFill/>
          </a:ln>
        </p:spPr>
      </p:pic>
      <p:pic>
        <p:nvPicPr>
          <p:cNvPr id="3" name="Picture 2">
            <a:extLst>
              <a:ext uri="{FF2B5EF4-FFF2-40B4-BE49-F238E27FC236}">
                <a16:creationId xmlns:a16="http://schemas.microsoft.com/office/drawing/2014/main" id="{F9388A62-F556-8047-A472-744C44CD7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482" y="5756449"/>
            <a:ext cx="4208855" cy="980704"/>
          </a:xfrm>
          <a:prstGeom prst="rect">
            <a:avLst/>
          </a:prstGeom>
        </p:spPr>
      </p:pic>
      <p:pic>
        <p:nvPicPr>
          <p:cNvPr id="4" name="Picture 3">
            <a:extLst>
              <a:ext uri="{FF2B5EF4-FFF2-40B4-BE49-F238E27FC236}">
                <a16:creationId xmlns:a16="http://schemas.microsoft.com/office/drawing/2014/main" id="{3E41E967-F42C-3040-9A3B-27DE4A001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994" y="3328665"/>
            <a:ext cx="2349500" cy="1981200"/>
          </a:xfrm>
          <a:prstGeom prst="rect">
            <a:avLst/>
          </a:prstGeom>
        </p:spPr>
      </p:pic>
    </p:spTree>
    <p:extLst>
      <p:ext uri="{BB962C8B-B14F-4D97-AF65-F5344CB8AC3E}">
        <p14:creationId xmlns:p14="http://schemas.microsoft.com/office/powerpoint/2010/main" val="36370574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502"/>
          <p:cNvPicPr/>
          <p:nvPr/>
        </p:nvPicPr>
        <p:blipFill>
          <a:blip r:embed="rId2"/>
          <a:stretch/>
        </p:blipFill>
        <p:spPr>
          <a:xfrm>
            <a:off x="911520" y="526680"/>
            <a:ext cx="7313760" cy="5650920"/>
          </a:xfrm>
          <a:prstGeom prst="rect">
            <a:avLst/>
          </a:prstGeom>
          <a:ln>
            <a:noFill/>
          </a:ln>
        </p:spPr>
      </p:pic>
      <p:sp>
        <p:nvSpPr>
          <p:cNvPr id="504" name="CustomShape 1"/>
          <p:cNvSpPr/>
          <p:nvPr/>
        </p:nvSpPr>
        <p:spPr>
          <a:xfrm>
            <a:off x="669600" y="204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dirty="0">
                <a:solidFill>
                  <a:srgbClr val="000000"/>
                </a:solidFill>
                <a:uFill>
                  <a:solidFill>
                    <a:srgbClr val="FFFFFF"/>
                  </a:solidFill>
                </a:uFill>
                <a:latin typeface="Helvetica Light"/>
                <a:ea typeface="Helvetica Light"/>
              </a:rPr>
              <a:t>Compact Star Twins</a:t>
            </a:r>
            <a:endParaRPr lang="en-US" sz="4800" b="0" strike="noStrike" spc="-1" dirty="0">
              <a:solidFill>
                <a:srgbClr val="000000"/>
              </a:solidFill>
              <a:uFill>
                <a:solidFill>
                  <a:srgbClr val="FFFFFF"/>
                </a:solidFill>
              </a:uFill>
              <a:latin typeface="Arial"/>
            </a:endParaRPr>
          </a:p>
        </p:txBody>
      </p:sp>
      <p:sp>
        <p:nvSpPr>
          <p:cNvPr id="505" name="CustomShape 2"/>
          <p:cNvSpPr/>
          <p:nvPr/>
        </p:nvSpPr>
        <p:spPr>
          <a:xfrm>
            <a:off x="1922040" y="6105960"/>
            <a:ext cx="5391720" cy="3135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dirty="0">
                <a:solidFill>
                  <a:srgbClr val="000000"/>
                </a:solidFill>
                <a:uFill>
                  <a:solidFill>
                    <a:srgbClr val="FFFFFF"/>
                  </a:solidFill>
                </a:uFill>
                <a:latin typeface="Helvetica Light"/>
                <a:ea typeface="Helvetica Light"/>
              </a:rPr>
              <a:t>Alvarez-Castillo, </a:t>
            </a:r>
            <a:r>
              <a:rPr lang="en-US" sz="1700" b="1" strike="noStrike" spc="-1" dirty="0" err="1">
                <a:solidFill>
                  <a:srgbClr val="000000"/>
                </a:solidFill>
                <a:uFill>
                  <a:solidFill>
                    <a:srgbClr val="FFFFFF"/>
                  </a:solidFill>
                </a:uFill>
                <a:latin typeface="Helvetica Light"/>
                <a:ea typeface="Helvetica Light"/>
              </a:rPr>
              <a:t>Blaschke</a:t>
            </a:r>
            <a:r>
              <a:rPr lang="en-US" sz="1700" b="1" strike="noStrike" spc="-1" dirty="0">
                <a:solidFill>
                  <a:srgbClr val="000000"/>
                </a:solidFill>
                <a:uFill>
                  <a:solidFill>
                    <a:srgbClr val="FFFFFF"/>
                  </a:solidFill>
                </a:uFill>
                <a:latin typeface="Helvetica Light"/>
                <a:ea typeface="Helvetica Light"/>
              </a:rPr>
              <a:t> (2017) </a:t>
            </a:r>
            <a:endParaRPr lang="en-US" sz="1700" b="0" strike="noStrike" spc="-1" dirty="0">
              <a:solidFill>
                <a:srgbClr val="000000"/>
              </a:solidFill>
              <a:uFill>
                <a:solidFill>
                  <a:srgbClr val="FFFFFF"/>
                </a:solidFill>
              </a:uFill>
              <a:latin typeface="Arial"/>
            </a:endParaRPr>
          </a:p>
          <a:p>
            <a:pPr algn="ctr">
              <a:lnSpc>
                <a:spcPct val="100000"/>
              </a:lnSpc>
            </a:pPr>
            <a:r>
              <a:rPr lang="en-US" sz="1700" b="1" strike="noStrike" spc="-1" dirty="0">
                <a:solidFill>
                  <a:srgbClr val="000000"/>
                </a:solidFill>
                <a:uFill>
                  <a:solidFill>
                    <a:srgbClr val="FFFFFF"/>
                  </a:solidFill>
                </a:uFill>
                <a:latin typeface="Helvetica Light"/>
                <a:ea typeface="Helvetica Light"/>
              </a:rPr>
              <a:t>High mass twins from multi-</a:t>
            </a:r>
            <a:r>
              <a:rPr lang="en-US" sz="1700" b="1" strike="noStrike" spc="-1" dirty="0" err="1">
                <a:solidFill>
                  <a:srgbClr val="000000"/>
                </a:solidFill>
                <a:uFill>
                  <a:solidFill>
                    <a:srgbClr val="FFFFFF"/>
                  </a:solidFill>
                </a:uFill>
                <a:latin typeface="Helvetica Light"/>
                <a:ea typeface="Helvetica Light"/>
              </a:rPr>
              <a:t>polytrope</a:t>
            </a:r>
            <a:r>
              <a:rPr lang="en-US" sz="1700" b="1" strike="noStrike" spc="-1" dirty="0">
                <a:solidFill>
                  <a:srgbClr val="000000"/>
                </a:solidFill>
                <a:uFill>
                  <a:solidFill>
                    <a:srgbClr val="FFFFFF"/>
                  </a:solidFill>
                </a:uFill>
                <a:latin typeface="Helvetica Light"/>
                <a:ea typeface="Helvetica Light"/>
              </a:rPr>
              <a:t> equations of state</a:t>
            </a:r>
            <a:endParaRPr lang="en-US" sz="1700" b="0" strike="noStrike" spc="-1" dirty="0">
              <a:solidFill>
                <a:srgbClr val="000000"/>
              </a:solidFill>
              <a:uFill>
                <a:solidFill>
                  <a:srgbClr val="FFFFFF"/>
                </a:solidFill>
              </a:uFill>
              <a:latin typeface="Arial"/>
            </a:endParaRPr>
          </a:p>
          <a:p>
            <a:pPr algn="ctr">
              <a:lnSpc>
                <a:spcPct val="100000"/>
              </a:lnSpc>
            </a:pPr>
            <a:r>
              <a:rPr lang="en-US" sz="1700" b="1" strike="noStrike" spc="-1" dirty="0" err="1">
                <a:solidFill>
                  <a:srgbClr val="000000"/>
                </a:solidFill>
                <a:uFill>
                  <a:solidFill>
                    <a:srgbClr val="FFFFFF"/>
                  </a:solidFill>
                </a:uFill>
                <a:latin typeface="Helvetica Light"/>
                <a:ea typeface="Helvetica Light"/>
              </a:rPr>
              <a:t>arXiv</a:t>
            </a:r>
            <a:r>
              <a:rPr lang="en-US" sz="1700" b="1" strike="noStrike" spc="-1" dirty="0">
                <a:solidFill>
                  <a:srgbClr val="000000"/>
                </a:solidFill>
                <a:uFill>
                  <a:solidFill>
                    <a:srgbClr val="FFFFFF"/>
                  </a:solidFill>
                </a:uFill>
                <a:latin typeface="Helvetica Light"/>
                <a:ea typeface="Helvetica Light"/>
              </a:rPr>
              <a:t>: 1703.02681v2, </a:t>
            </a:r>
            <a:r>
              <a:rPr lang="is-IS" sz="1700" b="1" dirty="0">
                <a:latin typeface="Helvetica Light" charset="0"/>
                <a:ea typeface="Helvetica Light" charset="0"/>
                <a:cs typeface="Helvetica Light" charset="0"/>
              </a:rPr>
              <a:t>Phys. Rev. C 96, 045809 (2017)</a:t>
            </a:r>
            <a:endParaRPr lang="en-US" sz="1700" b="1" strike="noStrike" spc="-1" dirty="0">
              <a:solidFill>
                <a:srgbClr val="000000"/>
              </a:solidFill>
              <a:uFill>
                <a:solidFill>
                  <a:srgbClr val="FFFFFF"/>
                </a:solidFill>
              </a:uFill>
              <a:latin typeface="Helvetica Light" charset="0"/>
              <a:ea typeface="Helvetica Light" charset="0"/>
              <a:cs typeface="Helvetica Light" charset="0"/>
            </a:endParaRPr>
          </a:p>
        </p:txBody>
      </p:sp>
      <p:sp>
        <p:nvSpPr>
          <p:cNvPr id="506" name="CustomShape 3"/>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507" name="CustomShape 4"/>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3515472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CustomShape 1"/>
          <p:cNvSpPr/>
          <p:nvPr/>
        </p:nvSpPr>
        <p:spPr>
          <a:xfrm>
            <a:off x="669600" y="204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dirty="0">
                <a:solidFill>
                  <a:srgbClr val="000000"/>
                </a:solidFill>
                <a:uFill>
                  <a:solidFill>
                    <a:srgbClr val="FFFFFF"/>
                  </a:solidFill>
                </a:uFill>
                <a:latin typeface="Helvetica Light"/>
                <a:ea typeface="Helvetica Light"/>
              </a:rPr>
              <a:t>Classification</a:t>
            </a:r>
            <a:endParaRPr lang="en-US" sz="4800" b="0" strike="noStrike" spc="-1" dirty="0">
              <a:solidFill>
                <a:srgbClr val="000000"/>
              </a:solidFill>
              <a:uFill>
                <a:solidFill>
                  <a:srgbClr val="FFFFFF"/>
                </a:solidFill>
              </a:uFill>
              <a:latin typeface="Arial"/>
            </a:endParaRPr>
          </a:p>
        </p:txBody>
      </p:sp>
      <p:sp>
        <p:nvSpPr>
          <p:cNvPr id="505" name="CustomShape 2"/>
          <p:cNvSpPr/>
          <p:nvPr/>
        </p:nvSpPr>
        <p:spPr>
          <a:xfrm>
            <a:off x="1922040" y="6105960"/>
            <a:ext cx="5391720" cy="3135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GB" dirty="0"/>
              <a:t>Christian, J., </a:t>
            </a:r>
            <a:r>
              <a:rPr lang="en-GB" dirty="0" err="1"/>
              <a:t>Zacchi</a:t>
            </a:r>
            <a:r>
              <a:rPr lang="en-GB" dirty="0"/>
              <a:t>, A. &amp; Schaffner-</a:t>
            </a:r>
            <a:r>
              <a:rPr lang="en-GB" dirty="0" err="1"/>
              <a:t>Bielich</a:t>
            </a:r>
            <a:r>
              <a:rPr lang="en-GB" dirty="0"/>
              <a:t>, J.</a:t>
            </a:r>
          </a:p>
          <a:p>
            <a:pPr algn="ctr">
              <a:lnSpc>
                <a:spcPct val="100000"/>
              </a:lnSpc>
            </a:pPr>
            <a:r>
              <a:rPr lang="en-GB" i="1" dirty="0"/>
              <a:t>Eur. Phys. J. A</a:t>
            </a:r>
            <a:r>
              <a:rPr lang="en-GB" dirty="0"/>
              <a:t> </a:t>
            </a:r>
            <a:r>
              <a:rPr lang="en-GB" b="1" dirty="0"/>
              <a:t>54, </a:t>
            </a:r>
            <a:r>
              <a:rPr lang="en-GB" dirty="0"/>
              <a:t>28 (2018). </a:t>
            </a:r>
            <a:endParaRPr lang="en-US" sz="1700" b="1" strike="noStrike" spc="-1" dirty="0">
              <a:solidFill>
                <a:srgbClr val="000000"/>
              </a:solidFill>
              <a:uFill>
                <a:solidFill>
                  <a:srgbClr val="FFFFFF"/>
                </a:solidFill>
              </a:uFill>
              <a:latin typeface="Helvetica Light" charset="0"/>
              <a:ea typeface="Helvetica Light" charset="0"/>
              <a:cs typeface="Helvetica Light" charset="0"/>
            </a:endParaRPr>
          </a:p>
        </p:txBody>
      </p:sp>
      <p:sp>
        <p:nvSpPr>
          <p:cNvPr id="506" name="CustomShape 3"/>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507" name="CustomShape 4"/>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pic>
        <p:nvPicPr>
          <p:cNvPr id="2" name="Picture 1">
            <a:extLst>
              <a:ext uri="{FF2B5EF4-FFF2-40B4-BE49-F238E27FC236}">
                <a16:creationId xmlns:a16="http://schemas.microsoft.com/office/drawing/2014/main" id="{7E6343E3-FDA5-5943-8617-FEC00E232FF7}"/>
              </a:ext>
            </a:extLst>
          </p:cNvPr>
          <p:cNvPicPr>
            <a:picLocks noChangeAspect="1"/>
          </p:cNvPicPr>
          <p:nvPr/>
        </p:nvPicPr>
        <p:blipFill>
          <a:blip r:embed="rId2"/>
          <a:stretch>
            <a:fillRect/>
          </a:stretch>
        </p:blipFill>
        <p:spPr>
          <a:xfrm>
            <a:off x="4004841" y="1377323"/>
            <a:ext cx="4654387" cy="4397799"/>
          </a:xfrm>
          <a:prstGeom prst="rect">
            <a:avLst/>
          </a:prstGeom>
        </p:spPr>
      </p:pic>
      <p:pic>
        <p:nvPicPr>
          <p:cNvPr id="3" name="Picture 2">
            <a:extLst>
              <a:ext uri="{FF2B5EF4-FFF2-40B4-BE49-F238E27FC236}">
                <a16:creationId xmlns:a16="http://schemas.microsoft.com/office/drawing/2014/main" id="{41F67909-51C6-AE44-8642-8A916100F2E0}"/>
              </a:ext>
            </a:extLst>
          </p:cNvPr>
          <p:cNvPicPr>
            <a:picLocks noChangeAspect="1"/>
          </p:cNvPicPr>
          <p:nvPr/>
        </p:nvPicPr>
        <p:blipFill>
          <a:blip r:embed="rId3"/>
          <a:stretch>
            <a:fillRect/>
          </a:stretch>
        </p:blipFill>
        <p:spPr>
          <a:xfrm>
            <a:off x="33472" y="4102375"/>
            <a:ext cx="3777135" cy="1707472"/>
          </a:xfrm>
          <a:prstGeom prst="rect">
            <a:avLst/>
          </a:prstGeom>
        </p:spPr>
      </p:pic>
      <p:pic>
        <p:nvPicPr>
          <p:cNvPr id="4" name="Picture 3">
            <a:extLst>
              <a:ext uri="{FF2B5EF4-FFF2-40B4-BE49-F238E27FC236}">
                <a16:creationId xmlns:a16="http://schemas.microsoft.com/office/drawing/2014/main" id="{A8F6785E-E0BA-BD4F-8117-D088A3AEB473}"/>
              </a:ext>
            </a:extLst>
          </p:cNvPr>
          <p:cNvPicPr>
            <a:picLocks noChangeAspect="1"/>
          </p:cNvPicPr>
          <p:nvPr/>
        </p:nvPicPr>
        <p:blipFill>
          <a:blip r:embed="rId4"/>
          <a:stretch>
            <a:fillRect/>
          </a:stretch>
        </p:blipFill>
        <p:spPr>
          <a:xfrm>
            <a:off x="484772" y="1310443"/>
            <a:ext cx="3096065" cy="2990977"/>
          </a:xfrm>
          <a:prstGeom prst="rect">
            <a:avLst/>
          </a:prstGeom>
        </p:spPr>
      </p:pic>
    </p:spTree>
    <p:extLst>
      <p:ext uri="{BB962C8B-B14F-4D97-AF65-F5344CB8AC3E}">
        <p14:creationId xmlns:p14="http://schemas.microsoft.com/office/powerpoint/2010/main" val="326832056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B0ACB5-BAE8-054D-AE9A-E4260F0F6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5333"/>
            <a:ext cx="9144000" cy="5167333"/>
          </a:xfrm>
          <a:prstGeom prst="rect">
            <a:avLst/>
          </a:prstGeom>
        </p:spPr>
      </p:pic>
    </p:spTree>
    <p:extLst>
      <p:ext uri="{BB962C8B-B14F-4D97-AF65-F5344CB8AC3E}">
        <p14:creationId xmlns:p14="http://schemas.microsoft.com/office/powerpoint/2010/main" val="2480357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Implications from GW170817</a:t>
            </a:r>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a:latin typeface="Helvetica Light" charset="0"/>
                <a:ea typeface="Helvetica Light" charset="0"/>
                <a:cs typeface="Helvetica Light" charset="0"/>
              </a:rPr>
              <a:t>GW170817: Observation of Gravitational Waves from a Binary Neutron Star </a:t>
            </a:r>
            <a:r>
              <a:rPr lang="en-US" sz="1600" b="1" dirty="0" err="1">
                <a:latin typeface="Helvetica Light" charset="0"/>
                <a:ea typeface="Helvetica Light" charset="0"/>
                <a:cs typeface="Helvetica Light" charset="0"/>
              </a:rPr>
              <a:t>Inspiral</a:t>
            </a:r>
            <a:endParaRPr lang="en-US" sz="1600" b="1" dirty="0">
              <a:latin typeface="Helvetica Light" charset="0"/>
              <a:ea typeface="Helvetica Light" charset="0"/>
              <a:cs typeface="Helvetica Light" charset="0"/>
            </a:endParaRPr>
          </a:p>
          <a:p>
            <a:pPr algn="ctr">
              <a:lnSpc>
                <a:spcPct val="100000"/>
              </a:lnSpc>
            </a:pPr>
            <a:r>
              <a:rPr lang="en-US" sz="1600" b="1" dirty="0">
                <a:latin typeface="Helvetica Light" charset="0"/>
                <a:ea typeface="Helvetica Light" charset="0"/>
                <a:cs typeface="Helvetica Light" charset="0"/>
              </a:rPr>
              <a:t>B. P. Abbott et al. </a:t>
            </a:r>
            <a:r>
              <a:rPr lang="is-IS" sz="1600" b="1" dirty="0">
                <a:latin typeface="Helvetica Light" charset="0"/>
                <a:ea typeface="Helvetica Light" charset="0"/>
                <a:cs typeface="Helvetica Light" charset="0"/>
              </a:rPr>
              <a:t>arXiv:1712.00451</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58" y="1499425"/>
            <a:ext cx="4685042" cy="4230045"/>
          </a:xfrm>
          <a:prstGeom prst="rect">
            <a:avLst/>
          </a:prstGeom>
        </p:spPr>
      </p:pic>
    </p:spTree>
    <p:extLst>
      <p:ext uri="{BB962C8B-B14F-4D97-AF65-F5344CB8AC3E}">
        <p14:creationId xmlns:p14="http://schemas.microsoft.com/office/powerpoint/2010/main" val="1753579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Implications from GW170817</a:t>
            </a:r>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a:latin typeface="Helvetica Light" charset="0"/>
                <a:ea typeface="Helvetica Light" charset="0"/>
                <a:cs typeface="Helvetica Light" charset="0"/>
              </a:rPr>
              <a:t>Properties of the Binary Star Merger GW170817</a:t>
            </a:r>
          </a:p>
          <a:p>
            <a:pPr algn="ctr">
              <a:lnSpc>
                <a:spcPct val="100000"/>
              </a:lnSpc>
            </a:pPr>
            <a:r>
              <a:rPr lang="en-US" sz="1600" b="1" dirty="0">
                <a:latin typeface="Helvetica Light" charset="0"/>
                <a:ea typeface="Helvetica Light" charset="0"/>
                <a:cs typeface="Helvetica Light" charset="0"/>
              </a:rPr>
              <a:t>B. P. Abbott et al., </a:t>
            </a:r>
            <a:r>
              <a:rPr lang="is-IS" sz="1600" b="1" dirty="0">
                <a:latin typeface="Helvetica Light" charset="0"/>
                <a:ea typeface="Helvetica Light" charset="0"/>
                <a:cs typeface="Helvetica Light" charset="0"/>
              </a:rPr>
              <a:t>Phys. Rev. X 9, 011001 (2019)</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pic>
        <p:nvPicPr>
          <p:cNvPr id="5" name="Picture 4">
            <a:extLst>
              <a:ext uri="{FF2B5EF4-FFF2-40B4-BE49-F238E27FC236}">
                <a16:creationId xmlns:a16="http://schemas.microsoft.com/office/drawing/2014/main" id="{8FA0EC3E-4396-2446-B0F5-804B556FD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59" y="1418400"/>
            <a:ext cx="4807365" cy="3834331"/>
          </a:xfrm>
          <a:prstGeom prst="rect">
            <a:avLst/>
          </a:prstGeom>
        </p:spPr>
      </p:pic>
      <p:pic>
        <p:nvPicPr>
          <p:cNvPr id="8" name="Picture 7">
            <a:extLst>
              <a:ext uri="{FF2B5EF4-FFF2-40B4-BE49-F238E27FC236}">
                <a16:creationId xmlns:a16="http://schemas.microsoft.com/office/drawing/2014/main" id="{30CFEA99-E64F-4A48-8EBE-EC13158EA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180" y="1456342"/>
            <a:ext cx="4123835" cy="3746367"/>
          </a:xfrm>
          <a:prstGeom prst="rect">
            <a:avLst/>
          </a:prstGeom>
        </p:spPr>
      </p:pic>
    </p:spTree>
    <p:extLst>
      <p:ext uri="{BB962C8B-B14F-4D97-AF65-F5344CB8AC3E}">
        <p14:creationId xmlns:p14="http://schemas.microsoft.com/office/powerpoint/2010/main" val="2061041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Implications from GW170817</a:t>
            </a:r>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err="1">
                <a:latin typeface="Helvetica Light" charset="0"/>
                <a:ea typeface="Helvetica Light" charset="0"/>
                <a:cs typeface="Helvetica Light" charset="0"/>
              </a:rPr>
              <a:t>Vasileios</a:t>
            </a:r>
            <a:r>
              <a:rPr lang="en-US" sz="1600" b="1" dirty="0">
                <a:latin typeface="Helvetica Light" charset="0"/>
                <a:ea typeface="Helvetica Light" charset="0"/>
                <a:cs typeface="Helvetica Light" charset="0"/>
              </a:rPr>
              <a:t> </a:t>
            </a:r>
            <a:r>
              <a:rPr lang="en-US" sz="1600" b="1" dirty="0" err="1">
                <a:latin typeface="Helvetica Light" charset="0"/>
                <a:ea typeface="Helvetica Light" charset="0"/>
                <a:cs typeface="Helvetica Light" charset="0"/>
              </a:rPr>
              <a:t>Paschalidis</a:t>
            </a:r>
            <a:r>
              <a:rPr lang="en-US" sz="1600" b="1" dirty="0">
                <a:latin typeface="Helvetica Light" charset="0"/>
                <a:ea typeface="Helvetica Light" charset="0"/>
                <a:cs typeface="Helvetica Light" charset="0"/>
              </a:rPr>
              <a:t>, Kent Yagi, David Alvarez-Castillo,</a:t>
            </a:r>
          </a:p>
          <a:p>
            <a:pPr algn="ctr">
              <a:lnSpc>
                <a:spcPct val="100000"/>
              </a:lnSpc>
            </a:pPr>
            <a:r>
              <a:rPr lang="en-US" sz="1600" b="1" dirty="0">
                <a:latin typeface="Helvetica Light" charset="0"/>
                <a:ea typeface="Helvetica Light" charset="0"/>
                <a:cs typeface="Helvetica Light" charset="0"/>
              </a:rPr>
              <a:t> David B.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Armen </a:t>
            </a:r>
            <a:r>
              <a:rPr lang="en-US" sz="1600" b="1" dirty="0" err="1">
                <a:latin typeface="Helvetica Light" charset="0"/>
                <a:ea typeface="Helvetica Light" charset="0"/>
                <a:cs typeface="Helvetica Light" charset="0"/>
              </a:rPr>
              <a:t>Sedrakian</a:t>
            </a:r>
            <a:r>
              <a:rPr lang="en-US" sz="1500" b="1" strike="noStrike" spc="-1" dirty="0">
                <a:solidFill>
                  <a:srgbClr val="000000"/>
                </a:solidFill>
                <a:uFill>
                  <a:solidFill>
                    <a:srgbClr val="FFFFFF"/>
                  </a:solidFill>
                </a:uFill>
                <a:latin typeface="Helvetica Light" charset="0"/>
                <a:ea typeface="Helvetica Light" charset="0"/>
                <a:cs typeface="Helvetica Light" charset="0"/>
              </a:rPr>
              <a:t> </a:t>
            </a:r>
          </a:p>
          <a:p>
            <a:pPr algn="ctr"/>
            <a:r>
              <a:rPr lang="es-ES" sz="1600" b="1" dirty="0" err="1">
                <a:latin typeface="Helvetica Light" charset="0"/>
                <a:ea typeface="Helvetica Light" charset="0"/>
                <a:cs typeface="Helvetica Light" charset="0"/>
              </a:rPr>
              <a:t>Phys</a:t>
            </a:r>
            <a:r>
              <a:rPr lang="es-ES" sz="1600" b="1" dirty="0">
                <a:latin typeface="Helvetica Light" charset="0"/>
                <a:ea typeface="Helvetica Light" charset="0"/>
                <a:cs typeface="Helvetica Light" charset="0"/>
              </a:rPr>
              <a:t>. Rev. D 97, 084038 (2018)</a:t>
            </a:r>
            <a:r>
              <a:rPr lang="is-IS" sz="1600" b="1" dirty="0">
                <a:latin typeface="Helvetica Light" charset="0"/>
                <a:ea typeface="Helvetica Light" charset="0"/>
                <a:cs typeface="Helvetica Light" charset="0"/>
              </a:rPr>
              <a:t>, arXiv:1712.00451</a:t>
            </a:r>
            <a:endParaRPr lang="en-US" sz="1500" b="1" spc="-1" dirty="0">
              <a:solidFill>
                <a:srgbClr val="000000"/>
              </a:solidFill>
              <a:uFill>
                <a:solidFill>
                  <a:srgbClr val="FFFFFF"/>
                </a:solidFill>
              </a:uFill>
              <a:latin typeface="Helvetica Light" charset="0"/>
              <a:ea typeface="Helvetica Light" charset="0"/>
              <a:cs typeface="Helvetica Light" charset="0"/>
            </a:endParaRPr>
          </a:p>
        </p:txBody>
      </p:sp>
      <p:pic>
        <p:nvPicPr>
          <p:cNvPr id="6" name="Picture 5">
            <a:extLst>
              <a:ext uri="{FF2B5EF4-FFF2-40B4-BE49-F238E27FC236}">
                <a16:creationId xmlns:a16="http://schemas.microsoft.com/office/drawing/2014/main" id="{2BC80C9A-52E5-BD4D-8546-AE6AD4A61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952" y="1156888"/>
            <a:ext cx="6453735" cy="4463030"/>
          </a:xfrm>
          <a:prstGeom prst="rect">
            <a:avLst/>
          </a:prstGeom>
        </p:spPr>
      </p:pic>
    </p:spTree>
    <p:extLst>
      <p:ext uri="{BB962C8B-B14F-4D97-AF65-F5344CB8AC3E}">
        <p14:creationId xmlns:p14="http://schemas.microsoft.com/office/powerpoint/2010/main" val="1301811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Implications from GW170817</a:t>
            </a:r>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err="1">
                <a:latin typeface="Helvetica Light" charset="0"/>
                <a:ea typeface="Helvetica Light" charset="0"/>
                <a:cs typeface="Helvetica Light" charset="0"/>
              </a:rPr>
              <a:t>Vasileios</a:t>
            </a:r>
            <a:r>
              <a:rPr lang="en-US" sz="1600" b="1" dirty="0">
                <a:latin typeface="Helvetica Light" charset="0"/>
                <a:ea typeface="Helvetica Light" charset="0"/>
                <a:cs typeface="Helvetica Light" charset="0"/>
              </a:rPr>
              <a:t> </a:t>
            </a:r>
            <a:r>
              <a:rPr lang="en-US" sz="1600" b="1" dirty="0" err="1">
                <a:latin typeface="Helvetica Light" charset="0"/>
                <a:ea typeface="Helvetica Light" charset="0"/>
                <a:cs typeface="Helvetica Light" charset="0"/>
              </a:rPr>
              <a:t>Paschalidis</a:t>
            </a:r>
            <a:r>
              <a:rPr lang="en-US" sz="1600" b="1" dirty="0">
                <a:latin typeface="Helvetica Light" charset="0"/>
                <a:ea typeface="Helvetica Light" charset="0"/>
                <a:cs typeface="Helvetica Light" charset="0"/>
              </a:rPr>
              <a:t>, Kent Yagi, David Alvarez-Castillo,</a:t>
            </a:r>
          </a:p>
          <a:p>
            <a:pPr algn="ctr">
              <a:lnSpc>
                <a:spcPct val="100000"/>
              </a:lnSpc>
            </a:pPr>
            <a:r>
              <a:rPr lang="en-US" sz="1600" b="1" dirty="0">
                <a:latin typeface="Helvetica Light" charset="0"/>
                <a:ea typeface="Helvetica Light" charset="0"/>
                <a:cs typeface="Helvetica Light" charset="0"/>
              </a:rPr>
              <a:t> David B.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Armen </a:t>
            </a:r>
            <a:r>
              <a:rPr lang="en-US" sz="1600" b="1" dirty="0" err="1">
                <a:latin typeface="Helvetica Light" charset="0"/>
                <a:ea typeface="Helvetica Light" charset="0"/>
                <a:cs typeface="Helvetica Light" charset="0"/>
              </a:rPr>
              <a:t>Sedrakian</a:t>
            </a:r>
            <a:r>
              <a:rPr lang="en-US" sz="1500" b="1" strike="noStrike" spc="-1" dirty="0">
                <a:solidFill>
                  <a:srgbClr val="000000"/>
                </a:solidFill>
                <a:uFill>
                  <a:solidFill>
                    <a:srgbClr val="FFFFFF"/>
                  </a:solidFill>
                </a:uFill>
                <a:latin typeface="Helvetica Light" charset="0"/>
                <a:ea typeface="Helvetica Light" charset="0"/>
                <a:cs typeface="Helvetica Light" charset="0"/>
              </a:rPr>
              <a:t> </a:t>
            </a:r>
          </a:p>
          <a:p>
            <a:pPr algn="ctr"/>
            <a:r>
              <a:rPr lang="es-ES" sz="1600" b="1" dirty="0" err="1">
                <a:latin typeface="Helvetica Light" charset="0"/>
                <a:ea typeface="Helvetica Light" charset="0"/>
                <a:cs typeface="Helvetica Light" charset="0"/>
              </a:rPr>
              <a:t>Phys</a:t>
            </a:r>
            <a:r>
              <a:rPr lang="es-ES" sz="1600" b="1" dirty="0">
                <a:latin typeface="Helvetica Light" charset="0"/>
                <a:ea typeface="Helvetica Light" charset="0"/>
                <a:cs typeface="Helvetica Light" charset="0"/>
              </a:rPr>
              <a:t>. Rev. D 97, 084038 (2018)</a:t>
            </a:r>
            <a:r>
              <a:rPr lang="is-IS" sz="1600" b="1" dirty="0">
                <a:latin typeface="Helvetica Light" charset="0"/>
                <a:ea typeface="Helvetica Light" charset="0"/>
                <a:cs typeface="Helvetica Light" charset="0"/>
              </a:rPr>
              <a:t>, arXiv:1712.00451</a:t>
            </a:r>
            <a:endParaRPr lang="en-US" sz="1500" b="1" spc="-1" dirty="0">
              <a:solidFill>
                <a:srgbClr val="000000"/>
              </a:solidFill>
              <a:uFill>
                <a:solidFill>
                  <a:srgbClr val="FFFFFF"/>
                </a:solidFill>
              </a:uFill>
              <a:latin typeface="Helvetica Light" charset="0"/>
              <a:ea typeface="Helvetica Light" charset="0"/>
              <a:cs typeface="Helvetica Light"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587" y="1210418"/>
            <a:ext cx="5402916" cy="4397210"/>
          </a:xfrm>
          <a:prstGeom prst="rect">
            <a:avLst/>
          </a:prstGeom>
        </p:spPr>
      </p:pic>
    </p:spTree>
    <p:extLst>
      <p:ext uri="{BB962C8B-B14F-4D97-AF65-F5344CB8AC3E}">
        <p14:creationId xmlns:p14="http://schemas.microsoft.com/office/powerpoint/2010/main" val="34050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Shape 1"/>
          <p:cNvSpPr txBox="1"/>
          <p:nvPr/>
        </p:nvSpPr>
        <p:spPr>
          <a:xfrm>
            <a:off x="8531730" y="5094090"/>
            <a:ext cx="548370" cy="297000"/>
          </a:xfrm>
          <a:prstGeom prst="rect">
            <a:avLst/>
          </a:prstGeom>
          <a:noFill/>
          <a:ln w="19080">
            <a:solidFill>
              <a:srgbClr val="FFFFFF"/>
            </a:solidFill>
            <a:round/>
          </a:ln>
        </p:spPr>
        <p:txBody>
          <a:bodyPr lIns="0" tIns="0" rIns="0" bIns="0" anchor="ctr"/>
          <a:lstStyle/>
          <a:p>
            <a:pPr algn="ctr">
              <a:lnSpc>
                <a:spcPct val="100000"/>
              </a:lnSpc>
            </a:pPr>
            <a:fld id="{7A75D7B5-F696-428B-A53C-6518298914B8}" type="slidenum">
              <a:rPr lang="en-US" sz="1350" spc="-1">
                <a:solidFill>
                  <a:srgbClr val="FFFFFF"/>
                </a:solidFill>
                <a:latin typeface="Calibri"/>
              </a:rPr>
              <a:t>17</a:t>
            </a:fld>
            <a:endParaRPr lang="en-US" sz="1350" spc="-1">
              <a:latin typeface="Times New Roman"/>
            </a:endParaRPr>
          </a:p>
        </p:txBody>
      </p:sp>
      <p:sp>
        <p:nvSpPr>
          <p:cNvPr id="185" name="CustomShape 2"/>
          <p:cNvSpPr/>
          <p:nvPr/>
        </p:nvSpPr>
        <p:spPr>
          <a:xfrm>
            <a:off x="201882" y="5700910"/>
            <a:ext cx="3738291" cy="74008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r>
              <a:rPr lang="en-US" b="1" spc="-1" dirty="0" err="1">
                <a:solidFill>
                  <a:srgbClr val="000000"/>
                </a:solidFill>
                <a:latin typeface="Calibri"/>
              </a:rPr>
              <a:t>Rezzolla</a:t>
            </a:r>
            <a:r>
              <a:rPr lang="en-US" b="1" spc="-1" dirty="0">
                <a:solidFill>
                  <a:srgbClr val="000000"/>
                </a:solidFill>
                <a:latin typeface="Calibri"/>
              </a:rPr>
              <a:t> et al., </a:t>
            </a:r>
            <a:r>
              <a:rPr lang="en-US" b="1" spc="-1" dirty="0" err="1">
                <a:solidFill>
                  <a:srgbClr val="000000"/>
                </a:solidFill>
                <a:latin typeface="Calibri"/>
              </a:rPr>
              <a:t>ApJ</a:t>
            </a:r>
            <a:r>
              <a:rPr lang="en-US" b="1" spc="-1" dirty="0">
                <a:solidFill>
                  <a:srgbClr val="000000"/>
                </a:solidFill>
                <a:latin typeface="Calibri"/>
              </a:rPr>
              <a:t> </a:t>
            </a:r>
            <a:r>
              <a:rPr lang="en-US" b="1" spc="-1" dirty="0" err="1">
                <a:solidFill>
                  <a:srgbClr val="000000"/>
                </a:solidFill>
                <a:latin typeface="Calibri"/>
              </a:rPr>
              <a:t>Lett</a:t>
            </a:r>
            <a:r>
              <a:rPr lang="en-US" b="1" spc="-1" dirty="0">
                <a:solidFill>
                  <a:srgbClr val="000000"/>
                </a:solidFill>
                <a:latin typeface="Calibri"/>
              </a:rPr>
              <a:t> 852 (2018) L25 </a:t>
            </a:r>
            <a:endParaRPr lang="en-US" b="1" spc="-1" dirty="0">
              <a:latin typeface="Arial"/>
            </a:endParaRPr>
          </a:p>
        </p:txBody>
      </p:sp>
      <p:pic>
        <p:nvPicPr>
          <p:cNvPr id="187" name="Picture 186"/>
          <p:cNvPicPr/>
          <p:nvPr/>
        </p:nvPicPr>
        <p:blipFill>
          <a:blip r:embed="rId2"/>
          <a:stretch/>
        </p:blipFill>
        <p:spPr>
          <a:xfrm>
            <a:off x="3852292" y="1733765"/>
            <a:ext cx="4977162" cy="4502912"/>
          </a:xfrm>
          <a:prstGeom prst="rect">
            <a:avLst/>
          </a:prstGeom>
          <a:ln>
            <a:noFill/>
          </a:ln>
        </p:spPr>
      </p:pic>
      <p:sp>
        <p:nvSpPr>
          <p:cNvPr id="6" name="Title 1">
            <a:extLst>
              <a:ext uri="{FF2B5EF4-FFF2-40B4-BE49-F238E27FC236}">
                <a16:creationId xmlns:a16="http://schemas.microsoft.com/office/drawing/2014/main" id="{6F53C870-88FD-E447-92A7-928187F29F29}"/>
              </a:ext>
            </a:extLst>
          </p:cNvPr>
          <p:cNvSpPr txBox="1">
            <a:spLocks/>
          </p:cNvSpPr>
          <p:nvPr/>
        </p:nvSpPr>
        <p:spPr>
          <a:xfrm>
            <a:off x="457200" y="273600"/>
            <a:ext cx="8229240" cy="1144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Upper limit on the Maximum mass of static compact stars?</a:t>
            </a:r>
          </a:p>
        </p:txBody>
      </p:sp>
    </p:spTree>
    <p:extLst>
      <p:ext uri="{BB962C8B-B14F-4D97-AF65-F5344CB8AC3E}">
        <p14:creationId xmlns:p14="http://schemas.microsoft.com/office/powerpoint/2010/main" val="211857419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80960-16CF-4148-8208-D842BC22F6C1}"/>
              </a:ext>
            </a:extLst>
          </p:cNvPr>
          <p:cNvPicPr>
            <a:picLocks noChangeAspect="1"/>
          </p:cNvPicPr>
          <p:nvPr/>
        </p:nvPicPr>
        <p:blipFill>
          <a:blip r:embed="rId2"/>
          <a:stretch>
            <a:fillRect/>
          </a:stretch>
        </p:blipFill>
        <p:spPr>
          <a:xfrm>
            <a:off x="290585" y="3285196"/>
            <a:ext cx="5023593" cy="3545078"/>
          </a:xfrm>
          <a:prstGeom prst="rect">
            <a:avLst/>
          </a:prstGeom>
        </p:spPr>
      </p:pic>
      <p:sp>
        <p:nvSpPr>
          <p:cNvPr id="5" name="Title 1">
            <a:extLst>
              <a:ext uri="{FF2B5EF4-FFF2-40B4-BE49-F238E27FC236}">
                <a16:creationId xmlns:a16="http://schemas.microsoft.com/office/drawing/2014/main" id="{6C7E5D6E-666B-754F-B9F5-585FBE3D10C3}"/>
              </a:ext>
            </a:extLst>
          </p:cNvPr>
          <p:cNvSpPr txBox="1">
            <a:spLocks/>
          </p:cNvSpPr>
          <p:nvPr/>
        </p:nvSpPr>
        <p:spPr>
          <a:xfrm>
            <a:off x="609600" y="235997"/>
            <a:ext cx="8229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Was GW170817 a canonical neutron star merger?</a:t>
            </a:r>
          </a:p>
        </p:txBody>
      </p:sp>
      <p:pic>
        <p:nvPicPr>
          <p:cNvPr id="6" name="Picture 5">
            <a:extLst>
              <a:ext uri="{FF2B5EF4-FFF2-40B4-BE49-F238E27FC236}">
                <a16:creationId xmlns:a16="http://schemas.microsoft.com/office/drawing/2014/main" id="{EACCB695-C6B7-1A42-B285-78A5A3DA1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162" y="1309150"/>
            <a:ext cx="3984398" cy="5521124"/>
          </a:xfrm>
          <a:prstGeom prst="rect">
            <a:avLst/>
          </a:prstGeom>
        </p:spPr>
      </p:pic>
      <p:pic>
        <p:nvPicPr>
          <p:cNvPr id="7" name="Picture 6">
            <a:extLst>
              <a:ext uri="{FF2B5EF4-FFF2-40B4-BE49-F238E27FC236}">
                <a16:creationId xmlns:a16="http://schemas.microsoft.com/office/drawing/2014/main" id="{C600DAAE-C4E3-B04D-ABA4-0E75C53B6C22}"/>
              </a:ext>
            </a:extLst>
          </p:cNvPr>
          <p:cNvPicPr>
            <a:picLocks noChangeAspect="1"/>
          </p:cNvPicPr>
          <p:nvPr/>
        </p:nvPicPr>
        <p:blipFill>
          <a:blip r:embed="rId4"/>
          <a:stretch>
            <a:fillRect/>
          </a:stretch>
        </p:blipFill>
        <p:spPr>
          <a:xfrm>
            <a:off x="669343" y="1237904"/>
            <a:ext cx="4266075" cy="2035713"/>
          </a:xfrm>
          <a:prstGeom prst="rect">
            <a:avLst/>
          </a:prstGeom>
        </p:spPr>
      </p:pic>
    </p:spTree>
    <p:extLst>
      <p:ext uri="{BB962C8B-B14F-4D97-AF65-F5344CB8AC3E}">
        <p14:creationId xmlns:p14="http://schemas.microsoft.com/office/powerpoint/2010/main" val="939235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2"/>
          <p:cNvSpPr/>
          <p:nvPr/>
        </p:nvSpPr>
        <p:spPr>
          <a:xfrm>
            <a:off x="443129" y="6377077"/>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a:latin typeface="Helvetica Light" charset="0"/>
                <a:ea typeface="Helvetica Light" charset="0"/>
                <a:cs typeface="Helvetica Light" charset="0"/>
              </a:rPr>
              <a:t>D. Alvarez-Castillo, D.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G. </a:t>
            </a:r>
            <a:r>
              <a:rPr lang="en-US" sz="1600" b="1" dirty="0" err="1">
                <a:latin typeface="Helvetica Light" charset="0"/>
                <a:ea typeface="Helvetica Light" charset="0"/>
                <a:cs typeface="Helvetica Light" charset="0"/>
              </a:rPr>
              <a:t>Grunfeld</a:t>
            </a:r>
            <a:r>
              <a:rPr lang="en-US" sz="1600" b="1" dirty="0">
                <a:latin typeface="Helvetica Light" charset="0"/>
                <a:ea typeface="Helvetica Light" charset="0"/>
                <a:cs typeface="Helvetica Light" charset="0"/>
              </a:rPr>
              <a:t>, V. </a:t>
            </a:r>
            <a:r>
              <a:rPr lang="en-US" sz="1600" b="1" dirty="0" err="1">
                <a:latin typeface="Helvetica Light" charset="0"/>
                <a:ea typeface="Helvetica Light" charset="0"/>
                <a:cs typeface="Helvetica Light" charset="0"/>
              </a:rPr>
              <a:t>Pagura</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a:p>
            <a:pPr algn="ctr"/>
            <a:r>
              <a:rPr lang="es-ES" sz="1600" b="1" dirty="0" err="1">
                <a:latin typeface="Helvetica Light" charset="0"/>
                <a:ea typeface="Helvetica Light" charset="0"/>
                <a:cs typeface="Helvetica Light" charset="0"/>
              </a:rPr>
              <a:t>Phys</a:t>
            </a:r>
            <a:r>
              <a:rPr lang="es-ES" sz="1600" b="1" dirty="0">
                <a:latin typeface="Helvetica Light" charset="0"/>
                <a:ea typeface="Helvetica Light" charset="0"/>
                <a:cs typeface="Helvetica Light" charset="0"/>
              </a:rPr>
              <a:t>. Rev. D 99, 063010 (2019)  - </a:t>
            </a:r>
            <a:r>
              <a:rPr lang="es-ES" sz="1600" b="1" dirty="0" err="1">
                <a:latin typeface="Helvetica Light" charset="0"/>
                <a:ea typeface="Helvetica Light" charset="0"/>
                <a:cs typeface="Helvetica Light" charset="0"/>
              </a:rPr>
              <a:t>arXiv</a:t>
            </a:r>
            <a:r>
              <a:rPr lang="es-ES" sz="1600" b="1" dirty="0">
                <a:latin typeface="Helvetica Light" charset="0"/>
                <a:ea typeface="Helvetica Light" charset="0"/>
                <a:cs typeface="Helvetica Light" charset="0"/>
              </a:rPr>
              <a:t>: 1805.04105</a:t>
            </a:r>
          </a:p>
          <a:p>
            <a:pPr algn="ctr">
              <a:lnSpc>
                <a:spcPct val="100000"/>
              </a:lnSpc>
            </a:pP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sp>
        <p:nvSpPr>
          <p:cNvPr id="8" name="Title 1">
            <a:extLst>
              <a:ext uri="{FF2B5EF4-FFF2-40B4-BE49-F238E27FC236}">
                <a16:creationId xmlns:a16="http://schemas.microsoft.com/office/drawing/2014/main" id="{38088BE8-EA0F-AD46-9381-B528466BDF19}"/>
              </a:ext>
            </a:extLst>
          </p:cNvPr>
          <p:cNvSpPr txBox="1">
            <a:spLocks/>
          </p:cNvSpPr>
          <p:nvPr/>
        </p:nvSpPr>
        <p:spPr>
          <a:xfrm>
            <a:off x="609600" y="235997"/>
            <a:ext cx="8229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Was GW170817 a canonical neutron star merger?</a:t>
            </a:r>
          </a:p>
        </p:txBody>
      </p:sp>
      <p:pic>
        <p:nvPicPr>
          <p:cNvPr id="4" name="Picture 3">
            <a:extLst>
              <a:ext uri="{FF2B5EF4-FFF2-40B4-BE49-F238E27FC236}">
                <a16:creationId xmlns:a16="http://schemas.microsoft.com/office/drawing/2014/main" id="{CFD994C8-C17F-5E44-9E6C-3EBB18FA8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0644"/>
            <a:ext cx="9144000" cy="4516711"/>
          </a:xfrm>
          <a:prstGeom prst="rect">
            <a:avLst/>
          </a:prstGeom>
        </p:spPr>
      </p:pic>
      <p:sp>
        <p:nvSpPr>
          <p:cNvPr id="5" name="CustomShape 2">
            <a:extLst>
              <a:ext uri="{FF2B5EF4-FFF2-40B4-BE49-F238E27FC236}">
                <a16:creationId xmlns:a16="http://schemas.microsoft.com/office/drawing/2014/main" id="{2A2F7E17-4B2C-FA49-823D-C30987FA90F4}"/>
              </a:ext>
            </a:extLst>
          </p:cNvPr>
          <p:cNvSpPr/>
          <p:nvPr/>
        </p:nvSpPr>
        <p:spPr>
          <a:xfrm>
            <a:off x="595529" y="5626804"/>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s-ES" sz="1600" b="1" dirty="0">
                <a:latin typeface="Helvetica Light" charset="0"/>
                <a:ea typeface="Helvetica Light" charset="0"/>
                <a:cs typeface="Helvetica Light" charset="0"/>
              </a:rPr>
              <a:t>A. </a:t>
            </a:r>
            <a:r>
              <a:rPr lang="es-ES" sz="1600" b="1" dirty="0" err="1">
                <a:latin typeface="Helvetica Light" charset="0"/>
                <a:ea typeface="Helvetica Light" charset="0"/>
                <a:cs typeface="Helvetica Light" charset="0"/>
              </a:rPr>
              <a:t>Ayriyan</a:t>
            </a:r>
            <a:r>
              <a:rPr lang="es-ES" sz="1600" b="1" dirty="0">
                <a:latin typeface="Helvetica Light" charset="0"/>
                <a:ea typeface="Helvetica Light" charset="0"/>
                <a:cs typeface="Helvetica Light" charset="0"/>
              </a:rPr>
              <a:t>, </a:t>
            </a:r>
            <a:r>
              <a:rPr lang="es-ES" sz="1600" b="1" dirty="0" err="1">
                <a:latin typeface="Helvetica Light" charset="0"/>
                <a:ea typeface="Helvetica Light" charset="0"/>
                <a:cs typeface="Helvetica Light" charset="0"/>
              </a:rPr>
              <a:t>D.Alvarez</a:t>
            </a:r>
            <a:r>
              <a:rPr lang="es-ES" sz="1600" b="1" dirty="0">
                <a:latin typeface="Helvetica Light" charset="0"/>
                <a:ea typeface="Helvetica Light" charset="0"/>
                <a:cs typeface="Helvetica Light" charset="0"/>
              </a:rPr>
              <a:t>-Castillo, D. </a:t>
            </a:r>
            <a:r>
              <a:rPr lang="es-ES" sz="1600" b="1" dirty="0" err="1">
                <a:latin typeface="Helvetica Light" charset="0"/>
                <a:ea typeface="Helvetica Light" charset="0"/>
                <a:cs typeface="Helvetica Light" charset="0"/>
              </a:rPr>
              <a:t>Blaschke</a:t>
            </a:r>
            <a:r>
              <a:rPr lang="es-ES" sz="1600" b="1" dirty="0">
                <a:latin typeface="Helvetica Light" charset="0"/>
                <a:ea typeface="Helvetica Light" charset="0"/>
                <a:cs typeface="Helvetica Light" charset="0"/>
              </a:rPr>
              <a:t>  and H. </a:t>
            </a:r>
            <a:r>
              <a:rPr lang="es-ES" sz="1600" b="1" dirty="0" err="1">
                <a:latin typeface="Helvetica Light" charset="0"/>
                <a:ea typeface="Helvetica Light" charset="0"/>
                <a:cs typeface="Helvetica Light" charset="0"/>
              </a:rPr>
              <a:t>Grigorian</a:t>
            </a:r>
            <a:r>
              <a:rPr lang="es-ES" sz="1600" b="1" dirty="0">
                <a:latin typeface="Helvetica Light" charset="0"/>
                <a:ea typeface="Helvetica Light" charset="0"/>
                <a:cs typeface="Helvetica Light" charset="0"/>
              </a:rPr>
              <a:t>,  </a:t>
            </a:r>
          </a:p>
          <a:p>
            <a:pPr algn="ctr">
              <a:lnSpc>
                <a:spcPct val="100000"/>
              </a:lnSpc>
            </a:pPr>
            <a:r>
              <a:rPr lang="en-GB" dirty="0"/>
              <a:t>Universe 6, 81 (2020)</a:t>
            </a:r>
            <a:endParaRPr lang="en-US" sz="1500" b="1" i="1" strike="noStrike" spc="-1" dirty="0">
              <a:solidFill>
                <a:srgbClr val="000000"/>
              </a:solidFill>
              <a:uFill>
                <a:solidFill>
                  <a:srgbClr val="FFFFFF"/>
                </a:solidFill>
              </a:uFill>
              <a:latin typeface="Helvetica Light" charset="0"/>
              <a:ea typeface="Helvetica Light" charset="0"/>
              <a:cs typeface="Helvetica Light" charset="0"/>
            </a:endParaRPr>
          </a:p>
        </p:txBody>
      </p:sp>
    </p:spTree>
    <p:extLst>
      <p:ext uri="{BB962C8B-B14F-4D97-AF65-F5344CB8AC3E}">
        <p14:creationId xmlns:p14="http://schemas.microsoft.com/office/powerpoint/2010/main" val="3227385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1"/>
          <p:cNvSpPr/>
          <p:nvPr/>
        </p:nvSpPr>
        <p:spPr>
          <a:xfrm>
            <a:off x="669600" y="312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dirty="0">
                <a:solidFill>
                  <a:srgbClr val="000000"/>
                </a:solidFill>
                <a:uFill>
                  <a:solidFill>
                    <a:srgbClr val="FFFFFF"/>
                  </a:solidFill>
                </a:uFill>
                <a:latin typeface="Helvetica Light"/>
                <a:ea typeface="Helvetica Light"/>
              </a:rPr>
              <a:t>Outline</a:t>
            </a:r>
            <a:endParaRPr lang="en-US" sz="4800" b="0" strike="noStrike" spc="-1" dirty="0">
              <a:solidFill>
                <a:srgbClr val="000000"/>
              </a:solidFill>
              <a:uFill>
                <a:solidFill>
                  <a:srgbClr val="FFFFFF"/>
                </a:solidFill>
              </a:uFill>
              <a:latin typeface="Arial"/>
            </a:endParaRPr>
          </a:p>
        </p:txBody>
      </p:sp>
      <p:sp>
        <p:nvSpPr>
          <p:cNvPr id="400" name="CustomShape 2"/>
          <p:cNvSpPr/>
          <p:nvPr/>
        </p:nvSpPr>
        <p:spPr>
          <a:xfrm>
            <a:off x="683725" y="1866752"/>
            <a:ext cx="8040894" cy="4404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216000" indent="-208800">
              <a:lnSpc>
                <a:spcPct val="100000"/>
              </a:lnSpc>
              <a:buClr>
                <a:srgbClr val="000000"/>
              </a:buClr>
              <a:buSzPct val="75000"/>
              <a:buFont typeface="Arial"/>
              <a:buChar char="•"/>
            </a:pPr>
            <a:r>
              <a:rPr lang="en-US" sz="2500" spc="-1" dirty="0">
                <a:solidFill>
                  <a:srgbClr val="000000"/>
                </a:solidFill>
                <a:uFill>
                  <a:solidFill>
                    <a:srgbClr val="FFFFFF"/>
                  </a:solidFill>
                </a:uFill>
                <a:latin typeface="Helvetica Light"/>
                <a:ea typeface="Helvetica Light"/>
              </a:rPr>
              <a:t>A brief introduction to the neutron star matter equation of state (</a:t>
            </a:r>
            <a:r>
              <a:rPr lang="en-US" sz="2500" spc="-1" dirty="0" err="1">
                <a:solidFill>
                  <a:srgbClr val="000000"/>
                </a:solidFill>
                <a:uFill>
                  <a:solidFill>
                    <a:srgbClr val="FFFFFF"/>
                  </a:solidFill>
                </a:uFill>
                <a:latin typeface="Helvetica Light"/>
                <a:ea typeface="Helvetica Light"/>
              </a:rPr>
              <a:t>EoS</a:t>
            </a:r>
            <a:r>
              <a:rPr lang="en-US" sz="2500" spc="-1" dirty="0">
                <a:solidFill>
                  <a:srgbClr val="000000"/>
                </a:solidFill>
                <a:uFill>
                  <a:solidFill>
                    <a:srgbClr val="FFFFFF"/>
                  </a:solidFill>
                </a:uFill>
                <a:latin typeface="Helvetica Light"/>
                <a:ea typeface="Helvetica Light"/>
              </a:rPr>
              <a:t>), its location within the QCD phase diagram and related compact star properties.</a:t>
            </a:r>
          </a:p>
          <a:p>
            <a:pPr>
              <a:lnSpc>
                <a:spcPct val="100000"/>
              </a:lnSpc>
            </a:pPr>
            <a:endParaRPr lang="en-US" sz="2500" b="0" strike="noStrike" spc="-1" dirty="0">
              <a:solidFill>
                <a:srgbClr val="000000"/>
              </a:solidFill>
              <a:uFill>
                <a:solidFill>
                  <a:srgbClr val="FFFFFF"/>
                </a:solidFill>
              </a:uFill>
              <a:latin typeface="Arial"/>
            </a:endParaRPr>
          </a:p>
          <a:p>
            <a:pPr marL="216000" indent="-208800">
              <a:lnSpc>
                <a:spcPct val="100000"/>
              </a:lnSpc>
              <a:buClr>
                <a:srgbClr val="000000"/>
              </a:buClr>
              <a:buSzPct val="75000"/>
              <a:buFont typeface="Arial"/>
              <a:buChar char="•"/>
            </a:pPr>
            <a:r>
              <a:rPr lang="en-US" sz="2500" spc="-1" dirty="0">
                <a:solidFill>
                  <a:srgbClr val="000000"/>
                </a:solidFill>
                <a:uFill>
                  <a:solidFill>
                    <a:srgbClr val="FFFFFF"/>
                  </a:solidFill>
                </a:uFill>
                <a:latin typeface="Helvetica Light"/>
                <a:ea typeface="Helvetica Light"/>
              </a:rPr>
              <a:t>The mass twins compact stars scenario and the possibility of probing deconfined quark matter.</a:t>
            </a:r>
          </a:p>
          <a:p>
            <a:pPr marL="216000" indent="-208800">
              <a:lnSpc>
                <a:spcPct val="100000"/>
              </a:lnSpc>
              <a:buClr>
                <a:srgbClr val="000000"/>
              </a:buClr>
              <a:buSzPct val="75000"/>
              <a:buFont typeface="Arial"/>
              <a:buChar char="•"/>
            </a:pPr>
            <a:endParaRPr lang="en-US" sz="2500" spc="-1" dirty="0">
              <a:solidFill>
                <a:srgbClr val="000000"/>
              </a:solidFill>
              <a:uFill>
                <a:solidFill>
                  <a:srgbClr val="FFFFFF"/>
                </a:solidFill>
              </a:uFill>
              <a:latin typeface="Helvetica Light"/>
              <a:ea typeface="Helvetica Light"/>
            </a:endParaRPr>
          </a:p>
          <a:p>
            <a:pPr marL="216000" indent="-208800">
              <a:lnSpc>
                <a:spcPct val="100000"/>
              </a:lnSpc>
              <a:buClr>
                <a:srgbClr val="000000"/>
              </a:buClr>
              <a:buSzPct val="75000"/>
              <a:buFont typeface="Arial"/>
              <a:buChar char="•"/>
            </a:pPr>
            <a:r>
              <a:rPr lang="en-US" sz="2500" spc="-1" dirty="0">
                <a:solidFill>
                  <a:srgbClr val="000000"/>
                </a:solidFill>
                <a:uFill>
                  <a:solidFill>
                    <a:srgbClr val="FFFFFF"/>
                  </a:solidFill>
                </a:uFill>
                <a:latin typeface="Helvetica Light"/>
                <a:ea typeface="Helvetica Light"/>
              </a:rPr>
              <a:t>Multi-messenger astronomy measurements that could prove the mass twins hypothesis.</a:t>
            </a:r>
          </a:p>
          <a:p>
            <a:pPr marL="216000" indent="-208800">
              <a:lnSpc>
                <a:spcPct val="100000"/>
              </a:lnSpc>
              <a:buClr>
                <a:srgbClr val="000000"/>
              </a:buClr>
              <a:buSzPct val="75000"/>
              <a:buFont typeface="Arial"/>
              <a:buChar char="•"/>
            </a:pPr>
            <a:endParaRPr lang="en-US" sz="2500" b="0" strike="noStrike" spc="-1" dirty="0">
              <a:solidFill>
                <a:srgbClr val="000000"/>
              </a:solidFill>
              <a:uFill>
                <a:solidFill>
                  <a:srgbClr val="FFFFFF"/>
                </a:solidFill>
              </a:uFill>
              <a:latin typeface="Arial"/>
            </a:endParaRPr>
          </a:p>
          <a:p>
            <a:pPr marL="216000" indent="-208800">
              <a:lnSpc>
                <a:spcPct val="100000"/>
              </a:lnSpc>
              <a:buClr>
                <a:srgbClr val="000000"/>
              </a:buClr>
              <a:buSzPct val="75000"/>
              <a:buFont typeface="Arial"/>
              <a:buChar char="•"/>
            </a:pPr>
            <a:r>
              <a:rPr lang="en-US" sz="2500" b="0" strike="noStrike" spc="-1" dirty="0">
                <a:solidFill>
                  <a:srgbClr val="000000"/>
                </a:solidFill>
                <a:uFill>
                  <a:solidFill>
                    <a:srgbClr val="FFFFFF"/>
                  </a:solidFill>
                </a:uFill>
                <a:latin typeface="Helvetica Light"/>
                <a:ea typeface="Helvetica Light"/>
              </a:rPr>
              <a:t>Bayesian analyses for model parameter estimation and statistical inference.</a:t>
            </a:r>
          </a:p>
          <a:p>
            <a:pPr marL="216000" indent="-208800">
              <a:lnSpc>
                <a:spcPct val="100000"/>
              </a:lnSpc>
              <a:buClr>
                <a:srgbClr val="000000"/>
              </a:buClr>
              <a:buSzPct val="75000"/>
              <a:buFont typeface="Arial"/>
              <a:buChar char="•"/>
            </a:pPr>
            <a:endParaRPr lang="en-US" sz="2500" b="0" strike="noStrike" spc="-1" dirty="0">
              <a:solidFill>
                <a:srgbClr val="000000"/>
              </a:solidFill>
              <a:uFill>
                <a:solidFill>
                  <a:srgbClr val="FFFFFF"/>
                </a:solidFill>
              </a:uFill>
              <a:latin typeface="Arial"/>
            </a:endParaRPr>
          </a:p>
        </p:txBody>
      </p:sp>
      <p:sp>
        <p:nvSpPr>
          <p:cNvPr id="401" name="CustomShape 3"/>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02" name="CustomShape 4"/>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2"/>
          <p:cNvSpPr/>
          <p:nvPr/>
        </p:nvSpPr>
        <p:spPr>
          <a:xfrm>
            <a:off x="443129" y="6377077"/>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a:latin typeface="Helvetica Light" charset="0"/>
                <a:ea typeface="Helvetica Light" charset="0"/>
                <a:cs typeface="Helvetica Light" charset="0"/>
              </a:rPr>
              <a:t>D. Alvarez-Castillo, D.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G. </a:t>
            </a:r>
            <a:r>
              <a:rPr lang="en-US" sz="1600" b="1" dirty="0" err="1">
                <a:latin typeface="Helvetica Light" charset="0"/>
                <a:ea typeface="Helvetica Light" charset="0"/>
                <a:cs typeface="Helvetica Light" charset="0"/>
              </a:rPr>
              <a:t>Grunfeld</a:t>
            </a:r>
            <a:r>
              <a:rPr lang="en-US" sz="1600" b="1" dirty="0">
                <a:latin typeface="Helvetica Light" charset="0"/>
                <a:ea typeface="Helvetica Light" charset="0"/>
                <a:cs typeface="Helvetica Light" charset="0"/>
              </a:rPr>
              <a:t>, V. </a:t>
            </a:r>
            <a:r>
              <a:rPr lang="en-US" sz="1600" b="1" dirty="0" err="1">
                <a:latin typeface="Helvetica Light" charset="0"/>
                <a:ea typeface="Helvetica Light" charset="0"/>
                <a:cs typeface="Helvetica Light" charset="0"/>
              </a:rPr>
              <a:t>Pagura</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a:p>
            <a:pPr algn="ctr"/>
            <a:r>
              <a:rPr lang="es-ES" sz="1600" b="1" dirty="0" err="1">
                <a:latin typeface="Helvetica Light" charset="0"/>
                <a:ea typeface="Helvetica Light" charset="0"/>
                <a:cs typeface="Helvetica Light" charset="0"/>
              </a:rPr>
              <a:t>Phys</a:t>
            </a:r>
            <a:r>
              <a:rPr lang="es-ES" sz="1600" b="1" dirty="0">
                <a:latin typeface="Helvetica Light" charset="0"/>
                <a:ea typeface="Helvetica Light" charset="0"/>
                <a:cs typeface="Helvetica Light" charset="0"/>
              </a:rPr>
              <a:t>. Rev. D 99, 063010 (2019)  - </a:t>
            </a:r>
            <a:r>
              <a:rPr lang="es-ES" sz="1600" b="1" dirty="0" err="1">
                <a:latin typeface="Helvetica Light" charset="0"/>
                <a:ea typeface="Helvetica Light" charset="0"/>
                <a:cs typeface="Helvetica Light" charset="0"/>
              </a:rPr>
              <a:t>arXiv</a:t>
            </a:r>
            <a:r>
              <a:rPr lang="es-ES" sz="1600" b="1" dirty="0">
                <a:latin typeface="Helvetica Light" charset="0"/>
                <a:ea typeface="Helvetica Light" charset="0"/>
                <a:cs typeface="Helvetica Light" charset="0"/>
              </a:rPr>
              <a:t>: 1805.04105</a:t>
            </a:r>
          </a:p>
          <a:p>
            <a:pPr algn="ctr">
              <a:lnSpc>
                <a:spcPct val="100000"/>
              </a:lnSpc>
            </a:pP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sp>
        <p:nvSpPr>
          <p:cNvPr id="8" name="Title 1">
            <a:extLst>
              <a:ext uri="{FF2B5EF4-FFF2-40B4-BE49-F238E27FC236}">
                <a16:creationId xmlns:a16="http://schemas.microsoft.com/office/drawing/2014/main" id="{38088BE8-EA0F-AD46-9381-B528466BDF19}"/>
              </a:ext>
            </a:extLst>
          </p:cNvPr>
          <p:cNvSpPr txBox="1">
            <a:spLocks/>
          </p:cNvSpPr>
          <p:nvPr/>
        </p:nvSpPr>
        <p:spPr>
          <a:xfrm>
            <a:off x="609600" y="235997"/>
            <a:ext cx="8229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Was GW170817 a canonical neutron star merger?</a:t>
            </a:r>
          </a:p>
        </p:txBody>
      </p:sp>
      <p:pic>
        <p:nvPicPr>
          <p:cNvPr id="4" name="Picture 3">
            <a:extLst>
              <a:ext uri="{FF2B5EF4-FFF2-40B4-BE49-F238E27FC236}">
                <a16:creationId xmlns:a16="http://schemas.microsoft.com/office/drawing/2014/main" id="{8CBADDE7-0443-FA48-9F5E-07ED3658D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7563"/>
            <a:ext cx="9144000" cy="3455305"/>
          </a:xfrm>
          <a:prstGeom prst="rect">
            <a:avLst/>
          </a:prstGeom>
        </p:spPr>
      </p:pic>
      <p:sp>
        <p:nvSpPr>
          <p:cNvPr id="5" name="CustomShape 2">
            <a:extLst>
              <a:ext uri="{FF2B5EF4-FFF2-40B4-BE49-F238E27FC236}">
                <a16:creationId xmlns:a16="http://schemas.microsoft.com/office/drawing/2014/main" id="{889F3AD4-8B2A-094C-9AD5-9968DF3690D9}"/>
              </a:ext>
            </a:extLst>
          </p:cNvPr>
          <p:cNvSpPr/>
          <p:nvPr/>
        </p:nvSpPr>
        <p:spPr>
          <a:xfrm>
            <a:off x="595529" y="5626804"/>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s-ES" sz="1600" b="1" dirty="0">
                <a:latin typeface="Helvetica Light" charset="0"/>
                <a:ea typeface="Helvetica Light" charset="0"/>
                <a:cs typeface="Helvetica Light" charset="0"/>
              </a:rPr>
              <a:t>A. </a:t>
            </a:r>
            <a:r>
              <a:rPr lang="es-ES" sz="1600" b="1" dirty="0" err="1">
                <a:latin typeface="Helvetica Light" charset="0"/>
                <a:ea typeface="Helvetica Light" charset="0"/>
                <a:cs typeface="Helvetica Light" charset="0"/>
              </a:rPr>
              <a:t>Ayriyan</a:t>
            </a:r>
            <a:r>
              <a:rPr lang="es-ES" sz="1600" b="1" dirty="0">
                <a:latin typeface="Helvetica Light" charset="0"/>
                <a:ea typeface="Helvetica Light" charset="0"/>
                <a:cs typeface="Helvetica Light" charset="0"/>
              </a:rPr>
              <a:t>, </a:t>
            </a:r>
            <a:r>
              <a:rPr lang="es-ES" sz="1600" b="1" dirty="0" err="1">
                <a:latin typeface="Helvetica Light" charset="0"/>
                <a:ea typeface="Helvetica Light" charset="0"/>
                <a:cs typeface="Helvetica Light" charset="0"/>
              </a:rPr>
              <a:t>D.Alvarez</a:t>
            </a:r>
            <a:r>
              <a:rPr lang="es-ES" sz="1600" b="1" dirty="0">
                <a:latin typeface="Helvetica Light" charset="0"/>
                <a:ea typeface="Helvetica Light" charset="0"/>
                <a:cs typeface="Helvetica Light" charset="0"/>
              </a:rPr>
              <a:t>-Castillo, D. </a:t>
            </a:r>
            <a:r>
              <a:rPr lang="es-ES" sz="1600" b="1" dirty="0" err="1">
                <a:latin typeface="Helvetica Light" charset="0"/>
                <a:ea typeface="Helvetica Light" charset="0"/>
                <a:cs typeface="Helvetica Light" charset="0"/>
              </a:rPr>
              <a:t>Blaschke</a:t>
            </a:r>
            <a:r>
              <a:rPr lang="es-ES" sz="1600" b="1" dirty="0">
                <a:latin typeface="Helvetica Light" charset="0"/>
                <a:ea typeface="Helvetica Light" charset="0"/>
                <a:cs typeface="Helvetica Light" charset="0"/>
              </a:rPr>
              <a:t>  and H. </a:t>
            </a:r>
            <a:r>
              <a:rPr lang="es-ES" sz="1600" b="1" dirty="0" err="1">
                <a:latin typeface="Helvetica Light" charset="0"/>
                <a:ea typeface="Helvetica Light" charset="0"/>
                <a:cs typeface="Helvetica Light" charset="0"/>
              </a:rPr>
              <a:t>Grigorian</a:t>
            </a:r>
            <a:r>
              <a:rPr lang="es-ES" sz="1600" b="1" dirty="0">
                <a:latin typeface="Helvetica Light" charset="0"/>
                <a:ea typeface="Helvetica Light" charset="0"/>
                <a:cs typeface="Helvetica Light" charset="0"/>
              </a:rPr>
              <a:t>,  </a:t>
            </a:r>
          </a:p>
          <a:p>
            <a:pPr algn="ctr">
              <a:lnSpc>
                <a:spcPct val="100000"/>
              </a:lnSpc>
            </a:pPr>
            <a:r>
              <a:rPr lang="en-GB" dirty="0"/>
              <a:t>Universe 6, 81 (2020)</a:t>
            </a:r>
            <a:endParaRPr lang="en-US" sz="1500" b="1" i="1" strike="noStrike" spc="-1" dirty="0">
              <a:solidFill>
                <a:srgbClr val="000000"/>
              </a:solidFill>
              <a:uFill>
                <a:solidFill>
                  <a:srgbClr val="FFFFFF"/>
                </a:solidFill>
              </a:uFill>
              <a:latin typeface="Helvetica Light" charset="0"/>
              <a:ea typeface="Helvetica Light" charset="0"/>
              <a:cs typeface="Helvetica Light" charset="0"/>
            </a:endParaRPr>
          </a:p>
        </p:txBody>
      </p:sp>
    </p:spTree>
    <p:extLst>
      <p:ext uri="{BB962C8B-B14F-4D97-AF65-F5344CB8AC3E}">
        <p14:creationId xmlns:p14="http://schemas.microsoft.com/office/powerpoint/2010/main" val="3693167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2"/>
          <p:cNvSpPr/>
          <p:nvPr/>
        </p:nvSpPr>
        <p:spPr>
          <a:xfrm>
            <a:off x="443129" y="6377077"/>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a:latin typeface="Helvetica Light" charset="0"/>
                <a:ea typeface="Helvetica Light" charset="0"/>
                <a:cs typeface="Helvetica Light" charset="0"/>
              </a:rPr>
              <a:t>D. Alvarez-Castillo, D.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G. </a:t>
            </a:r>
            <a:r>
              <a:rPr lang="en-US" sz="1600" b="1" dirty="0" err="1">
                <a:latin typeface="Helvetica Light" charset="0"/>
                <a:ea typeface="Helvetica Light" charset="0"/>
                <a:cs typeface="Helvetica Light" charset="0"/>
              </a:rPr>
              <a:t>Grunfeld</a:t>
            </a:r>
            <a:r>
              <a:rPr lang="en-US" sz="1600" b="1" dirty="0">
                <a:latin typeface="Helvetica Light" charset="0"/>
                <a:ea typeface="Helvetica Light" charset="0"/>
                <a:cs typeface="Helvetica Light" charset="0"/>
              </a:rPr>
              <a:t>, V. </a:t>
            </a:r>
            <a:r>
              <a:rPr lang="en-US" sz="1600" b="1" dirty="0" err="1">
                <a:latin typeface="Helvetica Light" charset="0"/>
                <a:ea typeface="Helvetica Light" charset="0"/>
                <a:cs typeface="Helvetica Light" charset="0"/>
              </a:rPr>
              <a:t>Pagura</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a:p>
            <a:pPr algn="ctr"/>
            <a:r>
              <a:rPr lang="es-ES" sz="1600" b="1" dirty="0" err="1">
                <a:latin typeface="Helvetica Light" charset="0"/>
                <a:ea typeface="Helvetica Light" charset="0"/>
                <a:cs typeface="Helvetica Light" charset="0"/>
              </a:rPr>
              <a:t>Phys</a:t>
            </a:r>
            <a:r>
              <a:rPr lang="es-ES" sz="1600" b="1" dirty="0">
                <a:latin typeface="Helvetica Light" charset="0"/>
                <a:ea typeface="Helvetica Light" charset="0"/>
                <a:cs typeface="Helvetica Light" charset="0"/>
              </a:rPr>
              <a:t>. Rev. D 99, 063010 (2019)  - </a:t>
            </a:r>
            <a:r>
              <a:rPr lang="es-ES" sz="1600" b="1" dirty="0" err="1">
                <a:latin typeface="Helvetica Light" charset="0"/>
                <a:ea typeface="Helvetica Light" charset="0"/>
                <a:cs typeface="Helvetica Light" charset="0"/>
              </a:rPr>
              <a:t>arXiv</a:t>
            </a:r>
            <a:r>
              <a:rPr lang="es-ES" sz="1600" b="1" dirty="0">
                <a:latin typeface="Helvetica Light" charset="0"/>
                <a:ea typeface="Helvetica Light" charset="0"/>
                <a:cs typeface="Helvetica Light" charset="0"/>
              </a:rPr>
              <a:t>: 1805.04105</a:t>
            </a:r>
          </a:p>
          <a:p>
            <a:pPr algn="ctr">
              <a:lnSpc>
                <a:spcPct val="100000"/>
              </a:lnSpc>
            </a:pP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sp>
        <p:nvSpPr>
          <p:cNvPr id="8" name="Title 1">
            <a:extLst>
              <a:ext uri="{FF2B5EF4-FFF2-40B4-BE49-F238E27FC236}">
                <a16:creationId xmlns:a16="http://schemas.microsoft.com/office/drawing/2014/main" id="{38088BE8-EA0F-AD46-9381-B528466BDF19}"/>
              </a:ext>
            </a:extLst>
          </p:cNvPr>
          <p:cNvSpPr txBox="1">
            <a:spLocks/>
          </p:cNvSpPr>
          <p:nvPr/>
        </p:nvSpPr>
        <p:spPr>
          <a:xfrm>
            <a:off x="609600" y="235997"/>
            <a:ext cx="8229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Was GW170817 a canonical neutron star merger?</a:t>
            </a:r>
          </a:p>
        </p:txBody>
      </p:sp>
      <p:pic>
        <p:nvPicPr>
          <p:cNvPr id="3" name="Picture 2">
            <a:extLst>
              <a:ext uri="{FF2B5EF4-FFF2-40B4-BE49-F238E27FC236}">
                <a16:creationId xmlns:a16="http://schemas.microsoft.com/office/drawing/2014/main" id="{E507A395-C53C-6046-96E4-35BC7B73D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564"/>
            <a:ext cx="9144000" cy="3622195"/>
          </a:xfrm>
          <a:prstGeom prst="rect">
            <a:avLst/>
          </a:prstGeom>
        </p:spPr>
      </p:pic>
      <p:sp>
        <p:nvSpPr>
          <p:cNvPr id="5" name="CustomShape 2">
            <a:extLst>
              <a:ext uri="{FF2B5EF4-FFF2-40B4-BE49-F238E27FC236}">
                <a16:creationId xmlns:a16="http://schemas.microsoft.com/office/drawing/2014/main" id="{54ED3D16-B978-9C47-9672-57F084236156}"/>
              </a:ext>
            </a:extLst>
          </p:cNvPr>
          <p:cNvSpPr/>
          <p:nvPr/>
        </p:nvSpPr>
        <p:spPr>
          <a:xfrm>
            <a:off x="595529" y="5626804"/>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s-ES" sz="1600" b="1" dirty="0">
                <a:latin typeface="Helvetica Light" charset="0"/>
                <a:ea typeface="Helvetica Light" charset="0"/>
                <a:cs typeface="Helvetica Light" charset="0"/>
              </a:rPr>
              <a:t>A. </a:t>
            </a:r>
            <a:r>
              <a:rPr lang="es-ES" sz="1600" b="1" dirty="0" err="1">
                <a:latin typeface="Helvetica Light" charset="0"/>
                <a:ea typeface="Helvetica Light" charset="0"/>
                <a:cs typeface="Helvetica Light" charset="0"/>
              </a:rPr>
              <a:t>Ayriyan</a:t>
            </a:r>
            <a:r>
              <a:rPr lang="es-ES" sz="1600" b="1" dirty="0">
                <a:latin typeface="Helvetica Light" charset="0"/>
                <a:ea typeface="Helvetica Light" charset="0"/>
                <a:cs typeface="Helvetica Light" charset="0"/>
              </a:rPr>
              <a:t>, </a:t>
            </a:r>
            <a:r>
              <a:rPr lang="es-ES" sz="1600" b="1" dirty="0" err="1">
                <a:latin typeface="Helvetica Light" charset="0"/>
                <a:ea typeface="Helvetica Light" charset="0"/>
                <a:cs typeface="Helvetica Light" charset="0"/>
              </a:rPr>
              <a:t>D.Alvarez</a:t>
            </a:r>
            <a:r>
              <a:rPr lang="es-ES" sz="1600" b="1" dirty="0">
                <a:latin typeface="Helvetica Light" charset="0"/>
                <a:ea typeface="Helvetica Light" charset="0"/>
                <a:cs typeface="Helvetica Light" charset="0"/>
              </a:rPr>
              <a:t>-Castillo, D. </a:t>
            </a:r>
            <a:r>
              <a:rPr lang="es-ES" sz="1600" b="1" dirty="0" err="1">
                <a:latin typeface="Helvetica Light" charset="0"/>
                <a:ea typeface="Helvetica Light" charset="0"/>
                <a:cs typeface="Helvetica Light" charset="0"/>
              </a:rPr>
              <a:t>Blaschke</a:t>
            </a:r>
            <a:r>
              <a:rPr lang="es-ES" sz="1600" b="1" dirty="0">
                <a:latin typeface="Helvetica Light" charset="0"/>
                <a:ea typeface="Helvetica Light" charset="0"/>
                <a:cs typeface="Helvetica Light" charset="0"/>
              </a:rPr>
              <a:t>  and H. </a:t>
            </a:r>
            <a:r>
              <a:rPr lang="es-ES" sz="1600" b="1" dirty="0" err="1">
                <a:latin typeface="Helvetica Light" charset="0"/>
                <a:ea typeface="Helvetica Light" charset="0"/>
                <a:cs typeface="Helvetica Light" charset="0"/>
              </a:rPr>
              <a:t>Grigorian</a:t>
            </a:r>
            <a:r>
              <a:rPr lang="es-ES" sz="1600" b="1" dirty="0">
                <a:latin typeface="Helvetica Light" charset="0"/>
                <a:ea typeface="Helvetica Light" charset="0"/>
                <a:cs typeface="Helvetica Light" charset="0"/>
              </a:rPr>
              <a:t>,  </a:t>
            </a:r>
          </a:p>
          <a:p>
            <a:pPr algn="ctr">
              <a:lnSpc>
                <a:spcPct val="100000"/>
              </a:lnSpc>
            </a:pPr>
            <a:r>
              <a:rPr lang="en-GB" dirty="0"/>
              <a:t>Universe 6, 81 (2020)</a:t>
            </a:r>
            <a:endParaRPr lang="en-US" sz="1500" b="1" i="1" strike="noStrike" spc="-1" dirty="0">
              <a:solidFill>
                <a:srgbClr val="000000"/>
              </a:solidFill>
              <a:uFill>
                <a:solidFill>
                  <a:srgbClr val="FFFFFF"/>
                </a:solidFill>
              </a:uFill>
              <a:latin typeface="Helvetica Light" charset="0"/>
              <a:ea typeface="Helvetica Light" charset="0"/>
              <a:cs typeface="Helvetica Light" charset="0"/>
            </a:endParaRPr>
          </a:p>
        </p:txBody>
      </p:sp>
    </p:spTree>
    <p:extLst>
      <p:ext uri="{BB962C8B-B14F-4D97-AF65-F5344CB8AC3E}">
        <p14:creationId xmlns:p14="http://schemas.microsoft.com/office/powerpoint/2010/main" val="31345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2"/>
          <p:cNvSpPr/>
          <p:nvPr/>
        </p:nvSpPr>
        <p:spPr>
          <a:xfrm>
            <a:off x="443129" y="6377077"/>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a:latin typeface="Helvetica Light" charset="0"/>
                <a:ea typeface="Helvetica Light" charset="0"/>
                <a:cs typeface="Helvetica Light" charset="0"/>
              </a:rPr>
              <a:t>D. Alvarez-Castillo, D.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G. </a:t>
            </a:r>
            <a:r>
              <a:rPr lang="en-US" sz="1600" b="1" dirty="0" err="1">
                <a:latin typeface="Helvetica Light" charset="0"/>
                <a:ea typeface="Helvetica Light" charset="0"/>
                <a:cs typeface="Helvetica Light" charset="0"/>
              </a:rPr>
              <a:t>Grunfeld</a:t>
            </a:r>
            <a:r>
              <a:rPr lang="en-US" sz="1600" b="1" dirty="0">
                <a:latin typeface="Helvetica Light" charset="0"/>
                <a:ea typeface="Helvetica Light" charset="0"/>
                <a:cs typeface="Helvetica Light" charset="0"/>
              </a:rPr>
              <a:t>, V. </a:t>
            </a:r>
            <a:r>
              <a:rPr lang="en-US" sz="1600" b="1" dirty="0" err="1">
                <a:latin typeface="Helvetica Light" charset="0"/>
                <a:ea typeface="Helvetica Light" charset="0"/>
                <a:cs typeface="Helvetica Light" charset="0"/>
              </a:rPr>
              <a:t>Pagura</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a:p>
            <a:pPr algn="ctr"/>
            <a:r>
              <a:rPr lang="es-ES" sz="1600" b="1" dirty="0" err="1">
                <a:latin typeface="Helvetica Light" charset="0"/>
                <a:ea typeface="Helvetica Light" charset="0"/>
                <a:cs typeface="Helvetica Light" charset="0"/>
              </a:rPr>
              <a:t>Phys</a:t>
            </a:r>
            <a:r>
              <a:rPr lang="es-ES" sz="1600" b="1" dirty="0">
                <a:latin typeface="Helvetica Light" charset="0"/>
                <a:ea typeface="Helvetica Light" charset="0"/>
                <a:cs typeface="Helvetica Light" charset="0"/>
              </a:rPr>
              <a:t>. Rev. D 99, 063010 (2019)  - </a:t>
            </a:r>
            <a:r>
              <a:rPr lang="es-ES" sz="1600" b="1" dirty="0" err="1">
                <a:latin typeface="Helvetica Light" charset="0"/>
                <a:ea typeface="Helvetica Light" charset="0"/>
                <a:cs typeface="Helvetica Light" charset="0"/>
              </a:rPr>
              <a:t>arXiv</a:t>
            </a:r>
            <a:r>
              <a:rPr lang="es-ES" sz="1600" b="1" dirty="0">
                <a:latin typeface="Helvetica Light" charset="0"/>
                <a:ea typeface="Helvetica Light" charset="0"/>
                <a:cs typeface="Helvetica Light" charset="0"/>
              </a:rPr>
              <a:t>: 1805.04105</a:t>
            </a:r>
          </a:p>
          <a:p>
            <a:pPr algn="ctr">
              <a:lnSpc>
                <a:spcPct val="100000"/>
              </a:lnSpc>
            </a:pP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sp>
        <p:nvSpPr>
          <p:cNvPr id="8" name="Title 1">
            <a:extLst>
              <a:ext uri="{FF2B5EF4-FFF2-40B4-BE49-F238E27FC236}">
                <a16:creationId xmlns:a16="http://schemas.microsoft.com/office/drawing/2014/main" id="{38088BE8-EA0F-AD46-9381-B528466BDF19}"/>
              </a:ext>
            </a:extLst>
          </p:cNvPr>
          <p:cNvSpPr txBox="1">
            <a:spLocks/>
          </p:cNvSpPr>
          <p:nvPr/>
        </p:nvSpPr>
        <p:spPr>
          <a:xfrm>
            <a:off x="609600" y="235997"/>
            <a:ext cx="8229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Was GW170817 a canonical neutron star merger?</a:t>
            </a:r>
          </a:p>
        </p:txBody>
      </p:sp>
      <p:pic>
        <p:nvPicPr>
          <p:cNvPr id="4" name="Picture 3">
            <a:extLst>
              <a:ext uri="{FF2B5EF4-FFF2-40B4-BE49-F238E27FC236}">
                <a16:creationId xmlns:a16="http://schemas.microsoft.com/office/drawing/2014/main" id="{E61F6A3A-D168-074E-B6F0-147950748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3667"/>
            <a:ext cx="9144000" cy="3562421"/>
          </a:xfrm>
          <a:prstGeom prst="rect">
            <a:avLst/>
          </a:prstGeom>
        </p:spPr>
      </p:pic>
      <p:sp>
        <p:nvSpPr>
          <p:cNvPr id="5" name="CustomShape 2">
            <a:extLst>
              <a:ext uri="{FF2B5EF4-FFF2-40B4-BE49-F238E27FC236}">
                <a16:creationId xmlns:a16="http://schemas.microsoft.com/office/drawing/2014/main" id="{619526DE-669A-B14B-AE32-CBD82B7483EA}"/>
              </a:ext>
            </a:extLst>
          </p:cNvPr>
          <p:cNvSpPr/>
          <p:nvPr/>
        </p:nvSpPr>
        <p:spPr>
          <a:xfrm>
            <a:off x="595529" y="5626804"/>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s-ES" sz="1600" b="1" dirty="0">
                <a:latin typeface="Helvetica Light" charset="0"/>
                <a:ea typeface="Helvetica Light" charset="0"/>
                <a:cs typeface="Helvetica Light" charset="0"/>
              </a:rPr>
              <a:t>A. </a:t>
            </a:r>
            <a:r>
              <a:rPr lang="es-ES" sz="1600" b="1" dirty="0" err="1">
                <a:latin typeface="Helvetica Light" charset="0"/>
                <a:ea typeface="Helvetica Light" charset="0"/>
                <a:cs typeface="Helvetica Light" charset="0"/>
              </a:rPr>
              <a:t>Ayriyan</a:t>
            </a:r>
            <a:r>
              <a:rPr lang="es-ES" sz="1600" b="1" dirty="0">
                <a:latin typeface="Helvetica Light" charset="0"/>
                <a:ea typeface="Helvetica Light" charset="0"/>
                <a:cs typeface="Helvetica Light" charset="0"/>
              </a:rPr>
              <a:t>, </a:t>
            </a:r>
            <a:r>
              <a:rPr lang="es-ES" sz="1600" b="1" dirty="0" err="1">
                <a:latin typeface="Helvetica Light" charset="0"/>
                <a:ea typeface="Helvetica Light" charset="0"/>
                <a:cs typeface="Helvetica Light" charset="0"/>
              </a:rPr>
              <a:t>D.Alvarez</a:t>
            </a:r>
            <a:r>
              <a:rPr lang="es-ES" sz="1600" b="1" dirty="0">
                <a:latin typeface="Helvetica Light" charset="0"/>
                <a:ea typeface="Helvetica Light" charset="0"/>
                <a:cs typeface="Helvetica Light" charset="0"/>
              </a:rPr>
              <a:t>-Castillo, D. </a:t>
            </a:r>
            <a:r>
              <a:rPr lang="es-ES" sz="1600" b="1" dirty="0" err="1">
                <a:latin typeface="Helvetica Light" charset="0"/>
                <a:ea typeface="Helvetica Light" charset="0"/>
                <a:cs typeface="Helvetica Light" charset="0"/>
              </a:rPr>
              <a:t>Blaschke</a:t>
            </a:r>
            <a:r>
              <a:rPr lang="es-ES" sz="1600" b="1" dirty="0">
                <a:latin typeface="Helvetica Light" charset="0"/>
                <a:ea typeface="Helvetica Light" charset="0"/>
                <a:cs typeface="Helvetica Light" charset="0"/>
              </a:rPr>
              <a:t>  and H. </a:t>
            </a:r>
            <a:r>
              <a:rPr lang="es-ES" sz="1600" b="1" dirty="0" err="1">
                <a:latin typeface="Helvetica Light" charset="0"/>
                <a:ea typeface="Helvetica Light" charset="0"/>
                <a:cs typeface="Helvetica Light" charset="0"/>
              </a:rPr>
              <a:t>Grigorian</a:t>
            </a:r>
            <a:r>
              <a:rPr lang="es-ES" sz="1600" b="1" dirty="0">
                <a:latin typeface="Helvetica Light" charset="0"/>
                <a:ea typeface="Helvetica Light" charset="0"/>
                <a:cs typeface="Helvetica Light" charset="0"/>
              </a:rPr>
              <a:t>,  </a:t>
            </a:r>
          </a:p>
          <a:p>
            <a:pPr algn="ctr">
              <a:lnSpc>
                <a:spcPct val="100000"/>
              </a:lnSpc>
            </a:pPr>
            <a:r>
              <a:rPr lang="en-GB" dirty="0"/>
              <a:t>Universe 6, 81 (2020)</a:t>
            </a:r>
            <a:endParaRPr lang="en-US" sz="1500" b="1" i="1" strike="noStrike" spc="-1" dirty="0">
              <a:solidFill>
                <a:srgbClr val="000000"/>
              </a:solidFill>
              <a:uFill>
                <a:solidFill>
                  <a:srgbClr val="FFFFFF"/>
                </a:solidFill>
              </a:uFill>
              <a:latin typeface="Helvetica Light" charset="0"/>
              <a:ea typeface="Helvetica Light" charset="0"/>
              <a:cs typeface="Helvetica Light" charset="0"/>
            </a:endParaRPr>
          </a:p>
        </p:txBody>
      </p:sp>
    </p:spTree>
    <p:extLst>
      <p:ext uri="{BB962C8B-B14F-4D97-AF65-F5344CB8AC3E}">
        <p14:creationId xmlns:p14="http://schemas.microsoft.com/office/powerpoint/2010/main" val="2626925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2"/>
          <p:cNvSpPr/>
          <p:nvPr/>
        </p:nvSpPr>
        <p:spPr>
          <a:xfrm>
            <a:off x="443129" y="6377077"/>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a:latin typeface="Helvetica Light" charset="0"/>
                <a:ea typeface="Helvetica Light" charset="0"/>
                <a:cs typeface="Helvetica Light" charset="0"/>
              </a:rPr>
              <a:t>D. Alvarez-Castillo, D.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G. </a:t>
            </a:r>
            <a:r>
              <a:rPr lang="en-US" sz="1600" b="1" dirty="0" err="1">
                <a:latin typeface="Helvetica Light" charset="0"/>
                <a:ea typeface="Helvetica Light" charset="0"/>
                <a:cs typeface="Helvetica Light" charset="0"/>
              </a:rPr>
              <a:t>Grunfeld</a:t>
            </a:r>
            <a:r>
              <a:rPr lang="en-US" sz="1600" b="1" dirty="0">
                <a:latin typeface="Helvetica Light" charset="0"/>
                <a:ea typeface="Helvetica Light" charset="0"/>
                <a:cs typeface="Helvetica Light" charset="0"/>
              </a:rPr>
              <a:t>, V. </a:t>
            </a:r>
            <a:r>
              <a:rPr lang="en-US" sz="1600" b="1" dirty="0" err="1">
                <a:latin typeface="Helvetica Light" charset="0"/>
                <a:ea typeface="Helvetica Light" charset="0"/>
                <a:cs typeface="Helvetica Light" charset="0"/>
              </a:rPr>
              <a:t>Pagura</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a:p>
            <a:pPr algn="ctr"/>
            <a:r>
              <a:rPr lang="es-ES" sz="1600" b="1" dirty="0" err="1">
                <a:latin typeface="Helvetica Light" charset="0"/>
                <a:ea typeface="Helvetica Light" charset="0"/>
                <a:cs typeface="Helvetica Light" charset="0"/>
              </a:rPr>
              <a:t>Phys</a:t>
            </a:r>
            <a:r>
              <a:rPr lang="es-ES" sz="1600" b="1" dirty="0">
                <a:latin typeface="Helvetica Light" charset="0"/>
                <a:ea typeface="Helvetica Light" charset="0"/>
                <a:cs typeface="Helvetica Light" charset="0"/>
              </a:rPr>
              <a:t>. Rev. D 99, 063010 (2019)  - </a:t>
            </a:r>
            <a:r>
              <a:rPr lang="es-ES" sz="1600" b="1" dirty="0" err="1">
                <a:latin typeface="Helvetica Light" charset="0"/>
                <a:ea typeface="Helvetica Light" charset="0"/>
                <a:cs typeface="Helvetica Light" charset="0"/>
              </a:rPr>
              <a:t>arXiv</a:t>
            </a:r>
            <a:r>
              <a:rPr lang="es-ES" sz="1600" b="1" dirty="0">
                <a:latin typeface="Helvetica Light" charset="0"/>
                <a:ea typeface="Helvetica Light" charset="0"/>
                <a:cs typeface="Helvetica Light" charset="0"/>
              </a:rPr>
              <a:t>: 1805.04105</a:t>
            </a:r>
          </a:p>
          <a:p>
            <a:pPr algn="ctr">
              <a:lnSpc>
                <a:spcPct val="100000"/>
              </a:lnSpc>
            </a:pP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sp>
        <p:nvSpPr>
          <p:cNvPr id="8" name="Title 1">
            <a:extLst>
              <a:ext uri="{FF2B5EF4-FFF2-40B4-BE49-F238E27FC236}">
                <a16:creationId xmlns:a16="http://schemas.microsoft.com/office/drawing/2014/main" id="{38088BE8-EA0F-AD46-9381-B528466BDF19}"/>
              </a:ext>
            </a:extLst>
          </p:cNvPr>
          <p:cNvSpPr txBox="1">
            <a:spLocks/>
          </p:cNvSpPr>
          <p:nvPr/>
        </p:nvSpPr>
        <p:spPr>
          <a:xfrm>
            <a:off x="609600" y="235997"/>
            <a:ext cx="8229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Was GW170817 a canonical neutron star merger?</a:t>
            </a:r>
          </a:p>
        </p:txBody>
      </p:sp>
      <p:pic>
        <p:nvPicPr>
          <p:cNvPr id="3" name="Picture 2">
            <a:extLst>
              <a:ext uri="{FF2B5EF4-FFF2-40B4-BE49-F238E27FC236}">
                <a16:creationId xmlns:a16="http://schemas.microsoft.com/office/drawing/2014/main" id="{2087BAF3-9B00-5C47-92CB-CE13CC359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2029"/>
            <a:ext cx="9144000" cy="3496036"/>
          </a:xfrm>
          <a:prstGeom prst="rect">
            <a:avLst/>
          </a:prstGeom>
        </p:spPr>
      </p:pic>
      <p:sp>
        <p:nvSpPr>
          <p:cNvPr id="5" name="CustomShape 2">
            <a:extLst>
              <a:ext uri="{FF2B5EF4-FFF2-40B4-BE49-F238E27FC236}">
                <a16:creationId xmlns:a16="http://schemas.microsoft.com/office/drawing/2014/main" id="{A706E84A-EFDA-F945-B0F0-F0B932C5A70C}"/>
              </a:ext>
            </a:extLst>
          </p:cNvPr>
          <p:cNvSpPr/>
          <p:nvPr/>
        </p:nvSpPr>
        <p:spPr>
          <a:xfrm>
            <a:off x="595529" y="5626804"/>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s-ES" sz="1600" b="1" dirty="0">
                <a:latin typeface="Helvetica Light" charset="0"/>
                <a:ea typeface="Helvetica Light" charset="0"/>
                <a:cs typeface="Helvetica Light" charset="0"/>
              </a:rPr>
              <a:t>A. </a:t>
            </a:r>
            <a:r>
              <a:rPr lang="es-ES" sz="1600" b="1" dirty="0" err="1">
                <a:latin typeface="Helvetica Light" charset="0"/>
                <a:ea typeface="Helvetica Light" charset="0"/>
                <a:cs typeface="Helvetica Light" charset="0"/>
              </a:rPr>
              <a:t>Ayriyan</a:t>
            </a:r>
            <a:r>
              <a:rPr lang="es-ES" sz="1600" b="1" dirty="0">
                <a:latin typeface="Helvetica Light" charset="0"/>
                <a:ea typeface="Helvetica Light" charset="0"/>
                <a:cs typeface="Helvetica Light" charset="0"/>
              </a:rPr>
              <a:t>, </a:t>
            </a:r>
            <a:r>
              <a:rPr lang="es-ES" sz="1600" b="1" dirty="0" err="1">
                <a:latin typeface="Helvetica Light" charset="0"/>
                <a:ea typeface="Helvetica Light" charset="0"/>
                <a:cs typeface="Helvetica Light" charset="0"/>
              </a:rPr>
              <a:t>D.Alvarez</a:t>
            </a:r>
            <a:r>
              <a:rPr lang="es-ES" sz="1600" b="1" dirty="0">
                <a:latin typeface="Helvetica Light" charset="0"/>
                <a:ea typeface="Helvetica Light" charset="0"/>
                <a:cs typeface="Helvetica Light" charset="0"/>
              </a:rPr>
              <a:t>-Castillo, D. </a:t>
            </a:r>
            <a:r>
              <a:rPr lang="es-ES" sz="1600" b="1" dirty="0" err="1">
                <a:latin typeface="Helvetica Light" charset="0"/>
                <a:ea typeface="Helvetica Light" charset="0"/>
                <a:cs typeface="Helvetica Light" charset="0"/>
              </a:rPr>
              <a:t>Blaschke</a:t>
            </a:r>
            <a:r>
              <a:rPr lang="es-ES" sz="1600" b="1" dirty="0">
                <a:latin typeface="Helvetica Light" charset="0"/>
                <a:ea typeface="Helvetica Light" charset="0"/>
                <a:cs typeface="Helvetica Light" charset="0"/>
              </a:rPr>
              <a:t>  and H. </a:t>
            </a:r>
            <a:r>
              <a:rPr lang="es-ES" sz="1600" b="1" dirty="0" err="1">
                <a:latin typeface="Helvetica Light" charset="0"/>
                <a:ea typeface="Helvetica Light" charset="0"/>
                <a:cs typeface="Helvetica Light" charset="0"/>
              </a:rPr>
              <a:t>Grigorian</a:t>
            </a:r>
            <a:r>
              <a:rPr lang="es-ES" sz="1600" b="1" dirty="0">
                <a:latin typeface="Helvetica Light" charset="0"/>
                <a:ea typeface="Helvetica Light" charset="0"/>
                <a:cs typeface="Helvetica Light" charset="0"/>
              </a:rPr>
              <a:t>,  </a:t>
            </a:r>
          </a:p>
          <a:p>
            <a:pPr algn="ctr">
              <a:lnSpc>
                <a:spcPct val="100000"/>
              </a:lnSpc>
            </a:pPr>
            <a:r>
              <a:rPr lang="en-GB" dirty="0"/>
              <a:t>Universe 6, 81 (2020)</a:t>
            </a:r>
            <a:endParaRPr lang="en-US" sz="1500" b="1" i="1" strike="noStrike" spc="-1" dirty="0">
              <a:solidFill>
                <a:srgbClr val="000000"/>
              </a:solidFill>
              <a:uFill>
                <a:solidFill>
                  <a:srgbClr val="FFFFFF"/>
                </a:solidFill>
              </a:uFill>
              <a:latin typeface="Helvetica Light" charset="0"/>
              <a:ea typeface="Helvetica Light" charset="0"/>
              <a:cs typeface="Helvetica Light" charset="0"/>
            </a:endParaRPr>
          </a:p>
        </p:txBody>
      </p:sp>
    </p:spTree>
    <p:extLst>
      <p:ext uri="{BB962C8B-B14F-4D97-AF65-F5344CB8AC3E}">
        <p14:creationId xmlns:p14="http://schemas.microsoft.com/office/powerpoint/2010/main" val="3137919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1297959" y="206745"/>
            <a:ext cx="5844150" cy="112941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3400" spc="-1" dirty="0">
                <a:solidFill>
                  <a:srgbClr val="000000"/>
                </a:solidFill>
                <a:uFill>
                  <a:solidFill>
                    <a:srgbClr val="FFFFFF"/>
                  </a:solidFill>
                </a:uFill>
                <a:latin typeface="+mj-lt"/>
              </a:rPr>
              <a:t>High vs Low Mass Twins</a:t>
            </a:r>
          </a:p>
        </p:txBody>
      </p:sp>
      <p:sp>
        <p:nvSpPr>
          <p:cNvPr id="533" name="CustomShape 3"/>
          <p:cNvSpPr/>
          <p:nvPr/>
        </p:nvSpPr>
        <p:spPr>
          <a:xfrm>
            <a:off x="6057810" y="5624640"/>
            <a:ext cx="1591650" cy="265140"/>
          </a:xfrm>
          <a:prstGeom prst="rect">
            <a:avLst/>
          </a:prstGeom>
          <a:noFill/>
          <a:ln>
            <a:noFill/>
          </a:ln>
        </p:spPr>
        <p:style>
          <a:lnRef idx="0">
            <a:scrgbClr r="0" g="0" b="0"/>
          </a:lnRef>
          <a:fillRef idx="0">
            <a:scrgbClr r="0" g="0" b="0"/>
          </a:fillRef>
          <a:effectRef idx="0">
            <a:scrgbClr r="0" g="0" b="0"/>
          </a:effectRef>
          <a:fontRef idx="minor"/>
        </p:style>
      </p:sp>
      <p:pic>
        <p:nvPicPr>
          <p:cNvPr id="5" name="Picture 4">
            <a:extLst>
              <a:ext uri="{FF2B5EF4-FFF2-40B4-BE49-F238E27FC236}">
                <a16:creationId xmlns:a16="http://schemas.microsoft.com/office/drawing/2014/main" id="{354920C9-B7D2-F74B-B195-D9B0028A4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540" y="1174109"/>
            <a:ext cx="5456782" cy="5565918"/>
          </a:xfrm>
          <a:prstGeom prst="rect">
            <a:avLst/>
          </a:prstGeom>
        </p:spPr>
      </p:pic>
    </p:spTree>
    <p:extLst>
      <p:ext uri="{BB962C8B-B14F-4D97-AF65-F5344CB8AC3E}">
        <p14:creationId xmlns:p14="http://schemas.microsoft.com/office/powerpoint/2010/main" val="4678804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A111-4C9F-6249-8297-DC257FD973BF}"/>
              </a:ext>
            </a:extLst>
          </p:cNvPr>
          <p:cNvSpPr>
            <a:spLocks noGrp="1"/>
          </p:cNvSpPr>
          <p:nvPr>
            <p:ph type="title"/>
          </p:nvPr>
        </p:nvSpPr>
        <p:spPr/>
        <p:txBody>
          <a:bodyPr/>
          <a:lstStyle/>
          <a:p>
            <a:pPr algn="ctr"/>
            <a:r>
              <a:rPr lang="en-US" sz="3600" dirty="0"/>
              <a:t>Bayesian inference for hybrid </a:t>
            </a:r>
            <a:r>
              <a:rPr lang="en-US" sz="3600" dirty="0" err="1"/>
              <a:t>EoS</a:t>
            </a:r>
            <a:r>
              <a:rPr lang="en-US" sz="3600" dirty="0"/>
              <a:t> Models</a:t>
            </a:r>
          </a:p>
        </p:txBody>
      </p:sp>
      <p:pic>
        <p:nvPicPr>
          <p:cNvPr id="5" name="Picture 4">
            <a:extLst>
              <a:ext uri="{FF2B5EF4-FFF2-40B4-BE49-F238E27FC236}">
                <a16:creationId xmlns:a16="http://schemas.microsoft.com/office/drawing/2014/main" id="{85C710E5-D1DE-BA44-BABC-9B1622C2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3902"/>
            <a:ext cx="9144000" cy="4424516"/>
          </a:xfrm>
          <a:prstGeom prst="rect">
            <a:avLst/>
          </a:prstGeom>
        </p:spPr>
      </p:pic>
    </p:spTree>
    <p:extLst>
      <p:ext uri="{BB962C8B-B14F-4D97-AF65-F5344CB8AC3E}">
        <p14:creationId xmlns:p14="http://schemas.microsoft.com/office/powerpoint/2010/main" val="3764888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A111-4C9F-6249-8297-DC257FD973BF}"/>
              </a:ext>
            </a:extLst>
          </p:cNvPr>
          <p:cNvSpPr>
            <a:spLocks noGrp="1"/>
          </p:cNvSpPr>
          <p:nvPr>
            <p:ph type="title"/>
          </p:nvPr>
        </p:nvSpPr>
        <p:spPr>
          <a:xfrm>
            <a:off x="457200" y="146275"/>
            <a:ext cx="8229240" cy="1144800"/>
          </a:xfrm>
        </p:spPr>
        <p:txBody>
          <a:bodyPr/>
          <a:lstStyle/>
          <a:p>
            <a:pPr algn="ctr"/>
            <a:r>
              <a:rPr lang="en-US" sz="3600" dirty="0"/>
              <a:t>Fictitious Measurements</a:t>
            </a:r>
          </a:p>
        </p:txBody>
      </p:sp>
      <p:pic>
        <p:nvPicPr>
          <p:cNvPr id="6" name="Picture 5">
            <a:extLst>
              <a:ext uri="{FF2B5EF4-FFF2-40B4-BE49-F238E27FC236}">
                <a16:creationId xmlns:a16="http://schemas.microsoft.com/office/drawing/2014/main" id="{E937F779-EDBD-FB47-A230-2BA44041C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34" y="1011414"/>
            <a:ext cx="8229241" cy="3184784"/>
          </a:xfrm>
          <a:prstGeom prst="rect">
            <a:avLst/>
          </a:prstGeom>
        </p:spPr>
      </p:pic>
      <p:pic>
        <p:nvPicPr>
          <p:cNvPr id="7" name="Picture 6">
            <a:extLst>
              <a:ext uri="{FF2B5EF4-FFF2-40B4-BE49-F238E27FC236}">
                <a16:creationId xmlns:a16="http://schemas.microsoft.com/office/drawing/2014/main" id="{42C444A8-43DF-2140-BDE5-7566A9307D52}"/>
              </a:ext>
            </a:extLst>
          </p:cNvPr>
          <p:cNvPicPr>
            <a:picLocks noChangeAspect="1"/>
          </p:cNvPicPr>
          <p:nvPr/>
        </p:nvPicPr>
        <p:blipFill>
          <a:blip r:embed="rId3"/>
          <a:stretch>
            <a:fillRect/>
          </a:stretch>
        </p:blipFill>
        <p:spPr>
          <a:xfrm>
            <a:off x="0" y="4149260"/>
            <a:ext cx="9144000" cy="2708740"/>
          </a:xfrm>
          <a:prstGeom prst="rect">
            <a:avLst/>
          </a:prstGeom>
        </p:spPr>
      </p:pic>
    </p:spTree>
    <p:extLst>
      <p:ext uri="{BB962C8B-B14F-4D97-AF65-F5344CB8AC3E}">
        <p14:creationId xmlns:p14="http://schemas.microsoft.com/office/powerpoint/2010/main" val="1042791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8E8D-0EA3-2649-BE43-49B8A0E1DAEC}"/>
              </a:ext>
            </a:extLst>
          </p:cNvPr>
          <p:cNvSpPr>
            <a:spLocks noGrp="1"/>
          </p:cNvSpPr>
          <p:nvPr>
            <p:ph type="title"/>
          </p:nvPr>
        </p:nvSpPr>
        <p:spPr/>
        <p:txBody>
          <a:bodyPr/>
          <a:lstStyle/>
          <a:p>
            <a:br>
              <a:rPr lang="en-US" dirty="0"/>
            </a:br>
            <a:r>
              <a:rPr lang="en-US" dirty="0"/>
              <a:t>Hybrid star mass–radius diagram</a:t>
            </a:r>
            <a:br>
              <a:rPr lang="en-US" dirty="0"/>
            </a:br>
            <a:endParaRPr lang="en-US" dirty="0"/>
          </a:p>
        </p:txBody>
      </p:sp>
      <p:pic>
        <p:nvPicPr>
          <p:cNvPr id="5" name="Picture 4">
            <a:extLst>
              <a:ext uri="{FF2B5EF4-FFF2-40B4-BE49-F238E27FC236}">
                <a16:creationId xmlns:a16="http://schemas.microsoft.com/office/drawing/2014/main" id="{101B09CD-159C-EE4D-852C-F3B5C3E20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15" y="2139452"/>
            <a:ext cx="4178684" cy="3528228"/>
          </a:xfrm>
          <a:prstGeom prst="rect">
            <a:avLst/>
          </a:prstGeom>
        </p:spPr>
      </p:pic>
      <p:pic>
        <p:nvPicPr>
          <p:cNvPr id="7" name="Picture 6">
            <a:extLst>
              <a:ext uri="{FF2B5EF4-FFF2-40B4-BE49-F238E27FC236}">
                <a16:creationId xmlns:a16="http://schemas.microsoft.com/office/drawing/2014/main" id="{8C55679E-0628-5F4C-9066-21B548335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756" y="2139450"/>
            <a:ext cx="4178684" cy="3528228"/>
          </a:xfrm>
          <a:prstGeom prst="rect">
            <a:avLst/>
          </a:prstGeom>
        </p:spPr>
      </p:pic>
      <p:sp>
        <p:nvSpPr>
          <p:cNvPr id="8" name="TextBox 7">
            <a:extLst>
              <a:ext uri="{FF2B5EF4-FFF2-40B4-BE49-F238E27FC236}">
                <a16:creationId xmlns:a16="http://schemas.microsoft.com/office/drawing/2014/main" id="{4823D484-52C4-1347-BA3B-B51530E58957}"/>
              </a:ext>
            </a:extLst>
          </p:cNvPr>
          <p:cNvSpPr txBox="1"/>
          <p:nvPr/>
        </p:nvSpPr>
        <p:spPr>
          <a:xfrm>
            <a:off x="587012" y="5740544"/>
            <a:ext cx="7841488" cy="923330"/>
          </a:xfrm>
          <a:prstGeom prst="rect">
            <a:avLst/>
          </a:prstGeom>
          <a:noFill/>
        </p:spPr>
        <p:txBody>
          <a:bodyPr wrap="square" rtlCol="0">
            <a:spAutoFit/>
          </a:bodyPr>
          <a:lstStyle/>
          <a:p>
            <a:pPr algn="ctr"/>
            <a:r>
              <a:rPr lang="en-US" dirty="0"/>
              <a:t>Mateusz </a:t>
            </a:r>
            <a:r>
              <a:rPr lang="en-US" dirty="0" err="1"/>
              <a:t>Cierniak</a:t>
            </a:r>
            <a:r>
              <a:rPr lang="en-US" dirty="0"/>
              <a:t>, David </a:t>
            </a:r>
            <a:r>
              <a:rPr lang="en-US" dirty="0" err="1"/>
              <a:t>Blaschke</a:t>
            </a:r>
            <a:r>
              <a:rPr lang="en-US" dirty="0"/>
              <a:t>, arXiv:2009.12353</a:t>
            </a:r>
          </a:p>
          <a:p>
            <a:pPr algn="ctr"/>
            <a:r>
              <a:rPr lang="en-US" dirty="0"/>
              <a:t>Yamamoto, Y., </a:t>
            </a:r>
            <a:r>
              <a:rPr lang="en-US" dirty="0" err="1"/>
              <a:t>Togashi</a:t>
            </a:r>
            <a:r>
              <a:rPr lang="en-US" dirty="0"/>
              <a:t>, H., </a:t>
            </a:r>
            <a:r>
              <a:rPr lang="en-US" dirty="0" err="1"/>
              <a:t>Tamagawa</a:t>
            </a:r>
            <a:r>
              <a:rPr lang="en-US" dirty="0"/>
              <a:t>, T., </a:t>
            </a:r>
            <a:r>
              <a:rPr lang="en-US" dirty="0" err="1"/>
              <a:t>Furumoto</a:t>
            </a:r>
            <a:r>
              <a:rPr lang="en-US" dirty="0"/>
              <a:t>, T., </a:t>
            </a:r>
            <a:r>
              <a:rPr lang="en-US" dirty="0" err="1"/>
              <a:t>Yasutake</a:t>
            </a:r>
            <a:r>
              <a:rPr lang="en-US" dirty="0"/>
              <a:t>, N., &amp; </a:t>
            </a:r>
            <a:r>
              <a:rPr lang="en-US" dirty="0" err="1"/>
              <a:t>Rijken</a:t>
            </a:r>
            <a:r>
              <a:rPr lang="en-US" dirty="0"/>
              <a:t>, T. A. - Physical Review C, 96(6) (2017)</a:t>
            </a:r>
          </a:p>
        </p:txBody>
      </p:sp>
      <p:sp>
        <p:nvSpPr>
          <p:cNvPr id="3" name="TextBox 2">
            <a:extLst>
              <a:ext uri="{FF2B5EF4-FFF2-40B4-BE49-F238E27FC236}">
                <a16:creationId xmlns:a16="http://schemas.microsoft.com/office/drawing/2014/main" id="{B0CC6B57-0DCB-BB49-90C9-EC1709BDBF8D}"/>
              </a:ext>
            </a:extLst>
          </p:cNvPr>
          <p:cNvSpPr txBox="1"/>
          <p:nvPr/>
        </p:nvSpPr>
        <p:spPr>
          <a:xfrm>
            <a:off x="2210765" y="1491264"/>
            <a:ext cx="5476179" cy="369332"/>
          </a:xfrm>
          <a:prstGeom prst="rect">
            <a:avLst/>
          </a:prstGeom>
          <a:noFill/>
        </p:spPr>
        <p:txBody>
          <a:bodyPr wrap="none" rtlCol="0">
            <a:spAutoFit/>
          </a:bodyPr>
          <a:lstStyle/>
          <a:p>
            <a:r>
              <a:rPr lang="en-US" dirty="0"/>
              <a:t>Only hybrid star radius R</a:t>
            </a:r>
            <a:r>
              <a:rPr lang="en-US" baseline="-25000" dirty="0"/>
              <a:t>2.0</a:t>
            </a:r>
            <a:r>
              <a:rPr lang="en-US" dirty="0"/>
              <a:t> can be less than 12 km!</a:t>
            </a:r>
          </a:p>
        </p:txBody>
      </p:sp>
    </p:spTree>
    <p:extLst>
      <p:ext uri="{BB962C8B-B14F-4D97-AF65-F5344CB8AC3E}">
        <p14:creationId xmlns:p14="http://schemas.microsoft.com/office/powerpoint/2010/main" val="2426669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CustomShape 1"/>
          <p:cNvSpPr/>
          <p:nvPr/>
        </p:nvSpPr>
        <p:spPr>
          <a:xfrm>
            <a:off x="669600" y="7682"/>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dirty="0">
                <a:solidFill>
                  <a:srgbClr val="000000"/>
                </a:solidFill>
                <a:uFill>
                  <a:solidFill>
                    <a:srgbClr val="FFFFFF"/>
                  </a:solidFill>
                </a:uFill>
                <a:latin typeface="Helvetica Light"/>
                <a:ea typeface="Helvetica Light"/>
              </a:rPr>
              <a:t>Conclusions</a:t>
            </a:r>
            <a:endParaRPr lang="en-US" sz="4800" b="0" strike="noStrike" spc="-1" dirty="0">
              <a:solidFill>
                <a:srgbClr val="000000"/>
              </a:solidFill>
              <a:uFill>
                <a:solidFill>
                  <a:srgbClr val="FFFFFF"/>
                </a:solidFill>
              </a:uFill>
              <a:latin typeface="Arial"/>
            </a:endParaRPr>
          </a:p>
        </p:txBody>
      </p:sp>
      <p:sp>
        <p:nvSpPr>
          <p:cNvPr id="668" name="CustomShape 2"/>
          <p:cNvSpPr/>
          <p:nvPr/>
        </p:nvSpPr>
        <p:spPr>
          <a:xfrm>
            <a:off x="437550" y="1509962"/>
            <a:ext cx="8268900" cy="4404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350100" indent="-342900" algn="just">
              <a:buClr>
                <a:srgbClr val="000000"/>
              </a:buClr>
              <a:buSzPct val="45000"/>
              <a:buFont typeface="Arial" panose="020B0604020202020204" pitchFamily="34" charset="0"/>
              <a:buChar char="•"/>
            </a:pPr>
            <a:r>
              <a:rPr lang="en-US" spc="-1" dirty="0">
                <a:solidFill>
                  <a:srgbClr val="000000"/>
                </a:solidFill>
                <a:uFill>
                  <a:solidFill>
                    <a:srgbClr val="FFFFFF"/>
                  </a:solidFill>
                </a:uFill>
                <a:latin typeface="Helvetica Light"/>
                <a:ea typeface="Helvetica Light"/>
              </a:rPr>
              <a:t>NICER radius measurement of massive PSR J0740+6620 of less than 12 km supports the existence of a quark matter core in neutron stars</a:t>
            </a:r>
          </a:p>
          <a:p>
            <a:pPr marL="7200" algn="just">
              <a:buClr>
                <a:srgbClr val="000000"/>
              </a:buClr>
              <a:buSzPct val="45000"/>
            </a:pPr>
            <a:r>
              <a:rPr lang="en-US" spc="-1" dirty="0">
                <a:solidFill>
                  <a:srgbClr val="000000"/>
                </a:solidFill>
                <a:uFill>
                  <a:solidFill>
                    <a:srgbClr val="FFFFFF"/>
                  </a:solidFill>
                </a:uFill>
                <a:latin typeface="Helvetica Light"/>
                <a:ea typeface="Helvetica Light"/>
              </a:rPr>
              <a:t> </a:t>
            </a:r>
            <a:endParaRPr lang="en-US" b="0" strike="noStrike" spc="-1" dirty="0">
              <a:solidFill>
                <a:srgbClr val="000000"/>
              </a:solidFill>
              <a:uFill>
                <a:solidFill>
                  <a:srgbClr val="FFFFFF"/>
                </a:solidFill>
              </a:uFill>
              <a:latin typeface="Helvetica Light"/>
              <a:ea typeface="Helvetica Light"/>
            </a:endParaRPr>
          </a:p>
          <a:p>
            <a:pPr marL="350100" indent="-342900" algn="just">
              <a:lnSpc>
                <a:spcPct val="100000"/>
              </a:lnSpc>
              <a:buClr>
                <a:srgbClr val="000000"/>
              </a:buClr>
              <a:buSzPct val="45000"/>
              <a:buFont typeface="Arial" panose="020B0604020202020204" pitchFamily="34" charset="0"/>
              <a:buChar char="•"/>
            </a:pPr>
            <a:r>
              <a:rPr lang="en-US" spc="-1" dirty="0">
                <a:solidFill>
                  <a:srgbClr val="000000"/>
                </a:solidFill>
                <a:uFill>
                  <a:solidFill>
                    <a:srgbClr val="FFFFFF"/>
                  </a:solidFill>
                </a:uFill>
                <a:latin typeface="Helvetica Light"/>
                <a:ea typeface="Helvetica Light"/>
              </a:rPr>
              <a:t>Radius measurements of about 1.2 solar mass compact stars can probe the stiffness of nuclear matter around 1 to 2 times saturation density therefore probing the low mass twins hypothesis. </a:t>
            </a:r>
          </a:p>
          <a:p>
            <a:pPr marL="7200" algn="just">
              <a:lnSpc>
                <a:spcPct val="100000"/>
              </a:lnSpc>
              <a:buClr>
                <a:srgbClr val="000000"/>
              </a:buClr>
              <a:buSzPct val="45000"/>
            </a:pPr>
            <a:endParaRPr lang="en-US" spc="-1" dirty="0">
              <a:solidFill>
                <a:srgbClr val="000000"/>
              </a:solidFill>
              <a:uFill>
                <a:solidFill>
                  <a:srgbClr val="FFFFFF"/>
                </a:solidFill>
              </a:uFill>
              <a:latin typeface="Helvetica Light"/>
              <a:ea typeface="Helvetica Light"/>
            </a:endParaRPr>
          </a:p>
          <a:p>
            <a:pPr marL="350100" indent="-342900" algn="just">
              <a:lnSpc>
                <a:spcPct val="100000"/>
              </a:lnSpc>
              <a:buClr>
                <a:srgbClr val="000000"/>
              </a:buClr>
              <a:buSzPct val="45000"/>
              <a:buFont typeface="Arial" panose="020B0604020202020204" pitchFamily="34" charset="0"/>
              <a:buChar char="•"/>
            </a:pPr>
            <a:r>
              <a:rPr lang="en-US" spc="-1" dirty="0">
                <a:solidFill>
                  <a:srgbClr val="000000"/>
                </a:solidFill>
                <a:uFill>
                  <a:solidFill>
                    <a:srgbClr val="FFFFFF"/>
                  </a:solidFill>
                </a:uFill>
                <a:latin typeface="Helvetica Light"/>
                <a:ea typeface="Helvetica Light"/>
              </a:rPr>
              <a:t>Bayesian analysis analysis favors low mass twins over high mass twins.</a:t>
            </a:r>
          </a:p>
          <a:p>
            <a:pPr marL="350100" indent="-342900" algn="just">
              <a:lnSpc>
                <a:spcPct val="100000"/>
              </a:lnSpc>
              <a:buClr>
                <a:srgbClr val="000000"/>
              </a:buClr>
              <a:buSzPct val="45000"/>
              <a:buFont typeface="Arial" panose="020B0604020202020204" pitchFamily="34" charset="0"/>
              <a:buChar char="•"/>
            </a:pPr>
            <a:endParaRPr lang="en-US" spc="-1" dirty="0">
              <a:solidFill>
                <a:srgbClr val="000000"/>
              </a:solidFill>
              <a:uFill>
                <a:solidFill>
                  <a:srgbClr val="FFFFFF"/>
                </a:solidFill>
              </a:uFill>
              <a:latin typeface="Helvetica Light"/>
              <a:ea typeface="Helvetica Light"/>
            </a:endParaRPr>
          </a:p>
          <a:p>
            <a:pPr marL="350100" indent="-342900" algn="just">
              <a:lnSpc>
                <a:spcPct val="100000"/>
              </a:lnSpc>
              <a:buClr>
                <a:srgbClr val="000000"/>
              </a:buClr>
              <a:buSzPct val="45000"/>
              <a:buFont typeface="Arial" panose="020B0604020202020204" pitchFamily="34" charset="0"/>
              <a:buChar char="•"/>
            </a:pPr>
            <a:r>
              <a:rPr lang="en-US" spc="-1" dirty="0">
                <a:solidFill>
                  <a:srgbClr val="000000"/>
                </a:solidFill>
                <a:uFill>
                  <a:solidFill>
                    <a:srgbClr val="FFFFFF"/>
                  </a:solidFill>
                </a:uFill>
                <a:latin typeface="Helvetica Light"/>
                <a:ea typeface="Helvetica Light"/>
              </a:rPr>
              <a:t>Detection of signals from dynamical scenarios like star transitional evolution from second to third family may serve as a smoking gun for mass twins.</a:t>
            </a:r>
          </a:p>
          <a:p>
            <a:pPr marL="350100" indent="-342900" algn="just">
              <a:lnSpc>
                <a:spcPct val="100000"/>
              </a:lnSpc>
              <a:buClr>
                <a:srgbClr val="000000"/>
              </a:buClr>
              <a:buSzPct val="45000"/>
              <a:buFont typeface="Arial" panose="020B0604020202020204" pitchFamily="34" charset="0"/>
              <a:buChar char="•"/>
            </a:pPr>
            <a:endParaRPr lang="en-US" b="0" strike="noStrike" spc="-1" dirty="0">
              <a:solidFill>
                <a:srgbClr val="000000"/>
              </a:solidFill>
              <a:uFill>
                <a:solidFill>
                  <a:srgbClr val="FFFFFF"/>
                </a:solidFill>
              </a:uFill>
              <a:latin typeface="Helvetica Light"/>
              <a:ea typeface="Helvetica Light"/>
            </a:endParaRPr>
          </a:p>
          <a:p>
            <a:pPr marL="350100" indent="-342900" algn="just">
              <a:lnSpc>
                <a:spcPct val="100000"/>
              </a:lnSpc>
              <a:buClr>
                <a:srgbClr val="000000"/>
              </a:buClr>
              <a:buSzPct val="45000"/>
              <a:buFont typeface="Arial" panose="020B0604020202020204" pitchFamily="34" charset="0"/>
              <a:buChar char="•"/>
            </a:pPr>
            <a:r>
              <a:rPr lang="en-US" spc="-1" dirty="0">
                <a:solidFill>
                  <a:srgbClr val="000000"/>
                </a:solidFill>
                <a:uFill>
                  <a:solidFill>
                    <a:srgbClr val="FFFFFF"/>
                  </a:solidFill>
                </a:uFill>
                <a:latin typeface="Helvetica Light"/>
                <a:ea typeface="Helvetica Light"/>
              </a:rPr>
              <a:t>The non-existence of compact star twins does not rule out the possibility of a CEP in the QCD phase diagram.</a:t>
            </a:r>
          </a:p>
        </p:txBody>
      </p:sp>
      <p:sp>
        <p:nvSpPr>
          <p:cNvPr id="669" name="CustomShape 3"/>
          <p:cNvSpPr/>
          <p:nvPr/>
        </p:nvSpPr>
        <p:spPr>
          <a:xfrm>
            <a:off x="4438080" y="6505200"/>
            <a:ext cx="243360" cy="3961800"/>
          </a:xfrm>
          <a:prstGeom prst="rect">
            <a:avLst/>
          </a:prstGeom>
          <a:noFill/>
          <a:ln w="12600">
            <a:noFill/>
          </a:ln>
        </p:spPr>
        <p:style>
          <a:lnRef idx="0">
            <a:scrgbClr r="0" g="0" b="0"/>
          </a:lnRef>
          <a:fillRef idx="0">
            <a:scrgbClr r="0" g="0" b="0"/>
          </a:fillRef>
          <a:effectRef idx="0">
            <a:scrgbClr r="0" g="0" b="0"/>
          </a:effectRef>
          <a:fontRef idx="minor"/>
        </p:style>
      </p:sp>
      <p:sp>
        <p:nvSpPr>
          <p:cNvPr id="670" name="CustomShape 4"/>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
        <p:nvSpPr>
          <p:cNvPr id="6" name="CustomShape 5">
            <a:extLst>
              <a:ext uri="{FF2B5EF4-FFF2-40B4-BE49-F238E27FC236}">
                <a16:creationId xmlns:a16="http://schemas.microsoft.com/office/drawing/2014/main" id="{97E2DBEE-F6C1-BA49-BCEF-CAE2A60408B9}"/>
              </a:ext>
            </a:extLst>
          </p:cNvPr>
          <p:cNvSpPr/>
          <p:nvPr/>
        </p:nvSpPr>
        <p:spPr>
          <a:xfrm>
            <a:off x="6527998" y="5866896"/>
            <a:ext cx="2103480" cy="86184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3600" b="0" i="1" strike="noStrike" spc="-1" dirty="0">
                <a:solidFill>
                  <a:srgbClr val="000000"/>
                </a:solidFill>
                <a:uFill>
                  <a:solidFill>
                    <a:srgbClr val="FFFFFF"/>
                  </a:solidFill>
                </a:uFill>
                <a:latin typeface="Zapfino"/>
                <a:ea typeface="Zapfino"/>
              </a:rPr>
              <a:t>Gracias</a:t>
            </a:r>
            <a:endParaRPr lang="en-US" sz="36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3BAD5-D883-F243-BF15-5C2EF7A48C9C}"/>
              </a:ext>
            </a:extLst>
          </p:cNvPr>
          <p:cNvPicPr>
            <a:picLocks noChangeAspect="1"/>
          </p:cNvPicPr>
          <p:nvPr/>
        </p:nvPicPr>
        <p:blipFill>
          <a:blip r:embed="rId2"/>
          <a:stretch>
            <a:fillRect/>
          </a:stretch>
        </p:blipFill>
        <p:spPr>
          <a:xfrm>
            <a:off x="31703" y="0"/>
            <a:ext cx="9080593" cy="6858000"/>
          </a:xfrm>
          <a:prstGeom prst="rect">
            <a:avLst/>
          </a:prstGeom>
        </p:spPr>
      </p:pic>
    </p:spTree>
    <p:extLst>
      <p:ext uri="{BB962C8B-B14F-4D97-AF65-F5344CB8AC3E}">
        <p14:creationId xmlns:p14="http://schemas.microsoft.com/office/powerpoint/2010/main" val="4250323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CustomShape 1"/>
          <p:cNvSpPr/>
          <p:nvPr/>
        </p:nvSpPr>
        <p:spPr>
          <a:xfrm>
            <a:off x="669600" y="312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Critical Endpoint in QCD</a:t>
            </a:r>
            <a:endParaRPr lang="en-US" sz="4800" b="0" strike="noStrike" spc="-1">
              <a:solidFill>
                <a:srgbClr val="000000"/>
              </a:solidFill>
              <a:uFill>
                <a:solidFill>
                  <a:srgbClr val="FFFFFF"/>
                </a:solidFill>
              </a:uFill>
              <a:latin typeface="Arial"/>
            </a:endParaRPr>
          </a:p>
        </p:txBody>
      </p:sp>
      <p:pic>
        <p:nvPicPr>
          <p:cNvPr id="454" name="QCDPhaseDiagram.png"/>
          <p:cNvPicPr/>
          <p:nvPr/>
        </p:nvPicPr>
        <p:blipFill>
          <a:blip r:embed="rId2"/>
          <a:stretch/>
        </p:blipFill>
        <p:spPr>
          <a:xfrm>
            <a:off x="964440" y="1559160"/>
            <a:ext cx="7252920" cy="5164200"/>
          </a:xfrm>
          <a:prstGeom prst="rect">
            <a:avLst/>
          </a:prstGeom>
          <a:ln w="12600">
            <a:noFill/>
          </a:ln>
        </p:spPr>
      </p:pic>
      <p:sp>
        <p:nvSpPr>
          <p:cNvPr id="455" name="CustomShape 2"/>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56" name="CustomShape 3"/>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5445010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669600" y="312480"/>
            <a:ext cx="7792200" cy="1505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3800" b="0" strike="noStrike" spc="-1" dirty="0">
                <a:solidFill>
                  <a:srgbClr val="000000"/>
                </a:solidFill>
                <a:uFill>
                  <a:solidFill>
                    <a:srgbClr val="FFFFFF"/>
                  </a:solidFill>
                </a:uFill>
                <a:latin typeface="Helvetica Light"/>
                <a:ea typeface="Helvetica Light"/>
              </a:rPr>
              <a:t>Energy bursts from deconfinement</a:t>
            </a:r>
            <a:endParaRPr lang="en-US" sz="3800" b="0" strike="noStrike" spc="-1" dirty="0">
              <a:solidFill>
                <a:srgbClr val="000000"/>
              </a:solidFill>
              <a:uFill>
                <a:solidFill>
                  <a:srgbClr val="FFFFFF"/>
                </a:solidFill>
              </a:uFill>
              <a:latin typeface="Arial"/>
            </a:endParaRPr>
          </a:p>
        </p:txBody>
      </p:sp>
      <p:pic>
        <p:nvPicPr>
          <p:cNvPr id="530" name="Picture 240"/>
          <p:cNvPicPr/>
          <p:nvPr/>
        </p:nvPicPr>
        <p:blipFill>
          <a:blip r:embed="rId2"/>
          <a:stretch/>
        </p:blipFill>
        <p:spPr>
          <a:xfrm>
            <a:off x="4689000" y="1770480"/>
            <a:ext cx="4171680" cy="4127760"/>
          </a:xfrm>
          <a:prstGeom prst="rect">
            <a:avLst/>
          </a:prstGeom>
          <a:ln>
            <a:noFill/>
          </a:ln>
        </p:spPr>
      </p:pic>
      <p:pic>
        <p:nvPicPr>
          <p:cNvPr id="531" name="Picture 241"/>
          <p:cNvPicPr/>
          <p:nvPr/>
        </p:nvPicPr>
        <p:blipFill>
          <a:blip r:embed="rId3"/>
          <a:stretch/>
        </p:blipFill>
        <p:spPr>
          <a:xfrm>
            <a:off x="142200" y="1864440"/>
            <a:ext cx="4144680" cy="3907440"/>
          </a:xfrm>
          <a:prstGeom prst="rect">
            <a:avLst/>
          </a:prstGeom>
          <a:ln>
            <a:noFill/>
          </a:ln>
        </p:spPr>
      </p:pic>
      <p:sp>
        <p:nvSpPr>
          <p:cNvPr id="532" name="CustomShape 2"/>
          <p:cNvSpPr/>
          <p:nvPr/>
        </p:nvSpPr>
        <p:spPr>
          <a:xfrm>
            <a:off x="353520" y="6213240"/>
            <a:ext cx="8426880" cy="29448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500" b="1" strike="noStrike" spc="-1">
                <a:solidFill>
                  <a:srgbClr val="000000"/>
                </a:solidFill>
                <a:uFill>
                  <a:solidFill>
                    <a:srgbClr val="FFFFFF"/>
                  </a:solidFill>
                </a:uFill>
                <a:latin typeface="Helvetica Light"/>
                <a:ea typeface="Helvetica Light"/>
              </a:rPr>
              <a:t>Alvarez-Castillo, Bejger, Blaschke, Haensel, Zdunik (2015), arXiv:1401.5380</a:t>
            </a:r>
            <a:endParaRPr lang="en-US" sz="1500" b="0" strike="noStrike" spc="-1">
              <a:solidFill>
                <a:srgbClr val="000000"/>
              </a:solidFill>
              <a:uFill>
                <a:solidFill>
                  <a:srgbClr val="FFFFFF"/>
                </a:solidFill>
              </a:uFill>
              <a:latin typeface="Arial"/>
            </a:endParaRPr>
          </a:p>
        </p:txBody>
      </p:sp>
      <p:sp>
        <p:nvSpPr>
          <p:cNvPr id="533" name="CustomShape 3"/>
          <p:cNvSpPr/>
          <p:nvPr/>
        </p:nvSpPr>
        <p:spPr>
          <a:xfrm>
            <a:off x="6553080" y="6356520"/>
            <a:ext cx="2122200" cy="3535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4091889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150471" y="312480"/>
            <a:ext cx="8946009" cy="1505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3200" spc="-1" dirty="0">
                <a:solidFill>
                  <a:srgbClr val="000000"/>
                </a:solidFill>
                <a:uFill>
                  <a:solidFill>
                    <a:srgbClr val="FFFFFF"/>
                  </a:solidFill>
                </a:uFill>
                <a:latin typeface="Helvetica Light"/>
                <a:ea typeface="Helvetica Light"/>
              </a:rPr>
              <a:t>Accretion-induced collapse to third family compact stars as trigger for eccentric orbits of millisecond pulsars in binaries</a:t>
            </a:r>
            <a:endParaRPr lang="en-US" sz="3200" b="0" strike="noStrike" spc="-1" dirty="0">
              <a:solidFill>
                <a:srgbClr val="000000"/>
              </a:solidFill>
              <a:uFill>
                <a:solidFill>
                  <a:srgbClr val="FFFFFF"/>
                </a:solidFill>
              </a:uFill>
              <a:latin typeface="Arial"/>
            </a:endParaRPr>
          </a:p>
        </p:txBody>
      </p:sp>
      <p:sp>
        <p:nvSpPr>
          <p:cNvPr id="532" name="CustomShape 2"/>
          <p:cNvSpPr/>
          <p:nvPr/>
        </p:nvSpPr>
        <p:spPr>
          <a:xfrm>
            <a:off x="353520" y="6165882"/>
            <a:ext cx="8790480" cy="759276"/>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r>
              <a:rPr lang="es-ES" sz="1600" dirty="0"/>
              <a:t>David Edwin Alvarez-Castillo, John </a:t>
            </a:r>
            <a:r>
              <a:rPr lang="es-ES" sz="1600" dirty="0" err="1"/>
              <a:t>Antoniadis</a:t>
            </a:r>
            <a:r>
              <a:rPr lang="es-ES" sz="1600" dirty="0"/>
              <a:t>, Alexander </a:t>
            </a:r>
            <a:r>
              <a:rPr lang="es-ES" sz="1600" dirty="0" err="1"/>
              <a:t>Ayriyan</a:t>
            </a:r>
            <a:r>
              <a:rPr lang="es-ES" sz="1600" dirty="0"/>
              <a:t>, David </a:t>
            </a:r>
            <a:r>
              <a:rPr lang="es-ES" sz="1600" dirty="0" err="1"/>
              <a:t>Blaschke</a:t>
            </a:r>
            <a:r>
              <a:rPr lang="es-ES" sz="1600" dirty="0"/>
              <a:t>,</a:t>
            </a:r>
          </a:p>
          <a:p>
            <a:pPr algn="ctr"/>
            <a:r>
              <a:rPr lang="es-ES" sz="1600" dirty="0"/>
              <a:t> </a:t>
            </a:r>
            <a:r>
              <a:rPr lang="es-ES" sz="1600" dirty="0" err="1"/>
              <a:t>Victor</a:t>
            </a:r>
            <a:r>
              <a:rPr lang="es-ES" sz="1600" dirty="0"/>
              <a:t> </a:t>
            </a:r>
            <a:r>
              <a:rPr lang="es-ES" sz="1600" dirty="0" err="1"/>
              <a:t>Danchev</a:t>
            </a:r>
            <a:r>
              <a:rPr lang="es-ES" sz="1600" dirty="0"/>
              <a:t>, </a:t>
            </a:r>
            <a:r>
              <a:rPr lang="es-ES" sz="1600" dirty="0" err="1"/>
              <a:t>Hovik</a:t>
            </a:r>
            <a:r>
              <a:rPr lang="es-ES" sz="1600" dirty="0"/>
              <a:t> </a:t>
            </a:r>
            <a:r>
              <a:rPr lang="es-ES" sz="1600" dirty="0" err="1"/>
              <a:t>Grigorian</a:t>
            </a:r>
            <a:r>
              <a:rPr lang="es-ES" sz="1600" dirty="0"/>
              <a:t>, </a:t>
            </a:r>
            <a:r>
              <a:rPr lang="es-ES" sz="1600" dirty="0" err="1"/>
              <a:t>Noshad</a:t>
            </a:r>
            <a:r>
              <a:rPr lang="es-ES" sz="1600" dirty="0"/>
              <a:t> </a:t>
            </a:r>
            <a:r>
              <a:rPr lang="es-ES" sz="1600" dirty="0" err="1"/>
              <a:t>Khosravi</a:t>
            </a:r>
            <a:r>
              <a:rPr lang="es-ES" sz="1600" dirty="0"/>
              <a:t> </a:t>
            </a:r>
            <a:r>
              <a:rPr lang="es-ES" sz="1600" dirty="0" err="1"/>
              <a:t>Largani</a:t>
            </a:r>
            <a:r>
              <a:rPr lang="es-ES" sz="1600" dirty="0"/>
              <a:t>, </a:t>
            </a:r>
            <a:r>
              <a:rPr lang="es-ES" sz="1600" dirty="0" err="1"/>
              <a:t>Fridolin</a:t>
            </a:r>
            <a:r>
              <a:rPr lang="es-ES" sz="1600" dirty="0"/>
              <a:t> Weber.</a:t>
            </a:r>
          </a:p>
          <a:p>
            <a:pPr algn="ctr"/>
            <a:r>
              <a:rPr lang="es-ES" sz="1600" dirty="0"/>
              <a:t>Astron. </a:t>
            </a:r>
            <a:r>
              <a:rPr lang="es-ES" sz="1600" dirty="0" err="1"/>
              <a:t>Nachr</a:t>
            </a:r>
            <a:r>
              <a:rPr lang="es-ES" sz="1600" dirty="0"/>
              <a:t>. 2019;340:878-884. </a:t>
            </a:r>
            <a:r>
              <a:rPr lang="es-ES" sz="1600" dirty="0" err="1"/>
              <a:t>Eprint</a:t>
            </a:r>
            <a:r>
              <a:rPr lang="es-ES" sz="1600" dirty="0"/>
              <a:t>: </a:t>
            </a:r>
            <a:r>
              <a:rPr lang="es-ES" sz="1600" dirty="0" err="1"/>
              <a:t>arXiv</a:t>
            </a:r>
            <a:r>
              <a:rPr lang="es-ES" sz="1600" dirty="0"/>
              <a:t>: 1912.08782</a:t>
            </a:r>
          </a:p>
          <a:p>
            <a:pPr algn="ctr"/>
            <a:endParaRPr lang="es-ES" dirty="0"/>
          </a:p>
          <a:p>
            <a:pPr algn="ctr"/>
            <a:endParaRPr lang="es-ES" dirty="0"/>
          </a:p>
        </p:txBody>
      </p:sp>
      <p:sp>
        <p:nvSpPr>
          <p:cNvPr id="533" name="CustomShape 3"/>
          <p:cNvSpPr/>
          <p:nvPr/>
        </p:nvSpPr>
        <p:spPr>
          <a:xfrm>
            <a:off x="6553080" y="6356520"/>
            <a:ext cx="2122200" cy="353520"/>
          </a:xfrm>
          <a:prstGeom prst="rect">
            <a:avLst/>
          </a:prstGeom>
          <a:noFill/>
          <a:ln>
            <a:noFill/>
          </a:ln>
        </p:spPr>
        <p:style>
          <a:lnRef idx="0">
            <a:scrgbClr r="0" g="0" b="0"/>
          </a:lnRef>
          <a:fillRef idx="0">
            <a:scrgbClr r="0" g="0" b="0"/>
          </a:fillRef>
          <a:effectRef idx="0">
            <a:scrgbClr r="0" g="0" b="0"/>
          </a:effectRef>
          <a:fontRef idx="minor"/>
        </p:style>
      </p:sp>
      <p:pic>
        <p:nvPicPr>
          <p:cNvPr id="3" name="Picture 2">
            <a:extLst>
              <a:ext uri="{FF2B5EF4-FFF2-40B4-BE49-F238E27FC236}">
                <a16:creationId xmlns:a16="http://schemas.microsoft.com/office/drawing/2014/main" id="{433E99C2-83A9-1B4D-9CA1-876B7CC60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6" y="1909786"/>
            <a:ext cx="4848438" cy="3727085"/>
          </a:xfrm>
          <a:prstGeom prst="rect">
            <a:avLst/>
          </a:prstGeom>
        </p:spPr>
      </p:pic>
      <p:pic>
        <p:nvPicPr>
          <p:cNvPr id="5" name="Picture 4">
            <a:extLst>
              <a:ext uri="{FF2B5EF4-FFF2-40B4-BE49-F238E27FC236}">
                <a16:creationId xmlns:a16="http://schemas.microsoft.com/office/drawing/2014/main" id="{9EA4B049-1A4A-CA4F-80D9-A43EE4457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387" y="1909786"/>
            <a:ext cx="4194967" cy="3044179"/>
          </a:xfrm>
          <a:prstGeom prst="rect">
            <a:avLst/>
          </a:prstGeom>
        </p:spPr>
      </p:pic>
    </p:spTree>
    <p:extLst>
      <p:ext uri="{BB962C8B-B14F-4D97-AF65-F5344CB8AC3E}">
        <p14:creationId xmlns:p14="http://schemas.microsoft.com/office/powerpoint/2010/main" val="28113938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CustomShape 1"/>
          <p:cNvSpPr/>
          <p:nvPr/>
        </p:nvSpPr>
        <p:spPr>
          <a:xfrm>
            <a:off x="4482720" y="6505200"/>
            <a:ext cx="158040" cy="3965760"/>
          </a:xfrm>
          <a:prstGeom prst="rect">
            <a:avLst/>
          </a:prstGeom>
          <a:noFill/>
          <a:ln w="12600">
            <a:noFill/>
          </a:ln>
        </p:spPr>
        <p:style>
          <a:lnRef idx="0">
            <a:scrgbClr r="0" g="0" b="0"/>
          </a:lnRef>
          <a:fillRef idx="0">
            <a:scrgbClr r="0" g="0" b="0"/>
          </a:fillRef>
          <a:effectRef idx="0">
            <a:scrgbClr r="0" g="0" b="0"/>
          </a:effectRef>
          <a:fontRef idx="minor"/>
        </p:style>
      </p:sp>
      <p:sp>
        <p:nvSpPr>
          <p:cNvPr id="413" name="CustomShape 2"/>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sp>
        <p:nvSpPr>
          <p:cNvPr id="414" name="CustomShape 3"/>
          <p:cNvSpPr/>
          <p:nvPr/>
        </p:nvSpPr>
        <p:spPr>
          <a:xfrm>
            <a:off x="669240" y="-191160"/>
            <a:ext cx="8191800"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Nuclear Matter</a:t>
            </a:r>
            <a:endParaRPr lang="en-US" sz="4800" b="0" strike="noStrike" spc="-1">
              <a:solidFill>
                <a:srgbClr val="000000"/>
              </a:solidFill>
              <a:uFill>
                <a:solidFill>
                  <a:srgbClr val="FFFFFF"/>
                </a:solidFill>
              </a:uFill>
              <a:latin typeface="Arial"/>
            </a:endParaRPr>
          </a:p>
        </p:txBody>
      </p:sp>
      <p:pic>
        <p:nvPicPr>
          <p:cNvPr id="415" name="Picture 414"/>
          <p:cNvPicPr/>
          <p:nvPr/>
        </p:nvPicPr>
        <p:blipFill>
          <a:blip r:embed="rId2"/>
          <a:stretch/>
        </p:blipFill>
        <p:spPr>
          <a:xfrm>
            <a:off x="615960" y="1078560"/>
            <a:ext cx="8053560" cy="5018040"/>
          </a:xfrm>
          <a:prstGeom prst="rect">
            <a:avLst/>
          </a:prstGeom>
          <a:ln>
            <a:noFill/>
          </a:ln>
        </p:spPr>
      </p:pic>
      <p:sp>
        <p:nvSpPr>
          <p:cNvPr id="416" name="CustomShape 4"/>
          <p:cNvSpPr/>
          <p:nvPr/>
        </p:nvSpPr>
        <p:spPr>
          <a:xfrm>
            <a:off x="1885680" y="6142320"/>
            <a:ext cx="539568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a:solidFill>
                  <a:srgbClr val="000000"/>
                </a:solidFill>
                <a:uFill>
                  <a:solidFill>
                    <a:srgbClr val="FFFFFF"/>
                  </a:solidFill>
                </a:uFill>
                <a:latin typeface="Helvetica Light"/>
                <a:ea typeface="Helvetica Light"/>
              </a:rPr>
              <a:t>C. Fuchs, H.H. Wolter, EPJA 30(2006)5</a:t>
            </a:r>
            <a:endParaRPr lang="en-US" sz="17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Flow Constraint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832" y="1414130"/>
            <a:ext cx="5170017" cy="5443870"/>
          </a:xfrm>
          <a:prstGeom prst="rect">
            <a:avLst/>
          </a:prstGeom>
        </p:spPr>
      </p:pic>
      <p:sp>
        <p:nvSpPr>
          <p:cNvPr id="6" name="CustomShape 2"/>
          <p:cNvSpPr/>
          <p:nvPr/>
        </p:nvSpPr>
        <p:spPr>
          <a:xfrm>
            <a:off x="3178927" y="1343792"/>
            <a:ext cx="3361680" cy="5767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dirty="0" err="1">
                <a:solidFill>
                  <a:srgbClr val="000000"/>
                </a:solidFill>
                <a:uFill>
                  <a:solidFill>
                    <a:srgbClr val="FFFFFF"/>
                  </a:solidFill>
                </a:uFill>
                <a:latin typeface="Arial"/>
                <a:ea typeface="DejaVu Sans"/>
              </a:rPr>
              <a:t>Klaehn</a:t>
            </a:r>
            <a:r>
              <a:rPr lang="en-US" sz="1700" b="1" strike="noStrike" spc="-1" dirty="0">
                <a:solidFill>
                  <a:srgbClr val="000000"/>
                </a:solidFill>
                <a:uFill>
                  <a:solidFill>
                    <a:srgbClr val="FFFFFF"/>
                  </a:solidFill>
                </a:uFill>
                <a:latin typeface="Arial"/>
                <a:ea typeface="DejaVu Sans"/>
              </a:rPr>
              <a:t> et al. </a:t>
            </a:r>
            <a:r>
              <a:rPr lang="en-US" sz="1700" b="1" strike="noStrike" spc="-1" dirty="0" err="1">
                <a:solidFill>
                  <a:srgbClr val="000000"/>
                </a:solidFill>
                <a:uFill>
                  <a:solidFill>
                    <a:srgbClr val="FFFFFF"/>
                  </a:solidFill>
                </a:uFill>
                <a:latin typeface="Arial"/>
                <a:ea typeface="DejaVu Sans"/>
              </a:rPr>
              <a:t>PhysRev</a:t>
            </a:r>
            <a:r>
              <a:rPr lang="en-US" sz="1700" b="1" strike="noStrike" spc="-1" dirty="0">
                <a:solidFill>
                  <a:srgbClr val="000000"/>
                </a:solidFill>
                <a:uFill>
                  <a:solidFill>
                    <a:srgbClr val="FFFFFF"/>
                  </a:solidFill>
                </a:uFill>
                <a:latin typeface="Arial"/>
                <a:ea typeface="DejaVu Sans"/>
              </a:rPr>
              <a:t> C74 (2006)</a:t>
            </a:r>
          </a:p>
          <a:p>
            <a:pPr algn="ctr">
              <a:lnSpc>
                <a:spcPct val="100000"/>
              </a:lnSpc>
            </a:pPr>
            <a:r>
              <a:rPr lang="en-US" sz="1700" b="1" spc="-1" dirty="0">
                <a:solidFill>
                  <a:srgbClr val="000000"/>
                </a:solidFill>
                <a:uFill>
                  <a:solidFill>
                    <a:srgbClr val="FFFFFF"/>
                  </a:solidFill>
                </a:uFill>
                <a:latin typeface="+mj-lt"/>
              </a:rPr>
              <a:t>P. </a:t>
            </a:r>
            <a:r>
              <a:rPr lang="en-US" sz="1700" b="1" spc="-1" dirty="0" err="1">
                <a:solidFill>
                  <a:srgbClr val="000000"/>
                </a:solidFill>
                <a:uFill>
                  <a:solidFill>
                    <a:srgbClr val="FFFFFF"/>
                  </a:solidFill>
                </a:uFill>
                <a:latin typeface="+mj-lt"/>
              </a:rPr>
              <a:t>Danielewicz</a:t>
            </a:r>
            <a:r>
              <a:rPr lang="en-US" sz="1700" b="1" spc="-1" dirty="0">
                <a:solidFill>
                  <a:srgbClr val="000000"/>
                </a:solidFill>
                <a:uFill>
                  <a:solidFill>
                    <a:srgbClr val="FFFFFF"/>
                  </a:solidFill>
                </a:uFill>
                <a:latin typeface="+mj-lt"/>
              </a:rPr>
              <a:t>, R. Lacey and W.G. Lynch, Science 298, 1592 (2002)</a:t>
            </a:r>
            <a:endParaRPr lang="en-US" sz="1700" b="1" strike="noStrike" spc="-1" dirty="0">
              <a:solidFill>
                <a:srgbClr val="000000"/>
              </a:solidFill>
              <a:uFill>
                <a:solidFill>
                  <a:srgbClr val="FFFFFF"/>
                </a:solidFill>
              </a:uFill>
              <a:latin typeface="+mj-lt"/>
            </a:endParaRPr>
          </a:p>
          <a:p>
            <a:pPr algn="ctr">
              <a:lnSpc>
                <a:spcPct val="100000"/>
              </a:lnSpc>
            </a:pPr>
            <a:endParaRPr lang="en-US" sz="17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724110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CustomShape 1"/>
          <p:cNvSpPr/>
          <p:nvPr/>
        </p:nvSpPr>
        <p:spPr>
          <a:xfrm>
            <a:off x="669600" y="312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4800" b="0" strike="noStrike" spc="-1" dirty="0">
                <a:solidFill>
                  <a:srgbClr val="000000"/>
                </a:solidFill>
                <a:uFill>
                  <a:solidFill>
                    <a:srgbClr val="FFFFFF"/>
                  </a:solidFill>
                </a:uFill>
                <a:latin typeface="Helvetica Light"/>
                <a:ea typeface="Helvetica Light"/>
              </a:rPr>
              <a:t>Compact Star Sequences</a:t>
            </a:r>
            <a:endParaRPr lang="en-US" sz="4800" b="0" strike="noStrike" spc="-1" dirty="0">
              <a:solidFill>
                <a:srgbClr val="000000"/>
              </a:solidFill>
              <a:uFill>
                <a:solidFill>
                  <a:srgbClr val="FFFFFF"/>
                </a:solidFill>
              </a:uFill>
              <a:latin typeface="Arial"/>
            </a:endParaRPr>
          </a:p>
          <a:p>
            <a:pPr algn="ctr">
              <a:lnSpc>
                <a:spcPct val="100000"/>
              </a:lnSpc>
            </a:pPr>
            <a:r>
              <a:rPr lang="en-US" sz="3500" b="0" strike="noStrike" spc="-1" dirty="0">
                <a:solidFill>
                  <a:srgbClr val="000000"/>
                </a:solidFill>
                <a:uFill>
                  <a:solidFill>
                    <a:srgbClr val="FFFFFF"/>
                  </a:solidFill>
                </a:uFill>
                <a:latin typeface="Helvetica Light"/>
                <a:ea typeface="Helvetica Light"/>
              </a:rPr>
              <a:t>(M-R ⇔ </a:t>
            </a:r>
            <a:r>
              <a:rPr lang="en-US" sz="3500" b="0" strike="noStrike" spc="-1" dirty="0" err="1">
                <a:solidFill>
                  <a:srgbClr val="000000"/>
                </a:solidFill>
                <a:uFill>
                  <a:solidFill>
                    <a:srgbClr val="FFFFFF"/>
                  </a:solidFill>
                </a:uFill>
                <a:latin typeface="Helvetica Light"/>
                <a:ea typeface="Helvetica Light"/>
              </a:rPr>
              <a:t>EoS</a:t>
            </a:r>
            <a:r>
              <a:rPr lang="en-US" sz="3500" b="0" strike="noStrike" spc="-1" dirty="0">
                <a:solidFill>
                  <a:srgbClr val="000000"/>
                </a:solidFill>
                <a:uFill>
                  <a:solidFill>
                    <a:srgbClr val="FFFFFF"/>
                  </a:solidFill>
                </a:uFill>
                <a:latin typeface="Helvetica Light"/>
                <a:ea typeface="Helvetica Light"/>
              </a:rPr>
              <a:t>)</a:t>
            </a:r>
            <a:endParaRPr lang="en-US" sz="3500" b="0" strike="noStrike" spc="-1" dirty="0">
              <a:solidFill>
                <a:srgbClr val="000000"/>
              </a:solidFill>
              <a:uFill>
                <a:solidFill>
                  <a:srgbClr val="FFFFFF"/>
                </a:solidFill>
              </a:uFill>
              <a:latin typeface="Arial"/>
            </a:endParaRPr>
          </a:p>
        </p:txBody>
      </p:sp>
      <p:sp>
        <p:nvSpPr>
          <p:cNvPr id="442" name="CustomShape 2"/>
          <p:cNvSpPr/>
          <p:nvPr/>
        </p:nvSpPr>
        <p:spPr>
          <a:xfrm>
            <a:off x="455400" y="4060440"/>
            <a:ext cx="4305960" cy="29131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marL="216000" indent="-208800">
              <a:lnSpc>
                <a:spcPct val="100000"/>
              </a:lnSpc>
              <a:buClr>
                <a:srgbClr val="000000"/>
              </a:buClr>
              <a:buSzPct val="75000"/>
              <a:buFont typeface="Arial"/>
              <a:buChar char="•"/>
            </a:pPr>
            <a:r>
              <a:rPr lang="en-US" sz="2200" b="0" strike="noStrike" spc="-1">
                <a:solidFill>
                  <a:srgbClr val="000000"/>
                </a:solidFill>
                <a:uFill>
                  <a:solidFill>
                    <a:srgbClr val="FFFFFF"/>
                  </a:solidFill>
                </a:uFill>
                <a:latin typeface="Helvetica Light"/>
                <a:ea typeface="Helvetica Light"/>
              </a:rPr>
              <a:t>TOV Equations</a:t>
            </a:r>
            <a:endParaRPr lang="en-US" sz="2200" b="0" strike="noStrike" spc="-1">
              <a:solidFill>
                <a:srgbClr val="000000"/>
              </a:solidFill>
              <a:uFill>
                <a:solidFill>
                  <a:srgbClr val="FFFFFF"/>
                </a:solidFill>
              </a:uFill>
              <a:latin typeface="Arial"/>
            </a:endParaRPr>
          </a:p>
          <a:p>
            <a:pPr>
              <a:lnSpc>
                <a:spcPct val="100000"/>
              </a:lnSpc>
            </a:pPr>
            <a:endParaRPr lang="en-US" sz="2200" b="0" strike="noStrike" spc="-1">
              <a:solidFill>
                <a:srgbClr val="000000"/>
              </a:solidFill>
              <a:uFill>
                <a:solidFill>
                  <a:srgbClr val="FFFFFF"/>
                </a:solidFill>
              </a:uFill>
              <a:latin typeface="Arial"/>
            </a:endParaRPr>
          </a:p>
          <a:p>
            <a:pPr marL="216000" indent="-208800">
              <a:lnSpc>
                <a:spcPct val="100000"/>
              </a:lnSpc>
              <a:buClr>
                <a:srgbClr val="000000"/>
              </a:buClr>
              <a:buSzPct val="75000"/>
              <a:buFont typeface="Arial"/>
              <a:buChar char="•"/>
            </a:pPr>
            <a:r>
              <a:rPr lang="en-US" sz="2200" b="0" strike="noStrike" spc="-1">
                <a:solidFill>
                  <a:srgbClr val="000000"/>
                </a:solidFill>
                <a:uFill>
                  <a:solidFill>
                    <a:srgbClr val="FFFFFF"/>
                  </a:solidFill>
                </a:uFill>
                <a:latin typeface="Helvetica Light"/>
                <a:ea typeface="Helvetica Light"/>
              </a:rPr>
              <a:t>Equation of State (EoS)</a:t>
            </a:r>
            <a:endParaRPr lang="en-US" sz="2200" b="0" strike="noStrike" spc="-1">
              <a:solidFill>
                <a:srgbClr val="000000"/>
              </a:solidFill>
              <a:uFill>
                <a:solidFill>
                  <a:srgbClr val="FFFFFF"/>
                </a:solidFill>
              </a:uFill>
              <a:latin typeface="Arial"/>
            </a:endParaRPr>
          </a:p>
        </p:txBody>
      </p:sp>
      <p:pic>
        <p:nvPicPr>
          <p:cNvPr id="443" name="MvsR.png"/>
          <p:cNvPicPr/>
          <p:nvPr/>
        </p:nvPicPr>
        <p:blipFill>
          <a:blip r:embed="rId2"/>
          <a:stretch/>
        </p:blipFill>
        <p:spPr>
          <a:xfrm>
            <a:off x="2545839" y="1709640"/>
            <a:ext cx="5046480" cy="3623400"/>
          </a:xfrm>
          <a:prstGeom prst="rect">
            <a:avLst/>
          </a:prstGeom>
          <a:ln w="12600">
            <a:noFill/>
          </a:ln>
        </p:spPr>
      </p:pic>
      <p:pic>
        <p:nvPicPr>
          <p:cNvPr id="444" name="TOV.png"/>
          <p:cNvPicPr/>
          <p:nvPr/>
        </p:nvPicPr>
        <p:blipFill>
          <a:blip r:embed="rId3"/>
          <a:stretch/>
        </p:blipFill>
        <p:spPr>
          <a:xfrm>
            <a:off x="6231099" y="5232960"/>
            <a:ext cx="2653920" cy="978120"/>
          </a:xfrm>
          <a:prstGeom prst="rect">
            <a:avLst/>
          </a:prstGeom>
          <a:ln w="12600">
            <a:noFill/>
          </a:ln>
        </p:spPr>
      </p:pic>
      <p:pic>
        <p:nvPicPr>
          <p:cNvPr id="445" name="EoS.png"/>
          <p:cNvPicPr/>
          <p:nvPr/>
        </p:nvPicPr>
        <p:blipFill>
          <a:blip r:embed="rId4"/>
          <a:stretch/>
        </p:blipFill>
        <p:spPr>
          <a:xfrm>
            <a:off x="6299454" y="6339960"/>
            <a:ext cx="564480" cy="314280"/>
          </a:xfrm>
          <a:prstGeom prst="rect">
            <a:avLst/>
          </a:prstGeom>
          <a:ln w="12600">
            <a:noFill/>
          </a:ln>
        </p:spPr>
      </p:pic>
      <p:sp>
        <p:nvSpPr>
          <p:cNvPr id="446" name="CustomShape 3"/>
          <p:cNvSpPr/>
          <p:nvPr/>
        </p:nvSpPr>
        <p:spPr>
          <a:xfrm>
            <a:off x="44916" y="3929040"/>
            <a:ext cx="2502360" cy="9129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ctr">
              <a:lnSpc>
                <a:spcPct val="100000"/>
              </a:lnSpc>
            </a:pPr>
            <a:r>
              <a:rPr lang="en-US" sz="1400" b="1" strike="noStrike" spc="-1" dirty="0" err="1">
                <a:solidFill>
                  <a:srgbClr val="000000"/>
                </a:solidFill>
                <a:uFill>
                  <a:solidFill>
                    <a:srgbClr val="FFFFFF"/>
                  </a:solidFill>
                </a:uFill>
                <a:latin typeface="Helvetica Light"/>
                <a:ea typeface="Helvetica Light"/>
              </a:rPr>
              <a:t>Lattimer</a:t>
            </a:r>
            <a:r>
              <a:rPr lang="en-US" sz="1400" b="1" strike="noStrike" spc="-1" dirty="0">
                <a:solidFill>
                  <a:srgbClr val="000000"/>
                </a:solidFill>
                <a:uFill>
                  <a:solidFill>
                    <a:srgbClr val="FFFFFF"/>
                  </a:solidFill>
                </a:uFill>
                <a:latin typeface="Helvetica Light"/>
                <a:ea typeface="Helvetica Light"/>
              </a:rPr>
              <a:t>,</a:t>
            </a:r>
            <a:endParaRPr lang="en-US" sz="1400" b="0" strike="noStrike" spc="-1" dirty="0">
              <a:solidFill>
                <a:srgbClr val="000000"/>
              </a:solidFill>
              <a:uFill>
                <a:solidFill>
                  <a:srgbClr val="FFFFFF"/>
                </a:solidFill>
              </a:uFill>
              <a:latin typeface="Arial"/>
            </a:endParaRPr>
          </a:p>
          <a:p>
            <a:pPr algn="ctr">
              <a:lnSpc>
                <a:spcPct val="100000"/>
              </a:lnSpc>
            </a:pPr>
            <a:r>
              <a:rPr lang="en-US" sz="1400" b="1" strike="noStrike" spc="-1" dirty="0" err="1">
                <a:solidFill>
                  <a:srgbClr val="000000"/>
                </a:solidFill>
                <a:uFill>
                  <a:solidFill>
                    <a:srgbClr val="FFFFFF"/>
                  </a:solidFill>
                </a:uFill>
                <a:latin typeface="Helvetica Light"/>
                <a:ea typeface="Helvetica Light"/>
              </a:rPr>
              <a:t>Annu</a:t>
            </a:r>
            <a:r>
              <a:rPr lang="en-US" sz="1400" b="1" strike="noStrike" spc="-1" dirty="0">
                <a:solidFill>
                  <a:srgbClr val="000000"/>
                </a:solidFill>
                <a:uFill>
                  <a:solidFill>
                    <a:srgbClr val="FFFFFF"/>
                  </a:solidFill>
                </a:uFill>
                <a:latin typeface="Helvetica Light"/>
                <a:ea typeface="Helvetica Light"/>
              </a:rPr>
              <a:t>. Rev. </a:t>
            </a:r>
            <a:r>
              <a:rPr lang="en-US" sz="1400" b="1" strike="noStrike" spc="-1" dirty="0" err="1">
                <a:solidFill>
                  <a:srgbClr val="000000"/>
                </a:solidFill>
                <a:uFill>
                  <a:solidFill>
                    <a:srgbClr val="FFFFFF"/>
                  </a:solidFill>
                </a:uFill>
                <a:latin typeface="Helvetica Light"/>
                <a:ea typeface="Helvetica Light"/>
              </a:rPr>
              <a:t>Nucl</a:t>
            </a:r>
            <a:r>
              <a:rPr lang="en-US" sz="1400" b="1" strike="noStrike" spc="-1" dirty="0">
                <a:solidFill>
                  <a:srgbClr val="000000"/>
                </a:solidFill>
                <a:uFill>
                  <a:solidFill>
                    <a:srgbClr val="FFFFFF"/>
                  </a:solidFill>
                </a:uFill>
                <a:latin typeface="Helvetica Light"/>
                <a:ea typeface="Helvetica Light"/>
              </a:rPr>
              <a:t>. Part. Sci. 62, 485 (2012)</a:t>
            </a:r>
            <a:endParaRPr lang="en-US" sz="1400" b="0" strike="noStrike" spc="-1" dirty="0">
              <a:solidFill>
                <a:srgbClr val="000000"/>
              </a:solidFill>
              <a:uFill>
                <a:solidFill>
                  <a:srgbClr val="FFFFFF"/>
                </a:solidFill>
              </a:uFill>
              <a:latin typeface="Arial"/>
            </a:endParaRPr>
          </a:p>
          <a:p>
            <a:pPr algn="ctr">
              <a:lnSpc>
                <a:spcPct val="100000"/>
              </a:lnSpc>
            </a:pPr>
            <a:r>
              <a:rPr lang="en-US" sz="1400" b="1" strike="noStrike" spc="-1" dirty="0" err="1">
                <a:solidFill>
                  <a:srgbClr val="000000"/>
                </a:solidFill>
                <a:uFill>
                  <a:solidFill>
                    <a:srgbClr val="FFFFFF"/>
                  </a:solidFill>
                </a:uFill>
                <a:latin typeface="Helvetica Light"/>
                <a:ea typeface="Helvetica Light"/>
              </a:rPr>
              <a:t>arXiv</a:t>
            </a:r>
            <a:r>
              <a:rPr lang="en-US" sz="1400" b="1" strike="noStrike" spc="-1" dirty="0">
                <a:solidFill>
                  <a:srgbClr val="000000"/>
                </a:solidFill>
                <a:uFill>
                  <a:solidFill>
                    <a:srgbClr val="FFFFFF"/>
                  </a:solidFill>
                </a:uFill>
                <a:latin typeface="Helvetica Light"/>
                <a:ea typeface="Helvetica Light"/>
              </a:rPr>
              <a:t>: 1305.3510</a:t>
            </a:r>
            <a:endParaRPr lang="en-US" sz="1400" b="0" strike="noStrike" spc="-1" dirty="0">
              <a:solidFill>
                <a:srgbClr val="000000"/>
              </a:solidFill>
              <a:uFill>
                <a:solidFill>
                  <a:srgbClr val="FFFFFF"/>
                </a:solidFill>
              </a:uFill>
              <a:latin typeface="Arial"/>
            </a:endParaRPr>
          </a:p>
        </p:txBody>
      </p:sp>
      <p:sp>
        <p:nvSpPr>
          <p:cNvPr id="447" name="CustomShape 4"/>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48" name="CustomShape 5"/>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CustomShape 1"/>
          <p:cNvSpPr/>
          <p:nvPr/>
        </p:nvSpPr>
        <p:spPr>
          <a:xfrm>
            <a:off x="669600" y="312480"/>
            <a:ext cx="7792200" cy="1505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dirty="0">
                <a:solidFill>
                  <a:srgbClr val="000000"/>
                </a:solidFill>
                <a:uFill>
                  <a:solidFill>
                    <a:srgbClr val="FFFFFF"/>
                  </a:solidFill>
                </a:uFill>
                <a:latin typeface="Helvetica Light"/>
                <a:ea typeface="Helvetica Light"/>
              </a:rPr>
              <a:t>Massive Neutron </a:t>
            </a:r>
            <a:r>
              <a:rPr lang="en-US" sz="4800" spc="-1" dirty="0">
                <a:solidFill>
                  <a:srgbClr val="000000"/>
                </a:solidFill>
                <a:uFill>
                  <a:solidFill>
                    <a:srgbClr val="FFFFFF"/>
                  </a:solidFill>
                </a:uFill>
                <a:latin typeface="Helvetica Light"/>
                <a:ea typeface="Helvetica Light"/>
              </a:rPr>
              <a:t>S</a:t>
            </a:r>
            <a:r>
              <a:rPr lang="en-US" sz="4800" b="0" strike="noStrike" spc="-1" dirty="0">
                <a:solidFill>
                  <a:srgbClr val="000000"/>
                </a:solidFill>
                <a:uFill>
                  <a:solidFill>
                    <a:srgbClr val="FFFFFF"/>
                  </a:solidFill>
                </a:uFill>
                <a:latin typeface="Helvetica Light"/>
                <a:ea typeface="Helvetica Light"/>
              </a:rPr>
              <a:t>tars</a:t>
            </a:r>
            <a:endParaRPr lang="en-US" sz="4800" b="0" strike="noStrike" spc="-1" dirty="0">
              <a:solidFill>
                <a:srgbClr val="000000"/>
              </a:solidFill>
              <a:uFill>
                <a:solidFill>
                  <a:srgbClr val="FFFFFF"/>
                </a:solidFill>
              </a:uFill>
              <a:latin typeface="Arial"/>
            </a:endParaRPr>
          </a:p>
        </p:txBody>
      </p:sp>
      <p:pic>
        <p:nvPicPr>
          <p:cNvPr id="454" name="MsvR_All.png"/>
          <p:cNvPicPr/>
          <p:nvPr/>
        </p:nvPicPr>
        <p:blipFill>
          <a:blip r:embed="rId2"/>
          <a:stretch/>
        </p:blipFill>
        <p:spPr>
          <a:xfrm>
            <a:off x="296383" y="1535400"/>
            <a:ext cx="8283394" cy="5322600"/>
          </a:xfrm>
          <a:prstGeom prst="rect">
            <a:avLst/>
          </a:prstGeom>
          <a:ln w="12600">
            <a:noFill/>
          </a:ln>
        </p:spPr>
      </p:pic>
      <p:sp>
        <p:nvSpPr>
          <p:cNvPr id="455" name="CustomShape 2"/>
          <p:cNvSpPr/>
          <p:nvPr/>
        </p:nvSpPr>
        <p:spPr>
          <a:xfrm>
            <a:off x="4438080" y="6505200"/>
            <a:ext cx="246960" cy="3965400"/>
          </a:xfrm>
          <a:prstGeom prst="rect">
            <a:avLst/>
          </a:prstGeom>
          <a:noFill/>
          <a:ln w="12600">
            <a:noFill/>
          </a:ln>
        </p:spPr>
        <p:style>
          <a:lnRef idx="0">
            <a:scrgbClr r="0" g="0" b="0"/>
          </a:lnRef>
          <a:fillRef idx="0">
            <a:scrgbClr r="0" g="0" b="0"/>
          </a:fillRef>
          <a:effectRef idx="0">
            <a:scrgbClr r="0" g="0" b="0"/>
          </a:effectRef>
          <a:fontRef idx="minor"/>
        </p:style>
      </p:sp>
      <p:sp>
        <p:nvSpPr>
          <p:cNvPr id="456" name="CustomShape 3"/>
          <p:cNvSpPr/>
          <p:nvPr/>
        </p:nvSpPr>
        <p:spPr>
          <a:xfrm>
            <a:off x="6553080" y="6356520"/>
            <a:ext cx="2122200" cy="353520"/>
          </a:xfrm>
          <a:prstGeom prst="rect">
            <a:avLst/>
          </a:prstGeom>
          <a:noFill/>
          <a:ln>
            <a:noFill/>
          </a:ln>
        </p:spPr>
        <p:style>
          <a:lnRef idx="0">
            <a:scrgbClr r="0" g="0" b="0"/>
          </a:lnRef>
          <a:fillRef idx="0">
            <a:scrgbClr r="0" g="0" b="0"/>
          </a:fillRef>
          <a:effectRef idx="0">
            <a:scrgbClr r="0" g="0" b="0"/>
          </a:effectRef>
          <a:fontRef idx="minor"/>
        </p:style>
      </p:sp>
      <p:cxnSp>
        <p:nvCxnSpPr>
          <p:cNvPr id="3" name="Straight Connector 2">
            <a:extLst>
              <a:ext uri="{FF2B5EF4-FFF2-40B4-BE49-F238E27FC236}">
                <a16:creationId xmlns:a16="http://schemas.microsoft.com/office/drawing/2014/main" id="{E66A3EFE-1854-8245-94E4-3C4D31E44E24}"/>
              </a:ext>
            </a:extLst>
          </p:cNvPr>
          <p:cNvCxnSpPr/>
          <p:nvPr/>
        </p:nvCxnSpPr>
        <p:spPr>
          <a:xfrm>
            <a:off x="1187533" y="2683823"/>
            <a:ext cx="7163999" cy="0"/>
          </a:xfrm>
          <a:prstGeom prst="line">
            <a:avLst/>
          </a:prstGeom>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49A1ECBA-2BC0-4445-9A19-40B1C9643CB5}"/>
              </a:ext>
            </a:extLst>
          </p:cNvPr>
          <p:cNvSpPr txBox="1"/>
          <p:nvPr/>
        </p:nvSpPr>
        <p:spPr>
          <a:xfrm>
            <a:off x="2940728" y="2612565"/>
            <a:ext cx="5448415" cy="307777"/>
          </a:xfrm>
          <a:prstGeom prst="rect">
            <a:avLst/>
          </a:prstGeom>
          <a:noFill/>
        </p:spPr>
        <p:txBody>
          <a:bodyPr wrap="none" rtlCol="0">
            <a:spAutoFit/>
          </a:bodyPr>
          <a:lstStyle/>
          <a:p>
            <a:r>
              <a:rPr lang="en-US" sz="1400" dirty="0"/>
              <a:t>PSR J0740+6620: M=2.17(+0.11, -0.10) </a:t>
            </a:r>
            <a:r>
              <a:rPr lang="en-US" sz="1400" dirty="0" err="1"/>
              <a:t>Msun</a:t>
            </a:r>
            <a:r>
              <a:rPr lang="en-US" sz="1400" dirty="0"/>
              <a:t>, at 68.3% credibility</a:t>
            </a:r>
            <a:endParaRPr lang="ru-RU" sz="1400" dirty="0"/>
          </a:p>
        </p:txBody>
      </p:sp>
    </p:spTree>
    <p:extLst>
      <p:ext uri="{BB962C8B-B14F-4D97-AF65-F5344CB8AC3E}">
        <p14:creationId xmlns:p14="http://schemas.microsoft.com/office/powerpoint/2010/main" val="11711481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p:nvPr/>
        </p:nvSpPr>
        <p:spPr>
          <a:xfrm>
            <a:off x="669600" y="211320"/>
            <a:ext cx="7790400" cy="15040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3400" b="0" strike="noStrike" spc="-1" dirty="0">
                <a:solidFill>
                  <a:srgbClr val="000000"/>
                </a:solidFill>
                <a:uFill>
                  <a:solidFill>
                    <a:srgbClr val="FFFFFF"/>
                  </a:solidFill>
                </a:uFill>
                <a:latin typeface="Helvetica Light"/>
                <a:ea typeface="Helvetica Light"/>
              </a:rPr>
              <a:t>Compact Star Mass Twins and the AHP scheme</a:t>
            </a:r>
            <a:endParaRPr lang="en-US" sz="3400" b="0" strike="noStrike" spc="-1" dirty="0">
              <a:solidFill>
                <a:srgbClr val="000000"/>
              </a:solidFill>
              <a:uFill>
                <a:solidFill>
                  <a:srgbClr val="FFFFFF"/>
                </a:solidFill>
              </a:uFill>
              <a:latin typeface="Arial"/>
            </a:endParaRPr>
          </a:p>
        </p:txBody>
      </p:sp>
      <p:sp>
        <p:nvSpPr>
          <p:cNvPr id="467" name="CustomShape 2"/>
          <p:cNvSpPr/>
          <p:nvPr/>
        </p:nvSpPr>
        <p:spPr>
          <a:xfrm>
            <a:off x="176981" y="1523880"/>
            <a:ext cx="4226539" cy="44064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216000" indent="-210600" algn="just">
              <a:lnSpc>
                <a:spcPct val="100000"/>
              </a:lnSpc>
              <a:buClr>
                <a:srgbClr val="000000"/>
              </a:buClr>
              <a:buSzPct val="75000"/>
              <a:buFont typeface="Arial"/>
              <a:buChar char="•"/>
            </a:pPr>
            <a:r>
              <a:rPr lang="en-US" sz="1600" b="0" strike="noStrike" spc="-1" dirty="0">
                <a:solidFill>
                  <a:srgbClr val="000000"/>
                </a:solidFill>
                <a:uFill>
                  <a:solidFill>
                    <a:srgbClr val="FFFFFF"/>
                  </a:solidFill>
                </a:uFill>
                <a:latin typeface="Helvetica Light"/>
                <a:ea typeface="Helvetica Light"/>
              </a:rPr>
              <a:t>First order PT can lead to a stable branch of hybrid stars with quark matter cores which, depending on the size of the “latent heat” (jump in energy density), can even be disconnected from the hadronic one by an unstable branch → “</a:t>
            </a:r>
            <a:r>
              <a:rPr lang="en-US" sz="1600" b="1" strike="noStrike" spc="-1" dirty="0">
                <a:solidFill>
                  <a:srgbClr val="000000"/>
                </a:solidFill>
                <a:uFill>
                  <a:solidFill>
                    <a:srgbClr val="FFFFFF"/>
                  </a:solidFill>
                </a:uFill>
                <a:latin typeface="Helvetica Light"/>
                <a:ea typeface="Helvetica Light"/>
              </a:rPr>
              <a:t>third family of CS</a:t>
            </a:r>
            <a:r>
              <a:rPr lang="en-US" sz="1600" b="0" strike="noStrike" spc="-1" dirty="0">
                <a:solidFill>
                  <a:srgbClr val="000000"/>
                </a:solidFill>
                <a:uFill>
                  <a:solidFill>
                    <a:srgbClr val="FFFFFF"/>
                  </a:solidFill>
                </a:uFill>
                <a:latin typeface="Helvetica Light"/>
                <a:ea typeface="Helvetica Light"/>
              </a:rPr>
              <a:t>”.</a:t>
            </a:r>
            <a:endParaRPr lang="en-US" sz="1600" b="0" strike="noStrike" spc="-1" dirty="0">
              <a:solidFill>
                <a:srgbClr val="000000"/>
              </a:solidFill>
              <a:uFill>
                <a:solidFill>
                  <a:srgbClr val="FFFFFF"/>
                </a:solidFill>
              </a:uFill>
              <a:latin typeface="Arial"/>
            </a:endParaRPr>
          </a:p>
          <a:p>
            <a:pPr algn="just">
              <a:lnSpc>
                <a:spcPct val="100000"/>
              </a:lnSpc>
            </a:pPr>
            <a:endParaRPr lang="en-US" sz="1600" b="0" strike="noStrike" spc="-1" dirty="0">
              <a:solidFill>
                <a:srgbClr val="000000"/>
              </a:solidFill>
              <a:uFill>
                <a:solidFill>
                  <a:srgbClr val="FFFFFF"/>
                </a:solidFill>
              </a:uFill>
              <a:latin typeface="Arial"/>
            </a:endParaRPr>
          </a:p>
          <a:p>
            <a:pPr marL="216000" indent="-210600" algn="just">
              <a:lnSpc>
                <a:spcPct val="100000"/>
              </a:lnSpc>
              <a:buClr>
                <a:srgbClr val="000000"/>
              </a:buClr>
              <a:buSzPct val="75000"/>
              <a:buFont typeface="Arial"/>
              <a:buChar char="•"/>
            </a:pPr>
            <a:r>
              <a:rPr lang="en-US" sz="1600" b="0" strike="noStrike" spc="-1" dirty="0">
                <a:solidFill>
                  <a:srgbClr val="000000"/>
                </a:solidFill>
                <a:uFill>
                  <a:solidFill>
                    <a:srgbClr val="FFFFFF"/>
                  </a:solidFill>
                </a:uFill>
                <a:latin typeface="Helvetica Light"/>
                <a:ea typeface="Helvetica Light"/>
              </a:rPr>
              <a:t>Measuring two </a:t>
            </a:r>
            <a:r>
              <a:rPr lang="en-US" sz="1600" b="1" strike="noStrike" spc="-1" dirty="0">
                <a:solidFill>
                  <a:srgbClr val="000000"/>
                </a:solidFill>
                <a:uFill>
                  <a:solidFill>
                    <a:srgbClr val="FFFFFF"/>
                  </a:solidFill>
                </a:uFill>
                <a:latin typeface="Helvetica Light"/>
                <a:ea typeface="Helvetica Light"/>
              </a:rPr>
              <a:t>disconnected populations</a:t>
            </a:r>
            <a:r>
              <a:rPr lang="en-US" sz="1600" b="0" strike="noStrike" spc="-1" dirty="0">
                <a:solidFill>
                  <a:srgbClr val="000000"/>
                </a:solidFill>
                <a:uFill>
                  <a:solidFill>
                    <a:srgbClr val="FFFFFF"/>
                  </a:solidFill>
                </a:uFill>
                <a:latin typeface="Helvetica Light"/>
                <a:ea typeface="Helvetica Light"/>
              </a:rPr>
              <a:t> of compact stars in the M-R diagram would represent </a:t>
            </a:r>
            <a:r>
              <a:rPr lang="en-US" sz="1600" b="1" strike="noStrike" spc="-1" dirty="0">
                <a:solidFill>
                  <a:srgbClr val="000000"/>
                </a:solidFill>
                <a:uFill>
                  <a:solidFill>
                    <a:srgbClr val="FFFFFF"/>
                  </a:solidFill>
                </a:uFill>
                <a:latin typeface="Helvetica Light"/>
                <a:ea typeface="Helvetica Light"/>
              </a:rPr>
              <a:t>the detection of a first order phase transition</a:t>
            </a:r>
            <a:r>
              <a:rPr lang="en-US" sz="1600" b="0" strike="noStrike" spc="-1" dirty="0">
                <a:solidFill>
                  <a:srgbClr val="000000"/>
                </a:solidFill>
                <a:uFill>
                  <a:solidFill>
                    <a:srgbClr val="FFFFFF"/>
                  </a:solidFill>
                </a:uFill>
                <a:latin typeface="Helvetica Light"/>
                <a:ea typeface="Helvetica Light"/>
              </a:rPr>
              <a:t> in compact star matter and thus the indirect proof for the existence of a </a:t>
            </a:r>
            <a:r>
              <a:rPr lang="en-US" sz="1600" b="1" strike="noStrike" spc="-1" dirty="0">
                <a:solidFill>
                  <a:srgbClr val="000000"/>
                </a:solidFill>
                <a:uFill>
                  <a:solidFill>
                    <a:srgbClr val="FFFFFF"/>
                  </a:solidFill>
                </a:uFill>
                <a:latin typeface="Helvetica Light"/>
                <a:ea typeface="Helvetica Light"/>
              </a:rPr>
              <a:t>critical endpoint (CEP) in the QCD phase diagram</a:t>
            </a:r>
            <a:r>
              <a:rPr lang="en-US" sz="1600" b="0" strike="noStrike" spc="-1" dirty="0">
                <a:solidFill>
                  <a:srgbClr val="000000"/>
                </a:solidFill>
                <a:uFill>
                  <a:solidFill>
                    <a:srgbClr val="FFFFFF"/>
                  </a:solidFill>
                </a:uFill>
                <a:latin typeface="Helvetica Light"/>
                <a:ea typeface="Helvetica Light"/>
              </a:rPr>
              <a:t>!</a:t>
            </a:r>
            <a:endParaRPr lang="en-US" sz="1600" b="0" strike="noStrike" spc="-1" dirty="0">
              <a:solidFill>
                <a:srgbClr val="000000"/>
              </a:solidFill>
              <a:uFill>
                <a:solidFill>
                  <a:srgbClr val="FFFFFF"/>
                </a:solidFill>
              </a:uFill>
              <a:latin typeface="Arial"/>
            </a:endParaRPr>
          </a:p>
        </p:txBody>
      </p:sp>
      <p:pic>
        <p:nvPicPr>
          <p:cNvPr id="468" name="EoS_AHP.png"/>
          <p:cNvPicPr/>
          <p:nvPr/>
        </p:nvPicPr>
        <p:blipFill>
          <a:blip r:embed="rId2"/>
          <a:stretch/>
        </p:blipFill>
        <p:spPr>
          <a:xfrm>
            <a:off x="4924252" y="1464480"/>
            <a:ext cx="3703320" cy="2664720"/>
          </a:xfrm>
          <a:prstGeom prst="rect">
            <a:avLst/>
          </a:prstGeom>
          <a:ln w="12600">
            <a:noFill/>
          </a:ln>
        </p:spPr>
      </p:pic>
      <p:pic>
        <p:nvPicPr>
          <p:cNvPr id="469" name="MvsR_AHP.png"/>
          <p:cNvPicPr/>
          <p:nvPr/>
        </p:nvPicPr>
        <p:blipFill>
          <a:blip r:embed="rId3"/>
          <a:stretch/>
        </p:blipFill>
        <p:spPr>
          <a:xfrm>
            <a:off x="5209733" y="4143240"/>
            <a:ext cx="3414960" cy="2455560"/>
          </a:xfrm>
          <a:prstGeom prst="rect">
            <a:avLst/>
          </a:prstGeom>
          <a:ln w="12600">
            <a:noFill/>
          </a:ln>
        </p:spPr>
      </p:pic>
      <p:sp>
        <p:nvSpPr>
          <p:cNvPr id="470" name="CustomShape 3"/>
          <p:cNvSpPr/>
          <p:nvPr/>
        </p:nvSpPr>
        <p:spPr>
          <a:xfrm>
            <a:off x="856776" y="5756344"/>
            <a:ext cx="2951640" cy="63684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dirty="0">
                <a:solidFill>
                  <a:srgbClr val="000000"/>
                </a:solidFill>
                <a:uFill>
                  <a:solidFill>
                    <a:srgbClr val="FFFFFF"/>
                  </a:solidFill>
                </a:uFill>
                <a:latin typeface="Helvetica Light"/>
                <a:ea typeface="Helvetica Light"/>
              </a:rPr>
              <a:t>Alford, Han, Prakash, </a:t>
            </a:r>
            <a:endParaRPr lang="en-US" sz="1700" b="0" strike="noStrike" spc="-1" dirty="0">
              <a:solidFill>
                <a:srgbClr val="000000"/>
              </a:solidFill>
              <a:uFill>
                <a:solidFill>
                  <a:srgbClr val="FFFFFF"/>
                </a:solidFill>
              </a:uFill>
              <a:latin typeface="Arial"/>
            </a:endParaRPr>
          </a:p>
          <a:p>
            <a:pPr algn="ctr">
              <a:lnSpc>
                <a:spcPct val="100000"/>
              </a:lnSpc>
            </a:pPr>
            <a:r>
              <a:rPr lang="en-US" sz="1700" b="1" strike="noStrike" spc="-1" dirty="0">
                <a:solidFill>
                  <a:srgbClr val="000000"/>
                </a:solidFill>
                <a:uFill>
                  <a:solidFill>
                    <a:srgbClr val="FFFFFF"/>
                  </a:solidFill>
                </a:uFill>
                <a:latin typeface="Helvetica Light"/>
                <a:ea typeface="Helvetica Light"/>
              </a:rPr>
              <a:t>Phys. Rev. D 88, 083013 (2013) </a:t>
            </a:r>
            <a:endParaRPr lang="en-US" sz="1700" b="0" strike="noStrike" spc="-1" dirty="0">
              <a:solidFill>
                <a:srgbClr val="000000"/>
              </a:solidFill>
              <a:uFill>
                <a:solidFill>
                  <a:srgbClr val="FFFFFF"/>
                </a:solidFill>
              </a:uFill>
              <a:latin typeface="Arial"/>
            </a:endParaRPr>
          </a:p>
          <a:p>
            <a:pPr algn="ctr">
              <a:lnSpc>
                <a:spcPct val="100000"/>
              </a:lnSpc>
            </a:pPr>
            <a:r>
              <a:rPr lang="en-US" sz="1700" b="1" strike="noStrike" spc="-1" dirty="0">
                <a:solidFill>
                  <a:srgbClr val="000000"/>
                </a:solidFill>
                <a:uFill>
                  <a:solidFill>
                    <a:srgbClr val="FFFFFF"/>
                  </a:solidFill>
                </a:uFill>
                <a:latin typeface="Helvetica Light"/>
                <a:ea typeface="Helvetica Light"/>
              </a:rPr>
              <a:t>arxiv:1302.4732</a:t>
            </a:r>
            <a:endParaRPr lang="en-US" sz="1700" b="0" strike="noStrike" spc="-1" dirty="0">
              <a:solidFill>
                <a:srgbClr val="000000"/>
              </a:solidFill>
              <a:uFill>
                <a:solidFill>
                  <a:srgbClr val="FFFFFF"/>
                </a:solidFill>
              </a:uFill>
              <a:latin typeface="Arial"/>
            </a:endParaRPr>
          </a:p>
        </p:txBody>
      </p:sp>
      <p:sp>
        <p:nvSpPr>
          <p:cNvPr id="471" name="CustomShape 4"/>
          <p:cNvSpPr/>
          <p:nvPr/>
        </p:nvSpPr>
        <p:spPr>
          <a:xfrm>
            <a:off x="4482720" y="6505200"/>
            <a:ext cx="155880" cy="3963600"/>
          </a:xfrm>
          <a:prstGeom prst="rect">
            <a:avLst/>
          </a:prstGeom>
          <a:noFill/>
          <a:ln w="12600">
            <a:noFill/>
          </a:ln>
        </p:spPr>
        <p:style>
          <a:lnRef idx="0">
            <a:scrgbClr r="0" g="0" b="0"/>
          </a:lnRef>
          <a:fillRef idx="0">
            <a:scrgbClr r="0" g="0" b="0"/>
          </a:fillRef>
          <a:effectRef idx="0">
            <a:scrgbClr r="0" g="0" b="0"/>
          </a:effectRef>
          <a:fontRef idx="minor"/>
        </p:style>
      </p:sp>
      <p:sp>
        <p:nvSpPr>
          <p:cNvPr id="472" name="CustomShape 5"/>
          <p:cNvSpPr/>
          <p:nvPr/>
        </p:nvSpPr>
        <p:spPr>
          <a:xfrm>
            <a:off x="6553080" y="6356520"/>
            <a:ext cx="2120400" cy="3517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9886601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CustomShape 1"/>
          <p:cNvSpPr/>
          <p:nvPr/>
        </p:nvSpPr>
        <p:spPr>
          <a:xfrm>
            <a:off x="331200" y="252000"/>
            <a:ext cx="8543520" cy="493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73080" rIns="90000" bIns="45000"/>
          <a:lstStyle/>
          <a:p>
            <a:pPr algn="ctr">
              <a:lnSpc>
                <a:spcPct val="93000"/>
              </a:lnSpc>
            </a:pPr>
            <a:r>
              <a:rPr lang="en-US" sz="2800" b="1" strike="noStrike" spc="-1" dirty="0">
                <a:uFill>
                  <a:solidFill>
                    <a:srgbClr val="FFFFFF"/>
                  </a:solidFill>
                </a:uFill>
                <a:latin typeface="Arial"/>
                <a:ea typeface="DejaVu Sans"/>
              </a:rPr>
              <a:t>Piecewise </a:t>
            </a:r>
            <a:r>
              <a:rPr lang="en-US" sz="2800" b="1" strike="noStrike" spc="-1" dirty="0" err="1">
                <a:uFill>
                  <a:solidFill>
                    <a:srgbClr val="FFFFFF"/>
                  </a:solidFill>
                </a:uFill>
                <a:latin typeface="Arial"/>
                <a:ea typeface="DejaVu Sans"/>
              </a:rPr>
              <a:t>polytrope</a:t>
            </a:r>
            <a:r>
              <a:rPr lang="en-US" sz="2800" b="1" strike="noStrike" spc="-1" dirty="0">
                <a:uFill>
                  <a:solidFill>
                    <a:srgbClr val="FFFFFF"/>
                  </a:solidFill>
                </a:uFill>
                <a:latin typeface="Arial"/>
                <a:ea typeface="DejaVu Sans"/>
              </a:rPr>
              <a:t> </a:t>
            </a:r>
            <a:r>
              <a:rPr lang="en-US" sz="2800" b="1" strike="noStrike" spc="-1" dirty="0" err="1">
                <a:uFill>
                  <a:solidFill>
                    <a:srgbClr val="FFFFFF"/>
                  </a:solidFill>
                </a:uFill>
                <a:latin typeface="Arial"/>
                <a:ea typeface="DejaVu Sans"/>
              </a:rPr>
              <a:t>EoS</a:t>
            </a:r>
            <a:endParaRPr lang="en-US" sz="2800" b="0" strike="noStrike" spc="-1" dirty="0">
              <a:uFill>
                <a:solidFill>
                  <a:srgbClr val="FFFFFF"/>
                </a:solidFill>
              </a:uFill>
              <a:latin typeface="Arial"/>
            </a:endParaRPr>
          </a:p>
        </p:txBody>
      </p:sp>
      <p:pic>
        <p:nvPicPr>
          <p:cNvPr id="484" name="Picture 483"/>
          <p:cNvPicPr/>
          <p:nvPr/>
        </p:nvPicPr>
        <p:blipFill>
          <a:blip r:embed="rId3"/>
          <a:stretch/>
        </p:blipFill>
        <p:spPr>
          <a:xfrm>
            <a:off x="3317760" y="927360"/>
            <a:ext cx="5466240" cy="3385080"/>
          </a:xfrm>
          <a:prstGeom prst="rect">
            <a:avLst/>
          </a:prstGeom>
          <a:ln>
            <a:noFill/>
          </a:ln>
        </p:spPr>
      </p:pic>
      <p:sp>
        <p:nvSpPr>
          <p:cNvPr id="485" name="CustomShape 2"/>
          <p:cNvSpPr/>
          <p:nvPr/>
        </p:nvSpPr>
        <p:spPr>
          <a:xfrm>
            <a:off x="168120" y="1078560"/>
            <a:ext cx="3250080" cy="31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0" strike="noStrike" spc="-1">
                <a:solidFill>
                  <a:srgbClr val="579D1C"/>
                </a:solidFill>
                <a:uFill>
                  <a:solidFill>
                    <a:srgbClr val="FFFFFF"/>
                  </a:solidFill>
                </a:uFill>
                <a:latin typeface="Arial"/>
                <a:ea typeface="DejaVu Sans"/>
              </a:rPr>
              <a:t>Hebeler et al., ApJ 773, 11 (2013)</a:t>
            </a:r>
            <a:endParaRPr lang="en-US" sz="1640" b="0" strike="noStrike" spc="-1">
              <a:solidFill>
                <a:srgbClr val="000000"/>
              </a:solidFill>
              <a:uFill>
                <a:solidFill>
                  <a:srgbClr val="FFFFFF"/>
                </a:solidFill>
              </a:uFill>
              <a:latin typeface="Arial"/>
            </a:endParaRPr>
          </a:p>
        </p:txBody>
      </p:sp>
      <p:pic>
        <p:nvPicPr>
          <p:cNvPr id="486" name="Picture 485"/>
          <p:cNvPicPr/>
          <p:nvPr/>
        </p:nvPicPr>
        <p:blipFill>
          <a:blip r:embed="rId4"/>
          <a:stretch/>
        </p:blipFill>
        <p:spPr>
          <a:xfrm>
            <a:off x="384120" y="1575360"/>
            <a:ext cx="1440000" cy="444600"/>
          </a:xfrm>
          <a:prstGeom prst="rect">
            <a:avLst/>
          </a:prstGeom>
          <a:ln>
            <a:noFill/>
          </a:ln>
        </p:spPr>
      </p:pic>
      <p:pic>
        <p:nvPicPr>
          <p:cNvPr id="487" name="Picture 486"/>
          <p:cNvPicPr/>
          <p:nvPr/>
        </p:nvPicPr>
        <p:blipFill>
          <a:blip r:embed="rId5"/>
          <a:stretch/>
        </p:blipFill>
        <p:spPr>
          <a:xfrm>
            <a:off x="271800" y="2059200"/>
            <a:ext cx="2383200" cy="1197720"/>
          </a:xfrm>
          <a:prstGeom prst="rect">
            <a:avLst/>
          </a:prstGeom>
          <a:ln>
            <a:noFill/>
          </a:ln>
        </p:spPr>
      </p:pic>
      <p:pic>
        <p:nvPicPr>
          <p:cNvPr id="488" name="Picture 487"/>
          <p:cNvPicPr/>
          <p:nvPr/>
        </p:nvPicPr>
        <p:blipFill>
          <a:blip r:embed="rId6"/>
          <a:stretch/>
        </p:blipFill>
        <p:spPr>
          <a:xfrm>
            <a:off x="330840" y="3739680"/>
            <a:ext cx="2758680" cy="323640"/>
          </a:xfrm>
          <a:prstGeom prst="rect">
            <a:avLst/>
          </a:prstGeom>
          <a:ln>
            <a:noFill/>
          </a:ln>
        </p:spPr>
      </p:pic>
      <p:sp>
        <p:nvSpPr>
          <p:cNvPr id="489" name="CustomShape 3"/>
          <p:cNvSpPr/>
          <p:nvPr/>
        </p:nvSpPr>
        <p:spPr>
          <a:xfrm>
            <a:off x="168480" y="3363840"/>
            <a:ext cx="2881440" cy="31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0" strike="noStrike" spc="-1">
                <a:solidFill>
                  <a:srgbClr val="FF6600"/>
                </a:solidFill>
                <a:uFill>
                  <a:solidFill>
                    <a:srgbClr val="FFFFFF"/>
                  </a:solidFill>
                </a:uFill>
                <a:latin typeface="Arial"/>
                <a:ea typeface="DejaVu Sans"/>
              </a:rPr>
              <a:t>Here, 1</a:t>
            </a:r>
            <a:r>
              <a:rPr lang="en-US" sz="1639" b="0" strike="noStrike" spc="-1" baseline="33000">
                <a:solidFill>
                  <a:srgbClr val="FF6600"/>
                </a:solidFill>
                <a:uFill>
                  <a:solidFill>
                    <a:srgbClr val="FFFFFF"/>
                  </a:solidFill>
                </a:uFill>
                <a:latin typeface="Arial"/>
                <a:ea typeface="DejaVu Sans"/>
              </a:rPr>
              <a:t>st</a:t>
            </a:r>
            <a:r>
              <a:rPr lang="en-US" sz="1640" b="0" strike="noStrike" spc="-1">
                <a:solidFill>
                  <a:srgbClr val="FF6600"/>
                </a:solidFill>
                <a:uFill>
                  <a:solidFill>
                    <a:srgbClr val="FFFFFF"/>
                  </a:solidFill>
                </a:uFill>
                <a:latin typeface="Arial"/>
                <a:ea typeface="DejaVu Sans"/>
              </a:rPr>
              <a:t> order PT in region 2:</a:t>
            </a:r>
            <a:endParaRPr lang="en-US" sz="1640" b="0" strike="noStrike" spc="-1">
              <a:solidFill>
                <a:srgbClr val="000000"/>
              </a:solidFill>
              <a:uFill>
                <a:solidFill>
                  <a:srgbClr val="FFFFFF"/>
                </a:solidFill>
              </a:uFill>
              <a:latin typeface="Arial"/>
            </a:endParaRPr>
          </a:p>
        </p:txBody>
      </p:sp>
      <p:pic>
        <p:nvPicPr>
          <p:cNvPr id="490" name="Picture 489"/>
          <p:cNvPicPr/>
          <p:nvPr/>
        </p:nvPicPr>
        <p:blipFill>
          <a:blip r:embed="rId7"/>
          <a:stretch/>
        </p:blipFill>
        <p:spPr>
          <a:xfrm>
            <a:off x="133560" y="4300750"/>
            <a:ext cx="5060160" cy="1756440"/>
          </a:xfrm>
          <a:prstGeom prst="rect">
            <a:avLst/>
          </a:prstGeom>
          <a:ln>
            <a:noFill/>
          </a:ln>
        </p:spPr>
      </p:pic>
      <p:sp>
        <p:nvSpPr>
          <p:cNvPr id="491" name="Line 4"/>
          <p:cNvSpPr/>
          <p:nvPr/>
        </p:nvSpPr>
        <p:spPr>
          <a:xfrm>
            <a:off x="5307840" y="4561920"/>
            <a:ext cx="1440" cy="1908000"/>
          </a:xfrm>
          <a:prstGeom prst="line">
            <a:avLst/>
          </a:prstGeom>
          <a:ln w="9360">
            <a:solidFill>
              <a:srgbClr val="000000"/>
            </a:solidFill>
            <a:round/>
          </a:ln>
        </p:spPr>
        <p:style>
          <a:lnRef idx="0">
            <a:scrgbClr r="0" g="0" b="0"/>
          </a:lnRef>
          <a:fillRef idx="0">
            <a:scrgbClr r="0" g="0" b="0"/>
          </a:fillRef>
          <a:effectRef idx="0">
            <a:scrgbClr r="0" g="0" b="0"/>
          </a:effectRef>
          <a:fontRef idx="minor"/>
        </p:style>
      </p:sp>
      <p:pic>
        <p:nvPicPr>
          <p:cNvPr id="492" name="Picture 491"/>
          <p:cNvPicPr/>
          <p:nvPr/>
        </p:nvPicPr>
        <p:blipFill>
          <a:blip r:embed="rId8"/>
          <a:stretch/>
        </p:blipFill>
        <p:spPr>
          <a:xfrm>
            <a:off x="5532480" y="4312800"/>
            <a:ext cx="3176640" cy="2299320"/>
          </a:xfrm>
          <a:prstGeom prst="rect">
            <a:avLst/>
          </a:prstGeom>
          <a:ln>
            <a:noFill/>
          </a:ln>
        </p:spPr>
      </p:pic>
      <p:sp>
        <p:nvSpPr>
          <p:cNvPr id="493" name="CustomShape 5"/>
          <p:cNvSpPr/>
          <p:nvPr/>
        </p:nvSpPr>
        <p:spPr>
          <a:xfrm>
            <a:off x="5391360" y="5640840"/>
            <a:ext cx="2204280" cy="31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0" strike="noStrike" spc="-1">
                <a:solidFill>
                  <a:srgbClr val="FF6600"/>
                </a:solidFill>
                <a:uFill>
                  <a:solidFill>
                    <a:srgbClr val="FFFFFF"/>
                  </a:solidFill>
                </a:uFill>
                <a:latin typeface="Arial"/>
                <a:ea typeface="DejaVu Sans"/>
              </a:rPr>
              <a:t>Maxwell construction:</a:t>
            </a:r>
            <a:r>
              <a:rPr lang="en-US" sz="1640" b="0" strike="noStrike" spc="-1">
                <a:solidFill>
                  <a:srgbClr val="000000"/>
                </a:solidFill>
                <a:uFill>
                  <a:solidFill>
                    <a:srgbClr val="FFFFFF"/>
                  </a:solidFill>
                </a:uFill>
                <a:latin typeface="Arial"/>
                <a:ea typeface="DejaVu Sans"/>
              </a:rPr>
              <a:t> </a:t>
            </a:r>
            <a:endParaRPr lang="en-US" sz="1640" b="0" strike="noStrike" spc="-1">
              <a:solidFill>
                <a:srgbClr val="000000"/>
              </a:solidFill>
              <a:uFill>
                <a:solidFill>
                  <a:srgbClr val="FFFFFF"/>
                </a:solidFill>
              </a:uFill>
              <a:latin typeface="Arial"/>
            </a:endParaRPr>
          </a:p>
        </p:txBody>
      </p:sp>
      <p:pic>
        <p:nvPicPr>
          <p:cNvPr id="494" name="Picture 493"/>
          <p:cNvPicPr/>
          <p:nvPr/>
        </p:nvPicPr>
        <p:blipFill>
          <a:blip r:embed="rId9"/>
          <a:stretch/>
        </p:blipFill>
        <p:spPr>
          <a:xfrm>
            <a:off x="3031200" y="6042240"/>
            <a:ext cx="1945440" cy="708480"/>
          </a:xfrm>
          <a:prstGeom prst="rect">
            <a:avLst/>
          </a:prstGeom>
          <a:ln>
            <a:noFill/>
          </a:ln>
        </p:spPr>
      </p:pic>
      <p:sp>
        <p:nvSpPr>
          <p:cNvPr id="495" name="CustomShape 6"/>
          <p:cNvSpPr/>
          <p:nvPr/>
        </p:nvSpPr>
        <p:spPr>
          <a:xfrm>
            <a:off x="100440" y="6137640"/>
            <a:ext cx="2861280" cy="31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0" strike="noStrike" spc="-1">
                <a:solidFill>
                  <a:srgbClr val="FF00FF"/>
                </a:solidFill>
                <a:uFill>
                  <a:solidFill>
                    <a:srgbClr val="FFFFFF"/>
                  </a:solidFill>
                </a:uFill>
                <a:latin typeface="Arial"/>
                <a:ea typeface="DejaVu Sans"/>
              </a:rPr>
              <a:t>Seidov criterion for instability:</a:t>
            </a:r>
            <a:endParaRPr lang="en-US" sz="164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11812227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32563</TotalTime>
  <Words>1175</Words>
  <Application>Microsoft Macintosh PowerPoint</Application>
  <PresentationFormat>On-screen Show (4:3)</PresentationFormat>
  <Paragraphs>125</Paragraphs>
  <Slides>31</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Helvetica Light</vt:lpstr>
      <vt:lpstr>Symbol</vt:lpstr>
      <vt:lpstr>Times New Roman</vt:lpstr>
      <vt:lpstr>Wingdings</vt:lpstr>
      <vt:lpstr>Zapfino</vt:lpstr>
      <vt:lpstr>Office Theme</vt:lpstr>
      <vt:lpstr>Office Theme</vt:lpstr>
      <vt:lpstr>Office Theme</vt:lpstr>
      <vt:lpstr>PowerPoint Presentation</vt:lpstr>
      <vt:lpstr>PowerPoint Presentation</vt:lpstr>
      <vt:lpstr>PowerPoint Presentation</vt:lpstr>
      <vt:lpstr>PowerPoint Presentation</vt:lpstr>
      <vt:lpstr>Flow Constraint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Implications from GW170817</vt:lpstr>
      <vt:lpstr>Implications from GW170817</vt:lpstr>
      <vt:lpstr>Implications from GW170817</vt:lpstr>
      <vt:lpstr>Implications from GW170817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Bayesian inference for hybrid EoS Models</vt:lpstr>
      <vt:lpstr>Fictitious Measurements</vt:lpstr>
      <vt:lpstr> Hybrid star mass–radius diagram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sculkaputz</dc:creator>
  <dc:description/>
  <cp:lastModifiedBy>David Edwin Alvarez Castillo</cp:lastModifiedBy>
  <cp:revision>397</cp:revision>
  <cp:lastPrinted>2019-12-04T19:21:04Z</cp:lastPrinted>
  <dcterms:created xsi:type="dcterms:W3CDTF">2015-07-06T09:27:00Z</dcterms:created>
  <dcterms:modified xsi:type="dcterms:W3CDTF">2020-11-10T07:57:55Z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36</vt:i4>
  </property>
</Properties>
</file>